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76" r:id="rId6"/>
    <p:sldId id="277" r:id="rId7"/>
    <p:sldId id="257" r:id="rId8"/>
    <p:sldId id="258" r:id="rId9"/>
    <p:sldId id="259" r:id="rId10"/>
    <p:sldId id="263" r:id="rId11"/>
    <p:sldId id="261" r:id="rId12"/>
    <p:sldId id="260" r:id="rId13"/>
    <p:sldId id="262" r:id="rId14"/>
    <p:sldId id="274" r:id="rId15"/>
    <p:sldId id="264" r:id="rId16"/>
    <p:sldId id="265" r:id="rId17"/>
    <p:sldId id="266" r:id="rId18"/>
    <p:sldId id="267" r:id="rId19"/>
    <p:sldId id="268" r:id="rId20"/>
    <p:sldId id="269" r:id="rId21"/>
    <p:sldId id="275" r:id="rId22"/>
    <p:sldId id="270" r:id="rId23"/>
    <p:sldId id="271" r:id="rId24"/>
    <p:sldId id="272" r:id="rId25"/>
    <p:sldId id="27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C8B92D-1259-41DC-8F2B-A78F31E98923}" type="doc">
      <dgm:prSet loTypeId="urn:microsoft.com/office/officeart/2005/8/layout/process4" loCatId="process" qsTypeId="urn:microsoft.com/office/officeart/2005/8/quickstyle/3d7" qsCatId="3D" csTypeId="urn:microsoft.com/office/officeart/2005/8/colors/accent1_2#7" csCatId="accent1" phldr="1"/>
      <dgm:spPr/>
    </dgm:pt>
    <dgm:pt modelId="{2EC6BAE8-E2FA-47BA-BF91-CA0EC0C65EEE}">
      <dgm:prSet phldrT="[Text]"/>
      <dgm:spPr/>
      <dgm:t>
        <a:bodyPr/>
        <a:lstStyle/>
        <a:p>
          <a:r>
            <a:rPr lang="en-US" dirty="0" smtClean="0"/>
            <a:t>Endothelial Cell Injury  and exposure of </a:t>
          </a:r>
          <a:r>
            <a:rPr lang="en-US" dirty="0" err="1" smtClean="0"/>
            <a:t>subendothelial</a:t>
          </a:r>
          <a:r>
            <a:rPr lang="en-US" dirty="0" smtClean="0"/>
            <a:t> collagen</a:t>
          </a:r>
          <a:endParaRPr lang="en-US" dirty="0"/>
        </a:p>
      </dgm:t>
    </dgm:pt>
    <dgm:pt modelId="{D0BC61DC-F275-4418-931D-ED8013FCDF12}" type="parTrans" cxnId="{C9557481-B5F3-4529-9701-A89556F0053C}">
      <dgm:prSet/>
      <dgm:spPr/>
      <dgm:t>
        <a:bodyPr/>
        <a:lstStyle/>
        <a:p>
          <a:endParaRPr lang="en-US"/>
        </a:p>
      </dgm:t>
    </dgm:pt>
    <dgm:pt modelId="{AA148558-86EE-4988-B168-A2792A13E2D5}" type="sibTrans" cxnId="{C9557481-B5F3-4529-9701-A89556F0053C}">
      <dgm:prSet/>
      <dgm:spPr/>
      <dgm:t>
        <a:bodyPr/>
        <a:lstStyle/>
        <a:p>
          <a:endParaRPr lang="en-US"/>
        </a:p>
      </dgm:t>
    </dgm:pt>
    <dgm:pt modelId="{862226F2-4512-4A24-B4F0-887DAB40C397}">
      <dgm:prSet phldrT="[Text]"/>
      <dgm:spPr/>
      <dgm:t>
        <a:bodyPr/>
        <a:lstStyle/>
        <a:p>
          <a:r>
            <a:rPr lang="en-US" dirty="0" smtClean="0"/>
            <a:t>Adherence of platelets</a:t>
          </a:r>
          <a:endParaRPr lang="en-US" dirty="0"/>
        </a:p>
      </dgm:t>
    </dgm:pt>
    <dgm:pt modelId="{589A8C86-E4C9-4B01-8457-4415E6EF8362}" type="parTrans" cxnId="{C54E6340-1E77-49EA-9274-AEB8A2F08C4C}">
      <dgm:prSet/>
      <dgm:spPr/>
      <dgm:t>
        <a:bodyPr/>
        <a:lstStyle/>
        <a:p>
          <a:endParaRPr lang="en-US"/>
        </a:p>
      </dgm:t>
    </dgm:pt>
    <dgm:pt modelId="{BBBA2C4F-B9E6-4251-A49B-925C1ECAC9D3}" type="sibTrans" cxnId="{C54E6340-1E77-49EA-9274-AEB8A2F08C4C}">
      <dgm:prSet/>
      <dgm:spPr/>
      <dgm:t>
        <a:bodyPr/>
        <a:lstStyle/>
        <a:p>
          <a:endParaRPr lang="en-US"/>
        </a:p>
      </dgm:t>
    </dgm:pt>
    <dgm:pt modelId="{AE6A91BF-7713-41C7-B7F4-B661E075413B}">
      <dgm:prSet phldrT="[Text]"/>
      <dgm:spPr/>
      <dgm:t>
        <a:bodyPr/>
        <a:lstStyle/>
        <a:p>
          <a:r>
            <a:rPr lang="en-US" dirty="0" smtClean="0"/>
            <a:t>Release of tissue factor</a:t>
          </a:r>
          <a:endParaRPr lang="en-US" dirty="0"/>
        </a:p>
      </dgm:t>
    </dgm:pt>
    <dgm:pt modelId="{F13C71B4-1D99-474A-B5A2-A5BAC775E967}" type="parTrans" cxnId="{0A1417D0-00D2-452B-A312-C99FA57CD8B2}">
      <dgm:prSet/>
      <dgm:spPr/>
      <dgm:t>
        <a:bodyPr/>
        <a:lstStyle/>
        <a:p>
          <a:endParaRPr lang="en-US"/>
        </a:p>
      </dgm:t>
    </dgm:pt>
    <dgm:pt modelId="{186825C7-BD21-423D-BCA2-9BE1247E0902}" type="sibTrans" cxnId="{0A1417D0-00D2-452B-A312-C99FA57CD8B2}">
      <dgm:prSet/>
      <dgm:spPr/>
      <dgm:t>
        <a:bodyPr/>
        <a:lstStyle/>
        <a:p>
          <a:endParaRPr lang="en-US"/>
        </a:p>
      </dgm:t>
    </dgm:pt>
    <dgm:pt modelId="{BF54B3A9-D967-41DF-AEE9-A92B932FB6FC}" type="pres">
      <dgm:prSet presAssocID="{52C8B92D-1259-41DC-8F2B-A78F31E98923}" presName="Name0" presStyleCnt="0">
        <dgm:presLayoutVars>
          <dgm:dir/>
          <dgm:animLvl val="lvl"/>
          <dgm:resizeHandles val="exact"/>
        </dgm:presLayoutVars>
      </dgm:prSet>
      <dgm:spPr/>
    </dgm:pt>
    <dgm:pt modelId="{A66E0F5F-820C-4405-8A71-6501BFE2C4B9}" type="pres">
      <dgm:prSet presAssocID="{AE6A91BF-7713-41C7-B7F4-B661E075413B}" presName="boxAndChildren" presStyleCnt="0"/>
      <dgm:spPr/>
    </dgm:pt>
    <dgm:pt modelId="{19E011BF-155C-4F6E-9784-E290CDD474DD}" type="pres">
      <dgm:prSet presAssocID="{AE6A91BF-7713-41C7-B7F4-B661E075413B}" presName="parentTextBox" presStyleLbl="node1" presStyleIdx="0" presStyleCnt="3"/>
      <dgm:spPr/>
      <dgm:t>
        <a:bodyPr/>
        <a:lstStyle/>
        <a:p>
          <a:endParaRPr lang="en-US"/>
        </a:p>
      </dgm:t>
    </dgm:pt>
    <dgm:pt modelId="{45E62E94-4408-4382-BF52-05E224DCF0BB}" type="pres">
      <dgm:prSet presAssocID="{BBBA2C4F-B9E6-4251-A49B-925C1ECAC9D3}" presName="sp" presStyleCnt="0"/>
      <dgm:spPr/>
    </dgm:pt>
    <dgm:pt modelId="{B156A56F-92AA-4DB1-AD20-3A7BD2F0AC06}" type="pres">
      <dgm:prSet presAssocID="{862226F2-4512-4A24-B4F0-887DAB40C397}" presName="arrowAndChildren" presStyleCnt="0"/>
      <dgm:spPr/>
    </dgm:pt>
    <dgm:pt modelId="{D63C83F5-FA1A-461A-837C-95B0727D02BD}" type="pres">
      <dgm:prSet presAssocID="{862226F2-4512-4A24-B4F0-887DAB40C397}" presName="parentTextArrow" presStyleLbl="node1" presStyleIdx="1" presStyleCnt="3"/>
      <dgm:spPr/>
      <dgm:t>
        <a:bodyPr/>
        <a:lstStyle/>
        <a:p>
          <a:endParaRPr lang="en-US"/>
        </a:p>
      </dgm:t>
    </dgm:pt>
    <dgm:pt modelId="{88A91858-5650-4D77-918B-A06979A20096}" type="pres">
      <dgm:prSet presAssocID="{AA148558-86EE-4988-B168-A2792A13E2D5}" presName="sp" presStyleCnt="0"/>
      <dgm:spPr/>
    </dgm:pt>
    <dgm:pt modelId="{3B257C67-52D9-4A0B-8BA2-5D33159500C0}" type="pres">
      <dgm:prSet presAssocID="{2EC6BAE8-E2FA-47BA-BF91-CA0EC0C65EEE}" presName="arrowAndChildren" presStyleCnt="0"/>
      <dgm:spPr/>
    </dgm:pt>
    <dgm:pt modelId="{953549EB-0D6D-45FD-8558-255F9F31B542}" type="pres">
      <dgm:prSet presAssocID="{2EC6BAE8-E2FA-47BA-BF91-CA0EC0C65EEE}" presName="parentTextArrow" presStyleLbl="node1" presStyleIdx="2" presStyleCnt="3"/>
      <dgm:spPr/>
      <dgm:t>
        <a:bodyPr/>
        <a:lstStyle/>
        <a:p>
          <a:endParaRPr lang="en-US"/>
        </a:p>
      </dgm:t>
    </dgm:pt>
  </dgm:ptLst>
  <dgm:cxnLst>
    <dgm:cxn modelId="{289913E5-B569-4866-BB7C-706B7F735C22}" type="presOf" srcId="{862226F2-4512-4A24-B4F0-887DAB40C397}" destId="{D63C83F5-FA1A-461A-837C-95B0727D02BD}" srcOrd="0" destOrd="0" presId="urn:microsoft.com/office/officeart/2005/8/layout/process4"/>
    <dgm:cxn modelId="{F83D5CF2-43C6-4457-9B6C-10F75E04DB72}" type="presOf" srcId="{AE6A91BF-7713-41C7-B7F4-B661E075413B}" destId="{19E011BF-155C-4F6E-9784-E290CDD474DD}" srcOrd="0" destOrd="0" presId="urn:microsoft.com/office/officeart/2005/8/layout/process4"/>
    <dgm:cxn modelId="{C54E6340-1E77-49EA-9274-AEB8A2F08C4C}" srcId="{52C8B92D-1259-41DC-8F2B-A78F31E98923}" destId="{862226F2-4512-4A24-B4F0-887DAB40C397}" srcOrd="1" destOrd="0" parTransId="{589A8C86-E4C9-4B01-8457-4415E6EF8362}" sibTransId="{BBBA2C4F-B9E6-4251-A49B-925C1ECAC9D3}"/>
    <dgm:cxn modelId="{0A1417D0-00D2-452B-A312-C99FA57CD8B2}" srcId="{52C8B92D-1259-41DC-8F2B-A78F31E98923}" destId="{AE6A91BF-7713-41C7-B7F4-B661E075413B}" srcOrd="2" destOrd="0" parTransId="{F13C71B4-1D99-474A-B5A2-A5BAC775E967}" sibTransId="{186825C7-BD21-423D-BCA2-9BE1247E0902}"/>
    <dgm:cxn modelId="{C9557481-B5F3-4529-9701-A89556F0053C}" srcId="{52C8B92D-1259-41DC-8F2B-A78F31E98923}" destId="{2EC6BAE8-E2FA-47BA-BF91-CA0EC0C65EEE}" srcOrd="0" destOrd="0" parTransId="{D0BC61DC-F275-4418-931D-ED8013FCDF12}" sibTransId="{AA148558-86EE-4988-B168-A2792A13E2D5}"/>
    <dgm:cxn modelId="{265119C1-C0EF-4905-8865-8740974C17E7}" type="presOf" srcId="{2EC6BAE8-E2FA-47BA-BF91-CA0EC0C65EEE}" destId="{953549EB-0D6D-45FD-8558-255F9F31B542}" srcOrd="0" destOrd="0" presId="urn:microsoft.com/office/officeart/2005/8/layout/process4"/>
    <dgm:cxn modelId="{0211D9EF-0BAC-412B-BDEF-E7746ACDD7E0}" type="presOf" srcId="{52C8B92D-1259-41DC-8F2B-A78F31E98923}" destId="{BF54B3A9-D967-41DF-AEE9-A92B932FB6FC}" srcOrd="0" destOrd="0" presId="urn:microsoft.com/office/officeart/2005/8/layout/process4"/>
    <dgm:cxn modelId="{D754E691-8F79-4371-B0E5-5770AFFC9339}" type="presParOf" srcId="{BF54B3A9-D967-41DF-AEE9-A92B932FB6FC}" destId="{A66E0F5F-820C-4405-8A71-6501BFE2C4B9}" srcOrd="0" destOrd="0" presId="urn:microsoft.com/office/officeart/2005/8/layout/process4"/>
    <dgm:cxn modelId="{248E3413-F915-4A16-BAB2-D70514AA625D}" type="presParOf" srcId="{A66E0F5F-820C-4405-8A71-6501BFE2C4B9}" destId="{19E011BF-155C-4F6E-9784-E290CDD474DD}" srcOrd="0" destOrd="0" presId="urn:microsoft.com/office/officeart/2005/8/layout/process4"/>
    <dgm:cxn modelId="{1C495F68-B97D-40BE-A9C8-0D628B7240D6}" type="presParOf" srcId="{BF54B3A9-D967-41DF-AEE9-A92B932FB6FC}" destId="{45E62E94-4408-4382-BF52-05E224DCF0BB}" srcOrd="1" destOrd="0" presId="urn:microsoft.com/office/officeart/2005/8/layout/process4"/>
    <dgm:cxn modelId="{56F63B88-C5F4-4210-92F9-FDBEF392E9A5}" type="presParOf" srcId="{BF54B3A9-D967-41DF-AEE9-A92B932FB6FC}" destId="{B156A56F-92AA-4DB1-AD20-3A7BD2F0AC06}" srcOrd="2" destOrd="0" presId="urn:microsoft.com/office/officeart/2005/8/layout/process4"/>
    <dgm:cxn modelId="{02071B99-47E0-440B-8062-D1F970215418}" type="presParOf" srcId="{B156A56F-92AA-4DB1-AD20-3A7BD2F0AC06}" destId="{D63C83F5-FA1A-461A-837C-95B0727D02BD}" srcOrd="0" destOrd="0" presId="urn:microsoft.com/office/officeart/2005/8/layout/process4"/>
    <dgm:cxn modelId="{C759101B-5952-4239-8BE3-BF8AE9D7DDFE}" type="presParOf" srcId="{BF54B3A9-D967-41DF-AEE9-A92B932FB6FC}" destId="{88A91858-5650-4D77-918B-A06979A20096}" srcOrd="3" destOrd="0" presId="urn:microsoft.com/office/officeart/2005/8/layout/process4"/>
    <dgm:cxn modelId="{551B9195-F356-4C0E-A6C9-FECB7394E31A}" type="presParOf" srcId="{BF54B3A9-D967-41DF-AEE9-A92B932FB6FC}" destId="{3B257C67-52D9-4A0B-8BA2-5D33159500C0}" srcOrd="4" destOrd="0" presId="urn:microsoft.com/office/officeart/2005/8/layout/process4"/>
    <dgm:cxn modelId="{EE1C076A-8BB7-4C41-BE72-9947383DC87B}" type="presParOf" srcId="{3B257C67-52D9-4A0B-8BA2-5D33159500C0}" destId="{953549EB-0D6D-45FD-8558-255F9F31B54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1CA52B-7A3D-4A36-AAE9-04E4B5183673}" type="doc">
      <dgm:prSet loTypeId="urn:microsoft.com/office/officeart/2005/8/layout/vList5" loCatId="list" qsTypeId="urn:microsoft.com/office/officeart/2005/8/quickstyle/3d7" qsCatId="3D" csTypeId="urn:microsoft.com/office/officeart/2005/8/colors/accent1_2#8" csCatId="accent1" phldr="1"/>
      <dgm:spPr/>
      <dgm:t>
        <a:bodyPr/>
        <a:lstStyle/>
        <a:p>
          <a:endParaRPr lang="en-US"/>
        </a:p>
      </dgm:t>
    </dgm:pt>
    <dgm:pt modelId="{659BA85E-724A-48DB-AE0B-3973856A1F02}">
      <dgm:prSet phldrT="[Text]"/>
      <dgm:spPr/>
      <dgm:t>
        <a:bodyPr/>
        <a:lstStyle/>
        <a:p>
          <a:r>
            <a:rPr lang="en-US" dirty="0" smtClean="0"/>
            <a:t>Stasis and turbulence </a:t>
          </a:r>
          <a:endParaRPr lang="en-US" dirty="0"/>
        </a:p>
      </dgm:t>
    </dgm:pt>
    <dgm:pt modelId="{AEAFE9DE-E835-47CA-9711-72949F6813C6}" type="parTrans" cxnId="{5E6538D7-A35C-4FD3-AD82-E866718322F4}">
      <dgm:prSet/>
      <dgm:spPr/>
      <dgm:t>
        <a:bodyPr/>
        <a:lstStyle/>
        <a:p>
          <a:endParaRPr lang="en-US"/>
        </a:p>
      </dgm:t>
    </dgm:pt>
    <dgm:pt modelId="{B5F69F11-082F-4F2E-B3E7-31D16027DE2B}" type="sibTrans" cxnId="{5E6538D7-A35C-4FD3-AD82-E866718322F4}">
      <dgm:prSet/>
      <dgm:spPr/>
      <dgm:t>
        <a:bodyPr/>
        <a:lstStyle/>
        <a:p>
          <a:endParaRPr lang="en-US"/>
        </a:p>
      </dgm:t>
    </dgm:pt>
    <dgm:pt modelId="{59164147-31AB-4385-8795-9B1D5C449599}">
      <dgm:prSet phldrT="[Text]"/>
      <dgm:spPr/>
      <dgm:t>
        <a:bodyPr/>
        <a:lstStyle/>
        <a:p>
          <a:r>
            <a:rPr lang="ar-JO" dirty="0" smtClean="0"/>
            <a:t>      </a:t>
          </a:r>
          <a:r>
            <a:rPr lang="en-US" dirty="0" smtClean="0"/>
            <a:t>Disrupt normal blood flow</a:t>
          </a:r>
          <a:endParaRPr lang="en-US" dirty="0"/>
        </a:p>
      </dgm:t>
    </dgm:pt>
    <dgm:pt modelId="{5D6EC6A4-4E51-4B7B-BFC9-30DE8F709DB1}" type="parTrans" cxnId="{2D0E5E57-0359-4326-88C5-A82EEE165EEC}">
      <dgm:prSet/>
      <dgm:spPr/>
      <dgm:t>
        <a:bodyPr/>
        <a:lstStyle/>
        <a:p>
          <a:endParaRPr lang="en-US"/>
        </a:p>
      </dgm:t>
    </dgm:pt>
    <dgm:pt modelId="{FE7C8CFF-A234-4A85-AD8C-FA252FC3EEB7}" type="sibTrans" cxnId="{2D0E5E57-0359-4326-88C5-A82EEE165EEC}">
      <dgm:prSet/>
      <dgm:spPr/>
      <dgm:t>
        <a:bodyPr/>
        <a:lstStyle/>
        <a:p>
          <a:endParaRPr lang="en-US"/>
        </a:p>
      </dgm:t>
    </dgm:pt>
    <dgm:pt modelId="{271CF659-FF63-422A-8A2D-C69515980E70}">
      <dgm:prSet phldrT="[Text]"/>
      <dgm:spPr/>
      <dgm:t>
        <a:bodyPr/>
        <a:lstStyle/>
        <a:p>
          <a:r>
            <a:rPr lang="en-US" dirty="0" smtClean="0"/>
            <a:t>    Prevent dilution of activated clotting factors by fresh flowing blood.</a:t>
          </a:r>
          <a:endParaRPr lang="en-US" dirty="0"/>
        </a:p>
      </dgm:t>
    </dgm:pt>
    <dgm:pt modelId="{67503D2E-5E1D-417A-9291-11CE610F7D50}" type="parTrans" cxnId="{BB9AB68D-089B-4157-8B89-F368DD3A001E}">
      <dgm:prSet/>
      <dgm:spPr/>
      <dgm:t>
        <a:bodyPr/>
        <a:lstStyle/>
        <a:p>
          <a:endParaRPr lang="en-US"/>
        </a:p>
      </dgm:t>
    </dgm:pt>
    <dgm:pt modelId="{999D4712-C360-48DD-9286-1A3C6BC72309}" type="sibTrans" cxnId="{BB9AB68D-089B-4157-8B89-F368DD3A001E}">
      <dgm:prSet/>
      <dgm:spPr/>
      <dgm:t>
        <a:bodyPr/>
        <a:lstStyle/>
        <a:p>
          <a:endParaRPr lang="en-US"/>
        </a:p>
      </dgm:t>
    </dgm:pt>
    <dgm:pt modelId="{920BEACB-C300-4A12-9940-F4A2D11CABB0}">
      <dgm:prSet phldrT="[Text]"/>
      <dgm:spPr/>
      <dgm:t>
        <a:bodyPr/>
        <a:lstStyle/>
        <a:p>
          <a:r>
            <a:rPr lang="en-US" dirty="0" smtClean="0"/>
            <a:t>     Retard the inflow of clotting factor inhibitors</a:t>
          </a:r>
          <a:endParaRPr lang="en-US" dirty="0"/>
        </a:p>
      </dgm:t>
    </dgm:pt>
    <dgm:pt modelId="{10CF96F7-DDD4-4325-A984-BFDABAD84023}" type="parTrans" cxnId="{A73FACA1-C62D-43C9-94CE-88EAFFEDBB98}">
      <dgm:prSet/>
      <dgm:spPr/>
      <dgm:t>
        <a:bodyPr/>
        <a:lstStyle/>
        <a:p>
          <a:endParaRPr lang="en-US"/>
        </a:p>
      </dgm:t>
    </dgm:pt>
    <dgm:pt modelId="{2AC2BF0B-7F32-4CAD-8D4D-FB7CDE6F6455}" type="sibTrans" cxnId="{A73FACA1-C62D-43C9-94CE-88EAFFEDBB98}">
      <dgm:prSet/>
      <dgm:spPr/>
      <dgm:t>
        <a:bodyPr/>
        <a:lstStyle/>
        <a:p>
          <a:endParaRPr lang="en-US"/>
        </a:p>
      </dgm:t>
    </dgm:pt>
    <dgm:pt modelId="{CD8758F4-9CA8-4730-B2E2-92209D0CAC7D}">
      <dgm:prSet phldrT="[Text]"/>
      <dgm:spPr/>
      <dgm:t>
        <a:bodyPr/>
        <a:lstStyle/>
        <a:p>
          <a:r>
            <a:rPr lang="en-US" dirty="0" smtClean="0"/>
            <a:t>     Promote endothelial cell injury.</a:t>
          </a:r>
          <a:endParaRPr lang="en-US" dirty="0"/>
        </a:p>
      </dgm:t>
    </dgm:pt>
    <dgm:pt modelId="{0751F6D8-BD21-410E-BC6D-AAC597EA28DB}" type="parTrans" cxnId="{7552EED3-7742-4F10-909E-AA0FECE3F2DC}">
      <dgm:prSet/>
      <dgm:spPr/>
      <dgm:t>
        <a:bodyPr/>
        <a:lstStyle/>
        <a:p>
          <a:endParaRPr lang="en-US"/>
        </a:p>
      </dgm:t>
    </dgm:pt>
    <dgm:pt modelId="{F7AAB9D5-A6F3-46D3-A159-783ED6F03B24}" type="sibTrans" cxnId="{7552EED3-7742-4F10-909E-AA0FECE3F2DC}">
      <dgm:prSet/>
      <dgm:spPr/>
      <dgm:t>
        <a:bodyPr/>
        <a:lstStyle/>
        <a:p>
          <a:endParaRPr lang="en-US"/>
        </a:p>
      </dgm:t>
    </dgm:pt>
    <dgm:pt modelId="{B7101EFA-1DB2-4DBF-A710-5EF2BBE3A88C}" type="pres">
      <dgm:prSet presAssocID="{1B1CA52B-7A3D-4A36-AAE9-04E4B5183673}" presName="Name0" presStyleCnt="0">
        <dgm:presLayoutVars>
          <dgm:dir/>
          <dgm:animLvl val="lvl"/>
          <dgm:resizeHandles val="exact"/>
        </dgm:presLayoutVars>
      </dgm:prSet>
      <dgm:spPr/>
      <dgm:t>
        <a:bodyPr/>
        <a:lstStyle/>
        <a:p>
          <a:endParaRPr lang="en-US"/>
        </a:p>
      </dgm:t>
    </dgm:pt>
    <dgm:pt modelId="{B77C2102-B16E-4D2A-950B-A6113EEB769D}" type="pres">
      <dgm:prSet presAssocID="{659BA85E-724A-48DB-AE0B-3973856A1F02}" presName="linNode" presStyleCnt="0"/>
      <dgm:spPr/>
    </dgm:pt>
    <dgm:pt modelId="{54CFE881-5B64-49AE-B691-574D3A991122}" type="pres">
      <dgm:prSet presAssocID="{659BA85E-724A-48DB-AE0B-3973856A1F02}" presName="parentText" presStyleLbl="node1" presStyleIdx="0" presStyleCnt="1" custLinFactNeighborX="8762" custLinFactNeighborY="1818">
        <dgm:presLayoutVars>
          <dgm:chMax val="1"/>
          <dgm:bulletEnabled val="1"/>
        </dgm:presLayoutVars>
      </dgm:prSet>
      <dgm:spPr/>
      <dgm:t>
        <a:bodyPr/>
        <a:lstStyle/>
        <a:p>
          <a:endParaRPr lang="en-US"/>
        </a:p>
      </dgm:t>
    </dgm:pt>
    <dgm:pt modelId="{DA0F239F-DC32-4571-B9D5-936311EDB5A5}" type="pres">
      <dgm:prSet presAssocID="{659BA85E-724A-48DB-AE0B-3973856A1F02}" presName="descendantText" presStyleLbl="alignAccFollowNode1" presStyleIdx="0" presStyleCnt="1">
        <dgm:presLayoutVars>
          <dgm:bulletEnabled val="1"/>
        </dgm:presLayoutVars>
      </dgm:prSet>
      <dgm:spPr/>
      <dgm:t>
        <a:bodyPr/>
        <a:lstStyle/>
        <a:p>
          <a:endParaRPr lang="en-US"/>
        </a:p>
      </dgm:t>
    </dgm:pt>
  </dgm:ptLst>
  <dgm:cxnLst>
    <dgm:cxn modelId="{40197C37-A9B7-483A-A73E-8F934F97AFE9}" type="presOf" srcId="{CD8758F4-9CA8-4730-B2E2-92209D0CAC7D}" destId="{DA0F239F-DC32-4571-B9D5-936311EDB5A5}" srcOrd="0" destOrd="3" presId="urn:microsoft.com/office/officeart/2005/8/layout/vList5"/>
    <dgm:cxn modelId="{BB9AB68D-089B-4157-8B89-F368DD3A001E}" srcId="{659BA85E-724A-48DB-AE0B-3973856A1F02}" destId="{271CF659-FF63-422A-8A2D-C69515980E70}" srcOrd="1" destOrd="0" parTransId="{67503D2E-5E1D-417A-9291-11CE610F7D50}" sibTransId="{999D4712-C360-48DD-9286-1A3C6BC72309}"/>
    <dgm:cxn modelId="{A73FACA1-C62D-43C9-94CE-88EAFFEDBB98}" srcId="{659BA85E-724A-48DB-AE0B-3973856A1F02}" destId="{920BEACB-C300-4A12-9940-F4A2D11CABB0}" srcOrd="2" destOrd="0" parTransId="{10CF96F7-DDD4-4325-A984-BFDABAD84023}" sibTransId="{2AC2BF0B-7F32-4CAD-8D4D-FB7CDE6F6455}"/>
    <dgm:cxn modelId="{10BA386A-2606-49F1-8A29-CB7785E303BB}" type="presOf" srcId="{920BEACB-C300-4A12-9940-F4A2D11CABB0}" destId="{DA0F239F-DC32-4571-B9D5-936311EDB5A5}" srcOrd="0" destOrd="2" presId="urn:microsoft.com/office/officeart/2005/8/layout/vList5"/>
    <dgm:cxn modelId="{7552EED3-7742-4F10-909E-AA0FECE3F2DC}" srcId="{659BA85E-724A-48DB-AE0B-3973856A1F02}" destId="{CD8758F4-9CA8-4730-B2E2-92209D0CAC7D}" srcOrd="3" destOrd="0" parTransId="{0751F6D8-BD21-410E-BC6D-AAC597EA28DB}" sibTransId="{F7AAB9D5-A6F3-46D3-A159-783ED6F03B24}"/>
    <dgm:cxn modelId="{5976DEA8-66CB-428C-905A-1F41C6F62663}" type="presOf" srcId="{59164147-31AB-4385-8795-9B1D5C449599}" destId="{DA0F239F-DC32-4571-B9D5-936311EDB5A5}" srcOrd="0" destOrd="0" presId="urn:microsoft.com/office/officeart/2005/8/layout/vList5"/>
    <dgm:cxn modelId="{5E6538D7-A35C-4FD3-AD82-E866718322F4}" srcId="{1B1CA52B-7A3D-4A36-AAE9-04E4B5183673}" destId="{659BA85E-724A-48DB-AE0B-3973856A1F02}" srcOrd="0" destOrd="0" parTransId="{AEAFE9DE-E835-47CA-9711-72949F6813C6}" sibTransId="{B5F69F11-082F-4F2E-B3E7-31D16027DE2B}"/>
    <dgm:cxn modelId="{D662A07E-5EAE-49E0-B712-9918F5F24C27}" type="presOf" srcId="{659BA85E-724A-48DB-AE0B-3973856A1F02}" destId="{54CFE881-5B64-49AE-B691-574D3A991122}" srcOrd="0" destOrd="0" presId="urn:microsoft.com/office/officeart/2005/8/layout/vList5"/>
    <dgm:cxn modelId="{63058336-9E48-4D4B-9960-33F78A4D6336}" type="presOf" srcId="{271CF659-FF63-422A-8A2D-C69515980E70}" destId="{DA0F239F-DC32-4571-B9D5-936311EDB5A5}" srcOrd="0" destOrd="1" presId="urn:microsoft.com/office/officeart/2005/8/layout/vList5"/>
    <dgm:cxn modelId="{2D0E5E57-0359-4326-88C5-A82EEE165EEC}" srcId="{659BA85E-724A-48DB-AE0B-3973856A1F02}" destId="{59164147-31AB-4385-8795-9B1D5C449599}" srcOrd="0" destOrd="0" parTransId="{5D6EC6A4-4E51-4B7B-BFC9-30DE8F709DB1}" sibTransId="{FE7C8CFF-A234-4A85-AD8C-FA252FC3EEB7}"/>
    <dgm:cxn modelId="{499E1451-FD0F-495B-971F-103106A04F53}" type="presOf" srcId="{1B1CA52B-7A3D-4A36-AAE9-04E4B5183673}" destId="{B7101EFA-1DB2-4DBF-A710-5EF2BBE3A88C}" srcOrd="0" destOrd="0" presId="urn:microsoft.com/office/officeart/2005/8/layout/vList5"/>
    <dgm:cxn modelId="{B6726506-C100-4B9F-8724-CB82852151CF}" type="presParOf" srcId="{B7101EFA-1DB2-4DBF-A710-5EF2BBE3A88C}" destId="{B77C2102-B16E-4D2A-950B-A6113EEB769D}" srcOrd="0" destOrd="0" presId="urn:microsoft.com/office/officeart/2005/8/layout/vList5"/>
    <dgm:cxn modelId="{FFF56175-BE80-48C4-894C-7C2240E76659}" type="presParOf" srcId="{B77C2102-B16E-4D2A-950B-A6113EEB769D}" destId="{54CFE881-5B64-49AE-B691-574D3A991122}" srcOrd="0" destOrd="0" presId="urn:microsoft.com/office/officeart/2005/8/layout/vList5"/>
    <dgm:cxn modelId="{8493FFE3-4E2B-427E-98B3-78ACF365BD5F}" type="presParOf" srcId="{B77C2102-B16E-4D2A-950B-A6113EEB769D}" destId="{DA0F239F-DC32-4571-B9D5-936311EDB5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011BF-155C-4F6E-9784-E290CDD474DD}">
      <dsp:nvSpPr>
        <dsp:cNvPr id="0" name=""/>
        <dsp:cNvSpPr/>
      </dsp:nvSpPr>
      <dsp:spPr>
        <a:xfrm>
          <a:off x="0" y="4643751"/>
          <a:ext cx="7467600" cy="1524182"/>
        </a:xfrm>
        <a:prstGeom prst="rect">
          <a:avLst/>
        </a:prstGeom>
        <a:solidFill>
          <a:schemeClr val="accent1">
            <a:hueOff val="0"/>
            <a:satOff val="0"/>
            <a:lumOff val="0"/>
            <a:alphaOff val="0"/>
          </a:schemeClr>
        </a:solidFill>
        <a:ln>
          <a:noFill/>
        </a:ln>
        <a:effectLst>
          <a:outerShdw blurRad="515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t>Release of tissue factor</a:t>
          </a:r>
          <a:endParaRPr lang="en-US" sz="3300" kern="1200" dirty="0"/>
        </a:p>
      </dsp:txBody>
      <dsp:txXfrm>
        <a:off x="0" y="4643751"/>
        <a:ext cx="7467600" cy="1524182"/>
      </dsp:txXfrm>
    </dsp:sp>
    <dsp:sp modelId="{D63C83F5-FA1A-461A-837C-95B0727D02BD}">
      <dsp:nvSpPr>
        <dsp:cNvPr id="0" name=""/>
        <dsp:cNvSpPr/>
      </dsp:nvSpPr>
      <dsp:spPr>
        <a:xfrm rot="10800000">
          <a:off x="0" y="2322421"/>
          <a:ext cx="7467600" cy="2344193"/>
        </a:xfrm>
        <a:prstGeom prst="upArrowCallout">
          <a:avLst/>
        </a:prstGeom>
        <a:solidFill>
          <a:schemeClr val="accent1">
            <a:hueOff val="0"/>
            <a:satOff val="0"/>
            <a:lumOff val="0"/>
            <a:alphaOff val="0"/>
          </a:schemeClr>
        </a:solidFill>
        <a:ln>
          <a:noFill/>
        </a:ln>
        <a:effectLst>
          <a:outerShdw blurRad="515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t>Adherence of platelets</a:t>
          </a:r>
          <a:endParaRPr lang="en-US" sz="3300" kern="1200" dirty="0"/>
        </a:p>
      </dsp:txBody>
      <dsp:txXfrm rot="10800000">
        <a:off x="0" y="2322421"/>
        <a:ext cx="7467600" cy="1523186"/>
      </dsp:txXfrm>
    </dsp:sp>
    <dsp:sp modelId="{953549EB-0D6D-45FD-8558-255F9F31B542}">
      <dsp:nvSpPr>
        <dsp:cNvPr id="0" name=""/>
        <dsp:cNvSpPr/>
      </dsp:nvSpPr>
      <dsp:spPr>
        <a:xfrm rot="10800000">
          <a:off x="0" y="1090"/>
          <a:ext cx="7467600" cy="2344193"/>
        </a:xfrm>
        <a:prstGeom prst="upArrowCallout">
          <a:avLst/>
        </a:prstGeom>
        <a:solidFill>
          <a:schemeClr val="accent1">
            <a:hueOff val="0"/>
            <a:satOff val="0"/>
            <a:lumOff val="0"/>
            <a:alphaOff val="0"/>
          </a:schemeClr>
        </a:solidFill>
        <a:ln>
          <a:noFill/>
        </a:ln>
        <a:effectLst>
          <a:outerShdw blurRad="515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t>Endothelial Cell Injury  and exposure of </a:t>
          </a:r>
          <a:r>
            <a:rPr lang="en-US" sz="3300" kern="1200" dirty="0" err="1" smtClean="0"/>
            <a:t>subendothelial</a:t>
          </a:r>
          <a:r>
            <a:rPr lang="en-US" sz="3300" kern="1200" dirty="0" smtClean="0"/>
            <a:t> collagen</a:t>
          </a:r>
          <a:endParaRPr lang="en-US" sz="3300" kern="1200" dirty="0"/>
        </a:p>
      </dsp:txBody>
      <dsp:txXfrm rot="10800000">
        <a:off x="0" y="1090"/>
        <a:ext cx="7467600" cy="1523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F239F-DC32-4571-B9D5-936311EDB5A5}">
      <dsp:nvSpPr>
        <dsp:cNvPr id="0" name=""/>
        <dsp:cNvSpPr/>
      </dsp:nvSpPr>
      <dsp:spPr>
        <a:xfrm rot="5400000">
          <a:off x="3867912" y="-513588"/>
          <a:ext cx="3352800" cy="5218176"/>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ar-JO" sz="2500" kern="1200" dirty="0" smtClean="0"/>
            <a:t>      </a:t>
          </a:r>
          <a:r>
            <a:rPr lang="en-US" sz="2500" kern="1200" dirty="0" smtClean="0"/>
            <a:t>Disrupt normal blood flow</a:t>
          </a:r>
          <a:endParaRPr lang="en-US" sz="2500" kern="1200" dirty="0"/>
        </a:p>
        <a:p>
          <a:pPr marL="228600" lvl="1" indent="-228600" algn="l" defTabSz="1111250">
            <a:lnSpc>
              <a:spcPct val="90000"/>
            </a:lnSpc>
            <a:spcBef>
              <a:spcPct val="0"/>
            </a:spcBef>
            <a:spcAft>
              <a:spcPct val="15000"/>
            </a:spcAft>
            <a:buChar char="••"/>
          </a:pPr>
          <a:r>
            <a:rPr lang="en-US" sz="2500" kern="1200" dirty="0" smtClean="0"/>
            <a:t>    Prevent dilution of activated clotting factors by fresh flowing blood.</a:t>
          </a:r>
          <a:endParaRPr lang="en-US" sz="2500" kern="1200" dirty="0"/>
        </a:p>
        <a:p>
          <a:pPr marL="228600" lvl="1" indent="-228600" algn="l" defTabSz="1111250">
            <a:lnSpc>
              <a:spcPct val="90000"/>
            </a:lnSpc>
            <a:spcBef>
              <a:spcPct val="0"/>
            </a:spcBef>
            <a:spcAft>
              <a:spcPct val="15000"/>
            </a:spcAft>
            <a:buChar char="••"/>
          </a:pPr>
          <a:r>
            <a:rPr lang="en-US" sz="2500" kern="1200" dirty="0" smtClean="0"/>
            <a:t>     Retard the inflow of clotting factor inhibitors</a:t>
          </a:r>
          <a:endParaRPr lang="en-US" sz="2500" kern="1200" dirty="0"/>
        </a:p>
        <a:p>
          <a:pPr marL="228600" lvl="1" indent="-228600" algn="l" defTabSz="1111250">
            <a:lnSpc>
              <a:spcPct val="90000"/>
            </a:lnSpc>
            <a:spcBef>
              <a:spcPct val="0"/>
            </a:spcBef>
            <a:spcAft>
              <a:spcPct val="15000"/>
            </a:spcAft>
            <a:buChar char="••"/>
          </a:pPr>
          <a:r>
            <a:rPr lang="en-US" sz="2500" kern="1200" dirty="0" smtClean="0"/>
            <a:t>     Promote endothelial cell injury.</a:t>
          </a:r>
          <a:endParaRPr lang="en-US" sz="2500" kern="1200" dirty="0"/>
        </a:p>
      </dsp:txBody>
      <dsp:txXfrm rot="-5400000">
        <a:off x="2935224" y="582770"/>
        <a:ext cx="5054506" cy="3025460"/>
      </dsp:txXfrm>
    </dsp:sp>
    <dsp:sp modelId="{54CFE881-5B64-49AE-B691-574D3A991122}">
      <dsp:nvSpPr>
        <dsp:cNvPr id="0" name=""/>
        <dsp:cNvSpPr/>
      </dsp:nvSpPr>
      <dsp:spPr>
        <a:xfrm>
          <a:off x="457216" y="0"/>
          <a:ext cx="2935224" cy="4191000"/>
        </a:xfrm>
        <a:prstGeom prst="roundRect">
          <a:avLst/>
        </a:prstGeom>
        <a:solidFill>
          <a:schemeClr val="accent1">
            <a:hueOff val="0"/>
            <a:satOff val="0"/>
            <a:lumOff val="0"/>
            <a:alphaOff val="0"/>
          </a:schemeClr>
        </a:solidFill>
        <a:ln>
          <a:noFill/>
        </a:ln>
        <a:effectLst>
          <a:outerShdw blurRad="515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Stasis and turbulence </a:t>
          </a:r>
          <a:endParaRPr lang="en-US" sz="3700" kern="1200" dirty="0"/>
        </a:p>
      </dsp:txBody>
      <dsp:txXfrm>
        <a:off x="600502" y="143286"/>
        <a:ext cx="2648652" cy="39044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541D1B9F-0C3E-4D67-9058-A713DAFF12F6}" type="datetimeFigureOut">
              <a:rPr lang="en-US"/>
              <a:pPr>
                <a:defRPr/>
              </a:pPr>
              <a:t>10/22/2016</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0727C59E-6837-4778-A468-2BBC5F0B83D4}"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A8139D7-A442-4478-A6A6-71490EE5BA13}" type="datetimeFigureOut">
              <a:rPr lang="en-US"/>
              <a:pPr>
                <a:defRPr/>
              </a:pPr>
              <a:t>10/22/2016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B238364-3122-48A0-AD60-738D1A9C8C90}"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22F64D4-AE3E-48AD-B680-08C3E9B19CDC}" type="datetimeFigureOut">
              <a:rPr lang="en-US"/>
              <a:pPr>
                <a:defRPr/>
              </a:pPr>
              <a:t>10/22/2016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004CF5F-BBDA-40E2-BEFB-111D5C32A72D}"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C7F7AE98-1DBF-4D7A-B17B-E18650916BE9}" type="datetimeFigureOut">
              <a:rPr lang="en-US"/>
              <a:pPr>
                <a:defRPr/>
              </a:pPr>
              <a:t>10/22/2016</a:t>
            </a:fld>
            <a:endParaRPr lang="en-US"/>
          </a:p>
        </p:txBody>
      </p:sp>
      <p:sp>
        <p:nvSpPr>
          <p:cNvPr id="5" name="Slide Number Placeholder 8"/>
          <p:cNvSpPr>
            <a:spLocks noGrp="1"/>
          </p:cNvSpPr>
          <p:nvPr>
            <p:ph type="sldNum" sz="quarter" idx="11"/>
          </p:nvPr>
        </p:nvSpPr>
        <p:spPr/>
        <p:txBody>
          <a:bodyPr/>
          <a:lstStyle>
            <a:lvl1pPr>
              <a:defRPr/>
            </a:lvl1pPr>
          </a:lstStyle>
          <a:p>
            <a:pPr>
              <a:defRPr/>
            </a:pPr>
            <a:fld id="{B33B92A2-DF7D-45E7-8CC7-12890B6992FC}" type="slidenum">
              <a:rPr lang="ar-SA"/>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98CC722E-CEFE-43FF-8E1B-CD29B10A73FF}" type="datetimeFigureOut">
              <a:rPr lang="en-US"/>
              <a:pPr>
                <a:defRPr/>
              </a:pPr>
              <a:t>10/22/2016</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9B7AD43C-97B3-4B97-92C5-DF57B7A6DE3C}"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009E13F-36AD-4DCE-B8F3-48C69B9D7FA2}" type="datetimeFigureOut">
              <a:rPr lang="en-US"/>
              <a:pPr>
                <a:defRPr/>
              </a:pPr>
              <a:t>10/22/2016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0A9831E-996D-4942-805D-730C680C2059}"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3B3B3A71-FC41-4D61-9C34-9E98F8DF86E0}" type="datetimeFigureOut">
              <a:rPr lang="en-US"/>
              <a:pPr>
                <a:defRPr/>
              </a:pPr>
              <a:t>10/22/2016</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481EF5E9-83A3-4E22-9085-C073C3F86D2D}"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A111327C-F4C9-42D7-BE58-9CE110349297}" type="datetimeFigureOut">
              <a:rPr lang="en-US"/>
              <a:pPr>
                <a:defRPr/>
              </a:pPr>
              <a:t>10/22/2016</a:t>
            </a:fld>
            <a:endParaRPr lang="en-US"/>
          </a:p>
        </p:txBody>
      </p:sp>
      <p:sp>
        <p:nvSpPr>
          <p:cNvPr id="4" name="Slide Number Placeholder 6"/>
          <p:cNvSpPr>
            <a:spLocks noGrp="1"/>
          </p:cNvSpPr>
          <p:nvPr>
            <p:ph type="sldNum" sz="quarter" idx="11"/>
          </p:nvPr>
        </p:nvSpPr>
        <p:spPr/>
        <p:txBody>
          <a:bodyPr/>
          <a:lstStyle>
            <a:lvl1pPr>
              <a:defRPr/>
            </a:lvl1pPr>
          </a:lstStyle>
          <a:p>
            <a:pPr>
              <a:defRPr/>
            </a:pPr>
            <a:fld id="{744D548D-5BC0-4A9B-985F-992DCA95F513}" type="slidenum">
              <a:rPr lang="ar-SA"/>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DABECAE-6203-4ABE-9977-50F463AC9745}" type="datetimeFigureOut">
              <a:rPr lang="en-US"/>
              <a:pPr>
                <a:defRPr/>
              </a:pPr>
              <a:t>10/22/2016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A13E7EF-F668-410D-AFE4-ADEE077DE0DB}"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D28E2A0A-1871-4E5A-A6EA-F588663BDB30}" type="datetimeFigureOut">
              <a:rPr lang="en-US"/>
              <a:pPr>
                <a:defRPr/>
              </a:pPr>
              <a:t>10/22/2016</a:t>
            </a:fld>
            <a:endParaRPr lang="en-US"/>
          </a:p>
        </p:txBody>
      </p:sp>
      <p:sp>
        <p:nvSpPr>
          <p:cNvPr id="13" name="Slide Number Placeholder 21"/>
          <p:cNvSpPr>
            <a:spLocks noGrp="1"/>
          </p:cNvSpPr>
          <p:nvPr>
            <p:ph type="sldNum" sz="quarter" idx="11"/>
          </p:nvPr>
        </p:nvSpPr>
        <p:spPr/>
        <p:txBody>
          <a:bodyPr/>
          <a:lstStyle>
            <a:lvl1pPr>
              <a:defRPr/>
            </a:lvl1pPr>
          </a:lstStyle>
          <a:p>
            <a:pPr>
              <a:defRPr/>
            </a:pPr>
            <a:fld id="{423589DB-875C-4E27-A5D2-57412B2DA158}" type="slidenum">
              <a:rPr lang="ar-SA"/>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901C6C45-085C-4429-A21B-D0B5C0699758}" type="datetimeFigureOut">
              <a:rPr lang="en-US"/>
              <a:pPr>
                <a:defRPr/>
              </a:pPr>
              <a:t>10/22/2016</a:t>
            </a:fld>
            <a:endParaRPr lang="en-US"/>
          </a:p>
        </p:txBody>
      </p:sp>
      <p:sp>
        <p:nvSpPr>
          <p:cNvPr id="13" name="Slide Number Placeholder 17"/>
          <p:cNvSpPr>
            <a:spLocks noGrp="1"/>
          </p:cNvSpPr>
          <p:nvPr>
            <p:ph type="sldNum" sz="quarter" idx="11"/>
          </p:nvPr>
        </p:nvSpPr>
        <p:spPr/>
        <p:txBody>
          <a:bodyPr/>
          <a:lstStyle>
            <a:lvl1pPr>
              <a:defRPr/>
            </a:lvl1pPr>
          </a:lstStyle>
          <a:p>
            <a:pPr>
              <a:defRPr/>
            </a:pPr>
            <a:fld id="{72CEDCF8-9DAC-4257-8F33-E31BAE0788EA}" type="slidenum">
              <a:rPr lang="ar-SA"/>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D2311D9F-85E8-4054-9CDA-4634D198DBEA}" type="datetimeFigureOut">
              <a:rPr lang="en-US"/>
              <a:pPr>
                <a:defRPr/>
              </a:pPr>
              <a:t>10/22/2016</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pitchFamily="18" charset="0"/>
              </a:defRPr>
            </a:lvl1pPr>
          </a:lstStyle>
          <a:p>
            <a:pPr>
              <a:defRPr/>
            </a:pPr>
            <a:fld id="{EBDB1157-0F47-4394-91B7-3FD44A9E685A}"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eb.facebook.com/?_rdr"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124200"/>
            <a:ext cx="6172200" cy="838200"/>
          </a:xfrm>
        </p:spPr>
        <p:txBody>
          <a:bodyPr>
            <a:normAutofit/>
          </a:bodyPr>
          <a:lstStyle/>
          <a:p>
            <a:pPr eaLnBrk="1" fontAlgn="auto" hangingPunct="1">
              <a:spcAft>
                <a:spcPts val="0"/>
              </a:spcAft>
              <a:defRPr/>
            </a:pPr>
            <a:r>
              <a:rPr lang="en-US" sz="4400" dirty="0" smtClean="0">
                <a:solidFill>
                  <a:schemeClr val="tx1"/>
                </a:solidFill>
              </a:rPr>
              <a:t>Thrombosis</a:t>
            </a:r>
            <a:r>
              <a:rPr lang="en-US" sz="3600" dirty="0" smtClean="0">
                <a:solidFill>
                  <a:schemeClr val="tx1"/>
                </a:solidFill>
              </a:rPr>
              <a:t>	</a:t>
            </a:r>
            <a:endParaRPr lang="en-US" sz="3600" dirty="0">
              <a:solidFill>
                <a:schemeClr val="tx1"/>
              </a:solidFill>
            </a:endParaRPr>
          </a:p>
        </p:txBody>
      </p:sp>
      <p:sp>
        <p:nvSpPr>
          <p:cNvPr id="8195" name="Subtitle 2"/>
          <p:cNvSpPr>
            <a:spLocks noGrp="1"/>
          </p:cNvSpPr>
          <p:nvPr>
            <p:ph type="subTitle" idx="1"/>
          </p:nvPr>
        </p:nvSpPr>
        <p:spPr/>
        <p:txBody>
          <a:bodyPr/>
          <a:lstStyle/>
          <a:p>
            <a:pPr eaLnBrk="1" hangingPunct="1"/>
            <a:r>
              <a:rPr lang="en-US" dirty="0" smtClean="0">
                <a:solidFill>
                  <a:schemeClr val="tx1"/>
                </a:solidFill>
              </a:rPr>
              <a:t>Dr. Nisreen Abu Shahin</a:t>
            </a:r>
          </a:p>
          <a:p>
            <a:pPr eaLnBrk="1" hangingPunct="1"/>
            <a:r>
              <a:rPr lang="en-US" dirty="0" smtClean="0">
                <a:solidFill>
                  <a:schemeClr val="tx1"/>
                </a:solidFill>
              </a:rPr>
              <a:t>Assistant Professor of Pathology</a:t>
            </a:r>
          </a:p>
          <a:p>
            <a:pPr eaLnBrk="1" hangingPunct="1"/>
            <a:r>
              <a:rPr lang="en-US" dirty="0" smtClean="0">
                <a:solidFill>
                  <a:schemeClr val="tx1"/>
                </a:solidFill>
              </a:rPr>
              <a:t>Pathology Department </a:t>
            </a:r>
          </a:p>
          <a:p>
            <a:pPr eaLnBrk="1" hangingPunct="1"/>
            <a:r>
              <a:rPr lang="en-US" dirty="0" smtClean="0">
                <a:solidFill>
                  <a:schemeClr val="tx1"/>
                </a:solidFill>
              </a:rPr>
              <a:t>University of Jordan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169025"/>
          </a:xfrm>
        </p:spPr>
        <p:txBody>
          <a:bodyPr>
            <a:normAutofit/>
          </a:bodyPr>
          <a:lstStyle/>
          <a:p>
            <a:pPr marL="274320" indent="-274320" eaLnBrk="1" fontAlgn="auto" hangingPunct="1">
              <a:spcAft>
                <a:spcPts val="0"/>
              </a:spcAft>
              <a:buFont typeface="Wingdings"/>
              <a:buChar char=""/>
              <a:defRPr/>
            </a:pPr>
            <a:r>
              <a:rPr lang="en-US" sz="2800" b="1" dirty="0" smtClean="0">
                <a:solidFill>
                  <a:srgbClr val="C00000"/>
                </a:solidFill>
              </a:rPr>
              <a:t>Causes of Endothelial injury</a:t>
            </a:r>
          </a:p>
          <a:p>
            <a:pPr marL="457200" indent="-457200" eaLnBrk="1" fontAlgn="auto" hangingPunct="1">
              <a:spcAft>
                <a:spcPts val="0"/>
              </a:spcAft>
              <a:buFont typeface="Wingdings"/>
              <a:buNone/>
              <a:defRPr/>
            </a:pPr>
            <a:endParaRPr lang="en-US" b="1" dirty="0" smtClean="0"/>
          </a:p>
          <a:p>
            <a:pPr marL="457200" indent="-457200" eaLnBrk="1" fontAlgn="auto" hangingPunct="1">
              <a:spcAft>
                <a:spcPts val="0"/>
              </a:spcAft>
              <a:buFont typeface="Wingdings"/>
              <a:buAutoNum type="arabicPeriod"/>
              <a:defRPr/>
            </a:pPr>
            <a:r>
              <a:rPr lang="en-US" b="1" i="1" dirty="0" err="1" smtClean="0"/>
              <a:t>Valvulitis</a:t>
            </a:r>
            <a:r>
              <a:rPr lang="en-US" b="1" i="1" dirty="0" smtClean="0"/>
              <a:t> </a:t>
            </a:r>
            <a:r>
              <a:rPr lang="en-US" sz="1600" b="1" i="1" dirty="0" smtClean="0">
                <a:solidFill>
                  <a:schemeClr val="accent5">
                    <a:lumMod val="50000"/>
                  </a:schemeClr>
                </a:solidFill>
              </a:rPr>
              <a:t>(inflammation of heart valves)</a:t>
            </a:r>
            <a:endParaRPr lang="en-US" b="1" i="1" dirty="0" smtClean="0"/>
          </a:p>
          <a:p>
            <a:pPr marL="457200" indent="-457200" eaLnBrk="1" fontAlgn="auto" hangingPunct="1">
              <a:spcAft>
                <a:spcPts val="0"/>
              </a:spcAft>
              <a:buFont typeface="Wingdings"/>
              <a:buAutoNum type="arabicPeriod"/>
              <a:defRPr/>
            </a:pPr>
            <a:r>
              <a:rPr lang="en-US" b="1" i="1" dirty="0" smtClean="0"/>
              <a:t>MI </a:t>
            </a:r>
            <a:r>
              <a:rPr lang="en-US" sz="1600" b="1" i="1" dirty="0" smtClean="0">
                <a:solidFill>
                  <a:schemeClr val="accent5">
                    <a:lumMod val="50000"/>
                  </a:schemeClr>
                </a:solidFill>
              </a:rPr>
              <a:t>(myocardial infarction)</a:t>
            </a:r>
            <a:r>
              <a:rPr lang="en-US" b="1" i="1" dirty="0" smtClean="0"/>
              <a:t> </a:t>
            </a:r>
          </a:p>
          <a:p>
            <a:pPr marL="457200" indent="-457200" eaLnBrk="1" fontAlgn="auto" hangingPunct="1">
              <a:spcAft>
                <a:spcPts val="0"/>
              </a:spcAft>
              <a:buFont typeface="Wingdings"/>
              <a:buAutoNum type="arabicPeriod"/>
              <a:defRPr/>
            </a:pPr>
            <a:r>
              <a:rPr lang="en-US" b="1" i="1" dirty="0" smtClean="0"/>
              <a:t>Atherosclerosis</a:t>
            </a:r>
          </a:p>
          <a:p>
            <a:pPr marL="457200" indent="-457200" eaLnBrk="1" fontAlgn="auto" hangingPunct="1">
              <a:spcAft>
                <a:spcPts val="0"/>
              </a:spcAft>
              <a:buFont typeface="Wingdings"/>
              <a:buAutoNum type="arabicPeriod"/>
              <a:defRPr/>
            </a:pPr>
            <a:r>
              <a:rPr lang="en-US" b="1" i="1" dirty="0" smtClean="0"/>
              <a:t>Traumatic or inflammatory conditions</a:t>
            </a:r>
          </a:p>
          <a:p>
            <a:pPr marL="457200" indent="-457200" eaLnBrk="1" fontAlgn="auto" hangingPunct="1">
              <a:spcAft>
                <a:spcPts val="0"/>
              </a:spcAft>
              <a:buFont typeface="Wingdings"/>
              <a:buAutoNum type="arabicPeriod"/>
              <a:defRPr/>
            </a:pPr>
            <a:r>
              <a:rPr lang="en-US" b="1" i="1" dirty="0" smtClean="0"/>
              <a:t>Increased Blood Pressure</a:t>
            </a:r>
          </a:p>
          <a:p>
            <a:pPr marL="457200" indent="-457200" eaLnBrk="1" fontAlgn="auto" hangingPunct="1">
              <a:spcAft>
                <a:spcPts val="0"/>
              </a:spcAft>
              <a:buFont typeface="Wingdings"/>
              <a:buAutoNum type="arabicPeriod"/>
              <a:defRPr/>
            </a:pPr>
            <a:r>
              <a:rPr lang="en-US" b="1" i="1" dirty="0" smtClean="0"/>
              <a:t>Endotoxins </a:t>
            </a:r>
            <a:r>
              <a:rPr lang="en-US" sz="1600" b="1" i="1" dirty="0" smtClean="0">
                <a:solidFill>
                  <a:schemeClr val="accent5">
                    <a:lumMod val="50000"/>
                  </a:schemeClr>
                </a:solidFill>
              </a:rPr>
              <a:t>(LPS</a:t>
            </a:r>
            <a:r>
              <a:rPr lang="en-US" sz="1600" b="1" i="1" dirty="0" smtClean="0">
                <a:solidFill>
                  <a:schemeClr val="accent5">
                    <a:lumMod val="50000"/>
                  </a:schemeClr>
                </a:solidFill>
                <a:sym typeface="Wingdings" panose="05000000000000000000" pitchFamily="2" charset="2"/>
              </a:rPr>
              <a:t> found in the cell wall of gram –</a:t>
            </a:r>
            <a:r>
              <a:rPr lang="en-US" sz="1600" b="1" i="1" dirty="0" err="1" smtClean="0">
                <a:solidFill>
                  <a:schemeClr val="accent5">
                    <a:lumMod val="50000"/>
                  </a:schemeClr>
                </a:solidFill>
                <a:sym typeface="Wingdings" panose="05000000000000000000" pitchFamily="2" charset="2"/>
              </a:rPr>
              <a:t>ve</a:t>
            </a:r>
            <a:r>
              <a:rPr lang="en-US" sz="1600" b="1" i="1" dirty="0" smtClean="0">
                <a:solidFill>
                  <a:schemeClr val="accent5">
                    <a:lumMod val="50000"/>
                  </a:schemeClr>
                </a:solidFill>
                <a:sym typeface="Wingdings" panose="05000000000000000000" pitchFamily="2" charset="2"/>
              </a:rPr>
              <a:t> bacteria)</a:t>
            </a:r>
            <a:endParaRPr lang="en-US" b="1" i="1" dirty="0" smtClean="0"/>
          </a:p>
          <a:p>
            <a:pPr marL="457200" indent="-457200" eaLnBrk="1" fontAlgn="auto" hangingPunct="1">
              <a:spcAft>
                <a:spcPts val="0"/>
              </a:spcAft>
              <a:buFont typeface="Wingdings"/>
              <a:buAutoNum type="arabicPeriod"/>
              <a:defRPr/>
            </a:pPr>
            <a:r>
              <a:rPr lang="en-US" b="1" i="1" dirty="0" smtClean="0"/>
              <a:t>Hypercholesterolemia </a:t>
            </a:r>
            <a:r>
              <a:rPr lang="en-US" sz="1600" b="1" i="1" dirty="0" smtClean="0">
                <a:solidFill>
                  <a:schemeClr val="accent5">
                    <a:lumMod val="50000"/>
                  </a:schemeClr>
                </a:solidFill>
              </a:rPr>
              <a:t>(the doc. Says  it acts as an </a:t>
            </a:r>
            <a:r>
              <a:rPr lang="en-US" sz="1600" b="1" i="1" dirty="0" err="1" smtClean="0">
                <a:solidFill>
                  <a:schemeClr val="accent5">
                    <a:lumMod val="50000"/>
                  </a:schemeClr>
                </a:solidFill>
              </a:rPr>
              <a:t>antigorus</a:t>
            </a:r>
            <a:r>
              <a:rPr lang="en-US" sz="1600" b="1" i="1" dirty="0" smtClean="0">
                <a:solidFill>
                  <a:schemeClr val="accent5">
                    <a:lumMod val="50000"/>
                  </a:schemeClr>
                </a:solidFill>
              </a:rPr>
              <a:t> body :/). </a:t>
            </a:r>
            <a:r>
              <a:rPr lang="en-US" sz="1200" b="1" i="1" dirty="0" smtClean="0">
                <a:solidFill>
                  <a:schemeClr val="accent5">
                    <a:lumMod val="50000"/>
                  </a:schemeClr>
                </a:solidFill>
              </a:rPr>
              <a:t>Might cause atherosclerosis then thrombosis ?</a:t>
            </a:r>
            <a:r>
              <a:rPr lang="en-US" b="1" i="1" dirty="0" smtClean="0"/>
              <a:t> </a:t>
            </a:r>
          </a:p>
          <a:p>
            <a:pPr marL="457200" indent="-457200" eaLnBrk="1" fontAlgn="auto" hangingPunct="1">
              <a:spcAft>
                <a:spcPts val="0"/>
              </a:spcAft>
              <a:buFont typeface="Wingdings"/>
              <a:buAutoNum type="arabicPeriod"/>
              <a:defRPr/>
            </a:pPr>
            <a:r>
              <a:rPr lang="en-US" b="1" i="1" dirty="0" smtClean="0"/>
              <a:t>Radiation</a:t>
            </a:r>
          </a:p>
          <a:p>
            <a:pPr marL="457200" indent="-457200" eaLnBrk="1" fontAlgn="auto" hangingPunct="1">
              <a:spcAft>
                <a:spcPts val="0"/>
              </a:spcAft>
              <a:buFont typeface="Wingdings"/>
              <a:buAutoNum type="arabicPeriod"/>
              <a:defRPr/>
            </a:pPr>
            <a:r>
              <a:rPr lang="en-US" b="1" i="1" dirty="0" smtClean="0"/>
              <a:t>Smoking</a:t>
            </a:r>
          </a:p>
          <a:p>
            <a:pPr marL="457200" indent="-457200" eaLnBrk="1" fontAlgn="auto" hangingPunct="1">
              <a:spcAft>
                <a:spcPts val="0"/>
              </a:spcAft>
              <a:buFont typeface="Wingdings"/>
              <a:buNone/>
              <a:defRPr/>
            </a:pPr>
            <a:endParaRPr lang="en-US" b="1" dirty="0"/>
          </a:p>
        </p:txBody>
      </p:sp>
      <p:cxnSp>
        <p:nvCxnSpPr>
          <p:cNvPr id="4" name="Straight Arrow Connector 3"/>
          <p:cNvCxnSpPr/>
          <p:nvPr/>
        </p:nvCxnSpPr>
        <p:spPr>
          <a:xfrm flipH="1" flipV="1">
            <a:off x="4724400" y="738054"/>
            <a:ext cx="152400" cy="252546"/>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114800" y="762000"/>
            <a:ext cx="76200" cy="22860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194716" y="1028700"/>
            <a:ext cx="1306768" cy="276999"/>
          </a:xfrm>
          <a:prstGeom prst="rect">
            <a:avLst/>
          </a:prstGeom>
          <a:noFill/>
        </p:spPr>
        <p:txBody>
          <a:bodyPr wrap="none" rtlCol="0">
            <a:spAutoFit/>
          </a:bodyPr>
          <a:lstStyle/>
          <a:p>
            <a:r>
              <a:rPr lang="en-US" sz="1200" dirty="0" smtClean="0">
                <a:solidFill>
                  <a:schemeClr val="accent5">
                    <a:lumMod val="50000"/>
                  </a:schemeClr>
                </a:solidFill>
              </a:rPr>
              <a:t>Physical injury </a:t>
            </a:r>
            <a:endParaRPr lang="en-US" sz="1200" dirty="0">
              <a:solidFill>
                <a:schemeClr val="accent5">
                  <a:lumMod val="50000"/>
                </a:schemeClr>
              </a:solidFill>
            </a:endParaRPr>
          </a:p>
        </p:txBody>
      </p:sp>
      <p:sp>
        <p:nvSpPr>
          <p:cNvPr id="13" name="TextBox 12"/>
          <p:cNvSpPr txBox="1"/>
          <p:nvPr/>
        </p:nvSpPr>
        <p:spPr>
          <a:xfrm>
            <a:off x="4501484" y="1028700"/>
            <a:ext cx="2050561" cy="276999"/>
          </a:xfrm>
          <a:prstGeom prst="rect">
            <a:avLst/>
          </a:prstGeom>
          <a:noFill/>
        </p:spPr>
        <p:txBody>
          <a:bodyPr wrap="none" rtlCol="0">
            <a:spAutoFit/>
          </a:bodyPr>
          <a:lstStyle/>
          <a:p>
            <a:r>
              <a:rPr lang="en-US" sz="1200" dirty="0" smtClean="0">
                <a:solidFill>
                  <a:schemeClr val="accent5">
                    <a:lumMod val="50000"/>
                  </a:schemeClr>
                </a:solidFill>
              </a:rPr>
              <a:t>Induction of inflammation</a:t>
            </a:r>
            <a:endParaRPr lang="en-US" sz="1200" dirty="0">
              <a:solidFill>
                <a:schemeClr val="accent5">
                  <a:lumMod val="50000"/>
                </a:schemeClr>
              </a:solidFill>
            </a:endParaRPr>
          </a:p>
        </p:txBody>
      </p:sp>
      <p:cxnSp>
        <p:nvCxnSpPr>
          <p:cNvPr id="15" name="Straight Arrow Connector 14"/>
          <p:cNvCxnSpPr/>
          <p:nvPr/>
        </p:nvCxnSpPr>
        <p:spPr>
          <a:xfrm>
            <a:off x="2667000" y="5029200"/>
            <a:ext cx="1066800" cy="15240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514600" y="5334000"/>
            <a:ext cx="1219200" cy="22860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62323" y="5105400"/>
            <a:ext cx="1619354" cy="338554"/>
          </a:xfrm>
          <a:prstGeom prst="rect">
            <a:avLst/>
          </a:prstGeom>
          <a:noFill/>
        </p:spPr>
        <p:txBody>
          <a:bodyPr wrap="none" rtlCol="0">
            <a:spAutoFit/>
          </a:bodyPr>
          <a:lstStyle/>
          <a:p>
            <a:r>
              <a:rPr lang="en-US" sz="1600" dirty="0" smtClean="0">
                <a:solidFill>
                  <a:schemeClr val="accent5">
                    <a:lumMod val="50000"/>
                  </a:schemeClr>
                </a:solidFill>
              </a:rPr>
              <a:t>Physical injury</a:t>
            </a:r>
            <a:endParaRPr lang="en-US" sz="1600" dirty="0">
              <a:solidFill>
                <a:schemeClr val="accent5">
                  <a:lumMod val="50000"/>
                </a:schemeClr>
              </a:solidFill>
            </a:endParaRPr>
          </a:p>
        </p:txBody>
      </p:sp>
      <p:sp>
        <p:nvSpPr>
          <p:cNvPr id="2" name="TextBox 1"/>
          <p:cNvSpPr txBox="1"/>
          <p:nvPr/>
        </p:nvSpPr>
        <p:spPr>
          <a:xfrm>
            <a:off x="3686196" y="720923"/>
            <a:ext cx="1630575" cy="307777"/>
          </a:xfrm>
          <a:prstGeom prst="rect">
            <a:avLst/>
          </a:prstGeom>
          <a:noFill/>
        </p:spPr>
        <p:txBody>
          <a:bodyPr wrap="none" rtlCol="0">
            <a:spAutoFit/>
          </a:bodyPr>
          <a:lstStyle/>
          <a:p>
            <a:r>
              <a:rPr lang="en-US" sz="1400" dirty="0" smtClean="0">
                <a:solidFill>
                  <a:srgbClr val="002060"/>
                </a:solidFill>
              </a:rPr>
              <a:t>Mainly caused by</a:t>
            </a:r>
            <a:endParaRPr lang="en-US" sz="1400"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Documents and Settings\Administrator\Desktop\showimageCAKRJZ92.jpg"/>
          <p:cNvPicPr>
            <a:picLocks noChangeAspect="1" noChangeArrowheads="1"/>
          </p:cNvPicPr>
          <p:nvPr/>
        </p:nvPicPr>
        <p:blipFill>
          <a:blip r:embed="rId2"/>
          <a:srcRect/>
          <a:stretch>
            <a:fillRect/>
          </a:stretch>
        </p:blipFill>
        <p:spPr bwMode="auto">
          <a:xfrm>
            <a:off x="762000" y="847725"/>
            <a:ext cx="7620000" cy="51625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sz="quarter" idx="1"/>
          </p:nvPr>
        </p:nvSpPr>
        <p:spPr>
          <a:xfrm>
            <a:off x="457200" y="0"/>
            <a:ext cx="7467600" cy="6858000"/>
          </a:xfrm>
        </p:spPr>
        <p:txBody>
          <a:bodyPr/>
          <a:lstStyle/>
          <a:p>
            <a:pPr eaLnBrk="1" hangingPunct="1"/>
            <a:r>
              <a:rPr lang="en-US" sz="3600" b="1" dirty="0" smtClean="0">
                <a:solidFill>
                  <a:srgbClr val="C00000"/>
                </a:solidFill>
              </a:rPr>
              <a:t>Stasis</a:t>
            </a:r>
          </a:p>
          <a:p>
            <a:pPr eaLnBrk="1" hangingPunct="1">
              <a:buFontTx/>
              <a:buChar char="-"/>
            </a:pPr>
            <a:endParaRPr lang="en-US" sz="2000" i="1" dirty="0" smtClean="0"/>
          </a:p>
          <a:p>
            <a:pPr eaLnBrk="1" hangingPunct="1">
              <a:buFontTx/>
              <a:buChar char="-"/>
            </a:pPr>
            <a:r>
              <a:rPr lang="en-US" sz="2000" i="1" dirty="0" smtClean="0"/>
              <a:t>Stasis is a major factor in </a:t>
            </a:r>
            <a:r>
              <a:rPr lang="en-US" sz="2000" b="1" i="1" dirty="0" smtClean="0"/>
              <a:t>venous</a:t>
            </a:r>
            <a:r>
              <a:rPr lang="en-US" sz="2000" i="1" dirty="0" smtClean="0"/>
              <a:t> thrombi</a:t>
            </a:r>
          </a:p>
          <a:p>
            <a:pPr eaLnBrk="1" hangingPunct="1">
              <a:buFontTx/>
              <a:buChar char="-"/>
            </a:pPr>
            <a:r>
              <a:rPr lang="en-US" sz="2000" dirty="0" smtClean="0"/>
              <a:t>Normal blood flow is </a:t>
            </a:r>
            <a:r>
              <a:rPr lang="en-US" sz="2000" b="1" i="1" dirty="0" smtClean="0"/>
              <a:t>laminar (p</a:t>
            </a:r>
            <a:r>
              <a:rPr lang="en-US" sz="2000" dirty="0" smtClean="0"/>
              <a:t>latelets flow centrally in the vessel lumen, separated from the </a:t>
            </a:r>
          </a:p>
          <a:p>
            <a:pPr eaLnBrk="1" hangingPunct="1">
              <a:buFontTx/>
              <a:buChar char="-"/>
            </a:pPr>
            <a:r>
              <a:rPr lang="en-US" sz="2000" dirty="0" smtClean="0"/>
              <a:t>endothelium by a slower moving </a:t>
            </a:r>
          </a:p>
          <a:p>
            <a:pPr eaLnBrk="1" hangingPunct="1">
              <a:buFontTx/>
              <a:buChar char="-"/>
            </a:pPr>
            <a:r>
              <a:rPr lang="en-US" sz="2000" dirty="0" smtClean="0"/>
              <a:t>clear zone of plasma)</a:t>
            </a:r>
          </a:p>
          <a:p>
            <a:pPr eaLnBrk="1" hangingPunct="1">
              <a:buFontTx/>
              <a:buChar char="-"/>
            </a:pPr>
            <a:r>
              <a:rPr lang="en-US" sz="2000" dirty="0" smtClean="0"/>
              <a:t>Stasis and turbulence cause the followings:</a:t>
            </a:r>
            <a:r>
              <a:rPr lang="en-US" sz="2000" i="1" dirty="0" smtClean="0"/>
              <a:t> </a:t>
            </a:r>
          </a:p>
        </p:txBody>
      </p:sp>
      <p:graphicFrame>
        <p:nvGraphicFramePr>
          <p:cNvPr id="4" name="Diagram 3"/>
          <p:cNvGraphicFramePr/>
          <p:nvPr/>
        </p:nvGraphicFramePr>
        <p:xfrm>
          <a:off x="0" y="2895600"/>
          <a:ext cx="81534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6019800" y="1752600"/>
            <a:ext cx="2743200" cy="1569660"/>
          </a:xfrm>
          <a:prstGeom prst="rect">
            <a:avLst/>
          </a:prstGeom>
          <a:noFill/>
          <a:ln>
            <a:solidFill>
              <a:schemeClr val="tx1"/>
            </a:solidFill>
          </a:ln>
        </p:spPr>
        <p:txBody>
          <a:bodyPr wrap="square" rtlCol="0">
            <a:spAutoFit/>
          </a:bodyPr>
          <a:lstStyle/>
          <a:p>
            <a:r>
              <a:rPr lang="en-US" sz="1600" dirty="0">
                <a:solidFill>
                  <a:schemeClr val="accent5">
                    <a:lumMod val="50000"/>
                  </a:schemeClr>
                </a:solidFill>
              </a:rPr>
              <a:t>In the case of stasis this arrangement is disrupted, and platelets come in contact with the endothelial cells and clot forms</a:t>
            </a:r>
          </a:p>
        </p:txBody>
      </p:sp>
      <p:cxnSp>
        <p:nvCxnSpPr>
          <p:cNvPr id="5" name="Straight Arrow Connector 4"/>
          <p:cNvCxnSpPr/>
          <p:nvPr/>
        </p:nvCxnSpPr>
        <p:spPr>
          <a:xfrm flipV="1">
            <a:off x="3801732" y="759023"/>
            <a:ext cx="160668" cy="688777"/>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0" y="203443"/>
            <a:ext cx="753732" cy="307777"/>
          </a:xfrm>
          <a:prstGeom prst="rect">
            <a:avLst/>
          </a:prstGeom>
          <a:noFill/>
        </p:spPr>
        <p:txBody>
          <a:bodyPr wrap="none" rtlCol="0">
            <a:spAutoFit/>
          </a:bodyPr>
          <a:lstStyle/>
          <a:p>
            <a:r>
              <a:rPr lang="en-US" sz="1400" dirty="0" smtClean="0">
                <a:solidFill>
                  <a:schemeClr val="accent5">
                    <a:lumMod val="50000"/>
                  </a:schemeClr>
                </a:solidFill>
              </a:rPr>
              <a:t>Center</a:t>
            </a:r>
            <a:endParaRPr lang="en-US" sz="1400" dirty="0">
              <a:solidFill>
                <a:schemeClr val="accent5">
                  <a:lumMod val="50000"/>
                </a:schemeClr>
              </a:solidFill>
            </a:endParaRPr>
          </a:p>
        </p:txBody>
      </p:sp>
      <p:sp>
        <p:nvSpPr>
          <p:cNvPr id="8" name="TextBox 7"/>
          <p:cNvSpPr txBox="1"/>
          <p:nvPr/>
        </p:nvSpPr>
        <p:spPr>
          <a:xfrm>
            <a:off x="4724400" y="228228"/>
            <a:ext cx="1058303" cy="307777"/>
          </a:xfrm>
          <a:prstGeom prst="rect">
            <a:avLst/>
          </a:prstGeom>
          <a:noFill/>
        </p:spPr>
        <p:txBody>
          <a:bodyPr wrap="none" rtlCol="0">
            <a:spAutoFit/>
          </a:bodyPr>
          <a:lstStyle/>
          <a:p>
            <a:r>
              <a:rPr lang="en-US" sz="1400" dirty="0" smtClean="0">
                <a:solidFill>
                  <a:schemeClr val="accent5">
                    <a:lumMod val="50000"/>
                  </a:schemeClr>
                </a:solidFill>
              </a:rPr>
              <a:t>Periphery </a:t>
            </a:r>
            <a:endParaRPr lang="en-US" sz="1400" dirty="0">
              <a:solidFill>
                <a:schemeClr val="accent5">
                  <a:lumMod val="50000"/>
                </a:schemeClr>
              </a:solidFill>
            </a:endParaRPr>
          </a:p>
        </p:txBody>
      </p:sp>
      <p:cxnSp>
        <p:nvCxnSpPr>
          <p:cNvPr id="10" name="Straight Arrow Connector 9"/>
          <p:cNvCxnSpPr>
            <a:stCxn id="7" idx="3"/>
          </p:cNvCxnSpPr>
          <p:nvPr/>
        </p:nvCxnSpPr>
        <p:spPr>
          <a:xfrm flipV="1">
            <a:off x="3801732" y="355843"/>
            <a:ext cx="922668" cy="1489"/>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25354" y="456455"/>
            <a:ext cx="3130985" cy="307777"/>
          </a:xfrm>
          <a:prstGeom prst="rect">
            <a:avLst/>
          </a:prstGeom>
          <a:noFill/>
        </p:spPr>
        <p:txBody>
          <a:bodyPr wrap="none" rtlCol="0">
            <a:spAutoFit/>
          </a:bodyPr>
          <a:lstStyle/>
          <a:p>
            <a:r>
              <a:rPr lang="en-US" sz="1400" dirty="0">
                <a:solidFill>
                  <a:schemeClr val="accent5">
                    <a:lumMod val="50000"/>
                  </a:schemeClr>
                </a:solidFill>
              </a:rPr>
              <a:t>Platelets - RBCS-WBCS- clear zone</a:t>
            </a:r>
          </a:p>
        </p:txBody>
      </p:sp>
      <p:sp>
        <p:nvSpPr>
          <p:cNvPr id="15" name="TextBox 14"/>
          <p:cNvSpPr txBox="1"/>
          <p:nvPr/>
        </p:nvSpPr>
        <p:spPr>
          <a:xfrm>
            <a:off x="38100" y="536005"/>
            <a:ext cx="2895600" cy="523220"/>
          </a:xfrm>
          <a:prstGeom prst="rect">
            <a:avLst/>
          </a:prstGeom>
          <a:noFill/>
        </p:spPr>
        <p:txBody>
          <a:bodyPr wrap="square" rtlCol="0">
            <a:spAutoFit/>
          </a:bodyPr>
          <a:lstStyle/>
          <a:p>
            <a:r>
              <a:rPr lang="en-US" sz="1400" dirty="0">
                <a:solidFill>
                  <a:schemeClr val="accent5">
                    <a:lumMod val="50000"/>
                  </a:schemeClr>
                </a:solidFill>
              </a:rPr>
              <a:t>Easier to occur in veins because of the lower musculature</a:t>
            </a:r>
          </a:p>
        </p:txBody>
      </p:sp>
      <p:sp>
        <p:nvSpPr>
          <p:cNvPr id="16" name="TextBox 15"/>
          <p:cNvSpPr txBox="1"/>
          <p:nvPr/>
        </p:nvSpPr>
        <p:spPr>
          <a:xfrm>
            <a:off x="4191000" y="4567879"/>
            <a:ext cx="3733800" cy="523220"/>
          </a:xfrm>
          <a:prstGeom prst="rect">
            <a:avLst/>
          </a:prstGeom>
          <a:noFill/>
        </p:spPr>
        <p:txBody>
          <a:bodyPr wrap="square" rtlCol="0">
            <a:spAutoFit/>
          </a:bodyPr>
          <a:lstStyle/>
          <a:p>
            <a:r>
              <a:rPr lang="en-US" sz="1400" b="1" dirty="0">
                <a:solidFill>
                  <a:schemeClr val="accent5">
                    <a:lumMod val="50000"/>
                  </a:schemeClr>
                </a:solidFill>
              </a:rPr>
              <a:t>Meaning that the clotting factors will work for a longer time</a:t>
            </a:r>
          </a:p>
        </p:txBody>
      </p:sp>
      <p:sp>
        <p:nvSpPr>
          <p:cNvPr id="17" name="TextBox 16"/>
          <p:cNvSpPr txBox="1"/>
          <p:nvPr/>
        </p:nvSpPr>
        <p:spPr>
          <a:xfrm>
            <a:off x="4163519" y="6028941"/>
            <a:ext cx="3761282" cy="738664"/>
          </a:xfrm>
          <a:prstGeom prst="rect">
            <a:avLst/>
          </a:prstGeom>
          <a:noFill/>
        </p:spPr>
        <p:txBody>
          <a:bodyPr wrap="square" rtlCol="0">
            <a:spAutoFit/>
          </a:bodyPr>
          <a:lstStyle/>
          <a:p>
            <a:r>
              <a:rPr lang="en-US" sz="1400" b="1" dirty="0">
                <a:solidFill>
                  <a:schemeClr val="accent5">
                    <a:lumMod val="50000"/>
                  </a:schemeClr>
                </a:solidFill>
              </a:rPr>
              <a:t>Stasis results in hypoxia caused by the </a:t>
            </a:r>
            <a:r>
              <a:rPr lang="en-US" sz="1400" b="1" dirty="0" smtClean="0">
                <a:solidFill>
                  <a:schemeClr val="accent5">
                    <a:lumMod val="50000"/>
                  </a:schemeClr>
                </a:solidFill>
              </a:rPr>
              <a:t>decreased  </a:t>
            </a:r>
            <a:r>
              <a:rPr lang="en-US" sz="1400" b="1" dirty="0">
                <a:solidFill>
                  <a:schemeClr val="accent5">
                    <a:lumMod val="50000"/>
                  </a:schemeClr>
                </a:solidFill>
              </a:rPr>
              <a:t>oxygen tension --&gt; endothelial injury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sz="quarter" idx="1"/>
          </p:nvPr>
        </p:nvSpPr>
        <p:spPr>
          <a:xfrm>
            <a:off x="457200" y="304800"/>
            <a:ext cx="7467600" cy="6169025"/>
          </a:xfrm>
        </p:spPr>
        <p:txBody>
          <a:bodyPr/>
          <a:lstStyle/>
          <a:p>
            <a:pPr eaLnBrk="1" hangingPunct="1"/>
            <a:r>
              <a:rPr lang="en-US" sz="2800" b="1" dirty="0" smtClean="0">
                <a:solidFill>
                  <a:srgbClr val="C00000"/>
                </a:solidFill>
              </a:rPr>
              <a:t>Causes of Stasis</a:t>
            </a:r>
          </a:p>
          <a:p>
            <a:pPr eaLnBrk="1" hangingPunct="1"/>
            <a:endParaRPr lang="en-US" b="1" dirty="0" smtClean="0"/>
          </a:p>
          <a:p>
            <a:pPr eaLnBrk="1" hangingPunct="1">
              <a:buFont typeface="Wingdings" pitchFamily="2" charset="2"/>
              <a:buAutoNum type="arabicPeriod"/>
            </a:pPr>
            <a:r>
              <a:rPr lang="en-US" b="1" i="1" dirty="0" smtClean="0"/>
              <a:t>Atherosclerosis </a:t>
            </a:r>
          </a:p>
          <a:p>
            <a:pPr eaLnBrk="1" hangingPunct="1">
              <a:buFont typeface="Wingdings" pitchFamily="2" charset="2"/>
              <a:buAutoNum type="arabicPeriod"/>
            </a:pPr>
            <a:r>
              <a:rPr lang="en-US" b="1" i="1" dirty="0" smtClean="0"/>
              <a:t>Aneurysms </a:t>
            </a:r>
            <a:r>
              <a:rPr lang="en-US" sz="1800" b="1" i="1" dirty="0" smtClean="0">
                <a:solidFill>
                  <a:schemeClr val="accent5">
                    <a:lumMod val="50000"/>
                  </a:schemeClr>
                </a:solidFill>
              </a:rPr>
              <a:t>(enlargement of an artery)</a:t>
            </a:r>
            <a:endParaRPr lang="en-US" b="1" i="1" dirty="0" smtClean="0"/>
          </a:p>
          <a:p>
            <a:pPr eaLnBrk="1" hangingPunct="1">
              <a:buFont typeface="Wingdings" pitchFamily="2" charset="2"/>
              <a:buAutoNum type="arabicPeriod"/>
            </a:pPr>
            <a:r>
              <a:rPr lang="en-US" b="1" i="1" dirty="0" smtClean="0"/>
              <a:t>Myocardial Infarction   ( Non-</a:t>
            </a:r>
            <a:r>
              <a:rPr lang="en-US" b="1" i="1" dirty="0" err="1" smtClean="0"/>
              <a:t>cotractile</a:t>
            </a:r>
            <a:r>
              <a:rPr lang="en-US" b="1" i="1" dirty="0" smtClean="0"/>
              <a:t> fibers)</a:t>
            </a:r>
          </a:p>
          <a:p>
            <a:pPr eaLnBrk="1" hangingPunct="1">
              <a:buFont typeface="Wingdings" pitchFamily="2" charset="2"/>
              <a:buAutoNum type="arabicPeriod"/>
            </a:pPr>
            <a:r>
              <a:rPr lang="en-US" b="1" i="1" dirty="0" smtClean="0"/>
              <a:t>Mitral valve </a:t>
            </a:r>
            <a:r>
              <a:rPr lang="en-US" b="1" i="1" dirty="0" err="1" smtClean="0"/>
              <a:t>stenosis</a:t>
            </a:r>
            <a:r>
              <a:rPr lang="en-US" b="1" i="1" dirty="0" smtClean="0"/>
              <a:t> (</a:t>
            </a:r>
            <a:r>
              <a:rPr lang="en-US" b="1" i="1" dirty="0" err="1" smtClean="0"/>
              <a:t>atrial</a:t>
            </a:r>
            <a:r>
              <a:rPr lang="en-US" b="1" i="1" dirty="0" smtClean="0"/>
              <a:t> dilation)</a:t>
            </a:r>
          </a:p>
          <a:p>
            <a:pPr eaLnBrk="1" hangingPunct="1">
              <a:buFont typeface="Wingdings" pitchFamily="2" charset="2"/>
              <a:buAutoNum type="arabicPeriod"/>
            </a:pPr>
            <a:r>
              <a:rPr lang="en-US" b="1" i="1" dirty="0" smtClean="0"/>
              <a:t>Hyper viscosity syndrome (PCV and Sickle Cell anemia)</a:t>
            </a:r>
          </a:p>
          <a:p>
            <a:pPr eaLnBrk="1" hangingPunct="1">
              <a:buFont typeface="Wingdings" pitchFamily="2" charset="2"/>
              <a:buAutoNum type="arabicPeriod"/>
            </a:pPr>
            <a:endParaRPr lang="en-US" b="1" dirty="0" smtClean="0"/>
          </a:p>
          <a:p>
            <a:pPr eaLnBrk="1" hangingPunct="1"/>
            <a:endParaRPr lang="en-US" b="1" i="1" dirty="0" smtClean="0"/>
          </a:p>
          <a:p>
            <a:pPr eaLnBrk="1" hangingPunct="1">
              <a:buFont typeface="Wingdings" pitchFamily="2" charset="2"/>
              <a:buNone/>
            </a:pPr>
            <a:endParaRPr lang="en-US"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p:cNvSpPr>
          <p:nvPr>
            <p:ph sz="quarter" idx="1"/>
          </p:nvPr>
        </p:nvSpPr>
        <p:spPr>
          <a:xfrm>
            <a:off x="457200" y="228600"/>
            <a:ext cx="7467600" cy="6245225"/>
          </a:xfrm>
        </p:spPr>
        <p:txBody>
          <a:bodyPr/>
          <a:lstStyle/>
          <a:p>
            <a:pPr eaLnBrk="1" hangingPunct="1"/>
            <a:r>
              <a:rPr lang="en-US" sz="3600" b="1" dirty="0" err="1" smtClean="0">
                <a:solidFill>
                  <a:srgbClr val="C00000"/>
                </a:solidFill>
              </a:rPr>
              <a:t>Hypercoagulability</a:t>
            </a:r>
            <a:endParaRPr lang="en-US" sz="3200" dirty="0" smtClean="0"/>
          </a:p>
          <a:p>
            <a:pPr eaLnBrk="1" hangingPunct="1">
              <a:buNone/>
            </a:pPr>
            <a:r>
              <a:rPr lang="en-US" sz="3200" b="1" i="1" dirty="0" smtClean="0"/>
              <a:t>A. Genetic (primary):</a:t>
            </a:r>
          </a:p>
          <a:p>
            <a:pPr eaLnBrk="1" hangingPunct="1">
              <a:buFontTx/>
              <a:buChar char="-"/>
            </a:pPr>
            <a:r>
              <a:rPr lang="en-US" sz="3200" dirty="0" smtClean="0"/>
              <a:t>mutations in the factor V gene and the </a:t>
            </a:r>
            <a:r>
              <a:rPr lang="en-US" sz="3200" dirty="0" err="1" smtClean="0"/>
              <a:t>prothrombin</a:t>
            </a:r>
            <a:r>
              <a:rPr lang="en-US" sz="3200" dirty="0" smtClean="0"/>
              <a:t> gene are the most common</a:t>
            </a:r>
            <a:endParaRPr lang="en-US" sz="3200" i="1" dirty="0" smtClean="0"/>
          </a:p>
          <a:p>
            <a:pPr eaLnBrk="1" hangingPunct="1">
              <a:buNone/>
            </a:pPr>
            <a:r>
              <a:rPr lang="en-US" sz="3200" b="1" i="1" dirty="0" smtClean="0"/>
              <a:t>B. Acquired (secondary):</a:t>
            </a:r>
          </a:p>
          <a:p>
            <a:pPr eaLnBrk="1" hangingPunct="1">
              <a:buFontTx/>
              <a:buChar char="-"/>
            </a:pPr>
            <a:r>
              <a:rPr lang="en-US" sz="3200" dirty="0" err="1" smtClean="0"/>
              <a:t>multifactorial</a:t>
            </a:r>
            <a:r>
              <a:rPr lang="en-US" sz="3200" dirty="0" smtClean="0"/>
              <a:t> and is therefore more complicated</a:t>
            </a:r>
          </a:p>
          <a:p>
            <a:pPr eaLnBrk="1" hangingPunct="1">
              <a:buFontTx/>
              <a:buChar char="-"/>
            </a:pPr>
            <a:r>
              <a:rPr lang="en-US" sz="3200" dirty="0" smtClean="0"/>
              <a:t> causes include: Immobilization, MI, AF, surgery, fractures, burns, Cancer, Prosthetic cardiac valves …etc</a:t>
            </a:r>
          </a:p>
          <a:p>
            <a:pPr eaLnBrk="1" hangingPunct="1">
              <a:buFontTx/>
              <a:buChar char="-"/>
            </a:pPr>
            <a:endParaRPr lang="en-US" sz="3200" i="1" dirty="0" smtClean="0"/>
          </a:p>
        </p:txBody>
      </p:sp>
      <p:sp>
        <p:nvSpPr>
          <p:cNvPr id="2" name="TextBox 1"/>
          <p:cNvSpPr txBox="1"/>
          <p:nvPr/>
        </p:nvSpPr>
        <p:spPr>
          <a:xfrm>
            <a:off x="5334000" y="762000"/>
            <a:ext cx="3276600" cy="762000"/>
          </a:xfrm>
          <a:prstGeom prst="rect">
            <a:avLst/>
          </a:prstGeom>
          <a:noFill/>
          <a:ln>
            <a:solidFill>
              <a:schemeClr val="accent5">
                <a:lumMod val="50000"/>
              </a:schemeClr>
            </a:solidFill>
          </a:ln>
        </p:spPr>
        <p:txBody>
          <a:bodyPr wrap="square" rtlCol="0">
            <a:spAutoFit/>
          </a:bodyPr>
          <a:lstStyle/>
          <a:p>
            <a:r>
              <a:rPr lang="en-US" sz="1400" dirty="0">
                <a:solidFill>
                  <a:schemeClr val="accent5">
                    <a:lumMod val="50000"/>
                  </a:schemeClr>
                </a:solidFill>
              </a:rPr>
              <a:t>Mutations In clotting </a:t>
            </a:r>
            <a:r>
              <a:rPr lang="en-US" sz="1400" dirty="0" smtClean="0">
                <a:solidFill>
                  <a:schemeClr val="accent5">
                    <a:lumMod val="50000"/>
                  </a:schemeClr>
                </a:solidFill>
              </a:rPr>
              <a:t>factors </a:t>
            </a:r>
            <a:r>
              <a:rPr lang="en-US" sz="1400" dirty="0">
                <a:solidFill>
                  <a:schemeClr val="accent5">
                    <a:lumMod val="50000"/>
                  </a:schemeClr>
                </a:solidFill>
              </a:rPr>
              <a:t>( </a:t>
            </a:r>
            <a:r>
              <a:rPr lang="en-US" sz="1400" dirty="0" smtClean="0">
                <a:solidFill>
                  <a:schemeClr val="accent5">
                    <a:lumMod val="50000"/>
                  </a:schemeClr>
                </a:solidFill>
              </a:rPr>
              <a:t>have increased </a:t>
            </a:r>
            <a:r>
              <a:rPr lang="en-US" sz="1400" dirty="0">
                <a:solidFill>
                  <a:schemeClr val="accent5">
                    <a:lumMod val="50000"/>
                  </a:schemeClr>
                </a:solidFill>
              </a:rPr>
              <a:t>activity) or clotting factors </a:t>
            </a:r>
            <a:r>
              <a:rPr lang="en-US" sz="1400" dirty="0" smtClean="0">
                <a:solidFill>
                  <a:schemeClr val="accent5">
                    <a:lumMod val="50000"/>
                  </a:schemeClr>
                </a:solidFill>
              </a:rPr>
              <a:t>inhibitors(have </a:t>
            </a:r>
            <a:r>
              <a:rPr lang="en-US" sz="1400" dirty="0">
                <a:solidFill>
                  <a:schemeClr val="accent5">
                    <a:lumMod val="50000"/>
                  </a:schemeClr>
                </a:solidFill>
              </a:rPr>
              <a:t>decreased activity)</a:t>
            </a:r>
          </a:p>
        </p:txBody>
      </p:sp>
      <p:cxnSp>
        <p:nvCxnSpPr>
          <p:cNvPr id="4" name="Straight Arrow Connector 3"/>
          <p:cNvCxnSpPr/>
          <p:nvPr/>
        </p:nvCxnSpPr>
        <p:spPr>
          <a:xfrm flipV="1">
            <a:off x="3048000" y="5029200"/>
            <a:ext cx="838200" cy="22860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14600" y="4991725"/>
            <a:ext cx="729687" cy="307777"/>
          </a:xfrm>
          <a:prstGeom prst="rect">
            <a:avLst/>
          </a:prstGeom>
          <a:noFill/>
        </p:spPr>
        <p:txBody>
          <a:bodyPr wrap="none" rtlCol="0">
            <a:spAutoFit/>
          </a:bodyPr>
          <a:lstStyle/>
          <a:p>
            <a:r>
              <a:rPr lang="en-US" sz="1400" dirty="0" smtClean="0">
                <a:solidFill>
                  <a:schemeClr val="accent5">
                    <a:lumMod val="50000"/>
                  </a:schemeClr>
                </a:solidFill>
              </a:rPr>
              <a:t>causes</a:t>
            </a:r>
            <a:endParaRPr lang="en-US" sz="1400" dirty="0">
              <a:solidFill>
                <a:schemeClr val="accent5">
                  <a:lumMod val="50000"/>
                </a:schemeClr>
              </a:solidFill>
            </a:endParaRPr>
          </a:p>
        </p:txBody>
      </p:sp>
      <p:cxnSp>
        <p:nvCxnSpPr>
          <p:cNvPr id="8" name="Straight Arrow Connector 7"/>
          <p:cNvCxnSpPr/>
          <p:nvPr/>
        </p:nvCxnSpPr>
        <p:spPr>
          <a:xfrm>
            <a:off x="1905000" y="5943600"/>
            <a:ext cx="609600" cy="38100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07105" y="6076834"/>
            <a:ext cx="4731895" cy="1077218"/>
          </a:xfrm>
          <a:prstGeom prst="rect">
            <a:avLst/>
          </a:prstGeom>
          <a:noFill/>
        </p:spPr>
        <p:txBody>
          <a:bodyPr wrap="square" rtlCol="0">
            <a:spAutoFit/>
          </a:bodyPr>
          <a:lstStyle/>
          <a:p>
            <a:r>
              <a:rPr lang="en-US" sz="1600" dirty="0">
                <a:solidFill>
                  <a:schemeClr val="accent5">
                    <a:lumMod val="50000"/>
                  </a:schemeClr>
                </a:solidFill>
              </a:rPr>
              <a:t>Might </a:t>
            </a:r>
            <a:r>
              <a:rPr lang="en-US" sz="1600" dirty="0" smtClean="0">
                <a:solidFill>
                  <a:schemeClr val="accent5">
                    <a:lumMod val="50000"/>
                  </a:schemeClr>
                </a:solidFill>
              </a:rPr>
              <a:t>be due to thrombus formation </a:t>
            </a:r>
            <a:r>
              <a:rPr lang="en-US" sz="1600" dirty="0">
                <a:solidFill>
                  <a:schemeClr val="accent5">
                    <a:lumMod val="50000"/>
                  </a:schemeClr>
                </a:solidFill>
              </a:rPr>
              <a:t>when they </a:t>
            </a:r>
            <a:r>
              <a:rPr lang="en-US" sz="1600" dirty="0" smtClean="0">
                <a:solidFill>
                  <a:schemeClr val="accent5">
                    <a:lumMod val="50000"/>
                  </a:schemeClr>
                </a:solidFill>
              </a:rPr>
              <a:t>metastasize, Or </a:t>
            </a:r>
            <a:r>
              <a:rPr lang="en-US" sz="1600" dirty="0">
                <a:solidFill>
                  <a:schemeClr val="accent5">
                    <a:lumMod val="50000"/>
                  </a:schemeClr>
                </a:solidFill>
              </a:rPr>
              <a:t>clotting factors production (</a:t>
            </a:r>
            <a:r>
              <a:rPr lang="en-US" sz="1600" dirty="0" err="1">
                <a:solidFill>
                  <a:schemeClr val="accent5">
                    <a:lumMod val="50000"/>
                  </a:schemeClr>
                </a:solidFill>
              </a:rPr>
              <a:t>paraneoplastic</a:t>
            </a:r>
            <a:r>
              <a:rPr lang="en-US" sz="1600" dirty="0">
                <a:solidFill>
                  <a:schemeClr val="accent5">
                    <a:lumMod val="50000"/>
                  </a:schemeClr>
                </a:solidFill>
              </a:rPr>
              <a:t> syndrome)</a:t>
            </a:r>
          </a:p>
          <a:p>
            <a:endParaRPr lang="en-US" sz="1600" dirty="0">
              <a:solidFill>
                <a:schemeClr val="accent5">
                  <a:lumMod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b="1" dirty="0" smtClean="0">
                <a:solidFill>
                  <a:srgbClr val="FF0000"/>
                </a:solidFill>
              </a:rPr>
              <a:t>Morphology of thrombi</a:t>
            </a:r>
            <a:endParaRPr lang="ar-JO" b="1" dirty="0">
              <a:solidFill>
                <a:srgbClr val="FF0000"/>
              </a:solidFill>
            </a:endParaRPr>
          </a:p>
        </p:txBody>
      </p:sp>
      <p:sp>
        <p:nvSpPr>
          <p:cNvPr id="3" name="Content Placeholder 2"/>
          <p:cNvSpPr>
            <a:spLocks noGrp="1"/>
          </p:cNvSpPr>
          <p:nvPr>
            <p:ph sz="quarter" idx="1"/>
          </p:nvPr>
        </p:nvSpPr>
        <p:spPr>
          <a:xfrm>
            <a:off x="457200" y="685800"/>
            <a:ext cx="7467600" cy="5788152"/>
          </a:xfrm>
          <a:solidFill>
            <a:schemeClr val="bg2"/>
          </a:solidFill>
        </p:spPr>
        <p:txBody>
          <a:bodyPr/>
          <a:lstStyle/>
          <a:p>
            <a:r>
              <a:rPr lang="en-US" sz="2000" b="1" dirty="0" smtClean="0"/>
              <a:t>Can develop anywhere in the CVS (e.g., in cardiac chambers,  valves, arteries, veins, or capillaries).</a:t>
            </a:r>
          </a:p>
          <a:p>
            <a:pPr>
              <a:buNone/>
            </a:pPr>
            <a:endParaRPr lang="en-US" sz="2000" b="1" dirty="0" smtClean="0"/>
          </a:p>
          <a:p>
            <a:r>
              <a:rPr lang="en-US" sz="2000" b="1" i="1" u="sng" dirty="0" smtClean="0">
                <a:solidFill>
                  <a:srgbClr val="C00000"/>
                </a:solidFill>
              </a:rPr>
              <a:t>Arterial or cardiac </a:t>
            </a:r>
            <a:r>
              <a:rPr lang="en-US" sz="2000" b="1" dirty="0" smtClean="0">
                <a:solidFill>
                  <a:srgbClr val="C00000"/>
                </a:solidFill>
              </a:rPr>
              <a:t>thrombi</a:t>
            </a:r>
            <a:r>
              <a:rPr lang="en-US" sz="2000" b="1" dirty="0" smtClean="0">
                <a:solidFill>
                  <a:srgbClr val="C00000"/>
                </a:solidFill>
                <a:sym typeface="Wingdings" pitchFamily="2" charset="2"/>
              </a:rPr>
              <a:t> </a:t>
            </a:r>
            <a:r>
              <a:rPr lang="en-US" sz="2000" b="1" dirty="0" smtClean="0">
                <a:solidFill>
                  <a:srgbClr val="C00000"/>
                </a:solidFill>
              </a:rPr>
              <a:t>begin at sites of </a:t>
            </a:r>
            <a:r>
              <a:rPr lang="en-US" sz="2000" b="1" i="1" u="sng" dirty="0" smtClean="0">
                <a:solidFill>
                  <a:srgbClr val="C00000"/>
                </a:solidFill>
              </a:rPr>
              <a:t>endothelial injury </a:t>
            </a:r>
            <a:r>
              <a:rPr lang="en-US" sz="2000" b="1" dirty="0" smtClean="0">
                <a:solidFill>
                  <a:srgbClr val="C00000"/>
                </a:solidFill>
              </a:rPr>
              <a:t>or turbulence; and are usually superimposed on an </a:t>
            </a:r>
            <a:r>
              <a:rPr lang="en-US" sz="2000" b="1" i="1" u="sng" dirty="0" smtClean="0">
                <a:solidFill>
                  <a:srgbClr val="C00000"/>
                </a:solidFill>
              </a:rPr>
              <a:t>atherosclerotic plaque</a:t>
            </a:r>
          </a:p>
          <a:p>
            <a:pPr>
              <a:buNone/>
            </a:pPr>
            <a:endParaRPr lang="en-US" sz="2000" b="1" i="1" u="sng" dirty="0" smtClean="0">
              <a:solidFill>
                <a:srgbClr val="C00000"/>
              </a:solidFill>
            </a:endParaRPr>
          </a:p>
          <a:p>
            <a:r>
              <a:rPr lang="en-US" sz="2000" b="1" dirty="0" smtClean="0">
                <a:solidFill>
                  <a:srgbClr val="0070C0"/>
                </a:solidFill>
              </a:rPr>
              <a:t> </a:t>
            </a:r>
            <a:r>
              <a:rPr lang="en-US" sz="2000" b="1" u="sng" dirty="0" smtClean="0">
                <a:solidFill>
                  <a:srgbClr val="0070C0"/>
                </a:solidFill>
              </a:rPr>
              <a:t>Venous </a:t>
            </a:r>
            <a:r>
              <a:rPr lang="en-US" sz="2000" b="1" dirty="0" smtClean="0">
                <a:solidFill>
                  <a:srgbClr val="0070C0"/>
                </a:solidFill>
              </a:rPr>
              <a:t>thrombi </a:t>
            </a:r>
            <a:r>
              <a:rPr lang="en-US" sz="2000" b="1" dirty="0" smtClean="0">
                <a:solidFill>
                  <a:srgbClr val="0070C0"/>
                </a:solidFill>
                <a:sym typeface="Wingdings" pitchFamily="2" charset="2"/>
              </a:rPr>
              <a:t></a:t>
            </a:r>
            <a:r>
              <a:rPr lang="en-US" sz="2000" b="1" dirty="0" smtClean="0">
                <a:solidFill>
                  <a:srgbClr val="0070C0"/>
                </a:solidFill>
              </a:rPr>
              <a:t> occur at sites of </a:t>
            </a:r>
            <a:r>
              <a:rPr lang="en-US" sz="2000" b="1" u="sng" dirty="0" smtClean="0">
                <a:solidFill>
                  <a:srgbClr val="0070C0"/>
                </a:solidFill>
              </a:rPr>
              <a:t>stasis</a:t>
            </a:r>
            <a:r>
              <a:rPr lang="en-US" sz="2000" b="1" dirty="0" smtClean="0">
                <a:solidFill>
                  <a:srgbClr val="0070C0"/>
                </a:solidFill>
              </a:rPr>
              <a:t>. Most commonly the veins of the lower extremities (90%)</a:t>
            </a:r>
          </a:p>
          <a:p>
            <a:pPr>
              <a:buNone/>
            </a:pPr>
            <a:endParaRPr lang="en-US" sz="2000" b="1" dirty="0" smtClean="0">
              <a:solidFill>
                <a:srgbClr val="0070C0"/>
              </a:solidFill>
            </a:endParaRPr>
          </a:p>
          <a:p>
            <a:r>
              <a:rPr lang="en-US" sz="2000" b="1" dirty="0" smtClean="0"/>
              <a:t>Thrombi are focally attached to the underlying vascular surface.</a:t>
            </a:r>
          </a:p>
          <a:p>
            <a:pPr>
              <a:buNone/>
            </a:pPr>
            <a:endParaRPr lang="en-US" sz="2000" b="1" dirty="0" smtClean="0"/>
          </a:p>
          <a:p>
            <a:r>
              <a:rPr lang="en-US" sz="2000" b="1" dirty="0" smtClean="0"/>
              <a:t> The propagating portion of a thrombus is poorly attached </a:t>
            </a:r>
            <a:r>
              <a:rPr lang="en-US" sz="2000" b="1" dirty="0" smtClean="0">
                <a:sym typeface="Wingdings" pitchFamily="2" charset="2"/>
              </a:rPr>
              <a:t></a:t>
            </a:r>
            <a:r>
              <a:rPr lang="en-US" sz="2000" b="1" dirty="0" smtClean="0"/>
              <a:t>fragmentation and embolus formation</a:t>
            </a:r>
            <a:endParaRPr lang="ar-JO" sz="20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Documents and Settings\Administrator\Desktop\showimageCAE4SN8P.jpg"/>
          <p:cNvPicPr>
            <a:picLocks noChangeAspect="1" noChangeArrowheads="1"/>
          </p:cNvPicPr>
          <p:nvPr/>
        </p:nvPicPr>
        <p:blipFill>
          <a:blip r:embed="rId2"/>
          <a:srcRect/>
          <a:stretch>
            <a:fillRect/>
          </a:stretch>
        </p:blipFill>
        <p:spPr bwMode="auto">
          <a:xfrm>
            <a:off x="762000" y="2547938"/>
            <a:ext cx="7620000" cy="4157662"/>
          </a:xfrm>
          <a:prstGeom prst="rect">
            <a:avLst/>
          </a:prstGeom>
          <a:noFill/>
        </p:spPr>
      </p:pic>
      <p:sp>
        <p:nvSpPr>
          <p:cNvPr id="5" name="Title 4"/>
          <p:cNvSpPr>
            <a:spLocks noGrp="1"/>
          </p:cNvSpPr>
          <p:nvPr>
            <p:ph type="title"/>
          </p:nvPr>
        </p:nvSpPr>
        <p:spPr>
          <a:xfrm>
            <a:off x="457200" y="406285"/>
            <a:ext cx="7848600" cy="2087562"/>
          </a:xfrm>
          <a:solidFill>
            <a:schemeClr val="tx2">
              <a:lumMod val="20000"/>
              <a:lumOff val="80000"/>
            </a:schemeClr>
          </a:solidFill>
          <a:ln>
            <a:solidFill>
              <a:schemeClr val="accent1"/>
            </a:solidFill>
          </a:ln>
        </p:spPr>
        <p:txBody>
          <a:bodyPr>
            <a:noAutofit/>
          </a:bodyPr>
          <a:lstStyle/>
          <a:p>
            <a:r>
              <a:rPr lang="en-US" sz="2000" b="1" dirty="0" smtClean="0">
                <a:solidFill>
                  <a:schemeClr val="tx1"/>
                </a:solidFill>
              </a:rPr>
              <a:t>ARTERY WITH AN OLD THROMBUS. </a:t>
            </a:r>
            <a:r>
              <a:rPr lang="en-US" sz="2000" b="1" dirty="0" smtClean="0">
                <a:solidFill>
                  <a:srgbClr val="FF0000"/>
                </a:solidFill>
              </a:rPr>
              <a:t>A</a:t>
            </a:r>
            <a:r>
              <a:rPr lang="en-US" sz="2000" b="1" dirty="0" smtClean="0">
                <a:solidFill>
                  <a:schemeClr val="tx1"/>
                </a:solidFill>
              </a:rPr>
              <a:t>, H&amp;e-stain. </a:t>
            </a:r>
            <a:r>
              <a:rPr lang="en-US" sz="2000" b="1" dirty="0" smtClean="0">
                <a:solidFill>
                  <a:srgbClr val="FF0000"/>
                </a:solidFill>
              </a:rPr>
              <a:t>B</a:t>
            </a:r>
            <a:r>
              <a:rPr lang="en-US" sz="2000" b="1" dirty="0" smtClean="0">
                <a:solidFill>
                  <a:schemeClr val="tx1"/>
                </a:solidFill>
              </a:rPr>
              <a:t>, Stain For Elastic Tissue. </a:t>
            </a:r>
            <a:br>
              <a:rPr lang="en-US" sz="2000" b="1" dirty="0" smtClean="0">
                <a:solidFill>
                  <a:schemeClr val="tx1"/>
                </a:solidFill>
              </a:rPr>
            </a:br>
            <a:r>
              <a:rPr lang="en-US" sz="2000" b="1" dirty="0" smtClean="0">
                <a:solidFill>
                  <a:schemeClr val="tx1"/>
                </a:solidFill>
              </a:rPr>
              <a:t>The Original Lumen Is Delineated By The Internal Elastic Lamina (</a:t>
            </a:r>
            <a:r>
              <a:rPr lang="en-US" sz="2000" b="1" i="1" dirty="0" smtClean="0">
                <a:solidFill>
                  <a:schemeClr val="tx1"/>
                </a:solidFill>
              </a:rPr>
              <a:t>Arrows</a:t>
            </a:r>
            <a:r>
              <a:rPr lang="en-US" sz="2000" b="1" dirty="0" smtClean="0">
                <a:solidFill>
                  <a:schemeClr val="tx1"/>
                </a:solidFill>
              </a:rPr>
              <a:t>) And Is Totally Filled With Organized Thrombus, Now Punctuated By A Number Of </a:t>
            </a:r>
            <a:r>
              <a:rPr lang="en-US" sz="2000" b="1" dirty="0" err="1" smtClean="0">
                <a:solidFill>
                  <a:schemeClr val="tx1"/>
                </a:solidFill>
              </a:rPr>
              <a:t>Recanalized</a:t>
            </a:r>
            <a:r>
              <a:rPr lang="en-US" sz="2000" b="1" dirty="0" smtClean="0">
                <a:solidFill>
                  <a:schemeClr val="tx1"/>
                </a:solidFill>
              </a:rPr>
              <a:t> Channels (White Spaces).</a:t>
            </a:r>
            <a:endParaRPr lang="ar-JO" sz="2000" b="1" dirty="0">
              <a:solidFill>
                <a:schemeClr val="tx1"/>
              </a:solidFill>
            </a:endParaRPr>
          </a:p>
        </p:txBody>
      </p:sp>
      <p:sp>
        <p:nvSpPr>
          <p:cNvPr id="2" name="TextBox 1"/>
          <p:cNvSpPr txBox="1"/>
          <p:nvPr/>
        </p:nvSpPr>
        <p:spPr>
          <a:xfrm>
            <a:off x="346581" y="53377"/>
            <a:ext cx="8198078" cy="369332"/>
          </a:xfrm>
          <a:prstGeom prst="rect">
            <a:avLst/>
          </a:prstGeom>
          <a:noFill/>
        </p:spPr>
        <p:txBody>
          <a:bodyPr wrap="none" rtlCol="0">
            <a:spAutoFit/>
          </a:bodyPr>
          <a:lstStyle/>
          <a:p>
            <a:r>
              <a:rPr lang="en-US" u="sng" dirty="0" smtClean="0">
                <a:solidFill>
                  <a:srgbClr val="002060"/>
                </a:solidFill>
              </a:rPr>
              <a:t>Read this after getting through organization and recanalization in slide 21 </a:t>
            </a:r>
            <a:endParaRPr lang="en-US" u="sng"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lines of </a:t>
            </a:r>
            <a:r>
              <a:rPr lang="en-US" b="1" u="sng" dirty="0" err="1" smtClean="0"/>
              <a:t>Zahn</a:t>
            </a:r>
            <a:endParaRPr lang="ar-JO" dirty="0"/>
          </a:p>
        </p:txBody>
      </p:sp>
      <p:sp>
        <p:nvSpPr>
          <p:cNvPr id="3" name="Content Placeholder 2"/>
          <p:cNvSpPr>
            <a:spLocks noGrp="1"/>
          </p:cNvSpPr>
          <p:nvPr>
            <p:ph sz="quarter" idx="1"/>
          </p:nvPr>
        </p:nvSpPr>
        <p:spPr/>
        <p:txBody>
          <a:bodyPr/>
          <a:lstStyle/>
          <a:p>
            <a:r>
              <a:rPr lang="en-US" dirty="0" smtClean="0"/>
              <a:t>Thrombi can have grossly (and microscopically) apparent laminations called </a:t>
            </a:r>
            <a:r>
              <a:rPr lang="en-US" b="1" u="sng" dirty="0" smtClean="0"/>
              <a:t>lines of </a:t>
            </a:r>
            <a:r>
              <a:rPr lang="en-US" b="1" u="sng" dirty="0" err="1" smtClean="0"/>
              <a:t>Zahn</a:t>
            </a:r>
            <a:r>
              <a:rPr lang="en-US" dirty="0" smtClean="0"/>
              <a:t>; these represent pale platelet and fibrin layers alternating with darker erythrocyte-rich layers.</a:t>
            </a:r>
          </a:p>
          <a:p>
            <a:r>
              <a:rPr lang="en-US" dirty="0" smtClean="0"/>
              <a:t> Such lines are significant in that they represent thrombosis of </a:t>
            </a:r>
            <a:r>
              <a:rPr lang="en-US" b="1" dirty="0" smtClean="0"/>
              <a:t>flowing</a:t>
            </a:r>
            <a:r>
              <a:rPr lang="en-US" dirty="0" smtClean="0"/>
              <a:t> blood (can potentially distinguish antemortem thrombosis from postmortem clots)</a:t>
            </a:r>
          </a:p>
          <a:p>
            <a:r>
              <a:rPr lang="en-US" dirty="0" smtClean="0"/>
              <a:t>postmortem blood clots are bland non-laminated clots </a:t>
            </a:r>
            <a:r>
              <a:rPr lang="en-US" i="1" u="sng" dirty="0" smtClean="0">
                <a:solidFill>
                  <a:srgbClr val="0070C0"/>
                </a:solidFill>
              </a:rPr>
              <a:t>(no lines of </a:t>
            </a:r>
            <a:r>
              <a:rPr lang="en-US" i="1" u="sng" dirty="0" err="1" smtClean="0">
                <a:solidFill>
                  <a:srgbClr val="0070C0"/>
                </a:solidFill>
              </a:rPr>
              <a:t>Zahn</a:t>
            </a:r>
            <a:r>
              <a:rPr lang="en-US" i="1" u="sng" dirty="0" smtClean="0">
                <a:solidFill>
                  <a:srgbClr val="0070C0"/>
                </a:solidFill>
              </a:rPr>
              <a:t>)</a:t>
            </a:r>
            <a:endParaRPr lang="ar-JO" i="1" u="sng" dirty="0">
              <a:solidFill>
                <a:srgbClr val="0070C0"/>
              </a:solidFill>
            </a:endParaRPr>
          </a:p>
        </p:txBody>
      </p:sp>
      <p:sp>
        <p:nvSpPr>
          <p:cNvPr id="4" name="TextBox 3"/>
          <p:cNvSpPr txBox="1"/>
          <p:nvPr/>
        </p:nvSpPr>
        <p:spPr>
          <a:xfrm>
            <a:off x="685800" y="5562600"/>
            <a:ext cx="7239000" cy="923330"/>
          </a:xfrm>
          <a:prstGeom prst="rect">
            <a:avLst/>
          </a:prstGeom>
          <a:noFill/>
        </p:spPr>
        <p:txBody>
          <a:bodyPr wrap="square" rtlCol="0">
            <a:spAutoFit/>
          </a:bodyPr>
          <a:lstStyle/>
          <a:p>
            <a:r>
              <a:rPr lang="en-US" b="1" u="sng" dirty="0" smtClean="0">
                <a:solidFill>
                  <a:srgbClr val="002060"/>
                </a:solidFill>
              </a:rPr>
              <a:t>They appear in </a:t>
            </a:r>
            <a:r>
              <a:rPr lang="en-US" b="1" u="sng" dirty="0" err="1" smtClean="0">
                <a:solidFill>
                  <a:srgbClr val="002060"/>
                </a:solidFill>
              </a:rPr>
              <a:t>antemortem</a:t>
            </a:r>
            <a:r>
              <a:rPr lang="en-US" b="1" u="sng" dirty="0" smtClean="0">
                <a:solidFill>
                  <a:srgbClr val="002060"/>
                </a:solidFill>
              </a:rPr>
              <a:t> blood clots, and only used to differentiae between ante- and post-mortem clots in forensics </a:t>
            </a:r>
            <a:endParaRPr lang="en-US" b="1" u="sng" dirty="0">
              <a:solidFill>
                <a:srgbClr val="00206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b="1" u="sng" dirty="0" smtClean="0"/>
              <a:t>lines of </a:t>
            </a:r>
            <a:r>
              <a:rPr lang="en-US" b="1" u="sng" dirty="0" err="1" smtClean="0"/>
              <a:t>Zahn</a:t>
            </a:r>
            <a:endParaRPr lang="ar-JO" dirty="0"/>
          </a:p>
        </p:txBody>
      </p:sp>
      <p:pic>
        <p:nvPicPr>
          <p:cNvPr id="1026" name="Picture 2" descr="C:\Documents and Settings\Administrator\Desktop\images.jpg"/>
          <p:cNvPicPr>
            <a:picLocks noGrp="1" noChangeAspect="1" noChangeArrowheads="1"/>
          </p:cNvPicPr>
          <p:nvPr>
            <p:ph sz="quarter" idx="1"/>
          </p:nvPr>
        </p:nvPicPr>
        <p:blipFill>
          <a:blip r:embed="rId2"/>
          <a:srcRect/>
          <a:stretch>
            <a:fillRect/>
          </a:stretch>
        </p:blipFill>
        <p:spPr bwMode="auto">
          <a:xfrm>
            <a:off x="455165" y="1664258"/>
            <a:ext cx="3706841" cy="3984171"/>
          </a:xfrm>
          <a:prstGeom prst="rect">
            <a:avLst/>
          </a:prstGeom>
          <a:noFill/>
        </p:spPr>
      </p:pic>
      <p:pic>
        <p:nvPicPr>
          <p:cNvPr id="1027" name="Picture 3" descr="C:\Documents and Settings\Administrator\Desktop\download.jpg"/>
          <p:cNvPicPr>
            <a:picLocks noGrp="1" noChangeAspect="1" noChangeArrowheads="1"/>
          </p:cNvPicPr>
          <p:nvPr>
            <p:ph sz="quarter" idx="2"/>
          </p:nvPr>
        </p:nvPicPr>
        <p:blipFill>
          <a:blip r:embed="rId3"/>
          <a:srcRect/>
          <a:stretch>
            <a:fillRect/>
          </a:stretch>
        </p:blipFill>
        <p:spPr bwMode="auto">
          <a:xfrm>
            <a:off x="4191000" y="1676400"/>
            <a:ext cx="3733800" cy="3962400"/>
          </a:xfrm>
          <a:prstGeom prst="rect">
            <a:avLst/>
          </a:prstGeom>
          <a:noFill/>
        </p:spPr>
      </p:pic>
      <p:cxnSp>
        <p:nvCxnSpPr>
          <p:cNvPr id="11" name="Straight Arrow Connector 10"/>
          <p:cNvCxnSpPr/>
          <p:nvPr/>
        </p:nvCxnSpPr>
        <p:spPr>
          <a:xfrm rot="5400000">
            <a:off x="1866900" y="2933700"/>
            <a:ext cx="4572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095500" y="3009900"/>
            <a:ext cx="4572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2324100" y="3162300"/>
            <a:ext cx="4572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6515100" y="3543300"/>
            <a:ext cx="4572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6972300" y="3467100"/>
            <a:ext cx="4572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lstStyle/>
          <a:p>
            <a:r>
              <a:rPr lang="en-US" b="1" dirty="0" smtClean="0">
                <a:solidFill>
                  <a:srgbClr val="FF0000"/>
                </a:solidFill>
              </a:rPr>
              <a:t>Mural thrombi</a:t>
            </a:r>
          </a:p>
          <a:p>
            <a:r>
              <a:rPr lang="en-US" dirty="0" smtClean="0"/>
              <a:t>Thrombi occurring in heart chambers or in the aortic lumen. </a:t>
            </a:r>
          </a:p>
          <a:p>
            <a:r>
              <a:rPr lang="en-US" dirty="0" smtClean="0"/>
              <a:t>Causes include: Abnormal myocardial contraction (e.g. arrhythmias, dilated </a:t>
            </a:r>
            <a:r>
              <a:rPr lang="en-US" dirty="0" err="1" smtClean="0"/>
              <a:t>cardiomyopathy</a:t>
            </a:r>
            <a:r>
              <a:rPr lang="en-US" dirty="0" smtClean="0"/>
              <a:t>, or MI) or </a:t>
            </a:r>
            <a:r>
              <a:rPr lang="en-US" dirty="0" err="1" smtClean="0"/>
              <a:t>endomyocardial</a:t>
            </a:r>
            <a:r>
              <a:rPr lang="en-US" dirty="0" smtClean="0"/>
              <a:t> injury (caused by </a:t>
            </a:r>
            <a:r>
              <a:rPr lang="en-US" dirty="0" err="1" smtClean="0"/>
              <a:t>myocarditis</a:t>
            </a:r>
            <a:r>
              <a:rPr lang="en-US" dirty="0" smtClean="0"/>
              <a:t>, catheter trauma)</a:t>
            </a:r>
          </a:p>
          <a:p>
            <a:r>
              <a:rPr lang="en-US" b="1" dirty="0" smtClean="0">
                <a:solidFill>
                  <a:srgbClr val="FF0000"/>
                </a:solidFill>
              </a:rPr>
              <a:t>Vegetations </a:t>
            </a:r>
            <a:endParaRPr lang="en-US" dirty="0" smtClean="0"/>
          </a:p>
          <a:p>
            <a:r>
              <a:rPr lang="en-US" dirty="0" smtClean="0"/>
              <a:t>Thrombi on heart valves are called </a:t>
            </a:r>
            <a:r>
              <a:rPr lang="en-US" b="1" dirty="0" smtClean="0"/>
              <a:t>vegetations:</a:t>
            </a:r>
          </a:p>
          <a:p>
            <a:pPr>
              <a:buNone/>
            </a:pPr>
            <a:r>
              <a:rPr lang="en-US" b="1" dirty="0" smtClean="0"/>
              <a:t>Types:</a:t>
            </a:r>
          </a:p>
          <a:p>
            <a:pPr>
              <a:buNone/>
            </a:pPr>
            <a:r>
              <a:rPr lang="en-US" dirty="0" smtClean="0"/>
              <a:t> </a:t>
            </a:r>
            <a:r>
              <a:rPr lang="en-US" b="1" dirty="0" smtClean="0"/>
              <a:t>1- infectious (Bacterial or fungal blood-borne </a:t>
            </a:r>
            <a:r>
              <a:rPr lang="en-US" dirty="0" smtClean="0"/>
              <a:t>infections)</a:t>
            </a:r>
            <a:r>
              <a:rPr lang="en-US" dirty="0" smtClean="0">
                <a:sym typeface="Wingdings" pitchFamily="2" charset="2"/>
              </a:rPr>
              <a:t></a:t>
            </a:r>
            <a:r>
              <a:rPr lang="en-US" dirty="0" smtClean="0"/>
              <a:t>(e.g. infective </a:t>
            </a:r>
            <a:r>
              <a:rPr lang="en-US" dirty="0" err="1" smtClean="0"/>
              <a:t>endocarditis</a:t>
            </a:r>
            <a:r>
              <a:rPr lang="en-US" dirty="0" smtClean="0"/>
              <a:t>,). </a:t>
            </a:r>
          </a:p>
          <a:p>
            <a:pPr>
              <a:buNone/>
            </a:pPr>
            <a:r>
              <a:rPr lang="en-US" b="1" dirty="0" smtClean="0"/>
              <a:t>2-Non-bacterial thrombotic </a:t>
            </a:r>
            <a:r>
              <a:rPr lang="en-US" b="1" dirty="0" err="1" smtClean="0"/>
              <a:t>endocarditis</a:t>
            </a:r>
            <a:r>
              <a:rPr lang="en-US" b="1" dirty="0" smtClean="0"/>
              <a:t> </a:t>
            </a:r>
            <a:r>
              <a:rPr lang="en-US" dirty="0" smtClean="0"/>
              <a:t>occur on sterile valves</a:t>
            </a:r>
            <a:r>
              <a:rPr lang="en-US" b="1" dirty="0" smtClean="0"/>
              <a:t>.</a:t>
            </a:r>
            <a:endParaRPr lang="ar-J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Normal blood vessel histology</a:t>
            </a:r>
            <a:endParaRPr lang="ar-JO" b="1" dirty="0">
              <a:solidFill>
                <a:schemeClr val="tx1"/>
              </a:solidFill>
            </a:endParaRPr>
          </a:p>
        </p:txBody>
      </p:sp>
      <p:pic>
        <p:nvPicPr>
          <p:cNvPr id="1026" name="Picture 2"/>
          <p:cNvPicPr>
            <a:picLocks noGrp="1" noChangeAspect="1" noChangeArrowheads="1"/>
          </p:cNvPicPr>
          <p:nvPr>
            <p:ph sz="quarter" idx="1"/>
          </p:nvPr>
        </p:nvPicPr>
        <p:blipFill>
          <a:blip r:embed="rId2"/>
          <a:stretch>
            <a:fillRect/>
          </a:stretch>
        </p:blipFill>
        <p:spPr bwMode="auto">
          <a:xfrm>
            <a:off x="3733800" y="3427412"/>
            <a:ext cx="914400" cy="121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Documents and Settings\Administrator\Desktop\showimage.jpg"/>
          <p:cNvPicPr>
            <a:picLocks noChangeAspect="1" noChangeArrowheads="1"/>
          </p:cNvPicPr>
          <p:nvPr/>
        </p:nvPicPr>
        <p:blipFill>
          <a:blip r:embed="rId2"/>
          <a:srcRect/>
          <a:stretch>
            <a:fillRect/>
          </a:stretch>
        </p:blipFill>
        <p:spPr bwMode="auto">
          <a:xfrm>
            <a:off x="762000" y="2143124"/>
            <a:ext cx="7620000" cy="4181475"/>
          </a:xfrm>
          <a:prstGeom prst="rect">
            <a:avLst/>
          </a:prstGeom>
          <a:noFill/>
        </p:spPr>
      </p:pic>
      <p:sp>
        <p:nvSpPr>
          <p:cNvPr id="5" name="Title 4"/>
          <p:cNvSpPr>
            <a:spLocks noGrp="1"/>
          </p:cNvSpPr>
          <p:nvPr>
            <p:ph type="title"/>
          </p:nvPr>
        </p:nvSpPr>
        <p:spPr/>
        <p:txBody>
          <a:bodyPr/>
          <a:lstStyle/>
          <a:p>
            <a:r>
              <a:rPr lang="en-US" b="1" dirty="0" smtClean="0"/>
              <a:t>Mural thrombi</a:t>
            </a:r>
            <a:endParaRPr lang="ar-JO" b="1" dirty="0"/>
          </a:p>
        </p:txBody>
      </p:sp>
      <p:cxnSp>
        <p:nvCxnSpPr>
          <p:cNvPr id="6" name="Straight Arrow Connector 5"/>
          <p:cNvCxnSpPr/>
          <p:nvPr/>
        </p:nvCxnSpPr>
        <p:spPr>
          <a:xfrm rot="16200000" flipV="1">
            <a:off x="2781300" y="4914900"/>
            <a:ext cx="990600" cy="152400"/>
          </a:xfrm>
          <a:prstGeom prst="straightConnector1">
            <a:avLst/>
          </a:prstGeom>
          <a:ln w="698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V="1">
            <a:off x="1943101" y="5600700"/>
            <a:ext cx="990600" cy="152400"/>
          </a:xfrm>
          <a:prstGeom prst="straightConnector1">
            <a:avLst/>
          </a:prstGeom>
          <a:ln w="698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7543800" y="3429000"/>
            <a:ext cx="457200" cy="457199"/>
          </a:xfrm>
          <a:prstGeom prst="straightConnector1">
            <a:avLst/>
          </a:prstGeom>
          <a:ln w="698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V="1">
            <a:off x="6667500" y="5829298"/>
            <a:ext cx="990600" cy="152400"/>
          </a:xfrm>
          <a:prstGeom prst="straightConnector1">
            <a:avLst/>
          </a:prstGeom>
          <a:ln w="6985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6477000" cy="6248400"/>
          </a:xfrm>
        </p:spPr>
        <p:txBody>
          <a:bodyPr>
            <a:normAutofit fontScale="92500" lnSpcReduction="10000"/>
          </a:bodyPr>
          <a:lstStyle/>
          <a:p>
            <a:pPr marL="274320" indent="-274320" eaLnBrk="1" fontAlgn="auto" hangingPunct="1">
              <a:spcAft>
                <a:spcPts val="0"/>
              </a:spcAft>
              <a:buFont typeface="Wingdings"/>
              <a:buChar char=""/>
              <a:defRPr/>
            </a:pPr>
            <a:r>
              <a:rPr lang="en-US" sz="2000" b="1" dirty="0" smtClean="0">
                <a:solidFill>
                  <a:srgbClr val="C00000"/>
                </a:solidFill>
              </a:rPr>
              <a:t>Fate of thrombi</a:t>
            </a:r>
          </a:p>
          <a:p>
            <a:pPr marL="457200" indent="-457200" eaLnBrk="1" fontAlgn="auto" hangingPunct="1">
              <a:spcAft>
                <a:spcPts val="0"/>
              </a:spcAft>
              <a:buFont typeface="Wingdings"/>
              <a:buAutoNum type="arabicPeriod"/>
              <a:defRPr/>
            </a:pPr>
            <a:r>
              <a:rPr lang="en-US" sz="2000" b="1" i="1" dirty="0" smtClean="0"/>
              <a:t>Propagation</a:t>
            </a:r>
            <a:r>
              <a:rPr lang="en-US" sz="2000" i="1" dirty="0" smtClean="0">
                <a:sym typeface="Wingdings" pitchFamily="2" charset="2"/>
              </a:rPr>
              <a:t> </a:t>
            </a:r>
            <a:r>
              <a:rPr lang="en-US" sz="2000" dirty="0" smtClean="0"/>
              <a:t>accumulate additional platelets and fibrin, eventually causing </a:t>
            </a:r>
            <a:r>
              <a:rPr lang="en-US" sz="2000" b="1" dirty="0" smtClean="0"/>
              <a:t>vessel</a:t>
            </a:r>
            <a:r>
              <a:rPr lang="en-US" sz="2000" dirty="0" smtClean="0"/>
              <a:t> </a:t>
            </a:r>
            <a:r>
              <a:rPr lang="en-US" sz="2000" b="1" dirty="0" smtClean="0"/>
              <a:t>obstruction </a:t>
            </a:r>
            <a:r>
              <a:rPr lang="en-US" sz="2000" b="1" dirty="0" smtClean="0">
                <a:solidFill>
                  <a:schemeClr val="accent5">
                    <a:lumMod val="50000"/>
                  </a:schemeClr>
                </a:solidFill>
              </a:rPr>
              <a:t>leading to hypoxia and necrosis</a:t>
            </a:r>
            <a:endParaRPr lang="en-US" sz="2000" b="1" i="1" dirty="0" smtClean="0"/>
          </a:p>
          <a:p>
            <a:pPr marL="457200" indent="-457200" eaLnBrk="1" fontAlgn="auto" hangingPunct="1">
              <a:spcAft>
                <a:spcPts val="0"/>
              </a:spcAft>
              <a:buFont typeface="Wingdings"/>
              <a:buAutoNum type="arabicPeriod"/>
              <a:defRPr/>
            </a:pPr>
            <a:r>
              <a:rPr lang="en-US" sz="2000" b="1" i="1" dirty="0" smtClean="0"/>
              <a:t>Embolization</a:t>
            </a:r>
            <a:r>
              <a:rPr lang="en-US" sz="2000" i="1" dirty="0" smtClean="0">
                <a:sym typeface="Wingdings" pitchFamily="2" charset="2"/>
              </a:rPr>
              <a:t> </a:t>
            </a:r>
            <a:r>
              <a:rPr lang="en-US" sz="2000" dirty="0" smtClean="0"/>
              <a:t>Thrombi dislodge or fragment and are transported elsewhere in the vasculature</a:t>
            </a:r>
          </a:p>
          <a:p>
            <a:pPr marL="457200" indent="-457200" eaLnBrk="1" fontAlgn="auto" hangingPunct="1">
              <a:spcAft>
                <a:spcPts val="0"/>
              </a:spcAft>
              <a:buFont typeface="Wingdings"/>
              <a:buAutoNum type="arabicPeriod"/>
              <a:defRPr/>
            </a:pPr>
            <a:endParaRPr lang="en-US" sz="2000" i="1" dirty="0" smtClean="0"/>
          </a:p>
          <a:p>
            <a:pPr marL="457200" indent="-457200" eaLnBrk="1" fontAlgn="auto" hangingPunct="1">
              <a:spcAft>
                <a:spcPts val="0"/>
              </a:spcAft>
              <a:buFont typeface="Wingdings"/>
              <a:buAutoNum type="arabicPeriod"/>
              <a:defRPr/>
            </a:pPr>
            <a:r>
              <a:rPr lang="en-US" sz="2000" b="1" i="1" dirty="0" smtClean="0"/>
              <a:t>Dissolution</a:t>
            </a:r>
            <a:r>
              <a:rPr lang="en-US" sz="2000" i="1" dirty="0" smtClean="0">
                <a:sym typeface="Wingdings" pitchFamily="2" charset="2"/>
              </a:rPr>
              <a:t> </a:t>
            </a:r>
            <a:r>
              <a:rPr lang="en-US" sz="2000" dirty="0" smtClean="0"/>
              <a:t>Thrombi are removed by </a:t>
            </a:r>
            <a:r>
              <a:rPr lang="en-US" sz="2000" dirty="0" err="1" smtClean="0"/>
              <a:t>fibrinolytic</a:t>
            </a:r>
            <a:r>
              <a:rPr lang="en-US" sz="2000" dirty="0" smtClean="0"/>
              <a:t> activity (</a:t>
            </a:r>
            <a:r>
              <a:rPr lang="en-US" sz="2000" u="sng" dirty="0" smtClean="0"/>
              <a:t>only in </a:t>
            </a:r>
            <a:r>
              <a:rPr lang="en-US" sz="2000" b="1" u="sng" dirty="0" smtClean="0"/>
              <a:t>r</a:t>
            </a:r>
            <a:r>
              <a:rPr lang="en-US" sz="2000" b="1" i="1" u="sng" dirty="0" smtClean="0"/>
              <a:t>ecent</a:t>
            </a:r>
            <a:r>
              <a:rPr lang="en-US" sz="2000" i="1" u="sng" dirty="0" smtClean="0"/>
              <a:t> thrombi</a:t>
            </a:r>
            <a:r>
              <a:rPr lang="en-US" sz="2000" i="1" dirty="0" smtClean="0"/>
              <a:t>) </a:t>
            </a:r>
            <a:r>
              <a:rPr lang="en-US" sz="1500" i="1" dirty="0" smtClean="0">
                <a:solidFill>
                  <a:schemeClr val="accent5">
                    <a:lumMod val="50000"/>
                  </a:schemeClr>
                </a:solidFill>
              </a:rPr>
              <a:t>the ones formed in less than 5 hours</a:t>
            </a:r>
          </a:p>
          <a:p>
            <a:pPr marL="457200" indent="-457200" eaLnBrk="1" fontAlgn="auto" hangingPunct="1">
              <a:spcAft>
                <a:spcPts val="0"/>
              </a:spcAft>
              <a:buFont typeface="Wingdings"/>
              <a:buAutoNum type="arabicPeriod"/>
              <a:defRPr/>
            </a:pPr>
            <a:r>
              <a:rPr lang="en-US" sz="2000" b="1" i="1" dirty="0" smtClean="0"/>
              <a:t>Organization* and </a:t>
            </a:r>
            <a:r>
              <a:rPr lang="en-US" sz="2000" b="1" i="1" dirty="0" err="1" smtClean="0"/>
              <a:t>recanalization</a:t>
            </a:r>
            <a:r>
              <a:rPr lang="en-US" sz="2000" i="1" dirty="0" smtClean="0">
                <a:sym typeface="Wingdings" pitchFamily="2" charset="2"/>
              </a:rPr>
              <a:t> </a:t>
            </a:r>
            <a:r>
              <a:rPr lang="en-US" sz="2000" dirty="0" smtClean="0"/>
              <a:t>Thrombi induce inflammation and </a:t>
            </a:r>
            <a:r>
              <a:rPr lang="en-US" sz="2000" b="1" dirty="0" smtClean="0"/>
              <a:t>fibrosis</a:t>
            </a:r>
            <a:r>
              <a:rPr lang="en-US" sz="2000" dirty="0" smtClean="0"/>
              <a:t>. These can </a:t>
            </a:r>
            <a:r>
              <a:rPr lang="en-US" sz="2000" i="1" dirty="0" err="1" smtClean="0"/>
              <a:t>recanalize</a:t>
            </a:r>
            <a:r>
              <a:rPr lang="en-US" sz="2000" dirty="0" smtClean="0"/>
              <a:t> (re-establishing some degree of flow), </a:t>
            </a:r>
            <a:endParaRPr lang="en-US" sz="2000" dirty="0">
              <a:hlinkClick r:id="rId2"/>
            </a:endParaRPr>
          </a:p>
          <a:p>
            <a:pPr marL="457200" indent="-457200" eaLnBrk="1" fontAlgn="auto" hangingPunct="1">
              <a:spcAft>
                <a:spcPts val="0"/>
              </a:spcAft>
              <a:buFont typeface="Wingdings"/>
              <a:buAutoNum type="arabicPeriod"/>
              <a:defRPr/>
            </a:pPr>
            <a:r>
              <a:rPr lang="en-US" sz="2000" dirty="0" smtClean="0"/>
              <a:t>or they can be incorporated into a thickened vessel wall</a:t>
            </a:r>
          </a:p>
          <a:p>
            <a:pPr marL="457200" indent="-457200" eaLnBrk="1" fontAlgn="auto" hangingPunct="1">
              <a:spcAft>
                <a:spcPts val="0"/>
              </a:spcAft>
              <a:buNone/>
              <a:defRPr/>
            </a:pPr>
            <a:r>
              <a:rPr lang="en-US" sz="2000" i="1" dirty="0" smtClean="0"/>
              <a:t>*Organization refers to the </a:t>
            </a:r>
            <a:r>
              <a:rPr lang="en-US" sz="2000" i="1" dirty="0" err="1" smtClean="0"/>
              <a:t>ingrowth</a:t>
            </a:r>
            <a:r>
              <a:rPr lang="en-US" sz="2000" i="1" dirty="0" smtClean="0"/>
              <a:t> of endothelial cells, smooth cells and fibroblasts into the fibrin rich thrombus.</a:t>
            </a:r>
          </a:p>
          <a:p>
            <a:pPr marL="457200" indent="-457200" eaLnBrk="1" fontAlgn="auto" hangingPunct="1">
              <a:spcAft>
                <a:spcPts val="0"/>
              </a:spcAft>
              <a:buNone/>
              <a:defRPr/>
            </a:pPr>
            <a:endParaRPr lang="en-US" sz="2000" i="1" dirty="0" smtClean="0"/>
          </a:p>
          <a:p>
            <a:pPr marL="457200" indent="-457200" eaLnBrk="1" fontAlgn="auto" hangingPunct="1">
              <a:spcAft>
                <a:spcPts val="0"/>
              </a:spcAft>
              <a:buNone/>
              <a:defRPr/>
            </a:pPr>
            <a:r>
              <a:rPr lang="en-US" sz="2000" b="1" i="1" dirty="0" smtClean="0"/>
              <a:t>5. 	Superimposed infection</a:t>
            </a:r>
            <a:r>
              <a:rPr lang="en-US" sz="2000" i="1" dirty="0" smtClean="0"/>
              <a:t> (</a:t>
            </a:r>
            <a:r>
              <a:rPr lang="en-US" sz="2000" b="1" i="1" dirty="0" err="1" smtClean="0"/>
              <a:t>Mycotic</a:t>
            </a:r>
            <a:r>
              <a:rPr lang="en-US" sz="2000" i="1" dirty="0" smtClean="0"/>
              <a:t> </a:t>
            </a:r>
            <a:r>
              <a:rPr lang="en-US" sz="2000" b="1" i="1" dirty="0" smtClean="0"/>
              <a:t>aneurysm</a:t>
            </a:r>
            <a:r>
              <a:rPr lang="en-US" sz="2000" i="1" dirty="0" smtClean="0"/>
              <a:t>)</a:t>
            </a:r>
          </a:p>
          <a:p>
            <a:pPr marL="457200" indent="-457200" eaLnBrk="1" fontAlgn="auto" hangingPunct="1">
              <a:spcAft>
                <a:spcPts val="0"/>
              </a:spcAft>
              <a:buFont typeface="Wingdings"/>
              <a:buAutoNum type="arabicPeriod"/>
              <a:defRPr/>
            </a:pPr>
            <a:endParaRPr lang="en-US" sz="2000" dirty="0" smtClean="0"/>
          </a:p>
          <a:p>
            <a:pPr marL="274320" indent="-274320" eaLnBrk="1" fontAlgn="auto" hangingPunct="1">
              <a:spcAft>
                <a:spcPts val="0"/>
              </a:spcAft>
              <a:buFont typeface="Wingdings"/>
              <a:buChar char=""/>
              <a:defRPr/>
            </a:pPr>
            <a:endParaRPr lang="en-US" sz="2000" dirty="0" smtClean="0"/>
          </a:p>
          <a:p>
            <a:pPr marL="457200" indent="-457200" eaLnBrk="1" fontAlgn="auto" hangingPunct="1">
              <a:spcAft>
                <a:spcPts val="0"/>
              </a:spcAft>
              <a:buFont typeface="Wingdings"/>
              <a:buNone/>
              <a:defRPr/>
            </a:pPr>
            <a:endParaRPr lang="en-US" sz="2000" dirty="0" smtClean="0"/>
          </a:p>
          <a:p>
            <a:pPr marL="457200" indent="-457200" eaLnBrk="1" fontAlgn="auto" hangingPunct="1">
              <a:spcAft>
                <a:spcPts val="0"/>
              </a:spcAft>
              <a:buFont typeface="Wingdings"/>
              <a:buNone/>
              <a:defRPr/>
            </a:pPr>
            <a:endParaRPr lang="en-US" sz="2000" dirty="0" smtClean="0"/>
          </a:p>
          <a:p>
            <a:pPr marL="457200" indent="-457200" eaLnBrk="1" fontAlgn="auto" hangingPunct="1">
              <a:spcAft>
                <a:spcPts val="0"/>
              </a:spcAft>
              <a:buFont typeface="Wingdings"/>
              <a:buAutoNum type="arabicPeriod"/>
              <a:defRPr/>
            </a:pPr>
            <a:endParaRPr lang="en-US" sz="2000" dirty="0"/>
          </a:p>
        </p:txBody>
      </p:sp>
      <p:cxnSp>
        <p:nvCxnSpPr>
          <p:cNvPr id="4" name="Straight Arrow Connector 3"/>
          <p:cNvCxnSpPr/>
          <p:nvPr/>
        </p:nvCxnSpPr>
        <p:spPr>
          <a:xfrm flipV="1">
            <a:off x="1484621" y="2296770"/>
            <a:ext cx="267979" cy="21783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52600" y="2142882"/>
            <a:ext cx="2885726" cy="307777"/>
          </a:xfrm>
          <a:prstGeom prst="rect">
            <a:avLst/>
          </a:prstGeom>
          <a:noFill/>
        </p:spPr>
        <p:txBody>
          <a:bodyPr wrap="none" rtlCol="0">
            <a:spAutoFit/>
          </a:bodyPr>
          <a:lstStyle/>
          <a:p>
            <a:r>
              <a:rPr lang="en-US" sz="1400" dirty="0" smtClean="0">
                <a:solidFill>
                  <a:schemeClr val="accent5">
                    <a:lumMod val="50000"/>
                  </a:schemeClr>
                </a:solidFill>
              </a:rPr>
              <a:t>Less compared to the other fates</a:t>
            </a:r>
            <a:endParaRPr lang="en-US" sz="1400" dirty="0">
              <a:solidFill>
                <a:schemeClr val="accent5">
                  <a:lumMod val="50000"/>
                </a:schemeClr>
              </a:solidFill>
            </a:endParaRPr>
          </a:p>
        </p:txBody>
      </p:sp>
      <p:pic>
        <p:nvPicPr>
          <p:cNvPr id="1026" name="Picture 2" descr="https://scontent-mrs1-1.xx.fbcdn.net/v/t34.0-12/14256602_1329045860468872_1715830076_n.jpg?oh=e450b17c15a85bc195f2688b487bd8e3&amp;oe=580DA2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862262"/>
            <a:ext cx="1133475" cy="113347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8229600" y="3657600"/>
            <a:ext cx="76200" cy="533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379299" y="3467100"/>
            <a:ext cx="566737" cy="457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55567" y="3995738"/>
            <a:ext cx="1011836" cy="1169551"/>
          </a:xfrm>
          <a:prstGeom prst="rect">
            <a:avLst/>
          </a:prstGeom>
          <a:noFill/>
        </p:spPr>
        <p:txBody>
          <a:bodyPr wrap="square" rtlCol="0">
            <a:spAutoFit/>
          </a:bodyPr>
          <a:lstStyle/>
          <a:p>
            <a:r>
              <a:rPr lang="en-US" sz="1400" dirty="0" smtClean="0">
                <a:solidFill>
                  <a:schemeClr val="accent5">
                    <a:lumMod val="50000"/>
                  </a:schemeClr>
                </a:solidFill>
              </a:rPr>
              <a:t>Capillary sized channels in the thrombus</a:t>
            </a:r>
            <a:endParaRPr lang="en-US" sz="1400" dirty="0">
              <a:solidFill>
                <a:schemeClr val="accent5">
                  <a:lumMod val="50000"/>
                </a:schemeClr>
              </a:solidFill>
            </a:endParaRPr>
          </a:p>
        </p:txBody>
      </p:sp>
      <p:sp>
        <p:nvSpPr>
          <p:cNvPr id="14" name="TextBox 13"/>
          <p:cNvSpPr txBox="1"/>
          <p:nvPr/>
        </p:nvSpPr>
        <p:spPr>
          <a:xfrm>
            <a:off x="7812716" y="4221361"/>
            <a:ext cx="986167" cy="307777"/>
          </a:xfrm>
          <a:prstGeom prst="rect">
            <a:avLst/>
          </a:prstGeom>
          <a:noFill/>
        </p:spPr>
        <p:txBody>
          <a:bodyPr wrap="none" rtlCol="0">
            <a:spAutoFit/>
          </a:bodyPr>
          <a:lstStyle/>
          <a:p>
            <a:r>
              <a:rPr lang="en-US" sz="1400" dirty="0" smtClean="0">
                <a:solidFill>
                  <a:schemeClr val="accent5">
                    <a:lumMod val="50000"/>
                  </a:schemeClr>
                </a:solidFill>
              </a:rPr>
              <a:t>thrombus</a:t>
            </a:r>
            <a:endParaRPr lang="en-US" sz="1400" dirty="0">
              <a:solidFill>
                <a:schemeClr val="accent5">
                  <a:lumMod val="50000"/>
                </a:schemeClr>
              </a:solidFill>
            </a:endParaRPr>
          </a:p>
        </p:txBody>
      </p:sp>
      <p:sp>
        <p:nvSpPr>
          <p:cNvPr id="15" name="TextBox 14"/>
          <p:cNvSpPr txBox="1"/>
          <p:nvPr/>
        </p:nvSpPr>
        <p:spPr>
          <a:xfrm>
            <a:off x="8153400" y="2862262"/>
            <a:ext cx="312906" cy="369332"/>
          </a:xfrm>
          <a:prstGeom prst="rect">
            <a:avLst/>
          </a:prstGeom>
          <a:noFill/>
        </p:spPr>
        <p:txBody>
          <a:bodyPr wrap="none" rtlCol="0">
            <a:spAutoFit/>
          </a:bodyPr>
          <a:lstStyle/>
          <a:p>
            <a:r>
              <a:rPr lang="en-US" dirty="0" smtClean="0"/>
              <a:t>1</a:t>
            </a:r>
            <a:endParaRPr lang="en-US" dirty="0"/>
          </a:p>
        </p:txBody>
      </p:sp>
      <p:pic>
        <p:nvPicPr>
          <p:cNvPr id="1028" name="Picture 4" descr="https://scontent-mrs1-1.xx.fbcdn.net/v/t34.0-12/14801088_1329046000468858_384070773_n.jpg?oh=3c85d4bb97b1625447750ae3ed0c3a7c&amp;oe=580DB21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9299" y="5146551"/>
            <a:ext cx="1162050" cy="1143001"/>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flipH="1" flipV="1">
            <a:off x="6934200" y="5718051"/>
            <a:ext cx="1219200" cy="3017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79461" y="5397579"/>
            <a:ext cx="3778599" cy="307777"/>
          </a:xfrm>
          <a:prstGeom prst="rect">
            <a:avLst/>
          </a:prstGeom>
          <a:noFill/>
        </p:spPr>
        <p:txBody>
          <a:bodyPr wrap="none" rtlCol="0">
            <a:spAutoFit/>
          </a:bodyPr>
          <a:lstStyle/>
          <a:p>
            <a:r>
              <a:rPr lang="en-US" sz="1400" dirty="0" smtClean="0">
                <a:solidFill>
                  <a:schemeClr val="accent5">
                    <a:lumMod val="50000"/>
                  </a:schemeClr>
                </a:solidFill>
              </a:rPr>
              <a:t>Thrombus incorporated into the vessel wall</a:t>
            </a:r>
            <a:endParaRPr lang="en-US" sz="1400" dirty="0">
              <a:solidFill>
                <a:schemeClr val="accent5">
                  <a:lumMod val="50000"/>
                </a:schemeClr>
              </a:solidFill>
            </a:endParaRPr>
          </a:p>
        </p:txBody>
      </p:sp>
      <p:sp>
        <p:nvSpPr>
          <p:cNvPr id="20" name="TextBox 19"/>
          <p:cNvSpPr txBox="1"/>
          <p:nvPr/>
        </p:nvSpPr>
        <p:spPr>
          <a:xfrm>
            <a:off x="8305799" y="5146551"/>
            <a:ext cx="312906" cy="369332"/>
          </a:xfrm>
          <a:prstGeom prst="rect">
            <a:avLst/>
          </a:prstGeom>
          <a:noFill/>
        </p:spPr>
        <p:txBody>
          <a:bodyPr wrap="none" rtlCol="0">
            <a:spAutoFit/>
          </a:bodyPr>
          <a:lstStyle/>
          <a:p>
            <a:r>
              <a:rPr lang="en-US" dirty="0" smtClean="0"/>
              <a:t>2</a:t>
            </a:r>
            <a:endParaRPr lang="en-US" dirty="0"/>
          </a:p>
        </p:txBody>
      </p:sp>
      <p:sp>
        <p:nvSpPr>
          <p:cNvPr id="21" name="TextBox 20"/>
          <p:cNvSpPr txBox="1"/>
          <p:nvPr/>
        </p:nvSpPr>
        <p:spPr>
          <a:xfrm>
            <a:off x="762000" y="3695700"/>
            <a:ext cx="312906" cy="369332"/>
          </a:xfrm>
          <a:prstGeom prst="rect">
            <a:avLst/>
          </a:prstGeom>
          <a:noFill/>
        </p:spPr>
        <p:txBody>
          <a:bodyPr wrap="none" rtlCol="0">
            <a:spAutoFit/>
          </a:bodyPr>
          <a:lstStyle/>
          <a:p>
            <a:r>
              <a:rPr lang="en-US" dirty="0" smtClean="0"/>
              <a:t>1</a:t>
            </a:r>
            <a:endParaRPr lang="en-US" dirty="0"/>
          </a:p>
        </p:txBody>
      </p:sp>
      <p:sp>
        <p:nvSpPr>
          <p:cNvPr id="22" name="TextBox 21"/>
          <p:cNvSpPr txBox="1"/>
          <p:nvPr/>
        </p:nvSpPr>
        <p:spPr>
          <a:xfrm>
            <a:off x="762000" y="4022998"/>
            <a:ext cx="312906" cy="369332"/>
          </a:xfrm>
          <a:prstGeom prst="rect">
            <a:avLst/>
          </a:prstGeom>
          <a:noFill/>
        </p:spPr>
        <p:txBody>
          <a:bodyPr wrap="none" rtlCol="0">
            <a:spAutoFit/>
          </a:bodyPr>
          <a:lstStyle/>
          <a:p>
            <a:r>
              <a:rPr lang="en-US" dirty="0" smtClean="0"/>
              <a:t>2</a:t>
            </a:r>
            <a:endParaRPr lang="en-US" dirty="0"/>
          </a:p>
        </p:txBody>
      </p:sp>
      <p:sp>
        <p:nvSpPr>
          <p:cNvPr id="23" name="Rectangle 22"/>
          <p:cNvSpPr/>
          <p:nvPr/>
        </p:nvSpPr>
        <p:spPr>
          <a:xfrm>
            <a:off x="457200" y="4065032"/>
            <a:ext cx="304800" cy="310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467600" cy="6016752"/>
          </a:xfrm>
        </p:spPr>
        <p:txBody>
          <a:bodyPr/>
          <a:lstStyle/>
          <a:p>
            <a:pPr marL="274320" indent="-274320" eaLnBrk="1" fontAlgn="auto" hangingPunct="1">
              <a:spcAft>
                <a:spcPts val="0"/>
              </a:spcAft>
              <a:buNone/>
              <a:defRPr/>
            </a:pPr>
            <a:endParaRPr lang="en-US" dirty="0" smtClean="0"/>
          </a:p>
          <a:p>
            <a:pPr marL="274320" indent="-274320" eaLnBrk="1" fontAlgn="auto" hangingPunct="1">
              <a:spcAft>
                <a:spcPts val="0"/>
              </a:spcAft>
              <a:buFont typeface="Wingdings"/>
              <a:buChar char=""/>
              <a:defRPr/>
            </a:pPr>
            <a:r>
              <a:rPr lang="en-US" b="1" u="sng" dirty="0" smtClean="0"/>
              <a:t>Venous thrombi</a:t>
            </a:r>
          </a:p>
          <a:p>
            <a:pPr marL="274320" indent="-274320" eaLnBrk="1" fontAlgn="auto" hangingPunct="1">
              <a:spcAft>
                <a:spcPts val="0"/>
              </a:spcAft>
              <a:buFont typeface="Wingdings"/>
              <a:buChar char=""/>
              <a:defRPr/>
            </a:pPr>
            <a:r>
              <a:rPr lang="en-US" b="1" dirty="0" smtClean="0"/>
              <a:t> </a:t>
            </a:r>
            <a:r>
              <a:rPr lang="en-US" dirty="0" smtClean="0"/>
              <a:t>(veins of the legs) are most common</a:t>
            </a:r>
          </a:p>
          <a:p>
            <a:pPr marL="457200" indent="-457200" eaLnBrk="1" fontAlgn="auto" hangingPunct="1">
              <a:spcAft>
                <a:spcPts val="0"/>
              </a:spcAft>
              <a:buFont typeface="Wingdings"/>
              <a:buAutoNum type="alphaLcPeriod"/>
              <a:defRPr/>
            </a:pPr>
            <a:r>
              <a:rPr lang="en-US" b="1" i="1" dirty="0" smtClean="0"/>
              <a:t>Superficial</a:t>
            </a:r>
            <a:r>
              <a:rPr lang="en-US" i="1" dirty="0" smtClean="0"/>
              <a:t>: e.g. </a:t>
            </a:r>
            <a:r>
              <a:rPr lang="en-US" i="1" dirty="0" err="1" smtClean="0"/>
              <a:t>Saphenous</a:t>
            </a:r>
            <a:r>
              <a:rPr lang="en-US" i="1" dirty="0" smtClean="0"/>
              <a:t> veins.</a:t>
            </a:r>
          </a:p>
          <a:p>
            <a:pPr marL="457200" indent="-457200" eaLnBrk="1" fontAlgn="auto" hangingPunct="1">
              <a:spcAft>
                <a:spcPts val="0"/>
              </a:spcAft>
              <a:buNone/>
              <a:defRPr/>
            </a:pPr>
            <a:r>
              <a:rPr lang="en-US" i="1" dirty="0" smtClean="0"/>
              <a:t>	- </a:t>
            </a:r>
            <a:r>
              <a:rPr lang="en-US" dirty="0" smtClean="0"/>
              <a:t>can cause local congestion, swelling, pain, and tenderness along the course of the involved vein, but they rarely </a:t>
            </a:r>
            <a:r>
              <a:rPr lang="en-US" dirty="0" err="1" smtClean="0"/>
              <a:t>embolize</a:t>
            </a:r>
            <a:endParaRPr lang="en-US" i="1" dirty="0" smtClean="0"/>
          </a:p>
          <a:p>
            <a:pPr marL="457200" indent="-457200" eaLnBrk="1" fontAlgn="auto" hangingPunct="1">
              <a:spcAft>
                <a:spcPts val="0"/>
              </a:spcAft>
              <a:buFont typeface="Wingdings"/>
              <a:buAutoNum type="alphaLcPeriod"/>
              <a:defRPr/>
            </a:pPr>
            <a:r>
              <a:rPr lang="en-US" b="1" i="1" dirty="0" smtClean="0"/>
              <a:t>Deep</a:t>
            </a:r>
            <a:r>
              <a:rPr lang="en-US" i="1" dirty="0" smtClean="0"/>
              <a:t>: </a:t>
            </a:r>
            <a:r>
              <a:rPr lang="en-US" i="1" err="1" smtClean="0"/>
              <a:t>e.g</a:t>
            </a:r>
            <a:r>
              <a:rPr lang="en-US" i="1" smtClean="0"/>
              <a:t>. Popliteal</a:t>
            </a:r>
            <a:r>
              <a:rPr lang="en-US" i="1" dirty="0" smtClean="0"/>
              <a:t>, Femoral and iliac vein.</a:t>
            </a:r>
          </a:p>
          <a:p>
            <a:pPr marL="457200" indent="-457200" eaLnBrk="1" fontAlgn="auto" hangingPunct="1">
              <a:spcAft>
                <a:spcPts val="0"/>
              </a:spcAft>
              <a:buFontTx/>
              <a:buChar char="-"/>
              <a:defRPr/>
            </a:pPr>
            <a:r>
              <a:rPr lang="en-US" dirty="0" smtClean="0"/>
              <a:t>more serious because they may </a:t>
            </a:r>
            <a:r>
              <a:rPr lang="en-US" dirty="0" err="1" smtClean="0"/>
              <a:t>embolize</a:t>
            </a:r>
            <a:endParaRPr lang="en-US" dirty="0" smtClean="0"/>
          </a:p>
          <a:p>
            <a:pPr marL="457200" indent="-457200" eaLnBrk="1" fontAlgn="auto" hangingPunct="1">
              <a:spcAft>
                <a:spcPts val="0"/>
              </a:spcAft>
              <a:buFontTx/>
              <a:buChar char="-"/>
              <a:defRPr/>
            </a:pPr>
            <a:r>
              <a:rPr lang="en-US" dirty="0" smtClean="0"/>
              <a:t>can occur with stasis or in a variety of </a:t>
            </a:r>
            <a:r>
              <a:rPr lang="en-US" dirty="0" err="1" smtClean="0"/>
              <a:t>hypercoagulable</a:t>
            </a:r>
            <a:r>
              <a:rPr lang="en-US" dirty="0" smtClean="0"/>
              <a:t> states</a:t>
            </a:r>
            <a:endParaRPr lang="en-US" i="1" dirty="0" smtClean="0"/>
          </a:p>
          <a:p>
            <a:endParaRPr lang="ar-JO"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b="1" dirty="0" smtClean="0">
                <a:solidFill>
                  <a:schemeClr val="tx1"/>
                </a:solidFill>
              </a:rPr>
              <a:t>Artery (A) </a:t>
            </a:r>
            <a:r>
              <a:rPr lang="en-US" b="1" dirty="0" err="1" smtClean="0">
                <a:solidFill>
                  <a:schemeClr val="tx1"/>
                </a:solidFill>
              </a:rPr>
              <a:t>vs</a:t>
            </a:r>
            <a:r>
              <a:rPr lang="en-US" b="1" dirty="0" smtClean="0">
                <a:solidFill>
                  <a:schemeClr val="tx1"/>
                </a:solidFill>
              </a:rPr>
              <a:t> </a:t>
            </a:r>
            <a:r>
              <a:rPr lang="en-US" b="1" dirty="0" err="1" smtClean="0">
                <a:solidFill>
                  <a:schemeClr val="tx1"/>
                </a:solidFill>
              </a:rPr>
              <a:t>vien</a:t>
            </a:r>
            <a:r>
              <a:rPr lang="en-US" b="1" dirty="0" smtClean="0">
                <a:solidFill>
                  <a:schemeClr val="tx1"/>
                </a:solidFill>
              </a:rPr>
              <a:t> (V) </a:t>
            </a:r>
            <a:endParaRPr lang="ar-JO" b="1" dirty="0">
              <a:solidFill>
                <a:schemeClr val="tx1"/>
              </a:solidFill>
            </a:endParaRPr>
          </a:p>
        </p:txBody>
      </p:sp>
      <p:pic>
        <p:nvPicPr>
          <p:cNvPr id="3074" name="Picture 2"/>
          <p:cNvPicPr>
            <a:picLocks noGrp="1" noChangeAspect="1" noChangeArrowheads="1"/>
          </p:cNvPicPr>
          <p:nvPr>
            <p:ph sz="quarter" idx="1"/>
          </p:nvPr>
        </p:nvPicPr>
        <p:blipFill>
          <a:blip r:embed="rId2"/>
          <a:srcRect/>
          <a:stretch>
            <a:fillRect/>
          </a:stretch>
        </p:blipFill>
        <p:spPr bwMode="auto">
          <a:xfrm>
            <a:off x="1371600" y="1143000"/>
            <a:ext cx="5638800" cy="5715000"/>
          </a:xfrm>
          <a:prstGeom prst="rect">
            <a:avLst/>
          </a:prstGeom>
          <a:noFill/>
          <a:ln w="9525">
            <a:noFill/>
            <a:miter lim="800000"/>
            <a:headEnd/>
            <a:tailEnd/>
          </a:ln>
          <a:effectLst/>
        </p:spPr>
      </p:pic>
      <p:sp>
        <p:nvSpPr>
          <p:cNvPr id="3" name="TextBox 2"/>
          <p:cNvSpPr txBox="1"/>
          <p:nvPr/>
        </p:nvSpPr>
        <p:spPr>
          <a:xfrm>
            <a:off x="6477000" y="597362"/>
            <a:ext cx="2286000" cy="2554545"/>
          </a:xfrm>
          <a:prstGeom prst="rect">
            <a:avLst/>
          </a:prstGeom>
          <a:noFill/>
          <a:ln>
            <a:solidFill>
              <a:schemeClr val="tx1"/>
            </a:solidFill>
          </a:ln>
        </p:spPr>
        <p:txBody>
          <a:bodyPr wrap="square" rtlCol="0">
            <a:spAutoFit/>
          </a:bodyPr>
          <a:lstStyle/>
          <a:p>
            <a:r>
              <a:rPr lang="en-US" sz="1600" dirty="0">
                <a:solidFill>
                  <a:schemeClr val="accent5">
                    <a:lumMod val="50000"/>
                  </a:schemeClr>
                </a:solidFill>
              </a:rPr>
              <a:t>The thickness of the tunica media is larger in arteries than in veins because blood pressure inside them is higher and to pump blood to down stream tissues (the tissues supplied by this artery)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600" b="1" dirty="0" smtClean="0"/>
              <a:t>Thrombosis</a:t>
            </a:r>
            <a:endParaRPr lang="en-US" sz="3600" b="1" dirty="0"/>
          </a:p>
        </p:txBody>
      </p:sp>
      <p:sp>
        <p:nvSpPr>
          <p:cNvPr id="3" name="Content Placeholder 2"/>
          <p:cNvSpPr>
            <a:spLocks noGrp="1"/>
          </p:cNvSpPr>
          <p:nvPr>
            <p:ph sz="quarter" idx="1"/>
          </p:nvPr>
        </p:nvSpPr>
        <p:spPr/>
        <p:txBody>
          <a:bodyPr>
            <a:normAutofit/>
          </a:bodyPr>
          <a:lstStyle/>
          <a:p>
            <a:pPr marL="274320" indent="-274320" eaLnBrk="1" fontAlgn="auto" hangingPunct="1">
              <a:spcAft>
                <a:spcPts val="0"/>
              </a:spcAft>
              <a:buFont typeface="Wingdings"/>
              <a:buChar char=""/>
              <a:defRPr/>
            </a:pPr>
            <a:r>
              <a:rPr lang="en-US" b="1" dirty="0" smtClean="0"/>
              <a:t>Pathogenesis (called </a:t>
            </a:r>
            <a:r>
              <a:rPr lang="en-US" b="1" i="1" dirty="0" smtClean="0"/>
              <a:t>Virchow's triad</a:t>
            </a:r>
            <a:r>
              <a:rPr lang="en-US" b="1" dirty="0" smtClean="0"/>
              <a:t>): </a:t>
            </a:r>
          </a:p>
          <a:p>
            <a:pPr marL="457200" indent="-457200" eaLnBrk="1" fontAlgn="auto" hangingPunct="1">
              <a:spcAft>
                <a:spcPts val="0"/>
              </a:spcAft>
              <a:buFont typeface="Wingdings"/>
              <a:buAutoNum type="arabicPeriod"/>
              <a:defRPr/>
            </a:pPr>
            <a:r>
              <a:rPr lang="en-US" b="1" i="1" dirty="0" smtClean="0">
                <a:solidFill>
                  <a:srgbClr val="FF0000"/>
                </a:solidFill>
              </a:rPr>
              <a:t>Endothelial* Injury ( Heart, Arteries)</a:t>
            </a:r>
          </a:p>
          <a:p>
            <a:pPr marL="457200" indent="-457200" eaLnBrk="1" fontAlgn="auto" hangingPunct="1">
              <a:spcAft>
                <a:spcPts val="0"/>
              </a:spcAft>
              <a:buFont typeface="Wingdings"/>
              <a:buAutoNum type="arabicPeriod"/>
              <a:defRPr/>
            </a:pPr>
            <a:r>
              <a:rPr lang="en-US" b="1" i="1" dirty="0" smtClean="0">
                <a:solidFill>
                  <a:srgbClr val="FF0000"/>
                </a:solidFill>
              </a:rPr>
              <a:t>Stasis (abnormal blood flow)</a:t>
            </a:r>
          </a:p>
          <a:p>
            <a:pPr marL="457200" indent="-457200" eaLnBrk="1" fontAlgn="auto" hangingPunct="1">
              <a:spcAft>
                <a:spcPts val="0"/>
              </a:spcAft>
              <a:buFont typeface="Wingdings"/>
              <a:buAutoNum type="arabicPeriod"/>
              <a:defRPr/>
            </a:pPr>
            <a:r>
              <a:rPr lang="en-US" b="1" i="1" dirty="0" smtClean="0">
                <a:solidFill>
                  <a:srgbClr val="FF0000"/>
                </a:solidFill>
              </a:rPr>
              <a:t>Blood </a:t>
            </a:r>
            <a:r>
              <a:rPr lang="en-US" b="1" i="1" dirty="0" err="1" smtClean="0">
                <a:solidFill>
                  <a:srgbClr val="FF0000"/>
                </a:solidFill>
              </a:rPr>
              <a:t>Hypercoagulability</a:t>
            </a:r>
            <a:endParaRPr lang="en-US" b="1" i="1" dirty="0" smtClean="0">
              <a:solidFill>
                <a:srgbClr val="FF0000"/>
              </a:solidFill>
            </a:endParaRPr>
          </a:p>
          <a:p>
            <a:pPr marL="274320" indent="-274320" eaLnBrk="1" fontAlgn="auto" hangingPunct="1">
              <a:spcAft>
                <a:spcPts val="0"/>
              </a:spcAft>
              <a:buFont typeface="Wingdings"/>
              <a:buNone/>
              <a:defRPr/>
            </a:pPr>
            <a:endParaRPr lang="en-US" b="1" dirty="0" smtClean="0">
              <a:solidFill>
                <a:srgbClr val="FF0000"/>
              </a:solidFill>
            </a:endParaRPr>
          </a:p>
          <a:p>
            <a:pPr marL="274320" indent="-274320" eaLnBrk="1" fontAlgn="auto" hangingPunct="1">
              <a:spcAft>
                <a:spcPts val="0"/>
              </a:spcAft>
              <a:buFont typeface="Wingdings"/>
              <a:buNone/>
              <a:defRPr/>
            </a:pPr>
            <a:r>
              <a:rPr lang="en-US" b="1" dirty="0" smtClean="0"/>
              <a:t>* Endothelial cells are special type of cells that cover the inside surface of blood vessels and heart </a:t>
            </a:r>
            <a:r>
              <a:rPr lang="en-US" sz="1800" b="1" dirty="0" smtClean="0">
                <a:solidFill>
                  <a:schemeClr val="accent5">
                    <a:lumMod val="50000"/>
                  </a:schemeClr>
                </a:solidFill>
              </a:rPr>
              <a:t>(including the valves)</a:t>
            </a:r>
            <a:r>
              <a:rPr lang="en-US" b="1" dirty="0" smtClean="0"/>
              <a:t>.</a:t>
            </a:r>
            <a:endParaRPr lang="en-US" b="1" dirty="0"/>
          </a:p>
        </p:txBody>
      </p:sp>
      <p:sp>
        <p:nvSpPr>
          <p:cNvPr id="4" name="TextBox 3"/>
          <p:cNvSpPr txBox="1"/>
          <p:nvPr/>
        </p:nvSpPr>
        <p:spPr>
          <a:xfrm>
            <a:off x="609600" y="381000"/>
            <a:ext cx="4778872" cy="369332"/>
          </a:xfrm>
          <a:prstGeom prst="rect">
            <a:avLst/>
          </a:prstGeom>
          <a:noFill/>
        </p:spPr>
        <p:txBody>
          <a:bodyPr wrap="none" rtlCol="0">
            <a:spAutoFit/>
          </a:bodyPr>
          <a:lstStyle/>
          <a:p>
            <a:r>
              <a:rPr lang="en-US" dirty="0" smtClean="0">
                <a:solidFill>
                  <a:schemeClr val="accent5">
                    <a:lumMod val="50000"/>
                  </a:schemeClr>
                </a:solidFill>
              </a:rPr>
              <a:t>** the doc. </a:t>
            </a:r>
            <a:r>
              <a:rPr lang="en-US" dirty="0">
                <a:solidFill>
                  <a:schemeClr val="accent5">
                    <a:lumMod val="50000"/>
                  </a:schemeClr>
                </a:solidFill>
              </a:rPr>
              <a:t> </a:t>
            </a:r>
            <a:r>
              <a:rPr lang="en-US" dirty="0" smtClean="0">
                <a:solidFill>
                  <a:schemeClr val="accent5">
                    <a:lumMod val="50000"/>
                  </a:schemeClr>
                </a:solidFill>
              </a:rPr>
              <a:t>read everything  in the slides A</a:t>
            </a:r>
            <a:endParaRPr lang="en-US" dirty="0">
              <a:solidFill>
                <a:schemeClr val="accent5">
                  <a:lumMod val="50000"/>
                </a:schemeClr>
              </a:solidFill>
            </a:endParaRPr>
          </a:p>
        </p:txBody>
      </p:sp>
      <p:sp>
        <p:nvSpPr>
          <p:cNvPr id="5" name="TextBox 4"/>
          <p:cNvSpPr txBox="1"/>
          <p:nvPr/>
        </p:nvSpPr>
        <p:spPr>
          <a:xfrm>
            <a:off x="6934200" y="1295400"/>
            <a:ext cx="1752600" cy="1815882"/>
          </a:xfrm>
          <a:prstGeom prst="rect">
            <a:avLst/>
          </a:prstGeom>
          <a:noFill/>
          <a:ln>
            <a:solidFill>
              <a:schemeClr val="tx1"/>
            </a:solidFill>
          </a:ln>
        </p:spPr>
        <p:txBody>
          <a:bodyPr wrap="square" rtlCol="0">
            <a:spAutoFit/>
          </a:bodyPr>
          <a:lstStyle/>
          <a:p>
            <a:r>
              <a:rPr lang="en-US" sz="1600" dirty="0">
                <a:solidFill>
                  <a:schemeClr val="accent5">
                    <a:lumMod val="50000"/>
                  </a:schemeClr>
                </a:solidFill>
              </a:rPr>
              <a:t>Some of them might result in the activation of the other and they are often found in combinations.</a:t>
            </a:r>
          </a:p>
        </p:txBody>
      </p:sp>
      <p:sp>
        <p:nvSpPr>
          <p:cNvPr id="11" name="TextBox 10"/>
          <p:cNvSpPr txBox="1"/>
          <p:nvPr/>
        </p:nvSpPr>
        <p:spPr>
          <a:xfrm>
            <a:off x="762000" y="4996624"/>
            <a:ext cx="6705600" cy="1477328"/>
          </a:xfrm>
          <a:prstGeom prst="rect">
            <a:avLst/>
          </a:prstGeom>
          <a:noFill/>
        </p:spPr>
        <p:txBody>
          <a:bodyPr wrap="square" rtlCol="0">
            <a:spAutoFit/>
          </a:bodyPr>
          <a:lstStyle/>
          <a:p>
            <a:r>
              <a:rPr lang="en-US" dirty="0" smtClean="0">
                <a:solidFill>
                  <a:schemeClr val="accent5">
                    <a:lumMod val="50000"/>
                  </a:schemeClr>
                </a:solidFill>
              </a:rPr>
              <a:t>-They are not a type of blood cells.</a:t>
            </a:r>
          </a:p>
          <a:p>
            <a:r>
              <a:rPr lang="en-US" dirty="0" smtClean="0">
                <a:solidFill>
                  <a:schemeClr val="accent5">
                    <a:lumMod val="50000"/>
                  </a:schemeClr>
                </a:solidFill>
              </a:rPr>
              <a:t>-Their </a:t>
            </a:r>
            <a:r>
              <a:rPr lang="en-US" dirty="0">
                <a:solidFill>
                  <a:schemeClr val="accent5">
                    <a:lumMod val="50000"/>
                  </a:schemeClr>
                </a:solidFill>
              </a:rPr>
              <a:t>function (when healthy and not injured) is protection against thrombosis by secreting and controlling certain mediators that prevent the formation of blood clot and when formed they help to lyse it</a:t>
            </a:r>
          </a:p>
        </p:txBody>
      </p:sp>
      <p:sp>
        <p:nvSpPr>
          <p:cNvPr id="16" name="Freeform 15"/>
          <p:cNvSpPr/>
          <p:nvPr/>
        </p:nvSpPr>
        <p:spPr>
          <a:xfrm>
            <a:off x="461521" y="4217158"/>
            <a:ext cx="275458" cy="1078173"/>
          </a:xfrm>
          <a:custGeom>
            <a:avLst/>
            <a:gdLst>
              <a:gd name="connsiteX0" fmla="*/ 152628 w 275458"/>
              <a:gd name="connsiteY0" fmla="*/ 0 h 1078173"/>
              <a:gd name="connsiteX1" fmla="*/ 2503 w 275458"/>
              <a:gd name="connsiteY1" fmla="*/ 805218 h 1078173"/>
              <a:gd name="connsiteX2" fmla="*/ 261810 w 275458"/>
              <a:gd name="connsiteY2" fmla="*/ 1064526 h 1078173"/>
              <a:gd name="connsiteX3" fmla="*/ 275458 w 275458"/>
              <a:gd name="connsiteY3" fmla="*/ 1078173 h 1078173"/>
            </a:gdLst>
            <a:ahLst/>
            <a:cxnLst>
              <a:cxn ang="0">
                <a:pos x="connsiteX0" y="connsiteY0"/>
              </a:cxn>
              <a:cxn ang="0">
                <a:pos x="connsiteX1" y="connsiteY1"/>
              </a:cxn>
              <a:cxn ang="0">
                <a:pos x="connsiteX2" y="connsiteY2"/>
              </a:cxn>
              <a:cxn ang="0">
                <a:pos x="connsiteX3" y="connsiteY3"/>
              </a:cxn>
            </a:cxnLst>
            <a:rect l="l" t="t" r="r" b="b"/>
            <a:pathLst>
              <a:path w="275458" h="1078173">
                <a:moveTo>
                  <a:pt x="152628" y="0"/>
                </a:moveTo>
                <a:cubicBezTo>
                  <a:pt x="68467" y="313898"/>
                  <a:pt x="-15694" y="627797"/>
                  <a:pt x="2503" y="805218"/>
                </a:cubicBezTo>
                <a:cubicBezTo>
                  <a:pt x="20700" y="982639"/>
                  <a:pt x="261810" y="1064526"/>
                  <a:pt x="261810" y="1064526"/>
                </a:cubicBezTo>
                <a:lnTo>
                  <a:pt x="275458" y="1078173"/>
                </a:lnTo>
              </a:path>
            </a:pathLst>
          </a:cu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16" idx="3"/>
          </p:cNvCxnSpPr>
          <p:nvPr/>
        </p:nvCxnSpPr>
        <p:spPr>
          <a:xfrm>
            <a:off x="736979" y="5295331"/>
            <a:ext cx="101221"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Documents and Settings\Administrator\Desktop\showimageCAKRJZ92.jpg"/>
          <p:cNvPicPr>
            <a:picLocks noChangeAspect="1" noChangeArrowheads="1"/>
          </p:cNvPicPr>
          <p:nvPr/>
        </p:nvPicPr>
        <p:blipFill>
          <a:blip r:embed="rId2"/>
          <a:srcRect/>
          <a:stretch>
            <a:fillRect/>
          </a:stretch>
        </p:blipFill>
        <p:spPr bwMode="auto">
          <a:xfrm>
            <a:off x="762000" y="847725"/>
            <a:ext cx="7620000" cy="51625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90600"/>
          </a:xfrm>
        </p:spPr>
        <p:txBody>
          <a:bodyPr>
            <a:normAutofit fontScale="90000"/>
          </a:bodyPr>
          <a:lstStyle/>
          <a:p>
            <a:r>
              <a:rPr lang="en-US" b="1" dirty="0" smtClean="0"/>
              <a:t>Contribution of Endothelial Cells to Coagulation</a:t>
            </a:r>
            <a:r>
              <a:rPr lang="en-US" dirty="0" smtClean="0"/>
              <a:t> </a:t>
            </a:r>
            <a:endParaRPr lang="ar-JO" dirty="0"/>
          </a:p>
        </p:txBody>
      </p:sp>
      <p:sp>
        <p:nvSpPr>
          <p:cNvPr id="3" name="Content Placeholder 2"/>
          <p:cNvSpPr>
            <a:spLocks noGrp="1"/>
          </p:cNvSpPr>
          <p:nvPr>
            <p:ph sz="quarter" idx="1"/>
          </p:nvPr>
        </p:nvSpPr>
        <p:spPr>
          <a:xfrm>
            <a:off x="457200" y="1066800"/>
            <a:ext cx="7467600" cy="5407152"/>
          </a:xfrm>
        </p:spPr>
        <p:txBody>
          <a:bodyPr/>
          <a:lstStyle/>
          <a:p>
            <a:r>
              <a:rPr lang="en-US" b="1" dirty="0" smtClean="0"/>
              <a:t>Intact endothelial cells maintain liquid blood flow by:	</a:t>
            </a:r>
            <a:r>
              <a:rPr lang="en-US" dirty="0" smtClean="0"/>
              <a:t>1- inhibiting platelet adherence</a:t>
            </a:r>
          </a:p>
          <a:p>
            <a:pPr>
              <a:buNone/>
            </a:pPr>
            <a:r>
              <a:rPr lang="en-US" dirty="0" smtClean="0"/>
              <a:t>		2- preventing coagulation factor activation</a:t>
            </a:r>
          </a:p>
          <a:p>
            <a:pPr>
              <a:buNone/>
            </a:pPr>
            <a:r>
              <a:rPr lang="en-US" dirty="0" smtClean="0"/>
              <a:t>		3- lysing blood clots that may form.</a:t>
            </a:r>
          </a:p>
          <a:p>
            <a:r>
              <a:rPr lang="en-US" b="1" dirty="0" smtClean="0"/>
              <a:t>Endothelial cells can be </a:t>
            </a:r>
            <a:r>
              <a:rPr lang="en-US" b="1" u="sng" dirty="0" smtClean="0"/>
              <a:t>stimulated</a:t>
            </a:r>
            <a:r>
              <a:rPr lang="en-US" b="1" dirty="0" smtClean="0"/>
              <a:t> by direct injury or by various cytokines that are produced during inflammation</a:t>
            </a:r>
            <a:r>
              <a:rPr lang="en-US" b="1" dirty="0" smtClean="0">
                <a:sym typeface="Wingdings" pitchFamily="2" charset="2"/>
              </a:rPr>
              <a:t>.</a:t>
            </a:r>
          </a:p>
          <a:p>
            <a:r>
              <a:rPr lang="en-US" b="1" dirty="0" smtClean="0">
                <a:sym typeface="Wingdings" pitchFamily="2" charset="2"/>
              </a:rPr>
              <a:t>Endothelial injury results </a:t>
            </a:r>
            <a:r>
              <a:rPr lang="en-US" b="1" dirty="0" smtClean="0"/>
              <a:t>in:</a:t>
            </a:r>
          </a:p>
          <a:p>
            <a:pPr>
              <a:buNone/>
            </a:pPr>
            <a:r>
              <a:rPr lang="en-US" dirty="0" smtClean="0"/>
              <a:t>1- expression of </a:t>
            </a:r>
            <a:r>
              <a:rPr lang="en-US" b="1" dirty="0" err="1" smtClean="0"/>
              <a:t>procoagulant</a:t>
            </a:r>
            <a:r>
              <a:rPr lang="en-US" b="1" dirty="0" smtClean="0"/>
              <a:t> proteins </a:t>
            </a:r>
            <a:r>
              <a:rPr lang="en-US" dirty="0" smtClean="0"/>
              <a:t>(tissue factor and </a:t>
            </a:r>
            <a:r>
              <a:rPr lang="en-US" dirty="0" err="1" smtClean="0"/>
              <a:t>vWF</a:t>
            </a:r>
            <a:r>
              <a:rPr lang="en-US" dirty="0" smtClean="0"/>
              <a:t>)</a:t>
            </a:r>
            <a:r>
              <a:rPr lang="en-US" dirty="0" smtClean="0">
                <a:sym typeface="Wingdings" pitchFamily="2" charset="2"/>
              </a:rPr>
              <a:t></a:t>
            </a:r>
            <a:r>
              <a:rPr lang="en-US" dirty="0" smtClean="0"/>
              <a:t>local thrombus formation.</a:t>
            </a:r>
          </a:p>
          <a:p>
            <a:pPr>
              <a:buNone/>
            </a:pPr>
            <a:r>
              <a:rPr lang="en-US" dirty="0" smtClean="0"/>
              <a:t>2- exposure of underlying </a:t>
            </a:r>
            <a:r>
              <a:rPr lang="en-US" b="1" dirty="0" err="1" smtClean="0"/>
              <a:t>vWF</a:t>
            </a:r>
            <a:r>
              <a:rPr lang="en-US" dirty="0" smtClean="0"/>
              <a:t> and basement membrane </a:t>
            </a:r>
            <a:r>
              <a:rPr lang="en-US" b="1" dirty="0" smtClean="0"/>
              <a:t>collagen</a:t>
            </a:r>
            <a:r>
              <a:rPr lang="en-US" dirty="0" smtClean="0">
                <a:sym typeface="Wingdings" pitchFamily="2" charset="2"/>
              </a:rPr>
              <a:t> </a:t>
            </a:r>
            <a:r>
              <a:rPr lang="en-US" dirty="0" smtClean="0"/>
              <a:t>platelet aggregation and </a:t>
            </a:r>
            <a:r>
              <a:rPr lang="en-US" b="1" dirty="0" smtClean="0"/>
              <a:t>thrombus formation</a:t>
            </a:r>
            <a:r>
              <a:rPr lang="en-US" dirty="0" smtClean="0"/>
              <a:t>. </a:t>
            </a:r>
          </a:p>
          <a:p>
            <a:endParaRPr lang="ar-JO" dirty="0"/>
          </a:p>
        </p:txBody>
      </p:sp>
      <p:sp>
        <p:nvSpPr>
          <p:cNvPr id="4" name="TextBox 3"/>
          <p:cNvSpPr txBox="1"/>
          <p:nvPr/>
        </p:nvSpPr>
        <p:spPr>
          <a:xfrm>
            <a:off x="5943600" y="3770376"/>
            <a:ext cx="2781300" cy="584775"/>
          </a:xfrm>
          <a:prstGeom prst="rect">
            <a:avLst/>
          </a:prstGeom>
          <a:noFill/>
        </p:spPr>
        <p:txBody>
          <a:bodyPr wrap="square" rtlCol="0">
            <a:spAutoFit/>
          </a:bodyPr>
          <a:lstStyle/>
          <a:p>
            <a:r>
              <a:rPr lang="en-US" sz="1600" dirty="0">
                <a:solidFill>
                  <a:schemeClr val="accent5">
                    <a:lumMod val="50000"/>
                  </a:schemeClr>
                </a:solidFill>
              </a:rPr>
              <a:t>Endothelial = endothelial </a:t>
            </a:r>
            <a:r>
              <a:rPr lang="en-US" sz="1600" dirty="0" smtClean="0">
                <a:solidFill>
                  <a:schemeClr val="accent5">
                    <a:lumMod val="50000"/>
                  </a:schemeClr>
                </a:solidFill>
              </a:rPr>
              <a:t>stimulation    </a:t>
            </a:r>
            <a:r>
              <a:rPr lang="en-US" sz="1600" dirty="0">
                <a:solidFill>
                  <a:schemeClr val="accent5">
                    <a:lumMod val="50000"/>
                  </a:schemeClr>
                </a:solidFill>
              </a:rPr>
              <a:t>injury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457200" y="304800"/>
          <a:ext cx="7467600" cy="6169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Response of Vascular Wall Cells to Injury</a:t>
            </a:r>
            <a:r>
              <a:rPr lang="en-US" dirty="0" smtClean="0"/>
              <a:t> </a:t>
            </a:r>
            <a:endParaRPr lang="ar-JO" dirty="0"/>
          </a:p>
        </p:txBody>
      </p:sp>
      <p:sp>
        <p:nvSpPr>
          <p:cNvPr id="11267" name="Content Placeholder 2"/>
          <p:cNvSpPr>
            <a:spLocks noGrp="1"/>
          </p:cNvSpPr>
          <p:nvPr>
            <p:ph sz="quarter" idx="1"/>
          </p:nvPr>
        </p:nvSpPr>
        <p:spPr/>
        <p:txBody>
          <a:bodyPr/>
          <a:lstStyle/>
          <a:p>
            <a:r>
              <a:rPr lang="en-US" b="1" dirty="0" smtClean="0"/>
              <a:t>Injury to the vessel wall results in a healing response, involving:</a:t>
            </a:r>
          </a:p>
          <a:p>
            <a:pPr>
              <a:buNone/>
            </a:pPr>
            <a:r>
              <a:rPr lang="en-US" b="1" dirty="0" smtClean="0"/>
              <a:t>1- </a:t>
            </a:r>
            <a:r>
              <a:rPr lang="en-US" b="1" dirty="0" err="1" smtClean="0"/>
              <a:t>Intimal</a:t>
            </a:r>
            <a:r>
              <a:rPr lang="en-US" b="1" dirty="0" smtClean="0"/>
              <a:t> expansion by proliferating SMCs and newly synthesized ECM.</a:t>
            </a:r>
          </a:p>
          <a:p>
            <a:pPr>
              <a:buNone/>
            </a:pPr>
            <a:r>
              <a:rPr lang="en-US" b="1" dirty="0" smtClean="0"/>
              <a:t>2- The recruitment and activation of the SMCs in which involves signals from cells (e.g., ECs, platelets, and macrophages), as well as mediators derived from coagulation and complement cascades.</a:t>
            </a:r>
          </a:p>
          <a:p>
            <a:r>
              <a:rPr lang="en-US" b="1" dirty="0" smtClean="0"/>
              <a:t>Pathologic effect of vascular healing</a:t>
            </a:r>
            <a:r>
              <a:rPr lang="en-US" b="1" dirty="0" smtClean="0">
                <a:sym typeface="Wingdings" pitchFamily="2" charset="2"/>
              </a:rPr>
              <a:t></a:t>
            </a:r>
            <a:r>
              <a:rPr lang="en-US" b="1" dirty="0" smtClean="0"/>
              <a:t> Excessive thickening of the </a:t>
            </a:r>
            <a:r>
              <a:rPr lang="en-US" b="1" dirty="0" err="1" smtClean="0"/>
              <a:t>intima</a:t>
            </a:r>
            <a:r>
              <a:rPr lang="en-US" b="1" dirty="0" smtClean="0"/>
              <a:t> </a:t>
            </a:r>
            <a:r>
              <a:rPr lang="en-US" b="1" dirty="0" smtClean="0">
                <a:sym typeface="Wingdings" pitchFamily="2" charset="2"/>
              </a:rPr>
              <a:t></a:t>
            </a:r>
            <a:r>
              <a:rPr lang="en-US" b="1" dirty="0" smtClean="0"/>
              <a:t> luminal </a:t>
            </a:r>
            <a:r>
              <a:rPr lang="en-US" b="1" dirty="0" err="1" smtClean="0"/>
              <a:t>stenosis</a:t>
            </a:r>
            <a:r>
              <a:rPr lang="en-US" b="1" dirty="0" smtClean="0"/>
              <a:t> &amp; blockage of vascular flow</a:t>
            </a:r>
          </a:p>
          <a:p>
            <a:endParaRPr lang="ar-JO" b="1" dirty="0" smtClean="0"/>
          </a:p>
        </p:txBody>
      </p:sp>
      <p:sp>
        <p:nvSpPr>
          <p:cNvPr id="3" name="TextBox 2"/>
          <p:cNvSpPr txBox="1"/>
          <p:nvPr/>
        </p:nvSpPr>
        <p:spPr>
          <a:xfrm>
            <a:off x="5181600" y="846138"/>
            <a:ext cx="3352800" cy="830997"/>
          </a:xfrm>
          <a:prstGeom prst="rect">
            <a:avLst/>
          </a:prstGeom>
          <a:noFill/>
          <a:ln>
            <a:solidFill>
              <a:schemeClr val="tx1"/>
            </a:solidFill>
          </a:ln>
        </p:spPr>
        <p:txBody>
          <a:bodyPr wrap="square" rtlCol="0">
            <a:spAutoFit/>
          </a:bodyPr>
          <a:lstStyle/>
          <a:p>
            <a:r>
              <a:rPr lang="en-US" sz="1600" dirty="0">
                <a:solidFill>
                  <a:schemeClr val="accent5">
                    <a:lumMod val="50000"/>
                  </a:schemeClr>
                </a:solidFill>
              </a:rPr>
              <a:t>After any tissue damage inflammation and then healing will </a:t>
            </a:r>
            <a:r>
              <a:rPr lang="en-US" sz="1600" dirty="0" smtClean="0">
                <a:solidFill>
                  <a:schemeClr val="accent5">
                    <a:lumMod val="50000"/>
                  </a:schemeClr>
                </a:solidFill>
              </a:rPr>
              <a:t>occur</a:t>
            </a:r>
            <a:endParaRPr lang="en-US" sz="1600" dirty="0">
              <a:solidFill>
                <a:schemeClr val="accent5">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Administrator\Desktop\showimage.jpg"/>
          <p:cNvPicPr>
            <a:picLocks noChangeAspect="1" noChangeArrowheads="1"/>
          </p:cNvPicPr>
          <p:nvPr/>
        </p:nvPicPr>
        <p:blipFill>
          <a:blip r:embed="rId2">
            <a:lum bright="-20000" contrast="40000"/>
          </a:blip>
          <a:srcRect/>
          <a:stretch>
            <a:fillRect/>
          </a:stretch>
        </p:blipFill>
        <p:spPr bwMode="auto">
          <a:xfrm>
            <a:off x="533400" y="762000"/>
            <a:ext cx="7620000" cy="5486400"/>
          </a:xfrm>
          <a:prstGeom prst="rect">
            <a:avLst/>
          </a:prstGeom>
          <a:noFill/>
          <a:ln w="9525">
            <a:noFill/>
            <a:miter lim="800000"/>
            <a:headEnd/>
            <a:tailEnd/>
          </a:ln>
        </p:spPr>
      </p:pic>
      <p:sp>
        <p:nvSpPr>
          <p:cNvPr id="3" name="Rectangle 2"/>
          <p:cNvSpPr/>
          <p:nvPr/>
        </p:nvSpPr>
        <p:spPr>
          <a:xfrm>
            <a:off x="2438400" y="762000"/>
            <a:ext cx="9144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486400" y="990600"/>
            <a:ext cx="6096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81800" y="990600"/>
            <a:ext cx="13716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95400" y="3429000"/>
            <a:ext cx="1371600" cy="25146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81600" y="1676400"/>
            <a:ext cx="2362200" cy="10668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15000" y="2743200"/>
            <a:ext cx="1524000" cy="14478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7" idx="7"/>
          </p:cNvCxnSpPr>
          <p:nvPr/>
        </p:nvCxnSpPr>
        <p:spPr>
          <a:xfrm flipV="1">
            <a:off x="7197864" y="1524000"/>
            <a:ext cx="574536" cy="3086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82552" y="1304499"/>
            <a:ext cx="1080448" cy="738664"/>
          </a:xfrm>
          <a:prstGeom prst="rect">
            <a:avLst/>
          </a:prstGeom>
          <a:noFill/>
        </p:spPr>
        <p:txBody>
          <a:bodyPr wrap="square" rtlCol="0">
            <a:spAutoFit/>
          </a:bodyPr>
          <a:lstStyle/>
          <a:p>
            <a:r>
              <a:rPr lang="en-US" sz="1400" dirty="0" smtClean="0">
                <a:solidFill>
                  <a:schemeClr val="accent5">
                    <a:lumMod val="50000"/>
                  </a:schemeClr>
                </a:solidFill>
              </a:rPr>
              <a:t>Narrowing of the lumen</a:t>
            </a:r>
            <a:endParaRPr lang="en-US" sz="1400" dirty="0">
              <a:solidFill>
                <a:schemeClr val="accent5">
                  <a:lumMod val="50000"/>
                </a:schemeClr>
              </a:solidFill>
            </a:endParaRPr>
          </a:p>
        </p:txBody>
      </p:sp>
      <p:cxnSp>
        <p:nvCxnSpPr>
          <p:cNvPr id="13" name="Straight Arrow Connector 12"/>
          <p:cNvCxnSpPr/>
          <p:nvPr/>
        </p:nvCxnSpPr>
        <p:spPr>
          <a:xfrm>
            <a:off x="7239000" y="3429000"/>
            <a:ext cx="609600" cy="224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48600" y="3429000"/>
            <a:ext cx="914400" cy="1169551"/>
          </a:xfrm>
          <a:prstGeom prst="rect">
            <a:avLst/>
          </a:prstGeom>
          <a:noFill/>
        </p:spPr>
        <p:txBody>
          <a:bodyPr wrap="square" rtlCol="0">
            <a:spAutoFit/>
          </a:bodyPr>
          <a:lstStyle/>
          <a:p>
            <a:r>
              <a:rPr lang="en-US" sz="1400" dirty="0" smtClean="0">
                <a:solidFill>
                  <a:schemeClr val="accent5">
                    <a:lumMod val="50000"/>
                  </a:schemeClr>
                </a:solidFill>
              </a:rPr>
              <a:t>Thicken-</a:t>
            </a:r>
            <a:r>
              <a:rPr lang="en-US" sz="1400" dirty="0" err="1" smtClean="0">
                <a:solidFill>
                  <a:schemeClr val="accent5">
                    <a:lumMod val="50000"/>
                  </a:schemeClr>
                </a:solidFill>
              </a:rPr>
              <a:t>ing</a:t>
            </a:r>
            <a:r>
              <a:rPr lang="en-US" sz="1400" dirty="0" smtClean="0">
                <a:solidFill>
                  <a:schemeClr val="accent5">
                    <a:lumMod val="50000"/>
                  </a:schemeClr>
                </a:solidFill>
              </a:rPr>
              <a:t> of the vessel wall</a:t>
            </a:r>
            <a:endParaRPr lang="en-US" sz="1400" dirty="0">
              <a:solidFill>
                <a:schemeClr val="accent5">
                  <a:lumMod val="50000"/>
                </a:schemeClr>
              </a:solidFill>
            </a:endParaRPr>
          </a:p>
        </p:txBody>
      </p:sp>
      <p:cxnSp>
        <p:nvCxnSpPr>
          <p:cNvPr id="18" name="Straight Arrow Connector 17"/>
          <p:cNvCxnSpPr/>
          <p:nvPr/>
        </p:nvCxnSpPr>
        <p:spPr>
          <a:xfrm flipH="1">
            <a:off x="1371600" y="5791200"/>
            <a:ext cx="228600" cy="457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4066" y="6254873"/>
            <a:ext cx="1851789" cy="307777"/>
          </a:xfrm>
          <a:prstGeom prst="rect">
            <a:avLst/>
          </a:prstGeom>
          <a:noFill/>
        </p:spPr>
        <p:txBody>
          <a:bodyPr wrap="none" rtlCol="0">
            <a:spAutoFit/>
          </a:bodyPr>
          <a:lstStyle/>
          <a:p>
            <a:r>
              <a:rPr lang="en-US" sz="1400" dirty="0" smtClean="0">
                <a:solidFill>
                  <a:schemeClr val="accent5">
                    <a:lumMod val="50000"/>
                  </a:schemeClr>
                </a:solidFill>
              </a:rPr>
              <a:t>Normal blood vessel</a:t>
            </a:r>
            <a:endParaRPr lang="en-US" sz="1400" dirty="0">
              <a:solidFill>
                <a:schemeClr val="accent5">
                  <a:lumMod val="50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E91D0C80A92546A90D71F2E4C386F2" ma:contentTypeVersion="1" ma:contentTypeDescription="Create a new document." ma:contentTypeScope="" ma:versionID="8150bc365a64f4197470ef36d602a064">
  <xsd:schema xmlns:xsd="http://www.w3.org/2001/XMLSchema" xmlns:xs="http://www.w3.org/2001/XMLSchema" xmlns:p="http://schemas.microsoft.com/office/2006/metadata/properties" xmlns:ns2="1273bb50-8aa1-4bf6-a01c-f5e28723f012" targetNamespace="http://schemas.microsoft.com/office/2006/metadata/properties" ma:root="true" ma:fieldsID="9617b7a75fb7d0093c66aedf80356b1a" ns2:_="">
    <xsd:import namespace="1273bb50-8aa1-4bf6-a01c-f5e28723f012"/>
    <xsd:element name="properties">
      <xsd:complexType>
        <xsd:sequence>
          <xsd:element name="documentManagement">
            <xsd:complexType>
              <xsd:all>
                <xsd:element ref="ns2:Cours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73bb50-8aa1-4bf6-a01c-f5e28723f012" elementFormDefault="qualified">
    <xsd:import namespace="http://schemas.microsoft.com/office/2006/documentManagement/types"/>
    <xsd:import namespace="http://schemas.microsoft.com/office/infopath/2007/PartnerControls"/>
    <xsd:element name="Course_x0020_Name" ma:index="2" nillable="true" ma:displayName="Course Name" ma:internalName="Cours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urse_x0020_Name xmlns="1273bb50-8aa1-4bf6-a01c-f5e28723f012">Cardiovascular pathology-3rd yr medical students</Course_x0020_Name>
  </documentManagement>
</p:properties>
</file>

<file path=customXml/itemProps1.xml><?xml version="1.0" encoding="utf-8"?>
<ds:datastoreItem xmlns:ds="http://schemas.openxmlformats.org/officeDocument/2006/customXml" ds:itemID="{1DC7BA99-D348-40F6-A6B8-95F755C103A1}">
  <ds:schemaRefs>
    <ds:schemaRef ds:uri="http://schemas.microsoft.com/sharepoint/v3/contenttype/forms"/>
  </ds:schemaRefs>
</ds:datastoreItem>
</file>

<file path=customXml/itemProps2.xml><?xml version="1.0" encoding="utf-8"?>
<ds:datastoreItem xmlns:ds="http://schemas.openxmlformats.org/officeDocument/2006/customXml" ds:itemID="{373DABEE-CBB0-4E7A-BC2F-4BF98A3245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73bb50-8aa1-4bf6-a01c-f5e28723f0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D31EAD-3B86-4147-9F3A-A389D469CC8A}">
  <ds:schemaRefs>
    <ds:schemaRef ds:uri="http://schemas.microsoft.com/office/2006/metadata/properties"/>
    <ds:schemaRef ds:uri="http://schemas.microsoft.com/office/infopath/2007/PartnerControls"/>
    <ds:schemaRef ds:uri="1273bb50-8aa1-4bf6-a01c-f5e28723f012"/>
  </ds:schemaRefs>
</ds:datastoreItem>
</file>

<file path=docProps/app.xml><?xml version="1.0" encoding="utf-8"?>
<Properties xmlns="http://schemas.openxmlformats.org/officeDocument/2006/extended-properties" xmlns:vt="http://schemas.openxmlformats.org/officeDocument/2006/docPropsVTypes">
  <Template/>
  <TotalTime>203</TotalTime>
  <Words>1100</Words>
  <Application>Microsoft Office PowerPoint</Application>
  <PresentationFormat>On-screen Show (4:3)</PresentationFormat>
  <Paragraphs>147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Century Schoolbook</vt:lpstr>
      <vt:lpstr>Times New Roman</vt:lpstr>
      <vt:lpstr>Wingdings</vt:lpstr>
      <vt:lpstr>Wingdings 2</vt:lpstr>
      <vt:lpstr>Oriel</vt:lpstr>
      <vt:lpstr>Thrombosis </vt:lpstr>
      <vt:lpstr>Normal blood vessel histology</vt:lpstr>
      <vt:lpstr>Artery (A) vs vien (V) </vt:lpstr>
      <vt:lpstr>Thrombosis</vt:lpstr>
      <vt:lpstr>PowerPoint Presentation</vt:lpstr>
      <vt:lpstr>Contribution of Endothelial Cells to Coagulation </vt:lpstr>
      <vt:lpstr>PowerPoint Presentation</vt:lpstr>
      <vt:lpstr>Response of Vascular Wall Cells to Injury </vt:lpstr>
      <vt:lpstr>PowerPoint Presentation</vt:lpstr>
      <vt:lpstr>PowerPoint Presentation</vt:lpstr>
      <vt:lpstr>PowerPoint Presentation</vt:lpstr>
      <vt:lpstr>PowerPoint Presentation</vt:lpstr>
      <vt:lpstr>PowerPoint Presentation</vt:lpstr>
      <vt:lpstr>PowerPoint Presentation</vt:lpstr>
      <vt:lpstr>Morphology of thrombi</vt:lpstr>
      <vt:lpstr>ARTERY WITH AN OLD THROMBUS. A, H&amp;e-stain. B, Stain For Elastic Tissue.  The Original Lumen Is Delineated By The Internal Elastic Lamina (Arrows) And Is Totally Filled With Organized Thrombus, Now Punctuated By A Number Of Recanalized Channels (White Spaces).</vt:lpstr>
      <vt:lpstr>lines of Zahn</vt:lpstr>
      <vt:lpstr>lines of Zahn</vt:lpstr>
      <vt:lpstr>PowerPoint Presentation</vt:lpstr>
      <vt:lpstr>Mural thrombi</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Thrombosis </dc:title>
  <dc:creator/>
  <cp:lastModifiedBy>رند</cp:lastModifiedBy>
  <cp:revision>24</cp:revision>
  <dcterms:created xsi:type="dcterms:W3CDTF">2006-08-16T00:00:00Z</dcterms:created>
  <dcterms:modified xsi:type="dcterms:W3CDTF">2016-10-22T18:49:08Z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0x01010032E91D0C80A92546A90D71F2E4C386F2</vt:lpwstr>
  </property>
</Properties>
</file>