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2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4617B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4617B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4617B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102067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414591" y="0"/>
            <a:ext cx="4729408" cy="6035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414591" y="0"/>
            <a:ext cx="4729408" cy="6035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9093835" cy="1021715"/>
          </a:xfrm>
          <a:custGeom>
            <a:avLst/>
            <a:gdLst/>
            <a:ahLst/>
            <a:cxnLst/>
            <a:rect l="l" t="t" r="r" b="b"/>
            <a:pathLst>
              <a:path w="9093835" h="1021715">
                <a:moveTo>
                  <a:pt x="2834243" y="463880"/>
                </a:moveTo>
                <a:lnTo>
                  <a:pt x="2653941" y="463880"/>
                </a:lnTo>
                <a:lnTo>
                  <a:pt x="2611235" y="465150"/>
                </a:lnTo>
                <a:lnTo>
                  <a:pt x="2569430" y="465150"/>
                </a:lnTo>
                <a:lnTo>
                  <a:pt x="2528506" y="467690"/>
                </a:lnTo>
                <a:lnTo>
                  <a:pt x="2380419" y="475310"/>
                </a:lnTo>
                <a:lnTo>
                  <a:pt x="2231528" y="486740"/>
                </a:lnTo>
                <a:lnTo>
                  <a:pt x="2081906" y="501980"/>
                </a:lnTo>
                <a:lnTo>
                  <a:pt x="1881398" y="527380"/>
                </a:lnTo>
                <a:lnTo>
                  <a:pt x="1730352" y="550240"/>
                </a:lnTo>
                <a:lnTo>
                  <a:pt x="1679891" y="559130"/>
                </a:lnTo>
                <a:lnTo>
                  <a:pt x="1629379" y="566750"/>
                </a:lnTo>
                <a:lnTo>
                  <a:pt x="1578817" y="575640"/>
                </a:lnTo>
                <a:lnTo>
                  <a:pt x="1528210" y="585800"/>
                </a:lnTo>
                <a:lnTo>
                  <a:pt x="1477559" y="594690"/>
                </a:lnTo>
                <a:lnTo>
                  <a:pt x="1376137" y="615010"/>
                </a:lnTo>
                <a:lnTo>
                  <a:pt x="1325372" y="626440"/>
                </a:lnTo>
                <a:lnTo>
                  <a:pt x="1274574" y="636600"/>
                </a:lnTo>
                <a:lnTo>
                  <a:pt x="1122011" y="670890"/>
                </a:lnTo>
                <a:lnTo>
                  <a:pt x="967289" y="708990"/>
                </a:lnTo>
                <a:lnTo>
                  <a:pt x="862918" y="736930"/>
                </a:lnTo>
                <a:lnTo>
                  <a:pt x="811426" y="749630"/>
                </a:lnTo>
                <a:lnTo>
                  <a:pt x="760384" y="763600"/>
                </a:lnTo>
                <a:lnTo>
                  <a:pt x="709781" y="778840"/>
                </a:lnTo>
                <a:lnTo>
                  <a:pt x="609856" y="806780"/>
                </a:lnTo>
                <a:lnTo>
                  <a:pt x="511574" y="837260"/>
                </a:lnTo>
                <a:lnTo>
                  <a:pt x="463024" y="851230"/>
                </a:lnTo>
                <a:lnTo>
                  <a:pt x="367061" y="881710"/>
                </a:lnTo>
                <a:lnTo>
                  <a:pt x="319627" y="898220"/>
                </a:lnTo>
                <a:lnTo>
                  <a:pt x="225808" y="928700"/>
                </a:lnTo>
                <a:lnTo>
                  <a:pt x="133321" y="961720"/>
                </a:lnTo>
                <a:lnTo>
                  <a:pt x="87554" y="976960"/>
                </a:lnTo>
                <a:lnTo>
                  <a:pt x="0" y="1008858"/>
                </a:lnTo>
                <a:lnTo>
                  <a:pt x="0" y="1018028"/>
                </a:lnTo>
                <a:lnTo>
                  <a:pt x="1293" y="1021410"/>
                </a:lnTo>
                <a:lnTo>
                  <a:pt x="46405" y="1006170"/>
                </a:lnTo>
                <a:lnTo>
                  <a:pt x="183543" y="956640"/>
                </a:lnTo>
                <a:lnTo>
                  <a:pt x="229889" y="941400"/>
                </a:lnTo>
                <a:lnTo>
                  <a:pt x="276568" y="924890"/>
                </a:lnTo>
                <a:lnTo>
                  <a:pt x="515290" y="848690"/>
                </a:lnTo>
                <a:lnTo>
                  <a:pt x="564167" y="834720"/>
                </a:lnTo>
                <a:lnTo>
                  <a:pt x="613445" y="819480"/>
                </a:lnTo>
                <a:lnTo>
                  <a:pt x="663134" y="805510"/>
                </a:lnTo>
                <a:lnTo>
                  <a:pt x="713241" y="790270"/>
                </a:lnTo>
                <a:lnTo>
                  <a:pt x="866180" y="748360"/>
                </a:lnTo>
                <a:lnTo>
                  <a:pt x="918063" y="735660"/>
                </a:lnTo>
                <a:lnTo>
                  <a:pt x="1023244" y="707720"/>
                </a:lnTo>
                <a:lnTo>
                  <a:pt x="1074088" y="696290"/>
                </a:lnTo>
                <a:lnTo>
                  <a:pt x="1124912" y="683590"/>
                </a:lnTo>
                <a:lnTo>
                  <a:pt x="1327960" y="637870"/>
                </a:lnTo>
                <a:lnTo>
                  <a:pt x="1479909" y="607390"/>
                </a:lnTo>
                <a:lnTo>
                  <a:pt x="1530479" y="598500"/>
                </a:lnTo>
                <a:lnTo>
                  <a:pt x="1581006" y="588340"/>
                </a:lnTo>
                <a:lnTo>
                  <a:pt x="1681917" y="570560"/>
                </a:lnTo>
                <a:lnTo>
                  <a:pt x="1883093" y="540080"/>
                </a:lnTo>
                <a:lnTo>
                  <a:pt x="2083262" y="514680"/>
                </a:lnTo>
                <a:lnTo>
                  <a:pt x="2232624" y="499440"/>
                </a:lnTo>
                <a:lnTo>
                  <a:pt x="2381249" y="488010"/>
                </a:lnTo>
                <a:lnTo>
                  <a:pt x="2529065" y="480390"/>
                </a:lnTo>
                <a:lnTo>
                  <a:pt x="2569889" y="477850"/>
                </a:lnTo>
                <a:lnTo>
                  <a:pt x="2611594" y="477850"/>
                </a:lnTo>
                <a:lnTo>
                  <a:pt x="2654204" y="476580"/>
                </a:lnTo>
                <a:lnTo>
                  <a:pt x="2697741" y="476580"/>
                </a:lnTo>
                <a:lnTo>
                  <a:pt x="2742228" y="475310"/>
                </a:lnTo>
                <a:lnTo>
                  <a:pt x="3117939" y="475310"/>
                </a:lnTo>
                <a:lnTo>
                  <a:pt x="3082627" y="472770"/>
                </a:lnTo>
                <a:lnTo>
                  <a:pt x="3030785" y="470230"/>
                </a:lnTo>
                <a:lnTo>
                  <a:pt x="2980048" y="468960"/>
                </a:lnTo>
                <a:lnTo>
                  <a:pt x="2930394" y="466420"/>
                </a:lnTo>
                <a:lnTo>
                  <a:pt x="2834243" y="463880"/>
                </a:lnTo>
              </a:path>
              <a:path w="9093835" h="1021715">
                <a:moveTo>
                  <a:pt x="3117939" y="475310"/>
                </a:moveTo>
                <a:lnTo>
                  <a:pt x="2742228" y="475310"/>
                </a:lnTo>
              </a:path>
              <a:path w="9093835" h="1021715">
                <a:moveTo>
                  <a:pt x="2697573" y="463880"/>
                </a:moveTo>
                <a:lnTo>
                  <a:pt x="2787702" y="463880"/>
                </a:lnTo>
              </a:path>
              <a:path w="9093835" h="1021715">
                <a:moveTo>
                  <a:pt x="2742228" y="475310"/>
                </a:moveTo>
                <a:lnTo>
                  <a:pt x="3117939" y="475310"/>
                </a:lnTo>
              </a:path>
              <a:path w="9093835" h="1021715">
                <a:moveTo>
                  <a:pt x="3117939" y="475310"/>
                </a:moveTo>
                <a:lnTo>
                  <a:pt x="2742228" y="475310"/>
                </a:lnTo>
                <a:lnTo>
                  <a:pt x="2787685" y="476580"/>
                </a:lnTo>
                <a:lnTo>
                  <a:pt x="2834137" y="476580"/>
                </a:lnTo>
                <a:lnTo>
                  <a:pt x="2930112" y="479120"/>
                </a:lnTo>
                <a:lnTo>
                  <a:pt x="2979680" y="481660"/>
                </a:lnTo>
                <a:lnTo>
                  <a:pt x="3030331" y="482930"/>
                </a:lnTo>
                <a:lnTo>
                  <a:pt x="3082089" y="485470"/>
                </a:lnTo>
                <a:lnTo>
                  <a:pt x="3134974" y="489280"/>
                </a:lnTo>
                <a:lnTo>
                  <a:pt x="3189011" y="491820"/>
                </a:lnTo>
                <a:lnTo>
                  <a:pt x="3358249" y="503250"/>
                </a:lnTo>
                <a:lnTo>
                  <a:pt x="3457092" y="512140"/>
                </a:lnTo>
                <a:lnTo>
                  <a:pt x="3496520" y="514680"/>
                </a:lnTo>
                <a:lnTo>
                  <a:pt x="3574860" y="522300"/>
                </a:lnTo>
                <a:lnTo>
                  <a:pt x="3614341" y="524840"/>
                </a:lnTo>
                <a:lnTo>
                  <a:pt x="3695343" y="532460"/>
                </a:lnTo>
                <a:lnTo>
                  <a:pt x="3737433" y="537540"/>
                </a:lnTo>
                <a:lnTo>
                  <a:pt x="3780961" y="541350"/>
                </a:lnTo>
                <a:lnTo>
                  <a:pt x="3826213" y="546430"/>
                </a:lnTo>
                <a:lnTo>
                  <a:pt x="3873471" y="550240"/>
                </a:lnTo>
                <a:lnTo>
                  <a:pt x="3923020" y="555320"/>
                </a:lnTo>
                <a:lnTo>
                  <a:pt x="3975144" y="561670"/>
                </a:lnTo>
                <a:lnTo>
                  <a:pt x="4030128" y="566750"/>
                </a:lnTo>
                <a:lnTo>
                  <a:pt x="4088255" y="573100"/>
                </a:lnTo>
                <a:lnTo>
                  <a:pt x="4149810" y="580720"/>
                </a:lnTo>
                <a:lnTo>
                  <a:pt x="4215078" y="587070"/>
                </a:lnTo>
                <a:lnTo>
                  <a:pt x="4284342" y="594690"/>
                </a:lnTo>
                <a:lnTo>
                  <a:pt x="4357886" y="603580"/>
                </a:lnTo>
                <a:lnTo>
                  <a:pt x="4906996" y="663270"/>
                </a:lnTo>
                <a:lnTo>
                  <a:pt x="4961164" y="668350"/>
                </a:lnTo>
                <a:lnTo>
                  <a:pt x="5013545" y="674700"/>
                </a:lnTo>
                <a:lnTo>
                  <a:pt x="5064271" y="679780"/>
                </a:lnTo>
                <a:lnTo>
                  <a:pt x="5113475" y="683590"/>
                </a:lnTo>
                <a:lnTo>
                  <a:pt x="5207846" y="693750"/>
                </a:lnTo>
                <a:lnTo>
                  <a:pt x="5426384" y="712800"/>
                </a:lnTo>
                <a:lnTo>
                  <a:pt x="5468168" y="715340"/>
                </a:lnTo>
                <a:lnTo>
                  <a:pt x="5509619" y="719150"/>
                </a:lnTo>
                <a:lnTo>
                  <a:pt x="5592051" y="724230"/>
                </a:lnTo>
                <a:lnTo>
                  <a:pt x="5652900" y="729310"/>
                </a:lnTo>
                <a:lnTo>
                  <a:pt x="5712549" y="733120"/>
                </a:lnTo>
                <a:lnTo>
                  <a:pt x="5939493" y="743280"/>
                </a:lnTo>
                <a:lnTo>
                  <a:pt x="6148632" y="748360"/>
                </a:lnTo>
                <a:lnTo>
                  <a:pt x="6198267" y="748360"/>
                </a:lnTo>
                <a:lnTo>
                  <a:pt x="6246876" y="747090"/>
                </a:lnTo>
                <a:lnTo>
                  <a:pt x="6294477" y="747090"/>
                </a:lnTo>
                <a:lnTo>
                  <a:pt x="6386727" y="744550"/>
                </a:lnTo>
                <a:lnTo>
                  <a:pt x="6517982" y="736930"/>
                </a:lnTo>
                <a:lnTo>
                  <a:pt x="6533801" y="735660"/>
                </a:lnTo>
                <a:lnTo>
                  <a:pt x="6148558" y="735660"/>
                </a:lnTo>
                <a:lnTo>
                  <a:pt x="5939811" y="730580"/>
                </a:lnTo>
                <a:lnTo>
                  <a:pt x="5713242" y="720420"/>
                </a:lnTo>
                <a:lnTo>
                  <a:pt x="5653685" y="716610"/>
                </a:lnTo>
                <a:lnTo>
                  <a:pt x="5592927" y="711530"/>
                </a:lnTo>
                <a:lnTo>
                  <a:pt x="5510558" y="706450"/>
                </a:lnTo>
                <a:lnTo>
                  <a:pt x="5469137" y="702640"/>
                </a:lnTo>
                <a:lnTo>
                  <a:pt x="5427382" y="700100"/>
                </a:lnTo>
                <a:lnTo>
                  <a:pt x="5208975" y="681050"/>
                </a:lnTo>
                <a:lnTo>
                  <a:pt x="5114652" y="670890"/>
                </a:lnTo>
                <a:lnTo>
                  <a:pt x="5065471" y="667080"/>
                </a:lnTo>
                <a:lnTo>
                  <a:pt x="5014767" y="662000"/>
                </a:lnTo>
                <a:lnTo>
                  <a:pt x="4962409" y="655650"/>
                </a:lnTo>
                <a:lnTo>
                  <a:pt x="4908263" y="650570"/>
                </a:lnTo>
                <a:lnTo>
                  <a:pt x="4359275" y="590880"/>
                </a:lnTo>
                <a:lnTo>
                  <a:pt x="4285711" y="581990"/>
                </a:lnTo>
                <a:lnTo>
                  <a:pt x="4216429" y="574370"/>
                </a:lnTo>
                <a:lnTo>
                  <a:pt x="4151143" y="568020"/>
                </a:lnTo>
                <a:lnTo>
                  <a:pt x="4089570" y="560400"/>
                </a:lnTo>
                <a:lnTo>
                  <a:pt x="4031425" y="554050"/>
                </a:lnTo>
                <a:lnTo>
                  <a:pt x="3924282" y="543890"/>
                </a:lnTo>
                <a:lnTo>
                  <a:pt x="3874716" y="537540"/>
                </a:lnTo>
                <a:lnTo>
                  <a:pt x="3827441" y="533730"/>
                </a:lnTo>
                <a:lnTo>
                  <a:pt x="3782173" y="528650"/>
                </a:lnTo>
                <a:lnTo>
                  <a:pt x="3738627" y="524840"/>
                </a:lnTo>
                <a:lnTo>
                  <a:pt x="3696519" y="519760"/>
                </a:lnTo>
                <a:lnTo>
                  <a:pt x="3615479" y="512140"/>
                </a:lnTo>
                <a:lnTo>
                  <a:pt x="3575979" y="509600"/>
                </a:lnTo>
                <a:lnTo>
                  <a:pt x="3497596" y="501980"/>
                </a:lnTo>
                <a:lnTo>
                  <a:pt x="3458145" y="499440"/>
                </a:lnTo>
                <a:lnTo>
                  <a:pt x="3359197" y="490550"/>
                </a:lnTo>
                <a:lnTo>
                  <a:pt x="3189715" y="479120"/>
                </a:lnTo>
                <a:lnTo>
                  <a:pt x="3135596" y="476580"/>
                </a:lnTo>
                <a:lnTo>
                  <a:pt x="3117939" y="475310"/>
                </a:lnTo>
              </a:path>
              <a:path w="9093835" h="1021715">
                <a:moveTo>
                  <a:pt x="6198090" y="735660"/>
                </a:moveTo>
                <a:lnTo>
                  <a:pt x="6533801" y="735660"/>
                </a:lnTo>
              </a:path>
              <a:path w="9093835" h="1021715">
                <a:moveTo>
                  <a:pt x="6533801" y="735660"/>
                </a:moveTo>
                <a:lnTo>
                  <a:pt x="6198090" y="735660"/>
                </a:lnTo>
              </a:path>
              <a:path w="9093835" h="1021715">
                <a:moveTo>
                  <a:pt x="9093449" y="0"/>
                </a:moveTo>
                <a:lnTo>
                  <a:pt x="9051053" y="0"/>
                </a:lnTo>
                <a:lnTo>
                  <a:pt x="9046207" y="1600"/>
                </a:lnTo>
                <a:lnTo>
                  <a:pt x="9005666" y="14300"/>
                </a:lnTo>
                <a:lnTo>
                  <a:pt x="8962554" y="29540"/>
                </a:lnTo>
                <a:lnTo>
                  <a:pt x="8916375" y="44780"/>
                </a:lnTo>
                <a:lnTo>
                  <a:pt x="8866636" y="63830"/>
                </a:lnTo>
                <a:lnTo>
                  <a:pt x="8812843" y="82880"/>
                </a:lnTo>
                <a:lnTo>
                  <a:pt x="8754501" y="105740"/>
                </a:lnTo>
                <a:lnTo>
                  <a:pt x="8691118" y="129870"/>
                </a:lnTo>
                <a:lnTo>
                  <a:pt x="8652023" y="143840"/>
                </a:lnTo>
                <a:lnTo>
                  <a:pt x="8433777" y="228930"/>
                </a:lnTo>
                <a:lnTo>
                  <a:pt x="8382045" y="247980"/>
                </a:lnTo>
                <a:lnTo>
                  <a:pt x="8332846" y="267030"/>
                </a:lnTo>
                <a:lnTo>
                  <a:pt x="8096713" y="354660"/>
                </a:lnTo>
                <a:lnTo>
                  <a:pt x="7988501" y="392760"/>
                </a:lnTo>
                <a:lnTo>
                  <a:pt x="7829846" y="446100"/>
                </a:lnTo>
                <a:lnTo>
                  <a:pt x="7726294" y="479120"/>
                </a:lnTo>
                <a:lnTo>
                  <a:pt x="7675126" y="494360"/>
                </a:lnTo>
                <a:lnTo>
                  <a:pt x="7624338" y="510870"/>
                </a:lnTo>
                <a:lnTo>
                  <a:pt x="7424603" y="566750"/>
                </a:lnTo>
                <a:lnTo>
                  <a:pt x="7326517" y="592150"/>
                </a:lnTo>
                <a:lnTo>
                  <a:pt x="7229414" y="615010"/>
                </a:lnTo>
                <a:lnTo>
                  <a:pt x="7085270" y="645490"/>
                </a:lnTo>
                <a:lnTo>
                  <a:pt x="6942478" y="672160"/>
                </a:lnTo>
                <a:lnTo>
                  <a:pt x="6847778" y="687400"/>
                </a:lnTo>
                <a:lnTo>
                  <a:pt x="6753297" y="700100"/>
                </a:lnTo>
                <a:lnTo>
                  <a:pt x="6706090" y="705180"/>
                </a:lnTo>
                <a:lnTo>
                  <a:pt x="6658881" y="711530"/>
                </a:lnTo>
                <a:lnTo>
                  <a:pt x="6611649" y="715340"/>
                </a:lnTo>
                <a:lnTo>
                  <a:pt x="6564376" y="720420"/>
                </a:lnTo>
                <a:lnTo>
                  <a:pt x="6517043" y="724230"/>
                </a:lnTo>
                <a:lnTo>
                  <a:pt x="6386127" y="731850"/>
                </a:lnTo>
                <a:lnTo>
                  <a:pt x="6294093" y="734390"/>
                </a:lnTo>
                <a:lnTo>
                  <a:pt x="6246596" y="734390"/>
                </a:lnTo>
                <a:lnTo>
                  <a:pt x="6198090" y="735660"/>
                </a:lnTo>
                <a:lnTo>
                  <a:pt x="6533801" y="735660"/>
                </a:lnTo>
                <a:lnTo>
                  <a:pt x="6565439" y="733120"/>
                </a:lnTo>
                <a:lnTo>
                  <a:pt x="6612834" y="728040"/>
                </a:lnTo>
                <a:lnTo>
                  <a:pt x="6660186" y="724230"/>
                </a:lnTo>
                <a:lnTo>
                  <a:pt x="6707515" y="717880"/>
                </a:lnTo>
                <a:lnTo>
                  <a:pt x="6754838" y="712800"/>
                </a:lnTo>
                <a:lnTo>
                  <a:pt x="6849549" y="700100"/>
                </a:lnTo>
                <a:lnTo>
                  <a:pt x="6944472" y="684860"/>
                </a:lnTo>
                <a:lnTo>
                  <a:pt x="7087589" y="658190"/>
                </a:lnTo>
                <a:lnTo>
                  <a:pt x="7232046" y="627710"/>
                </a:lnTo>
                <a:lnTo>
                  <a:pt x="7280586" y="616280"/>
                </a:lnTo>
                <a:lnTo>
                  <a:pt x="7329352" y="603580"/>
                </a:lnTo>
                <a:lnTo>
                  <a:pt x="7378362" y="592150"/>
                </a:lnTo>
                <a:lnTo>
                  <a:pt x="7427637" y="579450"/>
                </a:lnTo>
                <a:lnTo>
                  <a:pt x="7577237" y="537540"/>
                </a:lnTo>
                <a:lnTo>
                  <a:pt x="7729904" y="491820"/>
                </a:lnTo>
                <a:lnTo>
                  <a:pt x="7781564" y="475310"/>
                </a:lnTo>
                <a:lnTo>
                  <a:pt x="7833642" y="457530"/>
                </a:lnTo>
                <a:lnTo>
                  <a:pt x="7886157" y="441020"/>
                </a:lnTo>
                <a:lnTo>
                  <a:pt x="7939127" y="423240"/>
                </a:lnTo>
                <a:lnTo>
                  <a:pt x="8100966" y="366090"/>
                </a:lnTo>
                <a:lnTo>
                  <a:pt x="8155952" y="345770"/>
                </a:lnTo>
                <a:lnTo>
                  <a:pt x="8199944" y="330530"/>
                </a:lnTo>
                <a:lnTo>
                  <a:pt x="8244513" y="314020"/>
                </a:lnTo>
                <a:lnTo>
                  <a:pt x="8290147" y="296240"/>
                </a:lnTo>
                <a:lnTo>
                  <a:pt x="8337335" y="278460"/>
                </a:lnTo>
                <a:lnTo>
                  <a:pt x="8386564" y="260680"/>
                </a:lnTo>
                <a:lnTo>
                  <a:pt x="8758931" y="117170"/>
                </a:lnTo>
                <a:lnTo>
                  <a:pt x="8870861" y="75260"/>
                </a:lnTo>
                <a:lnTo>
                  <a:pt x="8966564" y="40970"/>
                </a:lnTo>
                <a:lnTo>
                  <a:pt x="9009562" y="27000"/>
                </a:lnTo>
                <a:lnTo>
                  <a:pt x="9049978" y="13030"/>
                </a:lnTo>
                <a:lnTo>
                  <a:pt x="9088307" y="1600"/>
                </a:lnTo>
                <a:lnTo>
                  <a:pt x="9093449" y="0"/>
                </a:lnTo>
              </a:path>
              <a:path w="9093835" h="1021715">
                <a:moveTo>
                  <a:pt x="2787702" y="463880"/>
                </a:moveTo>
                <a:lnTo>
                  <a:pt x="2697573" y="463880"/>
                </a:lnTo>
              </a:path>
              <a:path w="9093835" h="1021715">
                <a:moveTo>
                  <a:pt x="2742152" y="462610"/>
                </a:moveTo>
                <a:lnTo>
                  <a:pt x="2697573" y="463880"/>
                </a:lnTo>
                <a:lnTo>
                  <a:pt x="2787702" y="463880"/>
                </a:lnTo>
                <a:lnTo>
                  <a:pt x="2742152" y="46261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0"/>
            <a:ext cx="9093449" cy="102141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0"/>
            <a:ext cx="9093449" cy="102141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0" y="51447"/>
            <a:ext cx="9144000" cy="904240"/>
          </a:xfrm>
          <a:custGeom>
            <a:avLst/>
            <a:gdLst/>
            <a:ahLst/>
            <a:cxnLst/>
            <a:rect l="l" t="t" r="r" b="b"/>
            <a:pathLst>
              <a:path w="9144000" h="904240">
                <a:moveTo>
                  <a:pt x="2987379" y="450850"/>
                </a:moveTo>
                <a:lnTo>
                  <a:pt x="2729403" y="450850"/>
                </a:lnTo>
                <a:lnTo>
                  <a:pt x="2694033" y="452120"/>
                </a:lnTo>
                <a:lnTo>
                  <a:pt x="2658805" y="452120"/>
                </a:lnTo>
                <a:lnTo>
                  <a:pt x="2588475" y="454660"/>
                </a:lnTo>
                <a:lnTo>
                  <a:pt x="2398683" y="464820"/>
                </a:lnTo>
                <a:lnTo>
                  <a:pt x="2254926" y="476250"/>
                </a:lnTo>
                <a:lnTo>
                  <a:pt x="2206678" y="481330"/>
                </a:lnTo>
                <a:lnTo>
                  <a:pt x="2158247" y="485140"/>
                </a:lnTo>
                <a:lnTo>
                  <a:pt x="2060787" y="495300"/>
                </a:lnTo>
                <a:lnTo>
                  <a:pt x="2011737" y="501650"/>
                </a:lnTo>
                <a:lnTo>
                  <a:pt x="1962458" y="506730"/>
                </a:lnTo>
                <a:lnTo>
                  <a:pt x="1912939" y="513080"/>
                </a:lnTo>
                <a:lnTo>
                  <a:pt x="1863168" y="520700"/>
                </a:lnTo>
                <a:lnTo>
                  <a:pt x="1813135" y="527050"/>
                </a:lnTo>
                <a:lnTo>
                  <a:pt x="1610147" y="557530"/>
                </a:lnTo>
                <a:lnTo>
                  <a:pt x="1402048" y="593090"/>
                </a:lnTo>
                <a:lnTo>
                  <a:pt x="1188113" y="633730"/>
                </a:lnTo>
                <a:lnTo>
                  <a:pt x="1133633" y="645160"/>
                </a:lnTo>
                <a:lnTo>
                  <a:pt x="1078731" y="655320"/>
                </a:lnTo>
                <a:lnTo>
                  <a:pt x="1023397" y="666750"/>
                </a:lnTo>
                <a:lnTo>
                  <a:pt x="967619" y="679450"/>
                </a:lnTo>
                <a:lnTo>
                  <a:pt x="924101" y="688340"/>
                </a:lnTo>
                <a:lnTo>
                  <a:pt x="884153" y="697230"/>
                </a:lnTo>
                <a:lnTo>
                  <a:pt x="846054" y="704850"/>
                </a:lnTo>
                <a:lnTo>
                  <a:pt x="768516" y="722630"/>
                </a:lnTo>
                <a:lnTo>
                  <a:pt x="725635" y="731520"/>
                </a:lnTo>
                <a:lnTo>
                  <a:pt x="677719" y="742950"/>
                </a:lnTo>
                <a:lnTo>
                  <a:pt x="153713" y="862330"/>
                </a:lnTo>
                <a:lnTo>
                  <a:pt x="69121" y="878840"/>
                </a:lnTo>
                <a:lnTo>
                  <a:pt x="32778" y="886460"/>
                </a:lnTo>
                <a:lnTo>
                  <a:pt x="0" y="892611"/>
                </a:lnTo>
                <a:lnTo>
                  <a:pt x="0" y="898483"/>
                </a:lnTo>
                <a:lnTo>
                  <a:pt x="1074" y="904240"/>
                </a:lnTo>
                <a:lnTo>
                  <a:pt x="35027" y="899160"/>
                </a:lnTo>
                <a:lnTo>
                  <a:pt x="71471" y="891540"/>
                </a:lnTo>
                <a:lnTo>
                  <a:pt x="156237" y="875030"/>
                </a:lnTo>
                <a:lnTo>
                  <a:pt x="404130" y="819150"/>
                </a:lnTo>
                <a:lnTo>
                  <a:pt x="489379" y="798830"/>
                </a:lnTo>
                <a:lnTo>
                  <a:pt x="562709" y="782320"/>
                </a:lnTo>
                <a:lnTo>
                  <a:pt x="625842" y="767080"/>
                </a:lnTo>
                <a:lnTo>
                  <a:pt x="680498" y="755650"/>
                </a:lnTo>
                <a:lnTo>
                  <a:pt x="771261" y="734060"/>
                </a:lnTo>
                <a:lnTo>
                  <a:pt x="810809" y="725170"/>
                </a:lnTo>
                <a:lnTo>
                  <a:pt x="848761" y="717550"/>
                </a:lnTo>
                <a:lnTo>
                  <a:pt x="886840" y="708660"/>
                </a:lnTo>
                <a:lnTo>
                  <a:pt x="926764" y="701040"/>
                </a:lnTo>
                <a:lnTo>
                  <a:pt x="970255" y="690880"/>
                </a:lnTo>
                <a:lnTo>
                  <a:pt x="1136089" y="656590"/>
                </a:lnTo>
                <a:lnTo>
                  <a:pt x="1190508" y="646430"/>
                </a:lnTo>
                <a:lnTo>
                  <a:pt x="1244518" y="635000"/>
                </a:lnTo>
                <a:lnTo>
                  <a:pt x="1298128" y="624840"/>
                </a:lnTo>
                <a:lnTo>
                  <a:pt x="1351352" y="615950"/>
                </a:lnTo>
                <a:lnTo>
                  <a:pt x="1404198" y="605790"/>
                </a:lnTo>
                <a:lnTo>
                  <a:pt x="1456680" y="596900"/>
                </a:lnTo>
                <a:lnTo>
                  <a:pt x="1508808" y="586740"/>
                </a:lnTo>
                <a:lnTo>
                  <a:pt x="1560594" y="579120"/>
                </a:lnTo>
                <a:lnTo>
                  <a:pt x="1612048" y="570230"/>
                </a:lnTo>
                <a:lnTo>
                  <a:pt x="1663183" y="562610"/>
                </a:lnTo>
                <a:lnTo>
                  <a:pt x="1714009" y="553720"/>
                </a:lnTo>
                <a:lnTo>
                  <a:pt x="1764538" y="547370"/>
                </a:lnTo>
                <a:lnTo>
                  <a:pt x="1864749" y="532130"/>
                </a:lnTo>
                <a:lnTo>
                  <a:pt x="1963906" y="519430"/>
                </a:lnTo>
                <a:lnTo>
                  <a:pt x="2013118" y="514350"/>
                </a:lnTo>
                <a:lnTo>
                  <a:pt x="2062100" y="508000"/>
                </a:lnTo>
                <a:lnTo>
                  <a:pt x="2207782" y="492760"/>
                </a:lnTo>
                <a:lnTo>
                  <a:pt x="2399496" y="477520"/>
                </a:lnTo>
                <a:lnTo>
                  <a:pt x="2588983" y="467360"/>
                </a:lnTo>
                <a:lnTo>
                  <a:pt x="2659198" y="464820"/>
                </a:lnTo>
                <a:lnTo>
                  <a:pt x="2694371" y="464820"/>
                </a:lnTo>
                <a:lnTo>
                  <a:pt x="2729689" y="463550"/>
                </a:lnTo>
                <a:lnTo>
                  <a:pt x="2765227" y="463550"/>
                </a:lnTo>
                <a:lnTo>
                  <a:pt x="2801062" y="462280"/>
                </a:lnTo>
                <a:lnTo>
                  <a:pt x="3305455" y="462280"/>
                </a:lnTo>
                <a:lnTo>
                  <a:pt x="3282140" y="461010"/>
                </a:lnTo>
                <a:lnTo>
                  <a:pt x="3236791" y="459740"/>
                </a:lnTo>
                <a:lnTo>
                  <a:pt x="3192649" y="457200"/>
                </a:lnTo>
                <a:lnTo>
                  <a:pt x="2987379" y="450850"/>
                </a:lnTo>
              </a:path>
              <a:path w="9144000" h="904240">
                <a:moveTo>
                  <a:pt x="3305455" y="462280"/>
                </a:moveTo>
                <a:lnTo>
                  <a:pt x="2911105" y="462280"/>
                </a:lnTo>
              </a:path>
              <a:path w="9144000" h="904240">
                <a:moveTo>
                  <a:pt x="2764992" y="450850"/>
                </a:moveTo>
                <a:lnTo>
                  <a:pt x="2948881" y="450850"/>
                </a:lnTo>
              </a:path>
              <a:path w="9144000" h="904240">
                <a:moveTo>
                  <a:pt x="2911105" y="462280"/>
                </a:moveTo>
                <a:lnTo>
                  <a:pt x="3305455" y="462280"/>
                </a:lnTo>
              </a:path>
              <a:path w="9144000" h="904240">
                <a:moveTo>
                  <a:pt x="3305455" y="462280"/>
                </a:moveTo>
                <a:lnTo>
                  <a:pt x="2911105" y="462280"/>
                </a:lnTo>
                <a:lnTo>
                  <a:pt x="2948886" y="463550"/>
                </a:lnTo>
                <a:lnTo>
                  <a:pt x="2987342" y="463550"/>
                </a:lnTo>
                <a:lnTo>
                  <a:pt x="3192417" y="469900"/>
                </a:lnTo>
                <a:lnTo>
                  <a:pt x="3236522" y="472440"/>
                </a:lnTo>
                <a:lnTo>
                  <a:pt x="3281834" y="473710"/>
                </a:lnTo>
                <a:lnTo>
                  <a:pt x="3425772" y="481330"/>
                </a:lnTo>
                <a:lnTo>
                  <a:pt x="3476671" y="485140"/>
                </a:lnTo>
                <a:lnTo>
                  <a:pt x="3529156" y="487680"/>
                </a:lnTo>
                <a:lnTo>
                  <a:pt x="3696890" y="499110"/>
                </a:lnTo>
                <a:lnTo>
                  <a:pt x="3756480" y="504190"/>
                </a:lnTo>
                <a:lnTo>
                  <a:pt x="3818036" y="508000"/>
                </a:lnTo>
                <a:lnTo>
                  <a:pt x="4085434" y="528320"/>
                </a:lnTo>
                <a:lnTo>
                  <a:pt x="4157956" y="534670"/>
                </a:lnTo>
                <a:lnTo>
                  <a:pt x="4232900" y="539750"/>
                </a:lnTo>
                <a:lnTo>
                  <a:pt x="4723797" y="580390"/>
                </a:lnTo>
                <a:lnTo>
                  <a:pt x="4797173" y="585470"/>
                </a:lnTo>
                <a:lnTo>
                  <a:pt x="4868668" y="591820"/>
                </a:lnTo>
                <a:lnTo>
                  <a:pt x="5136792" y="612140"/>
                </a:lnTo>
                <a:lnTo>
                  <a:pt x="5199596" y="615950"/>
                </a:lnTo>
                <a:lnTo>
                  <a:pt x="5260804" y="621030"/>
                </a:lnTo>
                <a:lnTo>
                  <a:pt x="5378622" y="628650"/>
                </a:lnTo>
                <a:lnTo>
                  <a:pt x="5435328" y="631190"/>
                </a:lnTo>
                <a:lnTo>
                  <a:pt x="5490627" y="635000"/>
                </a:lnTo>
                <a:lnTo>
                  <a:pt x="5544568" y="637540"/>
                </a:lnTo>
                <a:lnTo>
                  <a:pt x="5597198" y="641350"/>
                </a:lnTo>
                <a:lnTo>
                  <a:pt x="5698714" y="646430"/>
                </a:lnTo>
                <a:lnTo>
                  <a:pt x="5747696" y="647700"/>
                </a:lnTo>
                <a:lnTo>
                  <a:pt x="5795557" y="650240"/>
                </a:lnTo>
                <a:lnTo>
                  <a:pt x="6019706" y="656590"/>
                </a:lnTo>
                <a:lnTo>
                  <a:pt x="6261613" y="656590"/>
                </a:lnTo>
                <a:lnTo>
                  <a:pt x="6447605" y="650240"/>
                </a:lnTo>
                <a:lnTo>
                  <a:pt x="6483672" y="647700"/>
                </a:lnTo>
                <a:lnTo>
                  <a:pt x="6519472" y="646430"/>
                </a:lnTo>
                <a:lnTo>
                  <a:pt x="6555054" y="643890"/>
                </a:lnTo>
                <a:lnTo>
                  <a:pt x="6019612" y="643890"/>
                </a:lnTo>
                <a:lnTo>
                  <a:pt x="5795689" y="637540"/>
                </a:lnTo>
                <a:lnTo>
                  <a:pt x="5747872" y="635000"/>
                </a:lnTo>
                <a:lnTo>
                  <a:pt x="5698934" y="633730"/>
                </a:lnTo>
                <a:lnTo>
                  <a:pt x="5597503" y="628650"/>
                </a:lnTo>
                <a:lnTo>
                  <a:pt x="5544916" y="624840"/>
                </a:lnTo>
                <a:lnTo>
                  <a:pt x="5491018" y="622300"/>
                </a:lnTo>
                <a:lnTo>
                  <a:pt x="5435762" y="618490"/>
                </a:lnTo>
                <a:lnTo>
                  <a:pt x="5379100" y="615950"/>
                </a:lnTo>
                <a:lnTo>
                  <a:pt x="5261369" y="608330"/>
                </a:lnTo>
                <a:lnTo>
                  <a:pt x="5200205" y="603250"/>
                </a:lnTo>
                <a:lnTo>
                  <a:pt x="5137446" y="599440"/>
                </a:lnTo>
                <a:lnTo>
                  <a:pt x="4869508" y="579120"/>
                </a:lnTo>
                <a:lnTo>
                  <a:pt x="4798061" y="572770"/>
                </a:lnTo>
                <a:lnTo>
                  <a:pt x="4724735" y="567690"/>
                </a:lnTo>
                <a:lnTo>
                  <a:pt x="4233806" y="527050"/>
                </a:lnTo>
                <a:lnTo>
                  <a:pt x="4158820" y="521970"/>
                </a:lnTo>
                <a:lnTo>
                  <a:pt x="4086256" y="515620"/>
                </a:lnTo>
                <a:lnTo>
                  <a:pt x="3818701" y="495300"/>
                </a:lnTo>
                <a:lnTo>
                  <a:pt x="3757109" y="491490"/>
                </a:lnTo>
                <a:lnTo>
                  <a:pt x="3697482" y="486410"/>
                </a:lnTo>
                <a:lnTo>
                  <a:pt x="3529640" y="474980"/>
                </a:lnTo>
                <a:lnTo>
                  <a:pt x="3477119" y="472440"/>
                </a:lnTo>
                <a:lnTo>
                  <a:pt x="3426185" y="468630"/>
                </a:lnTo>
                <a:lnTo>
                  <a:pt x="3305455" y="462280"/>
                </a:lnTo>
              </a:path>
              <a:path w="9144000" h="904240">
                <a:moveTo>
                  <a:pt x="6261217" y="643890"/>
                </a:moveTo>
                <a:lnTo>
                  <a:pt x="6555054" y="643890"/>
                </a:lnTo>
              </a:path>
              <a:path w="9144000" h="904240">
                <a:moveTo>
                  <a:pt x="6555054" y="643890"/>
                </a:moveTo>
                <a:lnTo>
                  <a:pt x="6261217" y="643890"/>
                </a:lnTo>
              </a:path>
              <a:path w="9144000" h="904240">
                <a:moveTo>
                  <a:pt x="9142120" y="0"/>
                </a:moveTo>
                <a:lnTo>
                  <a:pt x="9066845" y="19050"/>
                </a:lnTo>
                <a:lnTo>
                  <a:pt x="9026327" y="30480"/>
                </a:lnTo>
                <a:lnTo>
                  <a:pt x="8983205" y="43180"/>
                </a:lnTo>
                <a:lnTo>
                  <a:pt x="8833090" y="88900"/>
                </a:lnTo>
                <a:lnTo>
                  <a:pt x="8710599" y="128270"/>
                </a:lnTo>
                <a:lnTo>
                  <a:pt x="8673226" y="140970"/>
                </a:lnTo>
                <a:lnTo>
                  <a:pt x="8493402" y="199390"/>
                </a:lnTo>
                <a:lnTo>
                  <a:pt x="8452243" y="212090"/>
                </a:lnTo>
                <a:lnTo>
                  <a:pt x="8400471" y="228600"/>
                </a:lnTo>
                <a:lnTo>
                  <a:pt x="8351133" y="245110"/>
                </a:lnTo>
                <a:lnTo>
                  <a:pt x="8303763" y="260350"/>
                </a:lnTo>
                <a:lnTo>
                  <a:pt x="8061129" y="335280"/>
                </a:lnTo>
                <a:lnTo>
                  <a:pt x="7903258" y="381000"/>
                </a:lnTo>
                <a:lnTo>
                  <a:pt x="7749342" y="422910"/>
                </a:lnTo>
                <a:lnTo>
                  <a:pt x="7598885" y="461010"/>
                </a:lnTo>
                <a:lnTo>
                  <a:pt x="7549416" y="472440"/>
                </a:lnTo>
                <a:lnTo>
                  <a:pt x="7500258" y="485140"/>
                </a:lnTo>
                <a:lnTo>
                  <a:pt x="7451392" y="495300"/>
                </a:lnTo>
                <a:lnTo>
                  <a:pt x="7402801" y="506730"/>
                </a:lnTo>
                <a:lnTo>
                  <a:pt x="7306369" y="527050"/>
                </a:lnTo>
                <a:lnTo>
                  <a:pt x="7258491" y="535940"/>
                </a:lnTo>
                <a:lnTo>
                  <a:pt x="7210814" y="546100"/>
                </a:lnTo>
                <a:lnTo>
                  <a:pt x="7163319" y="554990"/>
                </a:lnTo>
                <a:lnTo>
                  <a:pt x="6974802" y="585470"/>
                </a:lnTo>
                <a:lnTo>
                  <a:pt x="6834435" y="604520"/>
                </a:lnTo>
                <a:lnTo>
                  <a:pt x="6694391" y="619760"/>
                </a:lnTo>
                <a:lnTo>
                  <a:pt x="6518662" y="633730"/>
                </a:lnTo>
                <a:lnTo>
                  <a:pt x="6482927" y="635000"/>
                </a:lnTo>
                <a:lnTo>
                  <a:pt x="6446922" y="637540"/>
                </a:lnTo>
                <a:lnTo>
                  <a:pt x="6261217" y="643890"/>
                </a:lnTo>
                <a:lnTo>
                  <a:pt x="6555054" y="643890"/>
                </a:lnTo>
                <a:lnTo>
                  <a:pt x="6695570" y="632460"/>
                </a:lnTo>
                <a:lnTo>
                  <a:pt x="6835905" y="617220"/>
                </a:lnTo>
                <a:lnTo>
                  <a:pt x="6976553" y="598170"/>
                </a:lnTo>
                <a:lnTo>
                  <a:pt x="7118012" y="575310"/>
                </a:lnTo>
                <a:lnTo>
                  <a:pt x="7165431" y="566420"/>
                </a:lnTo>
                <a:lnTo>
                  <a:pt x="7213013" y="558800"/>
                </a:lnTo>
                <a:lnTo>
                  <a:pt x="7260776" y="548640"/>
                </a:lnTo>
                <a:lnTo>
                  <a:pt x="7308740" y="539750"/>
                </a:lnTo>
                <a:lnTo>
                  <a:pt x="7405342" y="519430"/>
                </a:lnTo>
                <a:lnTo>
                  <a:pt x="7601757" y="473710"/>
                </a:lnTo>
                <a:lnTo>
                  <a:pt x="7701863" y="448310"/>
                </a:lnTo>
                <a:lnTo>
                  <a:pt x="7752455" y="434340"/>
                </a:lnTo>
                <a:lnTo>
                  <a:pt x="7803431" y="421640"/>
                </a:lnTo>
                <a:lnTo>
                  <a:pt x="7854809" y="407670"/>
                </a:lnTo>
                <a:lnTo>
                  <a:pt x="7906607" y="392430"/>
                </a:lnTo>
                <a:lnTo>
                  <a:pt x="7958845" y="378460"/>
                </a:lnTo>
                <a:lnTo>
                  <a:pt x="8011539" y="361950"/>
                </a:lnTo>
                <a:lnTo>
                  <a:pt x="8064710" y="346710"/>
                </a:lnTo>
                <a:lnTo>
                  <a:pt x="8172551" y="313690"/>
                </a:lnTo>
                <a:lnTo>
                  <a:pt x="8216835" y="300990"/>
                </a:lnTo>
                <a:lnTo>
                  <a:pt x="8261693" y="287020"/>
                </a:lnTo>
                <a:lnTo>
                  <a:pt x="8307590" y="271780"/>
                </a:lnTo>
                <a:lnTo>
                  <a:pt x="8354990" y="256540"/>
                </a:lnTo>
                <a:lnTo>
                  <a:pt x="8404357" y="241300"/>
                </a:lnTo>
                <a:lnTo>
                  <a:pt x="8456155" y="224790"/>
                </a:lnTo>
                <a:lnTo>
                  <a:pt x="8497321" y="210820"/>
                </a:lnTo>
                <a:lnTo>
                  <a:pt x="8677148" y="152400"/>
                </a:lnTo>
                <a:lnTo>
                  <a:pt x="8714511" y="140970"/>
                </a:lnTo>
                <a:lnTo>
                  <a:pt x="8778247" y="119380"/>
                </a:lnTo>
                <a:lnTo>
                  <a:pt x="8836820" y="101600"/>
                </a:lnTo>
                <a:lnTo>
                  <a:pt x="8890739" y="83820"/>
                </a:lnTo>
                <a:lnTo>
                  <a:pt x="8940516" y="68580"/>
                </a:lnTo>
                <a:lnTo>
                  <a:pt x="8986660" y="55880"/>
                </a:lnTo>
                <a:lnTo>
                  <a:pt x="9029684" y="43180"/>
                </a:lnTo>
                <a:lnTo>
                  <a:pt x="9070096" y="31750"/>
                </a:lnTo>
                <a:lnTo>
                  <a:pt x="9108408" y="21590"/>
                </a:lnTo>
                <a:lnTo>
                  <a:pt x="9144000" y="12973"/>
                </a:lnTo>
                <a:lnTo>
                  <a:pt x="9144000" y="7930"/>
                </a:lnTo>
                <a:lnTo>
                  <a:pt x="9142120" y="0"/>
                </a:lnTo>
              </a:path>
              <a:path w="9144000" h="904240">
                <a:moveTo>
                  <a:pt x="2948881" y="450850"/>
                </a:moveTo>
                <a:lnTo>
                  <a:pt x="2764992" y="450850"/>
                </a:lnTo>
              </a:path>
              <a:path w="9144000" h="904240">
                <a:moveTo>
                  <a:pt x="2911057" y="449580"/>
                </a:moveTo>
                <a:lnTo>
                  <a:pt x="2800876" y="449580"/>
                </a:lnTo>
                <a:lnTo>
                  <a:pt x="2764992" y="450850"/>
                </a:lnTo>
                <a:lnTo>
                  <a:pt x="2948881" y="450850"/>
                </a:lnTo>
                <a:lnTo>
                  <a:pt x="2911057" y="44958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0" y="51447"/>
            <a:ext cx="9144000" cy="90424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0" y="51447"/>
            <a:ext cx="9144000" cy="90424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6900" y="744728"/>
            <a:ext cx="7950200" cy="1092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04617B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797" y="1582420"/>
            <a:ext cx="8074405" cy="4178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5572" y="1385570"/>
            <a:ext cx="6960234" cy="1102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43710">
              <a:lnSpc>
                <a:spcPts val="4310"/>
              </a:lnSpc>
            </a:pPr>
            <a:r>
              <a:rPr sz="3600" spc="-5" dirty="0">
                <a:latin typeface="Arial"/>
                <a:cs typeface="Arial"/>
              </a:rPr>
              <a:t>Medical</a:t>
            </a:r>
            <a:r>
              <a:rPr sz="3600" spc="-45" dirty="0">
                <a:latin typeface="Arial"/>
                <a:cs typeface="Arial"/>
              </a:rPr>
              <a:t> </a:t>
            </a:r>
            <a:r>
              <a:rPr sz="3600" spc="-15" dirty="0">
                <a:latin typeface="Arial"/>
                <a:cs typeface="Arial"/>
              </a:rPr>
              <a:t>Virology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ts val="4310"/>
              </a:lnSpc>
            </a:pPr>
            <a:r>
              <a:rPr sz="3600" spc="-5" dirty="0">
                <a:latin typeface="Arial"/>
                <a:cs typeface="Arial"/>
              </a:rPr>
              <a:t>Lower Respiratory </a:t>
            </a:r>
            <a:r>
              <a:rPr sz="3600" spc="-30" dirty="0">
                <a:latin typeface="Arial"/>
                <a:cs typeface="Arial"/>
              </a:rPr>
              <a:t>Tract</a:t>
            </a:r>
            <a:r>
              <a:rPr sz="3600" spc="-100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Infections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41462" y="2910941"/>
            <a:ext cx="6061710" cy="2587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139" marR="94615" algn="ctr">
              <a:lnSpc>
                <a:spcPct val="122000"/>
              </a:lnSpc>
            </a:pPr>
            <a:r>
              <a:rPr sz="2800" spc="-50" dirty="0">
                <a:solidFill>
                  <a:srgbClr val="04617B"/>
                </a:solidFill>
                <a:latin typeface="Arial"/>
                <a:cs typeface="Arial"/>
              </a:rPr>
              <a:t>Dr. </a:t>
            </a:r>
            <a:r>
              <a:rPr sz="2800" dirty="0">
                <a:solidFill>
                  <a:srgbClr val="04617B"/>
                </a:solidFill>
                <a:latin typeface="Arial"/>
                <a:cs typeface="Arial"/>
              </a:rPr>
              <a:t>Sameer Naji, MB, BCh, PhD</a:t>
            </a:r>
            <a:r>
              <a:rPr sz="2800" spc="-5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4617B"/>
                </a:solidFill>
                <a:latin typeface="Arial"/>
                <a:cs typeface="Arial"/>
              </a:rPr>
              <a:t>(UK)  Dean</a:t>
            </a:r>
            <a:r>
              <a:rPr sz="2800" spc="-24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4617B"/>
                </a:solidFill>
                <a:latin typeface="Arial"/>
                <a:cs typeface="Arial"/>
              </a:rPr>
              <a:t>Assistant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40"/>
              </a:spcBef>
            </a:pPr>
            <a:r>
              <a:rPr sz="2800" dirty="0">
                <a:solidFill>
                  <a:srgbClr val="04617B"/>
                </a:solidFill>
                <a:latin typeface="Arial"/>
                <a:cs typeface="Arial"/>
              </a:rPr>
              <a:t>Head of Basic Medical Sciences</a:t>
            </a:r>
            <a:r>
              <a:rPr sz="2800" spc="-7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4617B"/>
                </a:solidFill>
                <a:latin typeface="Arial"/>
                <a:cs typeface="Arial"/>
              </a:rPr>
              <a:t>Dept.</a:t>
            </a:r>
            <a:endParaRPr sz="2800">
              <a:latin typeface="Arial"/>
              <a:cs typeface="Arial"/>
            </a:endParaRPr>
          </a:p>
          <a:p>
            <a:pPr marL="991235" marR="983615" indent="504825">
              <a:lnSpc>
                <a:spcPts val="4100"/>
              </a:lnSpc>
              <a:spcBef>
                <a:spcPts val="160"/>
              </a:spcBef>
            </a:pPr>
            <a:r>
              <a:rPr sz="2800" dirty="0">
                <a:solidFill>
                  <a:srgbClr val="04617B"/>
                </a:solidFill>
                <a:latin typeface="Arial"/>
                <a:cs typeface="Arial"/>
              </a:rPr>
              <a:t>Faculty of Medicine  The Hashemite</a:t>
            </a:r>
            <a:r>
              <a:rPr sz="2800" spc="-7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4617B"/>
                </a:solidFill>
                <a:latin typeface="Arial"/>
                <a:cs typeface="Arial"/>
              </a:rPr>
              <a:t>University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5231" rIns="0" bIns="0" rtlCol="0">
            <a:spAutoFit/>
          </a:bodyPr>
          <a:lstStyle/>
          <a:p>
            <a:pPr marL="317500">
              <a:lnSpc>
                <a:spcPct val="100000"/>
              </a:lnSpc>
            </a:pPr>
            <a:r>
              <a:rPr sz="3600" spc="-20" dirty="0">
                <a:latin typeface="Calibri"/>
                <a:cs typeface="Calibri"/>
              </a:rPr>
              <a:t>Laboratory</a:t>
            </a:r>
            <a:r>
              <a:rPr sz="3600" spc="-5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Diagnosis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1882214"/>
            <a:ext cx="7446645" cy="49757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2600" marR="5080" indent="-469900">
              <a:lnSpc>
                <a:spcPct val="102600"/>
              </a:lnSpc>
              <a:buClr>
                <a:srgbClr val="0BD0D9"/>
              </a:buClr>
              <a:buSzPct val="96153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600" spc="-15" dirty="0">
                <a:latin typeface="Constantia"/>
                <a:cs typeface="Constantia"/>
              </a:rPr>
              <a:t>Croup</a:t>
            </a:r>
            <a:r>
              <a:rPr sz="2600" spc="-7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is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</a:t>
            </a:r>
            <a:r>
              <a:rPr sz="2600" spc="-13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well-defined,</a:t>
            </a:r>
            <a:r>
              <a:rPr sz="2600" spc="-7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easily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recognized</a:t>
            </a:r>
            <a:r>
              <a:rPr sz="2600" spc="-7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clinical  </a:t>
            </a:r>
            <a:r>
              <a:rPr sz="2600" spc="-40">
                <a:latin typeface="Constantia"/>
                <a:cs typeface="Constantia"/>
              </a:rPr>
              <a:t>entity</a:t>
            </a:r>
            <a:r>
              <a:rPr sz="2600" spc="-40" smtClean="0">
                <a:latin typeface="Constantia"/>
                <a:cs typeface="Constantia"/>
              </a:rPr>
              <a:t>.</a:t>
            </a:r>
            <a:r>
              <a:rPr lang="en-US" sz="2600" spc="-40" dirty="0" smtClean="0">
                <a:latin typeface="Constantia"/>
                <a:cs typeface="Constantia"/>
              </a:rPr>
              <a:t> </a:t>
            </a:r>
            <a:r>
              <a:rPr lang="en-US" sz="2600" i="1" spc="-40" dirty="0" smtClean="0">
                <a:solidFill>
                  <a:srgbClr val="00B050"/>
                </a:solidFill>
                <a:latin typeface="Constantia"/>
                <a:cs typeface="Constantia"/>
              </a:rPr>
              <a:t>(if you face a patient with croup outside your clinic, let him breathe a moistened air)</a:t>
            </a:r>
            <a:endParaRPr sz="2600" i="1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BD0D9"/>
              </a:buClr>
              <a:buFont typeface="Wingdings 2"/>
              <a:buChar char=""/>
            </a:pPr>
            <a:endParaRPr sz="3800">
              <a:latin typeface="Times New Roman"/>
              <a:cs typeface="Times New Roman"/>
            </a:endParaRPr>
          </a:p>
          <a:p>
            <a:pPr marL="482600" indent="-469900">
              <a:lnSpc>
                <a:spcPct val="100000"/>
              </a:lnSpc>
              <a:buClr>
                <a:srgbClr val="0BD0D9"/>
              </a:buClr>
              <a:buSzPct val="96153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600" spc="-10" dirty="0">
                <a:latin typeface="Constantia"/>
                <a:cs typeface="Constantia"/>
              </a:rPr>
              <a:t>Cell </a:t>
            </a:r>
            <a:r>
              <a:rPr sz="2600" spc="-10">
                <a:latin typeface="Constantia"/>
                <a:cs typeface="Constantia"/>
              </a:rPr>
              <a:t>culture</a:t>
            </a:r>
            <a:r>
              <a:rPr sz="2600" spc="-210">
                <a:latin typeface="Constantia"/>
                <a:cs typeface="Constantia"/>
              </a:rPr>
              <a:t> </a:t>
            </a:r>
            <a:r>
              <a:rPr sz="2600" spc="-5" smtClean="0">
                <a:latin typeface="Constantia"/>
                <a:cs typeface="Constantia"/>
              </a:rPr>
              <a:t>isolation</a:t>
            </a:r>
            <a:r>
              <a:rPr lang="en-US" sz="2600" spc="-5" dirty="0" smtClean="0">
                <a:latin typeface="Constantia"/>
                <a:cs typeface="Constantia"/>
              </a:rPr>
              <a:t> </a:t>
            </a:r>
            <a:endParaRPr sz="26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BD0D9"/>
              </a:buClr>
              <a:buFont typeface="Wingdings 2"/>
              <a:buChar char=""/>
            </a:pPr>
            <a:endParaRPr sz="3700">
              <a:latin typeface="Times New Roman"/>
              <a:cs typeface="Times New Roman"/>
            </a:endParaRPr>
          </a:p>
          <a:p>
            <a:pPr marL="482600" indent="-469900">
              <a:lnSpc>
                <a:spcPct val="100000"/>
              </a:lnSpc>
              <a:buClr>
                <a:srgbClr val="0BD0D9"/>
              </a:buClr>
              <a:buSzPct val="96153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400" smtClean="0">
                <a:latin typeface="Constantia"/>
                <a:cs typeface="Constantia"/>
              </a:rPr>
              <a:t>Immunoflurescence</a:t>
            </a:r>
            <a:r>
              <a:rPr lang="en-US" sz="2400" dirty="0" smtClean="0">
                <a:latin typeface="Constantia"/>
                <a:cs typeface="Constantia"/>
              </a:rPr>
              <a:t> </a:t>
            </a:r>
            <a:r>
              <a:rPr lang="en-US" sz="2400" i="1" dirty="0" smtClean="0">
                <a:solidFill>
                  <a:srgbClr val="00B050"/>
                </a:solidFill>
                <a:latin typeface="Constantia"/>
                <a:cs typeface="Constantia"/>
              </a:rPr>
              <a:t>(antigen-antibody reaction – needs UV microscope)</a:t>
            </a:r>
            <a:endParaRPr sz="2400" i="1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BD0D9"/>
              </a:buClr>
              <a:buFont typeface="Wingdings 2"/>
              <a:buChar char=""/>
            </a:pPr>
            <a:endParaRPr sz="3600">
              <a:latin typeface="Times New Roman"/>
              <a:cs typeface="Times New Roman"/>
            </a:endParaRPr>
          </a:p>
          <a:p>
            <a:pPr marL="482600" indent="-469900">
              <a:lnSpc>
                <a:spcPct val="100000"/>
              </a:lnSpc>
              <a:buClr>
                <a:srgbClr val="0BD0D9"/>
              </a:buClr>
              <a:buSzPct val="96153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400" spc="-10" dirty="0">
                <a:latin typeface="Constantia"/>
                <a:cs typeface="Constantia"/>
              </a:rPr>
              <a:t>Antibody </a:t>
            </a:r>
            <a:r>
              <a:rPr sz="2400" spc="-5" dirty="0">
                <a:latin typeface="Constantia"/>
                <a:cs typeface="Constantia"/>
              </a:rPr>
              <a:t>rising </a:t>
            </a:r>
            <a:r>
              <a:rPr sz="2400" spc="-15" dirty="0">
                <a:latin typeface="Constantia"/>
                <a:cs typeface="Constantia"/>
              </a:rPr>
              <a:t>titre </a:t>
            </a:r>
            <a:r>
              <a:rPr sz="2400" spc="-5" dirty="0">
                <a:latin typeface="Constantia"/>
                <a:cs typeface="Constantia"/>
              </a:rPr>
              <a:t>using </a:t>
            </a:r>
            <a:r>
              <a:rPr sz="2400" dirty="0">
                <a:latin typeface="Constantia"/>
                <a:cs typeface="Constantia"/>
              </a:rPr>
              <a:t>HAI </a:t>
            </a:r>
            <a:r>
              <a:rPr sz="2400" spc="-5">
                <a:latin typeface="Constantia"/>
                <a:cs typeface="Constantia"/>
              </a:rPr>
              <a:t>or</a:t>
            </a:r>
            <a:r>
              <a:rPr sz="2400" spc="-350">
                <a:latin typeface="Constantia"/>
                <a:cs typeface="Constantia"/>
              </a:rPr>
              <a:t> </a:t>
            </a:r>
            <a:r>
              <a:rPr sz="2400" spc="-5" smtClean="0">
                <a:latin typeface="Constantia"/>
                <a:cs typeface="Constantia"/>
              </a:rPr>
              <a:t>ELISA</a:t>
            </a:r>
            <a:r>
              <a:rPr lang="en-US" sz="2400" spc="-5" dirty="0" smtClean="0">
                <a:latin typeface="Constantia"/>
                <a:cs typeface="Constantia"/>
              </a:rPr>
              <a:t> </a:t>
            </a:r>
            <a:r>
              <a:rPr lang="en-US" sz="2400" i="1" spc="-5" dirty="0" smtClean="0">
                <a:solidFill>
                  <a:srgbClr val="00B050"/>
                </a:solidFill>
                <a:latin typeface="Constantia"/>
                <a:cs typeface="Constantia"/>
              </a:rPr>
              <a:t>(there should be 4x increase in </a:t>
            </a:r>
            <a:r>
              <a:rPr lang="en-US" sz="2400" i="1" spc="-5" dirty="0" err="1" smtClean="0">
                <a:solidFill>
                  <a:srgbClr val="00B050"/>
                </a:solidFill>
                <a:latin typeface="Constantia"/>
                <a:cs typeface="Constantia"/>
              </a:rPr>
              <a:t>titre</a:t>
            </a:r>
            <a:r>
              <a:rPr lang="en-US" sz="2400" i="1" spc="-5" dirty="0" smtClean="0">
                <a:solidFill>
                  <a:srgbClr val="00B050"/>
                </a:solidFill>
                <a:latin typeface="Constantia"/>
                <a:cs typeface="Constantia"/>
              </a:rPr>
              <a:t>)</a:t>
            </a:r>
            <a:endParaRPr sz="2400" i="1">
              <a:latin typeface="Constantia"/>
              <a:cs typeface="Constant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10206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14591" y="0"/>
            <a:ext cx="4729408" cy="6035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14591" y="0"/>
            <a:ext cx="4729408" cy="6035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9093835" cy="1021715"/>
          </a:xfrm>
          <a:custGeom>
            <a:avLst/>
            <a:gdLst/>
            <a:ahLst/>
            <a:cxnLst/>
            <a:rect l="l" t="t" r="r" b="b"/>
            <a:pathLst>
              <a:path w="9093835" h="1021715">
                <a:moveTo>
                  <a:pt x="2834243" y="463880"/>
                </a:moveTo>
                <a:lnTo>
                  <a:pt x="2653941" y="463880"/>
                </a:lnTo>
                <a:lnTo>
                  <a:pt x="2611235" y="465150"/>
                </a:lnTo>
                <a:lnTo>
                  <a:pt x="2569430" y="465150"/>
                </a:lnTo>
                <a:lnTo>
                  <a:pt x="2528506" y="467690"/>
                </a:lnTo>
                <a:lnTo>
                  <a:pt x="2380419" y="475310"/>
                </a:lnTo>
                <a:lnTo>
                  <a:pt x="2231528" y="486740"/>
                </a:lnTo>
                <a:lnTo>
                  <a:pt x="2081906" y="501980"/>
                </a:lnTo>
                <a:lnTo>
                  <a:pt x="1881398" y="527380"/>
                </a:lnTo>
                <a:lnTo>
                  <a:pt x="1730352" y="550240"/>
                </a:lnTo>
                <a:lnTo>
                  <a:pt x="1679891" y="559130"/>
                </a:lnTo>
                <a:lnTo>
                  <a:pt x="1629379" y="566750"/>
                </a:lnTo>
                <a:lnTo>
                  <a:pt x="1578817" y="575640"/>
                </a:lnTo>
                <a:lnTo>
                  <a:pt x="1528210" y="585800"/>
                </a:lnTo>
                <a:lnTo>
                  <a:pt x="1477559" y="594690"/>
                </a:lnTo>
                <a:lnTo>
                  <a:pt x="1376137" y="615010"/>
                </a:lnTo>
                <a:lnTo>
                  <a:pt x="1325372" y="626440"/>
                </a:lnTo>
                <a:lnTo>
                  <a:pt x="1274574" y="636600"/>
                </a:lnTo>
                <a:lnTo>
                  <a:pt x="1122011" y="670890"/>
                </a:lnTo>
                <a:lnTo>
                  <a:pt x="967289" y="708990"/>
                </a:lnTo>
                <a:lnTo>
                  <a:pt x="862918" y="736930"/>
                </a:lnTo>
                <a:lnTo>
                  <a:pt x="811426" y="749630"/>
                </a:lnTo>
                <a:lnTo>
                  <a:pt x="760384" y="763600"/>
                </a:lnTo>
                <a:lnTo>
                  <a:pt x="709781" y="778840"/>
                </a:lnTo>
                <a:lnTo>
                  <a:pt x="609856" y="806780"/>
                </a:lnTo>
                <a:lnTo>
                  <a:pt x="511574" y="837260"/>
                </a:lnTo>
                <a:lnTo>
                  <a:pt x="463024" y="851230"/>
                </a:lnTo>
                <a:lnTo>
                  <a:pt x="367061" y="881710"/>
                </a:lnTo>
                <a:lnTo>
                  <a:pt x="319627" y="898220"/>
                </a:lnTo>
                <a:lnTo>
                  <a:pt x="225808" y="928700"/>
                </a:lnTo>
                <a:lnTo>
                  <a:pt x="133321" y="961720"/>
                </a:lnTo>
                <a:lnTo>
                  <a:pt x="87554" y="976960"/>
                </a:lnTo>
                <a:lnTo>
                  <a:pt x="0" y="1008858"/>
                </a:lnTo>
                <a:lnTo>
                  <a:pt x="0" y="1018028"/>
                </a:lnTo>
                <a:lnTo>
                  <a:pt x="1293" y="1021410"/>
                </a:lnTo>
                <a:lnTo>
                  <a:pt x="46405" y="1006170"/>
                </a:lnTo>
                <a:lnTo>
                  <a:pt x="183543" y="956640"/>
                </a:lnTo>
                <a:lnTo>
                  <a:pt x="229889" y="941400"/>
                </a:lnTo>
                <a:lnTo>
                  <a:pt x="276568" y="924890"/>
                </a:lnTo>
                <a:lnTo>
                  <a:pt x="515290" y="848690"/>
                </a:lnTo>
                <a:lnTo>
                  <a:pt x="564167" y="834720"/>
                </a:lnTo>
                <a:lnTo>
                  <a:pt x="613445" y="819480"/>
                </a:lnTo>
                <a:lnTo>
                  <a:pt x="663134" y="805510"/>
                </a:lnTo>
                <a:lnTo>
                  <a:pt x="713241" y="790270"/>
                </a:lnTo>
                <a:lnTo>
                  <a:pt x="866180" y="748360"/>
                </a:lnTo>
                <a:lnTo>
                  <a:pt x="918063" y="735660"/>
                </a:lnTo>
                <a:lnTo>
                  <a:pt x="1023244" y="707720"/>
                </a:lnTo>
                <a:lnTo>
                  <a:pt x="1074088" y="696290"/>
                </a:lnTo>
                <a:lnTo>
                  <a:pt x="1124912" y="683590"/>
                </a:lnTo>
                <a:lnTo>
                  <a:pt x="1327960" y="637870"/>
                </a:lnTo>
                <a:lnTo>
                  <a:pt x="1479909" y="607390"/>
                </a:lnTo>
                <a:lnTo>
                  <a:pt x="1530479" y="598500"/>
                </a:lnTo>
                <a:lnTo>
                  <a:pt x="1581006" y="588340"/>
                </a:lnTo>
                <a:lnTo>
                  <a:pt x="1681917" y="570560"/>
                </a:lnTo>
                <a:lnTo>
                  <a:pt x="1883093" y="540080"/>
                </a:lnTo>
                <a:lnTo>
                  <a:pt x="2083262" y="514680"/>
                </a:lnTo>
                <a:lnTo>
                  <a:pt x="2232624" y="499440"/>
                </a:lnTo>
                <a:lnTo>
                  <a:pt x="2381249" y="488010"/>
                </a:lnTo>
                <a:lnTo>
                  <a:pt x="2529065" y="480390"/>
                </a:lnTo>
                <a:lnTo>
                  <a:pt x="2569889" y="477850"/>
                </a:lnTo>
                <a:lnTo>
                  <a:pt x="2611594" y="477850"/>
                </a:lnTo>
                <a:lnTo>
                  <a:pt x="2654204" y="476580"/>
                </a:lnTo>
                <a:lnTo>
                  <a:pt x="2697741" y="476580"/>
                </a:lnTo>
                <a:lnTo>
                  <a:pt x="2742228" y="475310"/>
                </a:lnTo>
                <a:lnTo>
                  <a:pt x="3117939" y="475310"/>
                </a:lnTo>
                <a:lnTo>
                  <a:pt x="3082627" y="472770"/>
                </a:lnTo>
                <a:lnTo>
                  <a:pt x="3030785" y="470230"/>
                </a:lnTo>
                <a:lnTo>
                  <a:pt x="2980048" y="468960"/>
                </a:lnTo>
                <a:lnTo>
                  <a:pt x="2930394" y="466420"/>
                </a:lnTo>
                <a:lnTo>
                  <a:pt x="2834243" y="463880"/>
                </a:lnTo>
              </a:path>
              <a:path w="9093835" h="1021715">
                <a:moveTo>
                  <a:pt x="3117939" y="475310"/>
                </a:moveTo>
                <a:lnTo>
                  <a:pt x="2742228" y="475310"/>
                </a:lnTo>
              </a:path>
              <a:path w="9093835" h="1021715">
                <a:moveTo>
                  <a:pt x="2697573" y="463880"/>
                </a:moveTo>
                <a:lnTo>
                  <a:pt x="2787702" y="463880"/>
                </a:lnTo>
              </a:path>
              <a:path w="9093835" h="1021715">
                <a:moveTo>
                  <a:pt x="2742228" y="475310"/>
                </a:moveTo>
                <a:lnTo>
                  <a:pt x="3117939" y="475310"/>
                </a:lnTo>
              </a:path>
              <a:path w="9093835" h="1021715">
                <a:moveTo>
                  <a:pt x="3117939" y="475310"/>
                </a:moveTo>
                <a:lnTo>
                  <a:pt x="2742228" y="475310"/>
                </a:lnTo>
                <a:lnTo>
                  <a:pt x="2787685" y="476580"/>
                </a:lnTo>
                <a:lnTo>
                  <a:pt x="2834137" y="476580"/>
                </a:lnTo>
                <a:lnTo>
                  <a:pt x="2930112" y="479120"/>
                </a:lnTo>
                <a:lnTo>
                  <a:pt x="2979680" y="481660"/>
                </a:lnTo>
                <a:lnTo>
                  <a:pt x="3030331" y="482930"/>
                </a:lnTo>
                <a:lnTo>
                  <a:pt x="3082089" y="485470"/>
                </a:lnTo>
                <a:lnTo>
                  <a:pt x="3134974" y="489280"/>
                </a:lnTo>
                <a:lnTo>
                  <a:pt x="3189011" y="491820"/>
                </a:lnTo>
                <a:lnTo>
                  <a:pt x="3358249" y="503250"/>
                </a:lnTo>
                <a:lnTo>
                  <a:pt x="3457092" y="512140"/>
                </a:lnTo>
                <a:lnTo>
                  <a:pt x="3496520" y="514680"/>
                </a:lnTo>
                <a:lnTo>
                  <a:pt x="3574860" y="522300"/>
                </a:lnTo>
                <a:lnTo>
                  <a:pt x="3614341" y="524840"/>
                </a:lnTo>
                <a:lnTo>
                  <a:pt x="3695343" y="532460"/>
                </a:lnTo>
                <a:lnTo>
                  <a:pt x="3737433" y="537540"/>
                </a:lnTo>
                <a:lnTo>
                  <a:pt x="3780961" y="541350"/>
                </a:lnTo>
                <a:lnTo>
                  <a:pt x="3826213" y="546430"/>
                </a:lnTo>
                <a:lnTo>
                  <a:pt x="3873471" y="550240"/>
                </a:lnTo>
                <a:lnTo>
                  <a:pt x="3923020" y="555320"/>
                </a:lnTo>
                <a:lnTo>
                  <a:pt x="3975144" y="561670"/>
                </a:lnTo>
                <a:lnTo>
                  <a:pt x="4030128" y="566750"/>
                </a:lnTo>
                <a:lnTo>
                  <a:pt x="4088255" y="573100"/>
                </a:lnTo>
                <a:lnTo>
                  <a:pt x="4149810" y="580720"/>
                </a:lnTo>
                <a:lnTo>
                  <a:pt x="4215078" y="587070"/>
                </a:lnTo>
                <a:lnTo>
                  <a:pt x="4284342" y="594690"/>
                </a:lnTo>
                <a:lnTo>
                  <a:pt x="4357886" y="603580"/>
                </a:lnTo>
                <a:lnTo>
                  <a:pt x="4906996" y="663270"/>
                </a:lnTo>
                <a:lnTo>
                  <a:pt x="4961164" y="668350"/>
                </a:lnTo>
                <a:lnTo>
                  <a:pt x="5013545" y="674700"/>
                </a:lnTo>
                <a:lnTo>
                  <a:pt x="5064271" y="679780"/>
                </a:lnTo>
                <a:lnTo>
                  <a:pt x="5113475" y="683590"/>
                </a:lnTo>
                <a:lnTo>
                  <a:pt x="5207846" y="693750"/>
                </a:lnTo>
                <a:lnTo>
                  <a:pt x="5426384" y="712800"/>
                </a:lnTo>
                <a:lnTo>
                  <a:pt x="5468168" y="715340"/>
                </a:lnTo>
                <a:lnTo>
                  <a:pt x="5509619" y="719150"/>
                </a:lnTo>
                <a:lnTo>
                  <a:pt x="5592051" y="724230"/>
                </a:lnTo>
                <a:lnTo>
                  <a:pt x="5652900" y="729310"/>
                </a:lnTo>
                <a:lnTo>
                  <a:pt x="5712549" y="733120"/>
                </a:lnTo>
                <a:lnTo>
                  <a:pt x="5939493" y="743280"/>
                </a:lnTo>
                <a:lnTo>
                  <a:pt x="6148632" y="748360"/>
                </a:lnTo>
                <a:lnTo>
                  <a:pt x="6198267" y="748360"/>
                </a:lnTo>
                <a:lnTo>
                  <a:pt x="6246876" y="747090"/>
                </a:lnTo>
                <a:lnTo>
                  <a:pt x="6294477" y="747090"/>
                </a:lnTo>
                <a:lnTo>
                  <a:pt x="6386727" y="744550"/>
                </a:lnTo>
                <a:lnTo>
                  <a:pt x="6517982" y="736930"/>
                </a:lnTo>
                <a:lnTo>
                  <a:pt x="6533801" y="735660"/>
                </a:lnTo>
                <a:lnTo>
                  <a:pt x="6148558" y="735660"/>
                </a:lnTo>
                <a:lnTo>
                  <a:pt x="5939811" y="730580"/>
                </a:lnTo>
                <a:lnTo>
                  <a:pt x="5713242" y="720420"/>
                </a:lnTo>
                <a:lnTo>
                  <a:pt x="5653685" y="716610"/>
                </a:lnTo>
                <a:lnTo>
                  <a:pt x="5592927" y="711530"/>
                </a:lnTo>
                <a:lnTo>
                  <a:pt x="5510558" y="706450"/>
                </a:lnTo>
                <a:lnTo>
                  <a:pt x="5469137" y="702640"/>
                </a:lnTo>
                <a:lnTo>
                  <a:pt x="5427382" y="700100"/>
                </a:lnTo>
                <a:lnTo>
                  <a:pt x="5208975" y="681050"/>
                </a:lnTo>
                <a:lnTo>
                  <a:pt x="5114652" y="670890"/>
                </a:lnTo>
                <a:lnTo>
                  <a:pt x="5065471" y="667080"/>
                </a:lnTo>
                <a:lnTo>
                  <a:pt x="5014767" y="662000"/>
                </a:lnTo>
                <a:lnTo>
                  <a:pt x="4962409" y="655650"/>
                </a:lnTo>
                <a:lnTo>
                  <a:pt x="4908263" y="650570"/>
                </a:lnTo>
                <a:lnTo>
                  <a:pt x="4359275" y="590880"/>
                </a:lnTo>
                <a:lnTo>
                  <a:pt x="4285711" y="581990"/>
                </a:lnTo>
                <a:lnTo>
                  <a:pt x="4216429" y="574370"/>
                </a:lnTo>
                <a:lnTo>
                  <a:pt x="4151143" y="568020"/>
                </a:lnTo>
                <a:lnTo>
                  <a:pt x="4089570" y="560400"/>
                </a:lnTo>
                <a:lnTo>
                  <a:pt x="4031425" y="554050"/>
                </a:lnTo>
                <a:lnTo>
                  <a:pt x="3924282" y="543890"/>
                </a:lnTo>
                <a:lnTo>
                  <a:pt x="3874716" y="537540"/>
                </a:lnTo>
                <a:lnTo>
                  <a:pt x="3827441" y="533730"/>
                </a:lnTo>
                <a:lnTo>
                  <a:pt x="3782173" y="528650"/>
                </a:lnTo>
                <a:lnTo>
                  <a:pt x="3738627" y="524840"/>
                </a:lnTo>
                <a:lnTo>
                  <a:pt x="3696519" y="519760"/>
                </a:lnTo>
                <a:lnTo>
                  <a:pt x="3615479" y="512140"/>
                </a:lnTo>
                <a:lnTo>
                  <a:pt x="3575979" y="509600"/>
                </a:lnTo>
                <a:lnTo>
                  <a:pt x="3497596" y="501980"/>
                </a:lnTo>
                <a:lnTo>
                  <a:pt x="3458145" y="499440"/>
                </a:lnTo>
                <a:lnTo>
                  <a:pt x="3359197" y="490550"/>
                </a:lnTo>
                <a:lnTo>
                  <a:pt x="3189715" y="479120"/>
                </a:lnTo>
                <a:lnTo>
                  <a:pt x="3135596" y="476580"/>
                </a:lnTo>
                <a:lnTo>
                  <a:pt x="3117939" y="475310"/>
                </a:lnTo>
              </a:path>
              <a:path w="9093835" h="1021715">
                <a:moveTo>
                  <a:pt x="6198090" y="735660"/>
                </a:moveTo>
                <a:lnTo>
                  <a:pt x="6533801" y="735660"/>
                </a:lnTo>
              </a:path>
              <a:path w="9093835" h="1021715">
                <a:moveTo>
                  <a:pt x="6533801" y="735660"/>
                </a:moveTo>
                <a:lnTo>
                  <a:pt x="6198090" y="735660"/>
                </a:lnTo>
              </a:path>
              <a:path w="9093835" h="1021715">
                <a:moveTo>
                  <a:pt x="9093449" y="0"/>
                </a:moveTo>
                <a:lnTo>
                  <a:pt x="9051053" y="0"/>
                </a:lnTo>
                <a:lnTo>
                  <a:pt x="9046207" y="1600"/>
                </a:lnTo>
                <a:lnTo>
                  <a:pt x="9005666" y="14300"/>
                </a:lnTo>
                <a:lnTo>
                  <a:pt x="8962554" y="29540"/>
                </a:lnTo>
                <a:lnTo>
                  <a:pt x="8916375" y="44780"/>
                </a:lnTo>
                <a:lnTo>
                  <a:pt x="8866636" y="63830"/>
                </a:lnTo>
                <a:lnTo>
                  <a:pt x="8812843" y="82880"/>
                </a:lnTo>
                <a:lnTo>
                  <a:pt x="8754501" y="105740"/>
                </a:lnTo>
                <a:lnTo>
                  <a:pt x="8691118" y="129870"/>
                </a:lnTo>
                <a:lnTo>
                  <a:pt x="8652023" y="143840"/>
                </a:lnTo>
                <a:lnTo>
                  <a:pt x="8433777" y="228930"/>
                </a:lnTo>
                <a:lnTo>
                  <a:pt x="8382045" y="247980"/>
                </a:lnTo>
                <a:lnTo>
                  <a:pt x="8332846" y="267030"/>
                </a:lnTo>
                <a:lnTo>
                  <a:pt x="8096713" y="354660"/>
                </a:lnTo>
                <a:lnTo>
                  <a:pt x="7988501" y="392760"/>
                </a:lnTo>
                <a:lnTo>
                  <a:pt x="7829846" y="446100"/>
                </a:lnTo>
                <a:lnTo>
                  <a:pt x="7726294" y="479120"/>
                </a:lnTo>
                <a:lnTo>
                  <a:pt x="7675126" y="494360"/>
                </a:lnTo>
                <a:lnTo>
                  <a:pt x="7624338" y="510870"/>
                </a:lnTo>
                <a:lnTo>
                  <a:pt x="7424603" y="566750"/>
                </a:lnTo>
                <a:lnTo>
                  <a:pt x="7326517" y="592150"/>
                </a:lnTo>
                <a:lnTo>
                  <a:pt x="7229414" y="615010"/>
                </a:lnTo>
                <a:lnTo>
                  <a:pt x="7085270" y="645490"/>
                </a:lnTo>
                <a:lnTo>
                  <a:pt x="6942478" y="672160"/>
                </a:lnTo>
                <a:lnTo>
                  <a:pt x="6847778" y="687400"/>
                </a:lnTo>
                <a:lnTo>
                  <a:pt x="6753297" y="700100"/>
                </a:lnTo>
                <a:lnTo>
                  <a:pt x="6706090" y="705180"/>
                </a:lnTo>
                <a:lnTo>
                  <a:pt x="6658881" y="711530"/>
                </a:lnTo>
                <a:lnTo>
                  <a:pt x="6611649" y="715340"/>
                </a:lnTo>
                <a:lnTo>
                  <a:pt x="6564376" y="720420"/>
                </a:lnTo>
                <a:lnTo>
                  <a:pt x="6517043" y="724230"/>
                </a:lnTo>
                <a:lnTo>
                  <a:pt x="6386127" y="731850"/>
                </a:lnTo>
                <a:lnTo>
                  <a:pt x="6294093" y="734390"/>
                </a:lnTo>
                <a:lnTo>
                  <a:pt x="6246596" y="734390"/>
                </a:lnTo>
                <a:lnTo>
                  <a:pt x="6198090" y="735660"/>
                </a:lnTo>
                <a:lnTo>
                  <a:pt x="6533801" y="735660"/>
                </a:lnTo>
                <a:lnTo>
                  <a:pt x="6565439" y="733120"/>
                </a:lnTo>
                <a:lnTo>
                  <a:pt x="6612834" y="728040"/>
                </a:lnTo>
                <a:lnTo>
                  <a:pt x="6660186" y="724230"/>
                </a:lnTo>
                <a:lnTo>
                  <a:pt x="6707515" y="717880"/>
                </a:lnTo>
                <a:lnTo>
                  <a:pt x="6754838" y="712800"/>
                </a:lnTo>
                <a:lnTo>
                  <a:pt x="6849549" y="700100"/>
                </a:lnTo>
                <a:lnTo>
                  <a:pt x="6944472" y="684860"/>
                </a:lnTo>
                <a:lnTo>
                  <a:pt x="7087589" y="658190"/>
                </a:lnTo>
                <a:lnTo>
                  <a:pt x="7232046" y="627710"/>
                </a:lnTo>
                <a:lnTo>
                  <a:pt x="7280586" y="616280"/>
                </a:lnTo>
                <a:lnTo>
                  <a:pt x="7329352" y="603580"/>
                </a:lnTo>
                <a:lnTo>
                  <a:pt x="7378362" y="592150"/>
                </a:lnTo>
                <a:lnTo>
                  <a:pt x="7427637" y="579450"/>
                </a:lnTo>
                <a:lnTo>
                  <a:pt x="7577237" y="537540"/>
                </a:lnTo>
                <a:lnTo>
                  <a:pt x="7729904" y="491820"/>
                </a:lnTo>
                <a:lnTo>
                  <a:pt x="7781564" y="475310"/>
                </a:lnTo>
                <a:lnTo>
                  <a:pt x="7833642" y="457530"/>
                </a:lnTo>
                <a:lnTo>
                  <a:pt x="7886157" y="441020"/>
                </a:lnTo>
                <a:lnTo>
                  <a:pt x="7939127" y="423240"/>
                </a:lnTo>
                <a:lnTo>
                  <a:pt x="8100966" y="366090"/>
                </a:lnTo>
                <a:lnTo>
                  <a:pt x="8155952" y="345770"/>
                </a:lnTo>
                <a:lnTo>
                  <a:pt x="8199944" y="330530"/>
                </a:lnTo>
                <a:lnTo>
                  <a:pt x="8244513" y="314020"/>
                </a:lnTo>
                <a:lnTo>
                  <a:pt x="8290147" y="296240"/>
                </a:lnTo>
                <a:lnTo>
                  <a:pt x="8337335" y="278460"/>
                </a:lnTo>
                <a:lnTo>
                  <a:pt x="8386564" y="260680"/>
                </a:lnTo>
                <a:lnTo>
                  <a:pt x="8758931" y="117170"/>
                </a:lnTo>
                <a:lnTo>
                  <a:pt x="8870861" y="75260"/>
                </a:lnTo>
                <a:lnTo>
                  <a:pt x="8966564" y="40970"/>
                </a:lnTo>
                <a:lnTo>
                  <a:pt x="9009562" y="27000"/>
                </a:lnTo>
                <a:lnTo>
                  <a:pt x="9049978" y="13030"/>
                </a:lnTo>
                <a:lnTo>
                  <a:pt x="9088307" y="1600"/>
                </a:lnTo>
                <a:lnTo>
                  <a:pt x="9093449" y="0"/>
                </a:lnTo>
              </a:path>
              <a:path w="9093835" h="1021715">
                <a:moveTo>
                  <a:pt x="2787702" y="463880"/>
                </a:moveTo>
                <a:lnTo>
                  <a:pt x="2697573" y="463880"/>
                </a:lnTo>
              </a:path>
              <a:path w="9093835" h="1021715">
                <a:moveTo>
                  <a:pt x="2742152" y="462610"/>
                </a:moveTo>
                <a:lnTo>
                  <a:pt x="2697573" y="463880"/>
                </a:lnTo>
                <a:lnTo>
                  <a:pt x="2787702" y="463880"/>
                </a:lnTo>
                <a:lnTo>
                  <a:pt x="2742152" y="46261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9093449" cy="102141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9093449" cy="102141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1447"/>
            <a:ext cx="9144000" cy="904240"/>
          </a:xfrm>
          <a:custGeom>
            <a:avLst/>
            <a:gdLst/>
            <a:ahLst/>
            <a:cxnLst/>
            <a:rect l="l" t="t" r="r" b="b"/>
            <a:pathLst>
              <a:path w="9144000" h="904240">
                <a:moveTo>
                  <a:pt x="2987379" y="450850"/>
                </a:moveTo>
                <a:lnTo>
                  <a:pt x="2729403" y="450850"/>
                </a:lnTo>
                <a:lnTo>
                  <a:pt x="2694033" y="452120"/>
                </a:lnTo>
                <a:lnTo>
                  <a:pt x="2658805" y="452120"/>
                </a:lnTo>
                <a:lnTo>
                  <a:pt x="2588475" y="454660"/>
                </a:lnTo>
                <a:lnTo>
                  <a:pt x="2398683" y="464820"/>
                </a:lnTo>
                <a:lnTo>
                  <a:pt x="2254926" y="476250"/>
                </a:lnTo>
                <a:lnTo>
                  <a:pt x="2206678" y="481330"/>
                </a:lnTo>
                <a:lnTo>
                  <a:pt x="2158247" y="485140"/>
                </a:lnTo>
                <a:lnTo>
                  <a:pt x="2060787" y="495300"/>
                </a:lnTo>
                <a:lnTo>
                  <a:pt x="2011737" y="501650"/>
                </a:lnTo>
                <a:lnTo>
                  <a:pt x="1962458" y="506730"/>
                </a:lnTo>
                <a:lnTo>
                  <a:pt x="1912939" y="513080"/>
                </a:lnTo>
                <a:lnTo>
                  <a:pt x="1863168" y="520700"/>
                </a:lnTo>
                <a:lnTo>
                  <a:pt x="1813135" y="527050"/>
                </a:lnTo>
                <a:lnTo>
                  <a:pt x="1610147" y="557530"/>
                </a:lnTo>
                <a:lnTo>
                  <a:pt x="1402048" y="593090"/>
                </a:lnTo>
                <a:lnTo>
                  <a:pt x="1188113" y="633730"/>
                </a:lnTo>
                <a:lnTo>
                  <a:pt x="1133633" y="645160"/>
                </a:lnTo>
                <a:lnTo>
                  <a:pt x="1078731" y="655320"/>
                </a:lnTo>
                <a:lnTo>
                  <a:pt x="1023397" y="666750"/>
                </a:lnTo>
                <a:lnTo>
                  <a:pt x="967619" y="679450"/>
                </a:lnTo>
                <a:lnTo>
                  <a:pt x="924101" y="688340"/>
                </a:lnTo>
                <a:lnTo>
                  <a:pt x="884153" y="697230"/>
                </a:lnTo>
                <a:lnTo>
                  <a:pt x="846054" y="704850"/>
                </a:lnTo>
                <a:lnTo>
                  <a:pt x="768516" y="722630"/>
                </a:lnTo>
                <a:lnTo>
                  <a:pt x="725635" y="731520"/>
                </a:lnTo>
                <a:lnTo>
                  <a:pt x="677719" y="742950"/>
                </a:lnTo>
                <a:lnTo>
                  <a:pt x="153713" y="862330"/>
                </a:lnTo>
                <a:lnTo>
                  <a:pt x="69121" y="878840"/>
                </a:lnTo>
                <a:lnTo>
                  <a:pt x="32778" y="886460"/>
                </a:lnTo>
                <a:lnTo>
                  <a:pt x="0" y="892611"/>
                </a:lnTo>
                <a:lnTo>
                  <a:pt x="0" y="898483"/>
                </a:lnTo>
                <a:lnTo>
                  <a:pt x="1074" y="904240"/>
                </a:lnTo>
                <a:lnTo>
                  <a:pt x="35027" y="899160"/>
                </a:lnTo>
                <a:lnTo>
                  <a:pt x="71471" y="891540"/>
                </a:lnTo>
                <a:lnTo>
                  <a:pt x="156237" y="875030"/>
                </a:lnTo>
                <a:lnTo>
                  <a:pt x="404130" y="819150"/>
                </a:lnTo>
                <a:lnTo>
                  <a:pt x="489379" y="798830"/>
                </a:lnTo>
                <a:lnTo>
                  <a:pt x="562709" y="782320"/>
                </a:lnTo>
                <a:lnTo>
                  <a:pt x="625842" y="767080"/>
                </a:lnTo>
                <a:lnTo>
                  <a:pt x="680498" y="755650"/>
                </a:lnTo>
                <a:lnTo>
                  <a:pt x="771261" y="734060"/>
                </a:lnTo>
                <a:lnTo>
                  <a:pt x="810809" y="725170"/>
                </a:lnTo>
                <a:lnTo>
                  <a:pt x="848761" y="717550"/>
                </a:lnTo>
                <a:lnTo>
                  <a:pt x="886840" y="708660"/>
                </a:lnTo>
                <a:lnTo>
                  <a:pt x="926764" y="701040"/>
                </a:lnTo>
                <a:lnTo>
                  <a:pt x="970255" y="690880"/>
                </a:lnTo>
                <a:lnTo>
                  <a:pt x="1136089" y="656590"/>
                </a:lnTo>
                <a:lnTo>
                  <a:pt x="1190508" y="646430"/>
                </a:lnTo>
                <a:lnTo>
                  <a:pt x="1244518" y="635000"/>
                </a:lnTo>
                <a:lnTo>
                  <a:pt x="1298128" y="624840"/>
                </a:lnTo>
                <a:lnTo>
                  <a:pt x="1351352" y="615950"/>
                </a:lnTo>
                <a:lnTo>
                  <a:pt x="1404198" y="605790"/>
                </a:lnTo>
                <a:lnTo>
                  <a:pt x="1456680" y="596900"/>
                </a:lnTo>
                <a:lnTo>
                  <a:pt x="1508808" y="586740"/>
                </a:lnTo>
                <a:lnTo>
                  <a:pt x="1560594" y="579120"/>
                </a:lnTo>
                <a:lnTo>
                  <a:pt x="1612048" y="570230"/>
                </a:lnTo>
                <a:lnTo>
                  <a:pt x="1663183" y="562610"/>
                </a:lnTo>
                <a:lnTo>
                  <a:pt x="1714009" y="553720"/>
                </a:lnTo>
                <a:lnTo>
                  <a:pt x="1764538" y="547370"/>
                </a:lnTo>
                <a:lnTo>
                  <a:pt x="1864749" y="532130"/>
                </a:lnTo>
                <a:lnTo>
                  <a:pt x="1963906" y="519430"/>
                </a:lnTo>
                <a:lnTo>
                  <a:pt x="2013118" y="514350"/>
                </a:lnTo>
                <a:lnTo>
                  <a:pt x="2062100" y="508000"/>
                </a:lnTo>
                <a:lnTo>
                  <a:pt x="2207782" y="492760"/>
                </a:lnTo>
                <a:lnTo>
                  <a:pt x="2399496" y="477520"/>
                </a:lnTo>
                <a:lnTo>
                  <a:pt x="2588983" y="467360"/>
                </a:lnTo>
                <a:lnTo>
                  <a:pt x="2659198" y="464820"/>
                </a:lnTo>
                <a:lnTo>
                  <a:pt x="2694371" y="464820"/>
                </a:lnTo>
                <a:lnTo>
                  <a:pt x="2729689" y="463550"/>
                </a:lnTo>
                <a:lnTo>
                  <a:pt x="2765227" y="463550"/>
                </a:lnTo>
                <a:lnTo>
                  <a:pt x="2801062" y="462280"/>
                </a:lnTo>
                <a:lnTo>
                  <a:pt x="3305455" y="462280"/>
                </a:lnTo>
                <a:lnTo>
                  <a:pt x="3282140" y="461010"/>
                </a:lnTo>
                <a:lnTo>
                  <a:pt x="3236791" y="459740"/>
                </a:lnTo>
                <a:lnTo>
                  <a:pt x="3192649" y="457200"/>
                </a:lnTo>
                <a:lnTo>
                  <a:pt x="2987379" y="450850"/>
                </a:lnTo>
              </a:path>
              <a:path w="9144000" h="904240">
                <a:moveTo>
                  <a:pt x="3305455" y="462280"/>
                </a:moveTo>
                <a:lnTo>
                  <a:pt x="2911105" y="462280"/>
                </a:lnTo>
              </a:path>
              <a:path w="9144000" h="904240">
                <a:moveTo>
                  <a:pt x="2764992" y="450850"/>
                </a:moveTo>
                <a:lnTo>
                  <a:pt x="2948881" y="450850"/>
                </a:lnTo>
              </a:path>
              <a:path w="9144000" h="904240">
                <a:moveTo>
                  <a:pt x="2911105" y="462280"/>
                </a:moveTo>
                <a:lnTo>
                  <a:pt x="3305455" y="462280"/>
                </a:lnTo>
              </a:path>
              <a:path w="9144000" h="904240">
                <a:moveTo>
                  <a:pt x="3305455" y="462280"/>
                </a:moveTo>
                <a:lnTo>
                  <a:pt x="2911105" y="462280"/>
                </a:lnTo>
                <a:lnTo>
                  <a:pt x="2948886" y="463550"/>
                </a:lnTo>
                <a:lnTo>
                  <a:pt x="2987342" y="463550"/>
                </a:lnTo>
                <a:lnTo>
                  <a:pt x="3192417" y="469900"/>
                </a:lnTo>
                <a:lnTo>
                  <a:pt x="3236522" y="472440"/>
                </a:lnTo>
                <a:lnTo>
                  <a:pt x="3281834" y="473710"/>
                </a:lnTo>
                <a:lnTo>
                  <a:pt x="3425772" y="481330"/>
                </a:lnTo>
                <a:lnTo>
                  <a:pt x="3476671" y="485140"/>
                </a:lnTo>
                <a:lnTo>
                  <a:pt x="3529156" y="487680"/>
                </a:lnTo>
                <a:lnTo>
                  <a:pt x="3696890" y="499110"/>
                </a:lnTo>
                <a:lnTo>
                  <a:pt x="3756480" y="504190"/>
                </a:lnTo>
                <a:lnTo>
                  <a:pt x="3818036" y="508000"/>
                </a:lnTo>
                <a:lnTo>
                  <a:pt x="4085434" y="528320"/>
                </a:lnTo>
                <a:lnTo>
                  <a:pt x="4157956" y="534670"/>
                </a:lnTo>
                <a:lnTo>
                  <a:pt x="4232900" y="539750"/>
                </a:lnTo>
                <a:lnTo>
                  <a:pt x="4723797" y="580390"/>
                </a:lnTo>
                <a:lnTo>
                  <a:pt x="4797173" y="585470"/>
                </a:lnTo>
                <a:lnTo>
                  <a:pt x="4868668" y="591820"/>
                </a:lnTo>
                <a:lnTo>
                  <a:pt x="5136792" y="612140"/>
                </a:lnTo>
                <a:lnTo>
                  <a:pt x="5199596" y="615950"/>
                </a:lnTo>
                <a:lnTo>
                  <a:pt x="5260804" y="621030"/>
                </a:lnTo>
                <a:lnTo>
                  <a:pt x="5378622" y="628650"/>
                </a:lnTo>
                <a:lnTo>
                  <a:pt x="5435328" y="631190"/>
                </a:lnTo>
                <a:lnTo>
                  <a:pt x="5490627" y="635000"/>
                </a:lnTo>
                <a:lnTo>
                  <a:pt x="5544568" y="637540"/>
                </a:lnTo>
                <a:lnTo>
                  <a:pt x="5597198" y="641350"/>
                </a:lnTo>
                <a:lnTo>
                  <a:pt x="5698714" y="646430"/>
                </a:lnTo>
                <a:lnTo>
                  <a:pt x="5747696" y="647700"/>
                </a:lnTo>
                <a:lnTo>
                  <a:pt x="5795557" y="650240"/>
                </a:lnTo>
                <a:lnTo>
                  <a:pt x="6019706" y="656590"/>
                </a:lnTo>
                <a:lnTo>
                  <a:pt x="6261613" y="656590"/>
                </a:lnTo>
                <a:lnTo>
                  <a:pt x="6447605" y="650240"/>
                </a:lnTo>
                <a:lnTo>
                  <a:pt x="6483672" y="647700"/>
                </a:lnTo>
                <a:lnTo>
                  <a:pt x="6519472" y="646430"/>
                </a:lnTo>
                <a:lnTo>
                  <a:pt x="6555054" y="643890"/>
                </a:lnTo>
                <a:lnTo>
                  <a:pt x="6019612" y="643890"/>
                </a:lnTo>
                <a:lnTo>
                  <a:pt x="5795689" y="637540"/>
                </a:lnTo>
                <a:lnTo>
                  <a:pt x="5747872" y="635000"/>
                </a:lnTo>
                <a:lnTo>
                  <a:pt x="5698934" y="633730"/>
                </a:lnTo>
                <a:lnTo>
                  <a:pt x="5597503" y="628650"/>
                </a:lnTo>
                <a:lnTo>
                  <a:pt x="5544916" y="624840"/>
                </a:lnTo>
                <a:lnTo>
                  <a:pt x="5491018" y="622300"/>
                </a:lnTo>
                <a:lnTo>
                  <a:pt x="5435762" y="618490"/>
                </a:lnTo>
                <a:lnTo>
                  <a:pt x="5379100" y="615950"/>
                </a:lnTo>
                <a:lnTo>
                  <a:pt x="5261369" y="608330"/>
                </a:lnTo>
                <a:lnTo>
                  <a:pt x="5200205" y="603250"/>
                </a:lnTo>
                <a:lnTo>
                  <a:pt x="5137446" y="599440"/>
                </a:lnTo>
                <a:lnTo>
                  <a:pt x="4869508" y="579120"/>
                </a:lnTo>
                <a:lnTo>
                  <a:pt x="4798061" y="572770"/>
                </a:lnTo>
                <a:lnTo>
                  <a:pt x="4724735" y="567690"/>
                </a:lnTo>
                <a:lnTo>
                  <a:pt x="4233806" y="527050"/>
                </a:lnTo>
                <a:lnTo>
                  <a:pt x="4158820" y="521970"/>
                </a:lnTo>
                <a:lnTo>
                  <a:pt x="4086256" y="515620"/>
                </a:lnTo>
                <a:lnTo>
                  <a:pt x="3818701" y="495300"/>
                </a:lnTo>
                <a:lnTo>
                  <a:pt x="3757109" y="491490"/>
                </a:lnTo>
                <a:lnTo>
                  <a:pt x="3697482" y="486410"/>
                </a:lnTo>
                <a:lnTo>
                  <a:pt x="3529640" y="474980"/>
                </a:lnTo>
                <a:lnTo>
                  <a:pt x="3477119" y="472440"/>
                </a:lnTo>
                <a:lnTo>
                  <a:pt x="3426185" y="468630"/>
                </a:lnTo>
                <a:lnTo>
                  <a:pt x="3305455" y="462280"/>
                </a:lnTo>
              </a:path>
              <a:path w="9144000" h="904240">
                <a:moveTo>
                  <a:pt x="6261217" y="643890"/>
                </a:moveTo>
                <a:lnTo>
                  <a:pt x="6555054" y="643890"/>
                </a:lnTo>
              </a:path>
              <a:path w="9144000" h="904240">
                <a:moveTo>
                  <a:pt x="6555054" y="643890"/>
                </a:moveTo>
                <a:lnTo>
                  <a:pt x="6261217" y="643890"/>
                </a:lnTo>
              </a:path>
              <a:path w="9144000" h="904240">
                <a:moveTo>
                  <a:pt x="9142120" y="0"/>
                </a:moveTo>
                <a:lnTo>
                  <a:pt x="9066845" y="19050"/>
                </a:lnTo>
                <a:lnTo>
                  <a:pt x="9026327" y="30480"/>
                </a:lnTo>
                <a:lnTo>
                  <a:pt x="8983205" y="43180"/>
                </a:lnTo>
                <a:lnTo>
                  <a:pt x="8833090" y="88900"/>
                </a:lnTo>
                <a:lnTo>
                  <a:pt x="8710599" y="128270"/>
                </a:lnTo>
                <a:lnTo>
                  <a:pt x="8673226" y="140970"/>
                </a:lnTo>
                <a:lnTo>
                  <a:pt x="8493402" y="199390"/>
                </a:lnTo>
                <a:lnTo>
                  <a:pt x="8452243" y="212090"/>
                </a:lnTo>
                <a:lnTo>
                  <a:pt x="8400471" y="228600"/>
                </a:lnTo>
                <a:lnTo>
                  <a:pt x="8351133" y="245110"/>
                </a:lnTo>
                <a:lnTo>
                  <a:pt x="8303763" y="260350"/>
                </a:lnTo>
                <a:lnTo>
                  <a:pt x="8061129" y="335280"/>
                </a:lnTo>
                <a:lnTo>
                  <a:pt x="7903258" y="381000"/>
                </a:lnTo>
                <a:lnTo>
                  <a:pt x="7749342" y="422910"/>
                </a:lnTo>
                <a:lnTo>
                  <a:pt x="7598885" y="461010"/>
                </a:lnTo>
                <a:lnTo>
                  <a:pt x="7549416" y="472440"/>
                </a:lnTo>
                <a:lnTo>
                  <a:pt x="7500258" y="485140"/>
                </a:lnTo>
                <a:lnTo>
                  <a:pt x="7451392" y="495300"/>
                </a:lnTo>
                <a:lnTo>
                  <a:pt x="7402801" y="506730"/>
                </a:lnTo>
                <a:lnTo>
                  <a:pt x="7306369" y="527050"/>
                </a:lnTo>
                <a:lnTo>
                  <a:pt x="7258491" y="535940"/>
                </a:lnTo>
                <a:lnTo>
                  <a:pt x="7210814" y="546100"/>
                </a:lnTo>
                <a:lnTo>
                  <a:pt x="7163319" y="554990"/>
                </a:lnTo>
                <a:lnTo>
                  <a:pt x="6974802" y="585470"/>
                </a:lnTo>
                <a:lnTo>
                  <a:pt x="6834435" y="604520"/>
                </a:lnTo>
                <a:lnTo>
                  <a:pt x="6694391" y="619760"/>
                </a:lnTo>
                <a:lnTo>
                  <a:pt x="6518662" y="633730"/>
                </a:lnTo>
                <a:lnTo>
                  <a:pt x="6482927" y="635000"/>
                </a:lnTo>
                <a:lnTo>
                  <a:pt x="6446922" y="637540"/>
                </a:lnTo>
                <a:lnTo>
                  <a:pt x="6261217" y="643890"/>
                </a:lnTo>
                <a:lnTo>
                  <a:pt x="6555054" y="643890"/>
                </a:lnTo>
                <a:lnTo>
                  <a:pt x="6695570" y="632460"/>
                </a:lnTo>
                <a:lnTo>
                  <a:pt x="6835905" y="617220"/>
                </a:lnTo>
                <a:lnTo>
                  <a:pt x="6976553" y="598170"/>
                </a:lnTo>
                <a:lnTo>
                  <a:pt x="7118012" y="575310"/>
                </a:lnTo>
                <a:lnTo>
                  <a:pt x="7165431" y="566420"/>
                </a:lnTo>
                <a:lnTo>
                  <a:pt x="7213013" y="558800"/>
                </a:lnTo>
                <a:lnTo>
                  <a:pt x="7260776" y="548640"/>
                </a:lnTo>
                <a:lnTo>
                  <a:pt x="7308740" y="539750"/>
                </a:lnTo>
                <a:lnTo>
                  <a:pt x="7405342" y="519430"/>
                </a:lnTo>
                <a:lnTo>
                  <a:pt x="7601757" y="473710"/>
                </a:lnTo>
                <a:lnTo>
                  <a:pt x="7701863" y="448310"/>
                </a:lnTo>
                <a:lnTo>
                  <a:pt x="7752455" y="434340"/>
                </a:lnTo>
                <a:lnTo>
                  <a:pt x="7803431" y="421640"/>
                </a:lnTo>
                <a:lnTo>
                  <a:pt x="7854809" y="407670"/>
                </a:lnTo>
                <a:lnTo>
                  <a:pt x="7906607" y="392430"/>
                </a:lnTo>
                <a:lnTo>
                  <a:pt x="7958845" y="378460"/>
                </a:lnTo>
                <a:lnTo>
                  <a:pt x="8011539" y="361950"/>
                </a:lnTo>
                <a:lnTo>
                  <a:pt x="8064710" y="346710"/>
                </a:lnTo>
                <a:lnTo>
                  <a:pt x="8172551" y="313690"/>
                </a:lnTo>
                <a:lnTo>
                  <a:pt x="8216835" y="300990"/>
                </a:lnTo>
                <a:lnTo>
                  <a:pt x="8261693" y="287020"/>
                </a:lnTo>
                <a:lnTo>
                  <a:pt x="8307590" y="271780"/>
                </a:lnTo>
                <a:lnTo>
                  <a:pt x="8354990" y="256540"/>
                </a:lnTo>
                <a:lnTo>
                  <a:pt x="8404357" y="241300"/>
                </a:lnTo>
                <a:lnTo>
                  <a:pt x="8456155" y="224790"/>
                </a:lnTo>
                <a:lnTo>
                  <a:pt x="8497321" y="210820"/>
                </a:lnTo>
                <a:lnTo>
                  <a:pt x="8677148" y="152400"/>
                </a:lnTo>
                <a:lnTo>
                  <a:pt x="8714511" y="140970"/>
                </a:lnTo>
                <a:lnTo>
                  <a:pt x="8778247" y="119380"/>
                </a:lnTo>
                <a:lnTo>
                  <a:pt x="8836820" y="101600"/>
                </a:lnTo>
                <a:lnTo>
                  <a:pt x="8890739" y="83820"/>
                </a:lnTo>
                <a:lnTo>
                  <a:pt x="8940516" y="68580"/>
                </a:lnTo>
                <a:lnTo>
                  <a:pt x="8986660" y="55880"/>
                </a:lnTo>
                <a:lnTo>
                  <a:pt x="9029684" y="43180"/>
                </a:lnTo>
                <a:lnTo>
                  <a:pt x="9070096" y="31750"/>
                </a:lnTo>
                <a:lnTo>
                  <a:pt x="9108408" y="21590"/>
                </a:lnTo>
                <a:lnTo>
                  <a:pt x="9144000" y="12973"/>
                </a:lnTo>
                <a:lnTo>
                  <a:pt x="9144000" y="7930"/>
                </a:lnTo>
                <a:lnTo>
                  <a:pt x="9142120" y="0"/>
                </a:lnTo>
              </a:path>
              <a:path w="9144000" h="904240">
                <a:moveTo>
                  <a:pt x="2948881" y="450850"/>
                </a:moveTo>
                <a:lnTo>
                  <a:pt x="2764992" y="450850"/>
                </a:lnTo>
              </a:path>
              <a:path w="9144000" h="904240">
                <a:moveTo>
                  <a:pt x="2911057" y="449580"/>
                </a:moveTo>
                <a:lnTo>
                  <a:pt x="2800876" y="449580"/>
                </a:lnTo>
                <a:lnTo>
                  <a:pt x="2764992" y="450850"/>
                </a:lnTo>
                <a:lnTo>
                  <a:pt x="2948881" y="450850"/>
                </a:lnTo>
                <a:lnTo>
                  <a:pt x="2911057" y="44958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51447"/>
            <a:ext cx="9144000" cy="9042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1447"/>
            <a:ext cx="9144000" cy="90424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2831" rIns="0" bIns="0" rtlCol="0">
            <a:spAutoFit/>
          </a:bodyPr>
          <a:lstStyle/>
          <a:p>
            <a:pPr marL="393700">
              <a:lnSpc>
                <a:spcPct val="100000"/>
              </a:lnSpc>
            </a:pPr>
            <a:r>
              <a:rPr sz="3600" spc="-229" dirty="0">
                <a:latin typeface="Calibri"/>
                <a:cs typeface="Calibri"/>
              </a:rPr>
              <a:t>T</a:t>
            </a:r>
            <a:r>
              <a:rPr sz="3600" spc="-55" dirty="0">
                <a:latin typeface="Calibri"/>
                <a:cs typeface="Calibri"/>
              </a:rPr>
              <a:t>r</a:t>
            </a:r>
            <a:r>
              <a:rPr sz="3600" spc="-5" dirty="0">
                <a:latin typeface="Calibri"/>
                <a:cs typeface="Calibri"/>
              </a:rPr>
              <a:t>e</a:t>
            </a:r>
            <a:r>
              <a:rPr sz="3600" spc="-35" dirty="0">
                <a:latin typeface="Calibri"/>
                <a:cs typeface="Calibri"/>
              </a:rPr>
              <a:t>a</a:t>
            </a:r>
            <a:r>
              <a:rPr sz="3600" spc="-10" dirty="0">
                <a:latin typeface="Calibri"/>
                <a:cs typeface="Calibri"/>
              </a:rPr>
              <a:t>t</a:t>
            </a:r>
            <a:r>
              <a:rPr sz="3600" spc="-5" dirty="0">
                <a:latin typeface="Calibri"/>
                <a:cs typeface="Calibri"/>
              </a:rPr>
              <a:t>me</a:t>
            </a:r>
            <a:r>
              <a:rPr sz="3600" spc="-40" dirty="0">
                <a:latin typeface="Calibri"/>
                <a:cs typeface="Calibri"/>
              </a:rPr>
              <a:t>n</a:t>
            </a:r>
            <a:r>
              <a:rPr sz="3600" dirty="0">
                <a:latin typeface="Calibri"/>
                <a:cs typeface="Calibri"/>
              </a:rPr>
              <a:t>t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1943100"/>
            <a:ext cx="7821930" cy="31795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2600" indent="-469900">
              <a:lnSpc>
                <a:spcPct val="100000"/>
              </a:lnSpc>
              <a:buClr>
                <a:srgbClr val="0BD0D9"/>
              </a:buClr>
              <a:buSzPct val="96153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600" spc="-10" dirty="0">
                <a:latin typeface="Constantia"/>
                <a:cs typeface="Constantia"/>
              </a:rPr>
              <a:t>Hospital</a:t>
            </a:r>
            <a:r>
              <a:rPr sz="2600" spc="-15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admission</a:t>
            </a:r>
            <a:endParaRPr sz="26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BD0D9"/>
              </a:buClr>
            </a:pPr>
            <a:endParaRPr sz="3700">
              <a:latin typeface="Times New Roman"/>
              <a:cs typeface="Times New Roman"/>
            </a:endParaRPr>
          </a:p>
          <a:p>
            <a:pPr marL="482600" marR="1273175" indent="-469900">
              <a:lnSpc>
                <a:spcPct val="102600"/>
              </a:lnSpc>
              <a:spcBef>
                <a:spcPts val="5"/>
              </a:spcBef>
              <a:buClr>
                <a:srgbClr val="0BD0D9"/>
              </a:buClr>
              <a:buSzPct val="96153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600" spc="-10" dirty="0">
                <a:latin typeface="Constantia"/>
                <a:cs typeface="Constantia"/>
              </a:rPr>
              <a:t>Nursing </a:t>
            </a:r>
            <a:r>
              <a:rPr sz="2600" dirty="0">
                <a:latin typeface="Constantia"/>
                <a:cs typeface="Constantia"/>
              </a:rPr>
              <a:t>in </a:t>
            </a:r>
            <a:r>
              <a:rPr sz="2600" spc="-5" dirty="0">
                <a:latin typeface="Constantia"/>
                <a:cs typeface="Constantia"/>
              </a:rPr>
              <a:t>plastic </a:t>
            </a:r>
            <a:r>
              <a:rPr sz="2600" spc="-10" dirty="0">
                <a:latin typeface="Constantia"/>
                <a:cs typeface="Constantia"/>
              </a:rPr>
              <a:t>tents </a:t>
            </a:r>
            <a:r>
              <a:rPr sz="2600" spc="-5" dirty="0">
                <a:latin typeface="Constantia"/>
                <a:cs typeface="Constantia"/>
              </a:rPr>
              <a:t>supplied with</a:t>
            </a:r>
            <a:r>
              <a:rPr sz="2600" spc="-455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cool,  </a:t>
            </a:r>
            <a:r>
              <a:rPr sz="2600" spc="-10">
                <a:latin typeface="Constantia"/>
                <a:cs typeface="Constantia"/>
              </a:rPr>
              <a:t>moistened</a:t>
            </a:r>
            <a:r>
              <a:rPr sz="2600" spc="-145">
                <a:latin typeface="Constantia"/>
                <a:cs typeface="Constantia"/>
              </a:rPr>
              <a:t> </a:t>
            </a:r>
            <a:r>
              <a:rPr sz="2600" spc="-35" smtClean="0">
                <a:latin typeface="Constantia"/>
                <a:cs typeface="Constantia"/>
              </a:rPr>
              <a:t>oxygen</a:t>
            </a:r>
            <a:r>
              <a:rPr lang="en-US" sz="2600" spc="-35" dirty="0" smtClean="0">
                <a:latin typeface="Constantia"/>
                <a:cs typeface="Constantia"/>
              </a:rPr>
              <a:t> </a:t>
            </a:r>
            <a:r>
              <a:rPr lang="en-US" sz="2600" i="1" spc="-35" dirty="0" smtClean="0">
                <a:solidFill>
                  <a:srgbClr val="00B050"/>
                </a:solidFill>
                <a:latin typeface="Constantia"/>
                <a:cs typeface="Constantia"/>
              </a:rPr>
              <a:t>(first step in treatment)</a:t>
            </a:r>
            <a:endParaRPr sz="2600" i="1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buClr>
                <a:srgbClr val="0BD0D9"/>
              </a:buClr>
              <a:buFont typeface="Wingdings 2"/>
              <a:buChar char=""/>
            </a:pPr>
            <a:endParaRPr sz="3650">
              <a:latin typeface="Times New Roman"/>
              <a:cs typeface="Times New Roman"/>
            </a:endParaRPr>
          </a:p>
          <a:p>
            <a:pPr marL="482600" marR="5080" indent="-469900">
              <a:lnSpc>
                <a:spcPct val="102600"/>
              </a:lnSpc>
              <a:buClr>
                <a:srgbClr val="0BD0D9"/>
              </a:buClr>
              <a:buSzPct val="96153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600" spc="-20" dirty="0">
                <a:latin typeface="Constantia"/>
                <a:cs typeface="Constantia"/>
              </a:rPr>
              <a:t>Severe </a:t>
            </a:r>
            <a:r>
              <a:rPr sz="2600" spc="-10" dirty="0">
                <a:latin typeface="Constantia"/>
                <a:cs typeface="Constantia"/>
              </a:rPr>
              <a:t>respiratory </a:t>
            </a:r>
            <a:r>
              <a:rPr sz="2600" spc="-5" dirty="0">
                <a:latin typeface="Constantia"/>
                <a:cs typeface="Constantia"/>
              </a:rPr>
              <a:t>obstruction </a:t>
            </a:r>
            <a:r>
              <a:rPr sz="2600" spc="-20" dirty="0">
                <a:latin typeface="Constantia"/>
                <a:cs typeface="Constantia"/>
              </a:rPr>
              <a:t>may </a:t>
            </a:r>
            <a:r>
              <a:rPr sz="2600" spc="-15" dirty="0">
                <a:latin typeface="Constantia"/>
                <a:cs typeface="Constantia"/>
              </a:rPr>
              <a:t>require  </a:t>
            </a:r>
            <a:r>
              <a:rPr sz="2600" spc="-5" dirty="0">
                <a:latin typeface="Constantia"/>
                <a:cs typeface="Constantia"/>
              </a:rPr>
              <a:t>endotracheal intubation </a:t>
            </a:r>
            <a:r>
              <a:rPr sz="2600" spc="-25" dirty="0">
                <a:latin typeface="Constantia"/>
                <a:cs typeface="Constantia"/>
              </a:rPr>
              <a:t>followed </a:t>
            </a:r>
            <a:r>
              <a:rPr sz="2600" spc="-15" dirty="0">
                <a:latin typeface="Constantia"/>
                <a:cs typeface="Constantia"/>
              </a:rPr>
              <a:t>by </a:t>
            </a:r>
            <a:r>
              <a:rPr sz="2600" dirty="0">
                <a:latin typeface="Constantia"/>
                <a:cs typeface="Constantia"/>
              </a:rPr>
              <a:t>a</a:t>
            </a:r>
            <a:r>
              <a:rPr sz="2600" spc="-280" dirty="0">
                <a:latin typeface="Constantia"/>
                <a:cs typeface="Constantia"/>
              </a:rPr>
              <a:t> </a:t>
            </a:r>
            <a:r>
              <a:rPr sz="2600" spc="-35" dirty="0">
                <a:latin typeface="Constantia"/>
                <a:cs typeface="Constantia"/>
              </a:rPr>
              <a:t>tracheotomy.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>
              <a:lnSpc>
                <a:spcPct val="100000"/>
              </a:lnSpc>
            </a:pPr>
            <a:r>
              <a:rPr spc="-20" dirty="0">
                <a:latin typeface="Calibri"/>
                <a:cs typeface="Calibri"/>
              </a:rPr>
              <a:t>Respiratory </a:t>
            </a:r>
            <a:r>
              <a:rPr spc="-5" dirty="0">
                <a:latin typeface="Calibri"/>
                <a:cs typeface="Calibri"/>
              </a:rPr>
              <a:t>Syncytial Virus</a:t>
            </a:r>
            <a:r>
              <a:rPr spc="20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Infection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506220"/>
            <a:ext cx="7541895" cy="5329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0BD0D9"/>
              </a:buClr>
              <a:buSzPct val="96153"/>
              <a:buFont typeface="Wingdings 2"/>
              <a:buChar char=""/>
              <a:tabLst>
                <a:tab pos="287020" algn="l"/>
              </a:tabLst>
            </a:pPr>
            <a:r>
              <a:rPr sz="2600" spc="-5" dirty="0">
                <a:latin typeface="Constantia"/>
                <a:cs typeface="Constantia"/>
              </a:rPr>
              <a:t>RSV causes Pneumonia and bronchiolitis </a:t>
            </a:r>
            <a:r>
              <a:rPr sz="2600">
                <a:latin typeface="Constantia"/>
                <a:cs typeface="Constantia"/>
              </a:rPr>
              <a:t>in</a:t>
            </a:r>
            <a:r>
              <a:rPr sz="2600" spc="-409">
                <a:latin typeface="Constantia"/>
                <a:cs typeface="Constantia"/>
              </a:rPr>
              <a:t> </a:t>
            </a:r>
            <a:r>
              <a:rPr sz="2600" spc="-5" smtClean="0">
                <a:latin typeface="Constantia"/>
                <a:cs typeface="Constantia"/>
              </a:rPr>
              <a:t>infants</a:t>
            </a:r>
            <a:endParaRPr lang="en-US" sz="2600" spc="-5" dirty="0" smtClean="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buClr>
                <a:srgbClr val="0BD0D9"/>
              </a:buClr>
              <a:buSzPct val="96153"/>
              <a:buFont typeface="Wingdings 2"/>
              <a:buChar char=""/>
              <a:tabLst>
                <a:tab pos="287020" algn="l"/>
              </a:tabLst>
            </a:pPr>
            <a:r>
              <a:rPr lang="en-US" sz="2600" i="1" spc="-5" dirty="0" smtClean="0">
                <a:solidFill>
                  <a:srgbClr val="00B050"/>
                </a:solidFill>
                <a:latin typeface="Constantia"/>
                <a:cs typeface="Constantia"/>
              </a:rPr>
              <a:t>(infant&lt;1 year; neonate&lt; 28 days)</a:t>
            </a:r>
          </a:p>
          <a:p>
            <a:pPr marL="287020" indent="-274320">
              <a:lnSpc>
                <a:spcPct val="100000"/>
              </a:lnSpc>
              <a:buClr>
                <a:srgbClr val="0BD0D9"/>
              </a:buClr>
              <a:buSzPct val="96153"/>
              <a:buFont typeface="Wingdings 2"/>
              <a:buChar char=""/>
              <a:tabLst>
                <a:tab pos="287020" algn="l"/>
              </a:tabLst>
            </a:pPr>
            <a:r>
              <a:rPr lang="en-US" sz="1600" i="1" spc="-5" dirty="0" smtClean="0">
                <a:solidFill>
                  <a:srgbClr val="00B050"/>
                </a:solidFill>
                <a:latin typeface="Constantia"/>
                <a:cs typeface="Constantia"/>
              </a:rPr>
              <a:t>(baby&lt;7 months can have pneumonia associated with </a:t>
            </a:r>
            <a:r>
              <a:rPr lang="en-US" sz="1600" i="1" spc="-5" dirty="0" err="1" smtClean="0">
                <a:solidFill>
                  <a:srgbClr val="00B050"/>
                </a:solidFill>
                <a:latin typeface="Constantia"/>
                <a:cs typeface="Constantia"/>
              </a:rPr>
              <a:t>chlamydia</a:t>
            </a:r>
            <a:r>
              <a:rPr lang="en-US" sz="1600" i="1" spc="-5" dirty="0" smtClean="0">
                <a:solidFill>
                  <a:srgbClr val="00B050"/>
                </a:solidFill>
                <a:latin typeface="Constantia"/>
                <a:cs typeface="Constantia"/>
              </a:rPr>
              <a:t> </a:t>
            </a:r>
            <a:r>
              <a:rPr lang="en-US" sz="1600" i="1" spc="-5" dirty="0" err="1" smtClean="0">
                <a:solidFill>
                  <a:srgbClr val="00B050"/>
                </a:solidFill>
                <a:latin typeface="Constantia"/>
                <a:cs typeface="Constantia"/>
              </a:rPr>
              <a:t>trachomatis</a:t>
            </a:r>
            <a:r>
              <a:rPr lang="en-US" sz="1600" i="1" spc="-5" dirty="0" smtClean="0">
                <a:solidFill>
                  <a:srgbClr val="00B050"/>
                </a:solidFill>
                <a:latin typeface="Constantia"/>
                <a:cs typeface="Constantia"/>
              </a:rPr>
              <a:t>)</a:t>
            </a:r>
            <a:endParaRPr sz="1600" i="1">
              <a:solidFill>
                <a:srgbClr val="00B050"/>
              </a:solidFill>
              <a:latin typeface="Constantia"/>
              <a:cs typeface="Constantia"/>
            </a:endParaRPr>
          </a:p>
          <a:p>
            <a:pPr marL="287020" marR="1168400" indent="-274320">
              <a:lnSpc>
                <a:spcPts val="2800"/>
              </a:lnSpc>
              <a:spcBef>
                <a:spcPts val="640"/>
              </a:spcBef>
              <a:buClr>
                <a:srgbClr val="0BD0D9"/>
              </a:buClr>
              <a:buSzPct val="96153"/>
              <a:buFont typeface="Wingdings 2"/>
              <a:buChar char=""/>
              <a:tabLst>
                <a:tab pos="287020" algn="l"/>
              </a:tabLst>
            </a:pPr>
            <a:r>
              <a:rPr sz="2600" spc="-10" dirty="0">
                <a:latin typeface="Constantia"/>
                <a:cs typeface="Constantia"/>
              </a:rPr>
              <a:t>Fusion </a:t>
            </a:r>
            <a:r>
              <a:rPr sz="2600" spc="-15" dirty="0">
                <a:latin typeface="Constantia"/>
                <a:cs typeface="Constantia"/>
              </a:rPr>
              <a:t>protein </a:t>
            </a:r>
            <a:r>
              <a:rPr sz="2600" spc="-5" dirty="0">
                <a:latin typeface="Constantia"/>
                <a:cs typeface="Constantia"/>
              </a:rPr>
              <a:t>causes </a:t>
            </a:r>
            <a:r>
              <a:rPr sz="2600" spc="-15" dirty="0">
                <a:latin typeface="Constantia"/>
                <a:cs typeface="Constantia"/>
              </a:rPr>
              <a:t>cells</a:t>
            </a:r>
            <a:r>
              <a:rPr sz="2600" spc="-459" dirty="0">
                <a:latin typeface="Constantia"/>
                <a:cs typeface="Constantia"/>
              </a:rPr>
              <a:t> </a:t>
            </a:r>
            <a:r>
              <a:rPr sz="2600" spc="-25" dirty="0">
                <a:latin typeface="Constantia"/>
                <a:cs typeface="Constantia"/>
              </a:rPr>
              <a:t>to </a:t>
            </a:r>
            <a:r>
              <a:rPr sz="2600" spc="-5" dirty="0">
                <a:latin typeface="Constantia"/>
                <a:cs typeface="Constantia"/>
              </a:rPr>
              <a:t>fuse, </a:t>
            </a:r>
            <a:r>
              <a:rPr sz="2600" spc="-10" dirty="0">
                <a:latin typeface="Constantia"/>
                <a:cs typeface="Constantia"/>
              </a:rPr>
              <a:t>forming  multinucleated </a:t>
            </a:r>
            <a:r>
              <a:rPr sz="2600" spc="-5" dirty="0">
                <a:latin typeface="Constantia"/>
                <a:cs typeface="Constantia"/>
              </a:rPr>
              <a:t>giant </a:t>
            </a:r>
            <a:r>
              <a:rPr sz="2600" spc="-15" dirty="0">
                <a:latin typeface="Constantia"/>
                <a:cs typeface="Constantia"/>
              </a:rPr>
              <a:t>cells</a:t>
            </a:r>
            <a:r>
              <a:rPr sz="2600" spc="-26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(syncytia)</a:t>
            </a:r>
            <a:endParaRPr sz="2600">
              <a:latin typeface="Constantia"/>
              <a:cs typeface="Constantia"/>
            </a:endParaRPr>
          </a:p>
          <a:p>
            <a:pPr marL="287020" indent="-274320">
              <a:lnSpc>
                <a:spcPts val="2960"/>
              </a:lnSpc>
              <a:spcBef>
                <a:spcPts val="340"/>
              </a:spcBef>
              <a:buClr>
                <a:srgbClr val="0BD0D9"/>
              </a:buClr>
              <a:buSzPct val="96153"/>
              <a:buFont typeface="Wingdings 2"/>
              <a:buChar char=""/>
              <a:tabLst>
                <a:tab pos="287020" algn="l"/>
              </a:tabLst>
            </a:pPr>
            <a:r>
              <a:rPr sz="2600" spc="-5" dirty="0">
                <a:latin typeface="Constantia"/>
                <a:cs typeface="Constantia"/>
              </a:rPr>
              <a:t>RSV causes </a:t>
            </a:r>
            <a:r>
              <a:rPr sz="2600" spc="-10" dirty="0">
                <a:latin typeface="Constantia"/>
                <a:cs typeface="Constantia"/>
              </a:rPr>
              <a:t>outbreaks </a:t>
            </a:r>
            <a:r>
              <a:rPr sz="2600" spc="-5" dirty="0">
                <a:latin typeface="Constantia"/>
                <a:cs typeface="Constantia"/>
              </a:rPr>
              <a:t>of </a:t>
            </a:r>
            <a:r>
              <a:rPr sz="2600" spc="-10" dirty="0">
                <a:latin typeface="Constantia"/>
                <a:cs typeface="Constantia"/>
              </a:rPr>
              <a:t>respiratory</a:t>
            </a:r>
            <a:r>
              <a:rPr sz="2600" spc="-434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infections</a:t>
            </a:r>
            <a:endParaRPr sz="2600">
              <a:latin typeface="Constantia"/>
              <a:cs typeface="Constantia"/>
            </a:endParaRPr>
          </a:p>
          <a:p>
            <a:pPr marL="286385">
              <a:lnSpc>
                <a:spcPts val="2960"/>
              </a:lnSpc>
            </a:pPr>
            <a:r>
              <a:rPr sz="2600" b="1" i="1" dirty="0">
                <a:latin typeface="Constantia"/>
                <a:cs typeface="Constantia"/>
              </a:rPr>
              <a:t>every</a:t>
            </a:r>
            <a:r>
              <a:rPr sz="2600" b="1" i="1" spc="-80" dirty="0">
                <a:latin typeface="Constantia"/>
                <a:cs typeface="Constantia"/>
              </a:rPr>
              <a:t> </a:t>
            </a:r>
            <a:r>
              <a:rPr sz="2600" b="1" i="1" spc="-10" dirty="0">
                <a:latin typeface="Constantia"/>
                <a:cs typeface="Constantia"/>
              </a:rPr>
              <a:t>winter</a:t>
            </a:r>
            <a:r>
              <a:rPr sz="2600" spc="-10" dirty="0">
                <a:latin typeface="Constantia"/>
                <a:cs typeface="Constantia"/>
              </a:rPr>
              <a:t>.</a:t>
            </a:r>
            <a:endParaRPr sz="2600">
              <a:latin typeface="Constantia"/>
              <a:cs typeface="Constantia"/>
            </a:endParaRPr>
          </a:p>
          <a:p>
            <a:pPr marL="287020" marR="1400175" indent="-274320">
              <a:lnSpc>
                <a:spcPts val="2800"/>
              </a:lnSpc>
              <a:spcBef>
                <a:spcPts val="640"/>
              </a:spcBef>
              <a:buClr>
                <a:srgbClr val="0BD0D9"/>
              </a:buClr>
              <a:buSzPct val="96153"/>
              <a:buFont typeface="Wingdings 2"/>
              <a:buChar char=""/>
              <a:tabLst>
                <a:tab pos="287020" algn="l"/>
              </a:tabLst>
            </a:pPr>
            <a:r>
              <a:rPr sz="2600" spc="-5" dirty="0">
                <a:latin typeface="Constantia"/>
                <a:cs typeface="Constantia"/>
              </a:rPr>
              <a:t>RSV </a:t>
            </a:r>
            <a:r>
              <a:rPr sz="2600" dirty="0">
                <a:latin typeface="Constantia"/>
                <a:cs typeface="Constantia"/>
              </a:rPr>
              <a:t>is a </a:t>
            </a:r>
            <a:r>
              <a:rPr sz="2600" spc="-5" dirty="0">
                <a:solidFill>
                  <a:srgbClr val="FF0000"/>
                </a:solidFill>
                <a:latin typeface="Constantia"/>
                <a:cs typeface="Constantia"/>
              </a:rPr>
              <a:t>major</a:t>
            </a:r>
            <a:r>
              <a:rPr sz="2600" spc="-5" dirty="0">
                <a:latin typeface="Constantia"/>
                <a:cs typeface="Constantia"/>
              </a:rPr>
              <a:t> </a:t>
            </a:r>
            <a:r>
              <a:rPr sz="2600" b="1" i="1" spc="-5" dirty="0">
                <a:latin typeface="Constantia"/>
                <a:cs typeface="Constantia"/>
              </a:rPr>
              <a:t>nosocomial </a:t>
            </a:r>
            <a:r>
              <a:rPr sz="2600" b="1" i="1" spc="-10" dirty="0">
                <a:latin typeface="Constantia"/>
                <a:cs typeface="Constantia"/>
              </a:rPr>
              <a:t>pathogen</a:t>
            </a:r>
            <a:r>
              <a:rPr sz="2600" b="1" i="1" spc="-330" dirty="0">
                <a:latin typeface="Constantia"/>
                <a:cs typeface="Constantia"/>
              </a:rPr>
              <a:t> </a:t>
            </a:r>
            <a:r>
              <a:rPr sz="2600" b="1" i="1" spc="-5" dirty="0">
                <a:latin typeface="Constantia"/>
                <a:cs typeface="Constantia"/>
              </a:rPr>
              <a:t>in  </a:t>
            </a:r>
            <a:r>
              <a:rPr sz="2600" b="1" i="1" spc="-5">
                <a:latin typeface="Constantia"/>
                <a:cs typeface="Constantia"/>
              </a:rPr>
              <a:t>pediatric</a:t>
            </a:r>
            <a:r>
              <a:rPr sz="2600" b="1" i="1" spc="-45">
                <a:latin typeface="Constantia"/>
                <a:cs typeface="Constantia"/>
              </a:rPr>
              <a:t> </a:t>
            </a:r>
            <a:r>
              <a:rPr sz="2600" b="1" i="1" spc="-15" smtClean="0">
                <a:latin typeface="Constantia"/>
                <a:cs typeface="Constantia"/>
              </a:rPr>
              <a:t>wards</a:t>
            </a:r>
            <a:r>
              <a:rPr lang="en-US" sz="2600" b="1" i="1" spc="-15" dirty="0" smtClean="0">
                <a:latin typeface="Constantia"/>
                <a:cs typeface="Constantia"/>
              </a:rPr>
              <a:t> </a:t>
            </a:r>
            <a:r>
              <a:rPr lang="en-US" sz="2600" b="1" i="1" spc="-15" dirty="0" smtClean="0">
                <a:solidFill>
                  <a:srgbClr val="00B050"/>
                </a:solidFill>
                <a:latin typeface="Constantia"/>
                <a:cs typeface="Constantia"/>
              </a:rPr>
              <a:t>(</a:t>
            </a:r>
            <a:r>
              <a:rPr lang="en-US" sz="2600" i="1" spc="-15" dirty="0" smtClean="0">
                <a:solidFill>
                  <a:srgbClr val="00B050"/>
                </a:solidFill>
                <a:latin typeface="Constantia"/>
                <a:cs typeface="Constantia"/>
              </a:rPr>
              <a:t>because it’s a droplet infection)</a:t>
            </a:r>
            <a:r>
              <a:rPr sz="2600" i="1" spc="-15" smtClean="0">
                <a:solidFill>
                  <a:srgbClr val="00B050"/>
                </a:solidFill>
                <a:latin typeface="Constantia"/>
                <a:cs typeface="Constantia"/>
              </a:rPr>
              <a:t>.</a:t>
            </a:r>
            <a:r>
              <a:rPr lang="en-US" sz="2600" i="1" spc="-15" dirty="0" smtClean="0">
                <a:solidFill>
                  <a:srgbClr val="00B050"/>
                </a:solidFill>
                <a:latin typeface="Constantia"/>
                <a:cs typeface="Constantia"/>
              </a:rPr>
              <a:t>                  </a:t>
            </a:r>
            <a:endParaRPr sz="2600" i="1">
              <a:solidFill>
                <a:srgbClr val="00B050"/>
              </a:solidFill>
              <a:latin typeface="Constantia"/>
              <a:cs typeface="Constantia"/>
            </a:endParaRPr>
          </a:p>
          <a:p>
            <a:pPr marL="287020" marR="679450" indent="-274320">
              <a:lnSpc>
                <a:spcPts val="2800"/>
              </a:lnSpc>
              <a:spcBef>
                <a:spcPts val="700"/>
              </a:spcBef>
              <a:buClr>
                <a:srgbClr val="0BD0D9"/>
              </a:buClr>
              <a:buSzPct val="96153"/>
              <a:buFont typeface="Wingdings 2"/>
              <a:buChar char=""/>
              <a:tabLst>
                <a:tab pos="287020" algn="l"/>
              </a:tabLst>
            </a:pPr>
            <a:r>
              <a:rPr sz="2600" smtClean="0">
                <a:latin typeface="Constantia"/>
                <a:cs typeface="Constantia"/>
              </a:rPr>
              <a:t>The </a:t>
            </a:r>
            <a:r>
              <a:rPr sz="2600" spc="-15" dirty="0">
                <a:latin typeface="Constantia"/>
                <a:cs typeface="Constantia"/>
              </a:rPr>
              <a:t>pathogen </a:t>
            </a:r>
            <a:r>
              <a:rPr sz="2600" spc="-20" dirty="0">
                <a:latin typeface="Constantia"/>
                <a:cs typeface="Constantia"/>
              </a:rPr>
              <a:t>may </a:t>
            </a:r>
            <a:r>
              <a:rPr sz="2600" dirty="0">
                <a:latin typeface="Constantia"/>
                <a:cs typeface="Constantia"/>
              </a:rPr>
              <a:t>be </a:t>
            </a:r>
            <a:r>
              <a:rPr sz="2600" spc="-15" dirty="0">
                <a:latin typeface="Constantia"/>
                <a:cs typeface="Constantia"/>
              </a:rPr>
              <a:t>introduced by </a:t>
            </a:r>
            <a:r>
              <a:rPr sz="2600" spc="-10" dirty="0">
                <a:latin typeface="Constantia"/>
                <a:cs typeface="Constantia"/>
              </a:rPr>
              <a:t>infected  </a:t>
            </a:r>
            <a:r>
              <a:rPr sz="2600" spc="-5" dirty="0">
                <a:latin typeface="Constantia"/>
                <a:cs typeface="Constantia"/>
              </a:rPr>
              <a:t>infants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who</a:t>
            </a:r>
            <a:r>
              <a:rPr sz="2600" spc="-140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are</a:t>
            </a:r>
            <a:r>
              <a:rPr sz="2600" spc="-130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admitted</a:t>
            </a:r>
            <a:r>
              <a:rPr sz="2600" spc="-20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from</a:t>
            </a:r>
            <a:r>
              <a:rPr sz="2600" spc="-7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the</a:t>
            </a:r>
            <a:r>
              <a:rPr sz="2600" spc="-13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outside</a:t>
            </a:r>
            <a:r>
              <a:rPr sz="2600" spc="-13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and  </a:t>
            </a:r>
            <a:r>
              <a:rPr sz="2600" spc="-10" dirty="0">
                <a:latin typeface="Constantia"/>
                <a:cs typeface="Constantia"/>
              </a:rPr>
              <a:t>adults, </a:t>
            </a:r>
            <a:r>
              <a:rPr sz="2600" spc="-5" dirty="0">
                <a:latin typeface="Constantia"/>
                <a:cs typeface="Constantia"/>
              </a:rPr>
              <a:t>especially members of staff with mild  </a:t>
            </a:r>
            <a:r>
              <a:rPr sz="2600" spc="-10" dirty="0">
                <a:latin typeface="Constantia"/>
                <a:cs typeface="Constantia"/>
              </a:rPr>
              <a:t>infections.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>
              <a:lnSpc>
                <a:spcPct val="100000"/>
              </a:lnSpc>
            </a:pPr>
            <a:r>
              <a:rPr spc="-25" dirty="0">
                <a:latin typeface="Calibri"/>
                <a:cs typeface="Calibri"/>
              </a:rPr>
              <a:t>Transmission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445117"/>
            <a:ext cx="7089775" cy="4761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2600" marR="742950" indent="-469900">
              <a:lnSpc>
                <a:spcPct val="102600"/>
              </a:lnSpc>
              <a:buClr>
                <a:srgbClr val="0BD0D9"/>
              </a:buClr>
              <a:buSzPct val="96153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600" spc="-10" dirty="0">
                <a:latin typeface="Constantia"/>
                <a:cs typeface="Constantia"/>
              </a:rPr>
              <a:t>Respiratory</a:t>
            </a:r>
            <a:r>
              <a:rPr sz="2600" spc="-14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droplets</a:t>
            </a:r>
            <a:r>
              <a:rPr sz="2600" spc="-13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and</a:t>
            </a:r>
            <a:r>
              <a:rPr sz="2600" spc="-7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direct</a:t>
            </a:r>
            <a:r>
              <a:rPr sz="2600" spc="-14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contact</a:t>
            </a:r>
            <a:r>
              <a:rPr sz="2600" spc="-14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of  </a:t>
            </a:r>
            <a:r>
              <a:rPr sz="2600" spc="-15" dirty="0">
                <a:latin typeface="Constantia"/>
                <a:cs typeface="Constantia"/>
              </a:rPr>
              <a:t>contaminated</a:t>
            </a:r>
            <a:r>
              <a:rPr sz="2600" spc="-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hands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with</a:t>
            </a:r>
            <a:r>
              <a:rPr sz="2600" spc="-6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the</a:t>
            </a:r>
            <a:r>
              <a:rPr sz="2600" spc="-6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nose</a:t>
            </a:r>
            <a:r>
              <a:rPr sz="2600" spc="-13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or</a:t>
            </a:r>
            <a:r>
              <a:rPr sz="2600" spc="-160" dirty="0">
                <a:latin typeface="Constantia"/>
                <a:cs typeface="Constantia"/>
              </a:rPr>
              <a:t> </a:t>
            </a:r>
            <a:r>
              <a:rPr sz="2600" spc="-25" dirty="0">
                <a:latin typeface="Constantia"/>
                <a:cs typeface="Constantia"/>
              </a:rPr>
              <a:t>eye</a:t>
            </a:r>
            <a:endParaRPr sz="2600">
              <a:latin typeface="Constantia"/>
              <a:cs typeface="Constantia"/>
            </a:endParaRPr>
          </a:p>
          <a:p>
            <a:pPr marL="482600" indent="-469900">
              <a:lnSpc>
                <a:spcPct val="100000"/>
              </a:lnSpc>
              <a:spcBef>
                <a:spcPts val="2280"/>
              </a:spcBef>
              <a:buClr>
                <a:srgbClr val="0BD0D9"/>
              </a:buClr>
              <a:buSzPct val="96153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600" dirty="0">
                <a:latin typeface="Constantia"/>
                <a:cs typeface="Constantia"/>
              </a:rPr>
              <a:t>The </a:t>
            </a:r>
            <a:r>
              <a:rPr sz="2600" spc="-5" dirty="0">
                <a:latin typeface="Constantia"/>
                <a:cs typeface="Constantia"/>
              </a:rPr>
              <a:t>incubation period </a:t>
            </a:r>
            <a:r>
              <a:rPr sz="2600" dirty="0">
                <a:latin typeface="Constantia"/>
                <a:cs typeface="Constantia"/>
              </a:rPr>
              <a:t>is </a:t>
            </a:r>
            <a:r>
              <a:rPr sz="2600" spc="-10" dirty="0">
                <a:latin typeface="Constantia"/>
                <a:cs typeface="Constantia"/>
              </a:rPr>
              <a:t>usually </a:t>
            </a:r>
            <a:r>
              <a:rPr sz="2600" dirty="0">
                <a:latin typeface="Constantia"/>
                <a:cs typeface="Constantia"/>
              </a:rPr>
              <a:t>3 - </a:t>
            </a:r>
            <a:r>
              <a:rPr sz="2600">
                <a:latin typeface="Constantia"/>
                <a:cs typeface="Constantia"/>
              </a:rPr>
              <a:t>6</a:t>
            </a:r>
            <a:r>
              <a:rPr sz="2600" spc="-380">
                <a:latin typeface="Constantia"/>
                <a:cs typeface="Constantia"/>
              </a:rPr>
              <a:t> </a:t>
            </a:r>
            <a:r>
              <a:rPr sz="2600" spc="-25" smtClean="0">
                <a:latin typeface="Constantia"/>
                <a:cs typeface="Constantia"/>
              </a:rPr>
              <a:t>days</a:t>
            </a:r>
            <a:r>
              <a:rPr lang="en-US" sz="2600" spc="-25" dirty="0" smtClean="0">
                <a:latin typeface="Constantia"/>
                <a:cs typeface="Constantia"/>
              </a:rPr>
              <a:t> </a:t>
            </a:r>
            <a:r>
              <a:rPr lang="en-US" sz="2600" i="1" spc="-25" dirty="0" smtClean="0">
                <a:solidFill>
                  <a:srgbClr val="00B050"/>
                </a:solidFill>
                <a:latin typeface="Constantia"/>
                <a:cs typeface="Constantia"/>
              </a:rPr>
              <a:t>(in </a:t>
            </a:r>
            <a:r>
              <a:rPr lang="en-US" sz="2600" i="1" spc="-25" dirty="0" err="1" smtClean="0">
                <a:solidFill>
                  <a:srgbClr val="00B050"/>
                </a:solidFill>
                <a:latin typeface="Constantia"/>
                <a:cs typeface="Constantia"/>
              </a:rPr>
              <a:t>parainfluenza</a:t>
            </a:r>
            <a:r>
              <a:rPr lang="en-US" sz="2600" i="1" spc="-25" dirty="0" smtClean="0">
                <a:solidFill>
                  <a:srgbClr val="00B050"/>
                </a:solidFill>
                <a:latin typeface="Constantia"/>
                <a:cs typeface="Constantia"/>
              </a:rPr>
              <a:t> 1 to 2 or 3 days)</a:t>
            </a:r>
            <a:endParaRPr sz="2600" i="1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BD0D9"/>
              </a:buClr>
            </a:pPr>
            <a:endParaRPr sz="2150">
              <a:latin typeface="Times New Roman"/>
              <a:cs typeface="Times New Roman"/>
            </a:endParaRPr>
          </a:p>
          <a:p>
            <a:pPr marL="405765" marR="5080" indent="-393065">
              <a:lnSpc>
                <a:spcPts val="3100"/>
              </a:lnSpc>
              <a:buClr>
                <a:srgbClr val="0BD0D9"/>
              </a:buClr>
              <a:buSzPct val="96153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600" dirty="0">
                <a:latin typeface="Constantia"/>
                <a:cs typeface="Constantia"/>
              </a:rPr>
              <a:t>The </a:t>
            </a:r>
            <a:r>
              <a:rPr sz="2600" spc="-5" dirty="0">
                <a:latin typeface="Constantia"/>
                <a:cs typeface="Constantia"/>
              </a:rPr>
              <a:t>virus </a:t>
            </a:r>
            <a:r>
              <a:rPr sz="2600" spc="-10" dirty="0">
                <a:latin typeface="Constantia"/>
                <a:cs typeface="Constantia"/>
              </a:rPr>
              <a:t>spreads </a:t>
            </a:r>
            <a:r>
              <a:rPr sz="2600" spc="-5" dirty="0">
                <a:latin typeface="Constantia"/>
                <a:cs typeface="Constantia"/>
              </a:rPr>
              <a:t>along the epithelium of the  </a:t>
            </a:r>
            <a:r>
              <a:rPr sz="2600" spc="-10" dirty="0">
                <a:latin typeface="Constantia"/>
                <a:cs typeface="Constantia"/>
              </a:rPr>
              <a:t>respiratory </a:t>
            </a:r>
            <a:r>
              <a:rPr sz="2600" spc="-15" dirty="0">
                <a:latin typeface="Constantia"/>
                <a:cs typeface="Constantia"/>
              </a:rPr>
              <a:t>tract, </a:t>
            </a:r>
            <a:r>
              <a:rPr sz="2600" spc="-10" dirty="0">
                <a:latin typeface="Constantia"/>
                <a:cs typeface="Constantia"/>
              </a:rPr>
              <a:t>mostly </a:t>
            </a:r>
            <a:r>
              <a:rPr sz="2600" spc="-15" dirty="0">
                <a:latin typeface="Constantia"/>
                <a:cs typeface="Constantia"/>
              </a:rPr>
              <a:t>by </a:t>
            </a:r>
            <a:r>
              <a:rPr sz="2600" spc="-10" dirty="0">
                <a:solidFill>
                  <a:srgbClr val="FF0000"/>
                </a:solidFill>
                <a:latin typeface="Constantia"/>
                <a:cs typeface="Constantia"/>
              </a:rPr>
              <a:t>cell-to-cell</a:t>
            </a:r>
            <a:r>
              <a:rPr sz="2600" spc="-305" dirty="0">
                <a:solidFill>
                  <a:srgbClr val="FF0000"/>
                </a:solidFill>
                <a:latin typeface="Constantia"/>
                <a:cs typeface="Constantia"/>
              </a:rPr>
              <a:t> </a:t>
            </a:r>
            <a:r>
              <a:rPr sz="2600" spc="-15" dirty="0">
                <a:solidFill>
                  <a:srgbClr val="FF0000"/>
                </a:solidFill>
                <a:latin typeface="Constantia"/>
                <a:cs typeface="Constantia"/>
              </a:rPr>
              <a:t>transfer</a:t>
            </a:r>
            <a:endParaRPr sz="26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BD0D9"/>
              </a:buClr>
              <a:buFont typeface="Wingdings 2"/>
              <a:buChar char=""/>
            </a:pPr>
            <a:endParaRPr sz="2750">
              <a:latin typeface="Times New Roman"/>
              <a:cs typeface="Times New Roman"/>
            </a:endParaRPr>
          </a:p>
          <a:p>
            <a:pPr marL="405765">
              <a:lnSpc>
                <a:spcPct val="100000"/>
              </a:lnSpc>
            </a:pPr>
            <a:r>
              <a:rPr sz="3200" spc="-15" dirty="0">
                <a:latin typeface="Constantia"/>
                <a:cs typeface="Constantia"/>
              </a:rPr>
              <a:t>Pathogenesis</a:t>
            </a:r>
            <a:endParaRPr sz="3200">
              <a:latin typeface="Constantia"/>
              <a:cs typeface="Constantia"/>
            </a:endParaRPr>
          </a:p>
          <a:p>
            <a:pPr marL="927100" lvl="1" indent="-247015">
              <a:lnSpc>
                <a:spcPct val="100000"/>
              </a:lnSpc>
              <a:spcBef>
                <a:spcPts val="660"/>
              </a:spcBef>
              <a:buClr>
                <a:srgbClr val="009DD9"/>
              </a:buClr>
              <a:buSzPct val="71428"/>
              <a:buFont typeface="Wingdings 2"/>
              <a:buChar char=""/>
              <a:tabLst>
                <a:tab pos="927100" algn="l"/>
              </a:tabLst>
            </a:pPr>
            <a:r>
              <a:rPr sz="2100" spc="-5" dirty="0">
                <a:latin typeface="Constantia"/>
                <a:cs typeface="Constantia"/>
              </a:rPr>
              <a:t>Virus</a:t>
            </a:r>
            <a:r>
              <a:rPr sz="2100" spc="-100" dirty="0">
                <a:latin typeface="Constantia"/>
                <a:cs typeface="Constantia"/>
              </a:rPr>
              <a:t> </a:t>
            </a:r>
            <a:r>
              <a:rPr sz="2100" dirty="0">
                <a:latin typeface="Constantia"/>
                <a:cs typeface="Constantia"/>
              </a:rPr>
              <a:t>causes</a:t>
            </a:r>
            <a:r>
              <a:rPr sz="2100" spc="-90" dirty="0">
                <a:latin typeface="Constantia"/>
                <a:cs typeface="Constantia"/>
              </a:rPr>
              <a:t> </a:t>
            </a:r>
            <a:r>
              <a:rPr sz="2100" dirty="0">
                <a:latin typeface="Constantia"/>
                <a:cs typeface="Constantia"/>
              </a:rPr>
              <a:t>syncytia</a:t>
            </a:r>
            <a:r>
              <a:rPr sz="2100" spc="-75" dirty="0">
                <a:latin typeface="Constantia"/>
                <a:cs typeface="Constantia"/>
              </a:rPr>
              <a:t> </a:t>
            </a:r>
            <a:r>
              <a:rPr sz="2100" spc="-20" dirty="0">
                <a:latin typeface="Constantia"/>
                <a:cs typeface="Constantia"/>
              </a:rPr>
              <a:t>to</a:t>
            </a:r>
            <a:r>
              <a:rPr sz="2100" spc="-65" dirty="0">
                <a:latin typeface="Constantia"/>
                <a:cs typeface="Constantia"/>
              </a:rPr>
              <a:t> </a:t>
            </a:r>
            <a:r>
              <a:rPr sz="2100" spc="-5" dirty="0">
                <a:latin typeface="Constantia"/>
                <a:cs typeface="Constantia"/>
              </a:rPr>
              <a:t>form</a:t>
            </a:r>
            <a:r>
              <a:rPr sz="2100" spc="-35" dirty="0">
                <a:latin typeface="Constantia"/>
                <a:cs typeface="Constantia"/>
              </a:rPr>
              <a:t> </a:t>
            </a:r>
            <a:r>
              <a:rPr sz="2100" dirty="0">
                <a:latin typeface="Constantia"/>
                <a:cs typeface="Constantia"/>
              </a:rPr>
              <a:t>in</a:t>
            </a:r>
            <a:r>
              <a:rPr sz="2100" spc="-55" dirty="0">
                <a:latin typeface="Constantia"/>
                <a:cs typeface="Constantia"/>
              </a:rPr>
              <a:t> </a:t>
            </a:r>
            <a:r>
              <a:rPr sz="2100" spc="-5" dirty="0">
                <a:latin typeface="Constantia"/>
                <a:cs typeface="Constantia"/>
              </a:rPr>
              <a:t>the</a:t>
            </a:r>
            <a:r>
              <a:rPr sz="2100" spc="-65" dirty="0">
                <a:latin typeface="Constantia"/>
                <a:cs typeface="Constantia"/>
              </a:rPr>
              <a:t> </a:t>
            </a:r>
            <a:r>
              <a:rPr sz="2100" spc="-5" dirty="0">
                <a:latin typeface="Constantia"/>
                <a:cs typeface="Constantia"/>
              </a:rPr>
              <a:t>lungs</a:t>
            </a:r>
            <a:endParaRPr sz="2100">
              <a:latin typeface="Constantia"/>
              <a:cs typeface="Constantia"/>
            </a:endParaRPr>
          </a:p>
          <a:p>
            <a:pPr marL="927100" lvl="1" indent="-247015">
              <a:lnSpc>
                <a:spcPct val="100000"/>
              </a:lnSpc>
              <a:spcBef>
                <a:spcPts val="480"/>
              </a:spcBef>
              <a:buClr>
                <a:srgbClr val="009DD9"/>
              </a:buClr>
              <a:buSzPct val="71428"/>
              <a:buFont typeface="Wingdings 2"/>
              <a:buChar char=""/>
              <a:tabLst>
                <a:tab pos="927100" algn="l"/>
              </a:tabLst>
            </a:pPr>
            <a:r>
              <a:rPr sz="2100" dirty="0">
                <a:latin typeface="Constantia"/>
                <a:cs typeface="Constantia"/>
              </a:rPr>
              <a:t>Immune</a:t>
            </a:r>
            <a:r>
              <a:rPr sz="2100" spc="-95" dirty="0">
                <a:latin typeface="Constantia"/>
                <a:cs typeface="Constantia"/>
              </a:rPr>
              <a:t> </a:t>
            </a:r>
            <a:r>
              <a:rPr sz="2100" spc="-10" dirty="0">
                <a:latin typeface="Constantia"/>
                <a:cs typeface="Constantia"/>
              </a:rPr>
              <a:t>response</a:t>
            </a:r>
            <a:r>
              <a:rPr sz="2100" spc="-85" dirty="0">
                <a:latin typeface="Constantia"/>
                <a:cs typeface="Constantia"/>
              </a:rPr>
              <a:t> </a:t>
            </a:r>
            <a:r>
              <a:rPr sz="2100" spc="-20" dirty="0">
                <a:latin typeface="Constantia"/>
                <a:cs typeface="Constantia"/>
              </a:rPr>
              <a:t>to</a:t>
            </a:r>
            <a:r>
              <a:rPr sz="2100" spc="-60" dirty="0">
                <a:latin typeface="Constantia"/>
                <a:cs typeface="Constantia"/>
              </a:rPr>
              <a:t> </a:t>
            </a:r>
            <a:r>
              <a:rPr sz="2100" spc="-5" dirty="0">
                <a:latin typeface="Constantia"/>
                <a:cs typeface="Constantia"/>
              </a:rPr>
              <a:t>RSV</a:t>
            </a:r>
            <a:r>
              <a:rPr sz="2100" spc="-55" dirty="0">
                <a:latin typeface="Constantia"/>
                <a:cs typeface="Constantia"/>
              </a:rPr>
              <a:t> </a:t>
            </a:r>
            <a:r>
              <a:rPr sz="2100" spc="-5" dirty="0">
                <a:latin typeface="Constantia"/>
                <a:cs typeface="Constantia"/>
              </a:rPr>
              <a:t>further</a:t>
            </a:r>
            <a:r>
              <a:rPr sz="2100" spc="-135" dirty="0">
                <a:latin typeface="Constantia"/>
                <a:cs typeface="Constantia"/>
              </a:rPr>
              <a:t> </a:t>
            </a:r>
            <a:r>
              <a:rPr sz="2100" spc="-10" dirty="0">
                <a:latin typeface="Constantia"/>
                <a:cs typeface="Constantia"/>
              </a:rPr>
              <a:t>damages</a:t>
            </a:r>
            <a:r>
              <a:rPr sz="2100" spc="-70" dirty="0">
                <a:latin typeface="Constantia"/>
                <a:cs typeface="Constantia"/>
              </a:rPr>
              <a:t> </a:t>
            </a:r>
            <a:r>
              <a:rPr sz="2100" spc="-5" dirty="0">
                <a:latin typeface="Constantia"/>
                <a:cs typeface="Constantia"/>
              </a:rPr>
              <a:t>the</a:t>
            </a:r>
            <a:r>
              <a:rPr sz="2100" spc="-65" dirty="0">
                <a:latin typeface="Constantia"/>
                <a:cs typeface="Constantia"/>
              </a:rPr>
              <a:t> </a:t>
            </a:r>
            <a:r>
              <a:rPr sz="2100" spc="-5" dirty="0">
                <a:latin typeface="Constantia"/>
                <a:cs typeface="Constantia"/>
              </a:rPr>
              <a:t>lungs</a:t>
            </a:r>
            <a:endParaRPr sz="2100">
              <a:latin typeface="Constantia"/>
              <a:cs typeface="Constant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4100" y="538479"/>
            <a:ext cx="2804795" cy="426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CLINICAL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FINDINGS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477" y="1097137"/>
            <a:ext cx="7527925" cy="534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2600" marR="5080" indent="-469900">
              <a:lnSpc>
                <a:spcPct val="79900"/>
              </a:lnSpc>
              <a:buClr>
                <a:srgbClr val="0BD0D9"/>
              </a:buClr>
              <a:buSzPct val="95833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400" spc="-5" dirty="0">
                <a:latin typeface="Constantia"/>
                <a:cs typeface="Constantia"/>
              </a:rPr>
              <a:t>RSV is the most </a:t>
            </a:r>
            <a:r>
              <a:rPr sz="2400" spc="-10" dirty="0">
                <a:latin typeface="Constantia"/>
                <a:cs typeface="Constantia"/>
              </a:rPr>
              <a:t>common </a:t>
            </a:r>
            <a:r>
              <a:rPr sz="2400" spc="-5" dirty="0">
                <a:latin typeface="Constantia"/>
                <a:cs typeface="Constantia"/>
              </a:rPr>
              <a:t>cause </a:t>
            </a:r>
            <a:r>
              <a:rPr sz="2400" dirty="0">
                <a:latin typeface="Constantia"/>
                <a:cs typeface="Constantia"/>
              </a:rPr>
              <a:t>of </a:t>
            </a:r>
            <a:r>
              <a:rPr sz="2400" spc="-15" dirty="0">
                <a:latin typeface="Constantia"/>
                <a:cs typeface="Constantia"/>
              </a:rPr>
              <a:t>severe </a:t>
            </a:r>
            <a:r>
              <a:rPr sz="2400" spc="-20" dirty="0">
                <a:latin typeface="Constantia"/>
                <a:cs typeface="Constantia"/>
              </a:rPr>
              <a:t>lower  </a:t>
            </a:r>
            <a:r>
              <a:rPr sz="2400" spc="-10" dirty="0">
                <a:latin typeface="Constantia"/>
                <a:cs typeface="Constantia"/>
              </a:rPr>
              <a:t>respiratory </a:t>
            </a:r>
            <a:r>
              <a:rPr sz="2400" spc="-5" dirty="0">
                <a:latin typeface="Constantia"/>
                <a:cs typeface="Constantia"/>
              </a:rPr>
              <a:t>disease in </a:t>
            </a:r>
            <a:r>
              <a:rPr sz="2400" b="1" spc="-15" dirty="0">
                <a:solidFill>
                  <a:srgbClr val="FF0000"/>
                </a:solidFill>
                <a:latin typeface="Constantia"/>
                <a:cs typeface="Constantia"/>
              </a:rPr>
              <a:t>young </a:t>
            </a:r>
            <a:r>
              <a:rPr sz="2400" b="1" dirty="0">
                <a:solidFill>
                  <a:srgbClr val="FF0000"/>
                </a:solidFill>
                <a:latin typeface="Constantia"/>
                <a:cs typeface="Constantia"/>
              </a:rPr>
              <a:t>infants</a:t>
            </a:r>
            <a:r>
              <a:rPr sz="2400" dirty="0">
                <a:latin typeface="Constantia"/>
                <a:cs typeface="Constantia"/>
              </a:rPr>
              <a:t>. </a:t>
            </a:r>
            <a:r>
              <a:rPr sz="2400" spc="-35" dirty="0">
                <a:latin typeface="Constantia"/>
                <a:cs typeface="Constantia"/>
              </a:rPr>
              <a:t>It </a:t>
            </a:r>
            <a:r>
              <a:rPr sz="2400" spc="-5" dirty="0">
                <a:latin typeface="Constantia"/>
                <a:cs typeface="Constantia"/>
              </a:rPr>
              <a:t>is</a:t>
            </a:r>
            <a:r>
              <a:rPr sz="2400" spc="-31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responsible  </a:t>
            </a:r>
            <a:r>
              <a:rPr sz="2400" spc="-10" dirty="0">
                <a:latin typeface="Constantia"/>
                <a:cs typeface="Constantia"/>
              </a:rPr>
              <a:t>for </a:t>
            </a:r>
            <a:r>
              <a:rPr sz="2400" spc="-5" dirty="0">
                <a:latin typeface="Constantia"/>
                <a:cs typeface="Constantia"/>
              </a:rPr>
              <a:t>50 </a:t>
            </a:r>
            <a:r>
              <a:rPr sz="2400" dirty="0">
                <a:latin typeface="Constantia"/>
                <a:cs typeface="Constantia"/>
              </a:rPr>
              <a:t>- </a:t>
            </a:r>
            <a:r>
              <a:rPr sz="2400" spc="-5" dirty="0">
                <a:latin typeface="Constantia"/>
                <a:cs typeface="Constantia"/>
              </a:rPr>
              <a:t>90% </a:t>
            </a:r>
            <a:r>
              <a:rPr sz="2400" dirty="0">
                <a:latin typeface="Constantia"/>
                <a:cs typeface="Constantia"/>
              </a:rPr>
              <a:t>of </a:t>
            </a:r>
            <a:r>
              <a:rPr sz="2400" spc="-5" dirty="0">
                <a:latin typeface="Constantia"/>
                <a:cs typeface="Constantia"/>
              </a:rPr>
              <a:t>cases </a:t>
            </a:r>
            <a:r>
              <a:rPr sz="2400" dirty="0">
                <a:latin typeface="Constantia"/>
                <a:cs typeface="Constantia"/>
              </a:rPr>
              <a:t>of </a:t>
            </a:r>
            <a:r>
              <a:rPr sz="2400" b="1" spc="-5" dirty="0">
                <a:solidFill>
                  <a:srgbClr val="FF0000"/>
                </a:solidFill>
                <a:latin typeface="Constantia"/>
                <a:cs typeface="Constantia"/>
              </a:rPr>
              <a:t>bronchiolitis</a:t>
            </a:r>
            <a:r>
              <a:rPr sz="2400" spc="-5" dirty="0">
                <a:latin typeface="Constantia"/>
                <a:cs typeface="Constantia"/>
              </a:rPr>
              <a:t>, </a:t>
            </a:r>
            <a:r>
              <a:rPr sz="2400" dirty="0">
                <a:latin typeface="Constantia"/>
                <a:cs typeface="Constantia"/>
              </a:rPr>
              <a:t>5 - </a:t>
            </a:r>
            <a:r>
              <a:rPr sz="2400" spc="-5" dirty="0">
                <a:latin typeface="Constantia"/>
                <a:cs typeface="Constantia"/>
              </a:rPr>
              <a:t>40% </a:t>
            </a:r>
            <a:r>
              <a:rPr sz="2400" dirty="0">
                <a:latin typeface="Constantia"/>
                <a:cs typeface="Constantia"/>
              </a:rPr>
              <a:t>of  </a:t>
            </a:r>
            <a:r>
              <a:rPr sz="2400" b="1" spc="-5" dirty="0">
                <a:solidFill>
                  <a:srgbClr val="3333FF"/>
                </a:solidFill>
                <a:latin typeface="Constantia"/>
                <a:cs typeface="Constantia"/>
              </a:rPr>
              <a:t>pneumonias </a:t>
            </a:r>
            <a:r>
              <a:rPr sz="2400" spc="-5" dirty="0">
                <a:latin typeface="Constantia"/>
                <a:cs typeface="Constantia"/>
              </a:rPr>
              <a:t>and bronchitis and </a:t>
            </a:r>
            <a:r>
              <a:rPr sz="2400" dirty="0">
                <a:latin typeface="Constantia"/>
                <a:cs typeface="Constantia"/>
              </a:rPr>
              <a:t>less </a:t>
            </a:r>
            <a:r>
              <a:rPr sz="2400" spc="-5" dirty="0">
                <a:latin typeface="Constantia"/>
                <a:cs typeface="Constantia"/>
              </a:rPr>
              <a:t>than 10% </a:t>
            </a:r>
            <a:r>
              <a:rPr sz="2400" dirty="0">
                <a:latin typeface="Constantia"/>
                <a:cs typeface="Constantia"/>
              </a:rPr>
              <a:t>of  </a:t>
            </a:r>
            <a:r>
              <a:rPr sz="2400" spc="-10" dirty="0">
                <a:latin typeface="Constantia"/>
                <a:cs typeface="Constantia"/>
              </a:rPr>
              <a:t>croups </a:t>
            </a:r>
            <a:r>
              <a:rPr sz="2400" spc="-5" dirty="0">
                <a:latin typeface="Constantia"/>
                <a:cs typeface="Constantia"/>
              </a:rPr>
              <a:t>in </a:t>
            </a:r>
            <a:r>
              <a:rPr sz="2400" spc="-15" dirty="0">
                <a:latin typeface="Constantia"/>
                <a:cs typeface="Constantia"/>
              </a:rPr>
              <a:t>young</a:t>
            </a:r>
            <a:r>
              <a:rPr sz="2400" spc="-24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children.</a:t>
            </a:r>
            <a:endParaRPr sz="2400">
              <a:latin typeface="Constantia"/>
              <a:cs typeface="Constantia"/>
            </a:endParaRPr>
          </a:p>
          <a:p>
            <a:pPr marL="482600" indent="-469900">
              <a:lnSpc>
                <a:spcPct val="100000"/>
              </a:lnSpc>
              <a:spcBef>
                <a:spcPts val="20"/>
              </a:spcBef>
              <a:buClr>
                <a:srgbClr val="0BD0D9"/>
              </a:buClr>
              <a:buSzPct val="95833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400" spc="-40" dirty="0">
                <a:latin typeface="Constantia"/>
                <a:cs typeface="Constantia"/>
              </a:rPr>
              <a:t>Young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children</a:t>
            </a:r>
            <a:endParaRPr sz="2400">
              <a:latin typeface="Constantia"/>
              <a:cs typeface="Constantia"/>
            </a:endParaRPr>
          </a:p>
          <a:p>
            <a:pPr marL="920750" lvl="1" indent="-436880">
              <a:lnSpc>
                <a:spcPct val="100000"/>
              </a:lnSpc>
              <a:spcBef>
                <a:spcPts val="20"/>
              </a:spcBef>
              <a:buClr>
                <a:srgbClr val="0F6FC6"/>
              </a:buClr>
              <a:buSzPct val="85000"/>
              <a:buFont typeface="Wingdings 2"/>
              <a:buChar char=""/>
              <a:tabLst>
                <a:tab pos="920115" algn="l"/>
                <a:tab pos="920750" algn="l"/>
              </a:tabLst>
            </a:pPr>
            <a:r>
              <a:rPr sz="2000" spc="-5" dirty="0">
                <a:latin typeface="Constantia"/>
                <a:cs typeface="Constantia"/>
              </a:rPr>
              <a:t>otitis</a:t>
            </a:r>
            <a:r>
              <a:rPr sz="2000" spc="-14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media</a:t>
            </a:r>
            <a:endParaRPr sz="2000">
              <a:latin typeface="Constantia"/>
              <a:cs typeface="Constantia"/>
            </a:endParaRPr>
          </a:p>
          <a:p>
            <a:pPr marL="482600" indent="-469900">
              <a:lnSpc>
                <a:spcPct val="100000"/>
              </a:lnSpc>
              <a:buClr>
                <a:srgbClr val="0BD0D9"/>
              </a:buClr>
              <a:buSzPct val="95833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400" spc="-5" dirty="0">
                <a:latin typeface="Constantia"/>
                <a:cs typeface="Constantia"/>
              </a:rPr>
              <a:t>Older </a:t>
            </a:r>
            <a:r>
              <a:rPr sz="2400" spc="-10" dirty="0">
                <a:latin typeface="Constantia"/>
                <a:cs typeface="Constantia"/>
              </a:rPr>
              <a:t>children </a:t>
            </a:r>
            <a:r>
              <a:rPr sz="2400" dirty="0">
                <a:latin typeface="Constantia"/>
                <a:cs typeface="Constantia"/>
              </a:rPr>
              <a:t>&amp;</a:t>
            </a:r>
            <a:r>
              <a:rPr sz="2400" spc="-24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adults</a:t>
            </a:r>
            <a:endParaRPr sz="2400">
              <a:latin typeface="Constantia"/>
              <a:cs typeface="Constantia"/>
            </a:endParaRPr>
          </a:p>
          <a:p>
            <a:pPr marL="920750" lvl="1" indent="-436880">
              <a:lnSpc>
                <a:spcPct val="100000"/>
              </a:lnSpc>
              <a:spcBef>
                <a:spcPts val="20"/>
              </a:spcBef>
              <a:buClr>
                <a:srgbClr val="0F6FC6"/>
              </a:buClr>
              <a:buSzPct val="85000"/>
              <a:buFont typeface="Wingdings 2"/>
              <a:buChar char=""/>
              <a:tabLst>
                <a:tab pos="920115" algn="l"/>
                <a:tab pos="920750" algn="l"/>
              </a:tabLst>
            </a:pPr>
            <a:r>
              <a:rPr sz="2000" spc="-10" dirty="0">
                <a:latin typeface="Constantia"/>
                <a:cs typeface="Constantia"/>
              </a:rPr>
              <a:t>common </a:t>
            </a:r>
            <a:r>
              <a:rPr sz="2000" spc="-15" dirty="0">
                <a:latin typeface="Constantia"/>
                <a:cs typeface="Constantia"/>
              </a:rPr>
              <a:t>cold like </a:t>
            </a:r>
            <a:r>
              <a:rPr sz="2000" dirty="0">
                <a:latin typeface="Constantia"/>
                <a:cs typeface="Constantia"/>
              </a:rPr>
              <a:t>–</a:t>
            </a:r>
            <a:r>
              <a:rPr sz="2000" spc="-18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disease</a:t>
            </a:r>
            <a:endParaRPr sz="2000">
              <a:latin typeface="Constantia"/>
              <a:cs typeface="Constantia"/>
            </a:endParaRPr>
          </a:p>
          <a:p>
            <a:pPr marL="482600" indent="-469900">
              <a:lnSpc>
                <a:spcPct val="100000"/>
              </a:lnSpc>
              <a:buClr>
                <a:srgbClr val="0BD0D9"/>
              </a:buClr>
              <a:buSzPct val="95833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400" b="1" dirty="0">
                <a:latin typeface="Constantia"/>
                <a:cs typeface="Constantia"/>
              </a:rPr>
              <a:t>Infants</a:t>
            </a:r>
            <a:endParaRPr sz="2400">
              <a:latin typeface="Constantia"/>
              <a:cs typeface="Constantia"/>
            </a:endParaRPr>
          </a:p>
          <a:p>
            <a:pPr marL="920750" lvl="1" indent="-436880">
              <a:lnSpc>
                <a:spcPct val="100000"/>
              </a:lnSpc>
              <a:spcBef>
                <a:spcPts val="20"/>
              </a:spcBef>
              <a:buClr>
                <a:srgbClr val="0F6FC6"/>
              </a:buClr>
              <a:buSzPct val="85000"/>
              <a:buFont typeface="Wingdings 2"/>
              <a:buChar char=""/>
              <a:tabLst>
                <a:tab pos="920115" algn="l"/>
                <a:tab pos="920750" algn="l"/>
              </a:tabLst>
            </a:pPr>
            <a:r>
              <a:rPr sz="2000" spc="-15" dirty="0">
                <a:latin typeface="Constantia"/>
                <a:cs typeface="Constantia"/>
              </a:rPr>
              <a:t>Febrile</a:t>
            </a:r>
            <a:r>
              <a:rPr sz="2000" spc="-114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URTI</a:t>
            </a:r>
            <a:endParaRPr sz="2000">
              <a:latin typeface="Constantia"/>
              <a:cs typeface="Constantia"/>
            </a:endParaRPr>
          </a:p>
          <a:p>
            <a:pPr marL="920750" lvl="1" indent="-436880">
              <a:lnSpc>
                <a:spcPct val="100000"/>
              </a:lnSpc>
              <a:buClr>
                <a:srgbClr val="0F6FC6"/>
              </a:buClr>
              <a:buSzPct val="85000"/>
              <a:buFont typeface="Wingdings 2"/>
              <a:buChar char=""/>
              <a:tabLst>
                <a:tab pos="920115" algn="l"/>
                <a:tab pos="920750" algn="l"/>
              </a:tabLst>
            </a:pPr>
            <a:r>
              <a:rPr sz="2000" spc="-15" dirty="0">
                <a:latin typeface="Constantia"/>
                <a:cs typeface="Constantia"/>
              </a:rPr>
              <a:t>Lower </a:t>
            </a:r>
            <a:r>
              <a:rPr sz="2000" spc="-10" dirty="0">
                <a:latin typeface="Constantia"/>
                <a:cs typeface="Constantia"/>
              </a:rPr>
              <a:t>respiratory </a:t>
            </a:r>
            <a:r>
              <a:rPr sz="2000" spc="-10">
                <a:latin typeface="Constantia"/>
                <a:cs typeface="Constantia"/>
              </a:rPr>
              <a:t>tract</a:t>
            </a:r>
            <a:r>
              <a:rPr sz="2000" spc="-260">
                <a:latin typeface="Constantia"/>
                <a:cs typeface="Constantia"/>
              </a:rPr>
              <a:t> </a:t>
            </a:r>
            <a:r>
              <a:rPr lang="en-US" sz="2000" spc="-260" dirty="0" smtClean="0">
                <a:latin typeface="Constantia"/>
                <a:cs typeface="Constantia"/>
              </a:rPr>
              <a:t> </a:t>
            </a:r>
            <a:r>
              <a:rPr sz="2000" spc="-20" smtClean="0">
                <a:latin typeface="Constantia"/>
                <a:cs typeface="Constantia"/>
              </a:rPr>
              <a:t>involvement</a:t>
            </a:r>
            <a:endParaRPr sz="2000">
              <a:latin typeface="Constantia"/>
              <a:cs typeface="Constantia"/>
            </a:endParaRPr>
          </a:p>
          <a:p>
            <a:pPr marL="920750" lvl="1" indent="-436880">
              <a:lnSpc>
                <a:spcPct val="100000"/>
              </a:lnSpc>
              <a:buClr>
                <a:srgbClr val="0F6FC6"/>
              </a:buClr>
              <a:buSzPct val="85000"/>
              <a:buFont typeface="Wingdings 2"/>
              <a:buChar char=""/>
              <a:tabLst>
                <a:tab pos="920115" algn="l"/>
                <a:tab pos="920750" algn="l"/>
              </a:tabLst>
            </a:pPr>
            <a:r>
              <a:rPr sz="2000" spc="-20" dirty="0">
                <a:latin typeface="Constantia"/>
                <a:cs typeface="Constantia"/>
              </a:rPr>
              <a:t>Worsening</a:t>
            </a:r>
            <a:r>
              <a:rPr sz="2000" spc="-125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cough</a:t>
            </a:r>
            <a:endParaRPr sz="2000">
              <a:latin typeface="Constantia"/>
              <a:cs typeface="Constantia"/>
            </a:endParaRPr>
          </a:p>
          <a:p>
            <a:pPr marL="920750" lvl="1" indent="-436880">
              <a:lnSpc>
                <a:spcPct val="100000"/>
              </a:lnSpc>
              <a:buClr>
                <a:srgbClr val="0F6FC6"/>
              </a:buClr>
              <a:buSzPct val="85000"/>
              <a:buFont typeface="Wingdings 2"/>
              <a:buChar char=""/>
              <a:tabLst>
                <a:tab pos="920115" algn="l"/>
                <a:tab pos="920750" algn="l"/>
              </a:tabLst>
            </a:pPr>
            <a:r>
              <a:rPr sz="2000" spc="-20">
                <a:latin typeface="Constantia"/>
                <a:cs typeface="Constantia"/>
              </a:rPr>
              <a:t>Tachypnoea </a:t>
            </a:r>
            <a:r>
              <a:rPr lang="en-US" sz="2000" i="1" spc="-20" dirty="0" smtClean="0">
                <a:solidFill>
                  <a:srgbClr val="00B050"/>
                </a:solidFill>
                <a:latin typeface="Constantia"/>
                <a:cs typeface="Constantia"/>
              </a:rPr>
              <a:t>(fast breathing) </a:t>
            </a:r>
            <a:r>
              <a:rPr sz="2000" spc="-5" smtClean="0">
                <a:latin typeface="Constantia"/>
                <a:cs typeface="Constantia"/>
              </a:rPr>
              <a:t>and</a:t>
            </a:r>
            <a:r>
              <a:rPr sz="2000" spc="-155" smtClean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dyspnoea</a:t>
            </a:r>
            <a:endParaRPr sz="2000">
              <a:latin typeface="Constantia"/>
              <a:cs typeface="Constantia"/>
            </a:endParaRPr>
          </a:p>
          <a:p>
            <a:pPr marL="482600" marR="114300" indent="-469900">
              <a:lnSpc>
                <a:spcPct val="79900"/>
              </a:lnSpc>
              <a:spcBef>
                <a:spcPts val="575"/>
              </a:spcBef>
              <a:buClr>
                <a:srgbClr val="0BD0D9"/>
              </a:buClr>
              <a:buSzPct val="95833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400" spc="-5" dirty="0">
                <a:latin typeface="Constantia"/>
                <a:cs typeface="Constantia"/>
              </a:rPr>
              <a:t>In</a:t>
            </a:r>
            <a:r>
              <a:rPr sz="2400" spc="-4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bronchiolitis,</a:t>
            </a:r>
            <a:r>
              <a:rPr sz="2400" spc="-3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the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respiratory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rate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may</a:t>
            </a:r>
            <a:r>
              <a:rPr sz="2400" spc="-7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be</a:t>
            </a:r>
            <a:r>
              <a:rPr sz="2400" spc="-125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elevated,  </a:t>
            </a:r>
            <a:r>
              <a:rPr sz="2400" dirty="0">
                <a:latin typeface="Constantia"/>
                <a:cs typeface="Constantia"/>
              </a:rPr>
              <a:t>with </a:t>
            </a:r>
            <a:r>
              <a:rPr sz="2400" spc="-5" dirty="0">
                <a:latin typeface="Constantia"/>
                <a:cs typeface="Constantia"/>
              </a:rPr>
              <a:t>wheezing and </a:t>
            </a:r>
            <a:r>
              <a:rPr sz="2400" spc="5" dirty="0">
                <a:latin typeface="Constantia"/>
                <a:cs typeface="Constantia"/>
              </a:rPr>
              <a:t>hyperinflation. </a:t>
            </a:r>
            <a:r>
              <a:rPr sz="2400" spc="-10" dirty="0">
                <a:latin typeface="Constantia"/>
                <a:cs typeface="Constantia"/>
              </a:rPr>
              <a:t>Cyanosis </a:t>
            </a:r>
            <a:r>
              <a:rPr sz="2400" spc="-20" dirty="0">
                <a:latin typeface="Constantia"/>
                <a:cs typeface="Constantia"/>
              </a:rPr>
              <a:t>may </a:t>
            </a:r>
            <a:r>
              <a:rPr sz="2400" dirty="0">
                <a:latin typeface="Constantia"/>
                <a:cs typeface="Constantia"/>
              </a:rPr>
              <a:t>be  </a:t>
            </a:r>
            <a:r>
              <a:rPr sz="2400" spc="-10" dirty="0">
                <a:latin typeface="Constantia"/>
                <a:cs typeface="Constantia"/>
              </a:rPr>
              <a:t>present </a:t>
            </a:r>
            <a:r>
              <a:rPr sz="2400" spc="-5" dirty="0">
                <a:latin typeface="Constantia"/>
                <a:cs typeface="Constantia"/>
              </a:rPr>
              <a:t>in </a:t>
            </a:r>
            <a:r>
              <a:rPr sz="2400" spc="-15">
                <a:latin typeface="Constantia"/>
                <a:cs typeface="Constantia"/>
              </a:rPr>
              <a:t>severe</a:t>
            </a:r>
            <a:r>
              <a:rPr sz="2400" spc="-280">
                <a:latin typeface="Constantia"/>
                <a:cs typeface="Constantia"/>
              </a:rPr>
              <a:t> </a:t>
            </a:r>
            <a:r>
              <a:rPr sz="2400" spc="-10" smtClean="0">
                <a:latin typeface="Constantia"/>
                <a:cs typeface="Constantia"/>
              </a:rPr>
              <a:t>cases</a:t>
            </a:r>
            <a:r>
              <a:rPr lang="en-US" sz="2400" spc="-10" dirty="0" smtClean="0">
                <a:latin typeface="Constantia"/>
                <a:cs typeface="Constantia"/>
              </a:rPr>
              <a:t> </a:t>
            </a:r>
            <a:r>
              <a:rPr lang="en-US" sz="2400" i="1" spc="-10" dirty="0" smtClean="0">
                <a:solidFill>
                  <a:srgbClr val="00B050"/>
                </a:solidFill>
                <a:latin typeface="Constantia"/>
                <a:cs typeface="Constantia"/>
              </a:rPr>
              <a:t>(because of </a:t>
            </a:r>
            <a:r>
              <a:rPr lang="en-US" sz="2400" i="1" spc="-20" dirty="0" err="1" smtClean="0">
                <a:solidFill>
                  <a:srgbClr val="00B050"/>
                </a:solidFill>
                <a:latin typeface="Constantia"/>
                <a:cs typeface="Constantia"/>
              </a:rPr>
              <a:t>tachypnoea</a:t>
            </a:r>
            <a:r>
              <a:rPr lang="en-US" sz="2400" i="1" spc="-20" dirty="0" smtClean="0">
                <a:solidFill>
                  <a:srgbClr val="00B050"/>
                </a:solidFill>
                <a:latin typeface="Constantia"/>
                <a:cs typeface="Constantia"/>
              </a:rPr>
              <a:t> )</a:t>
            </a:r>
            <a:r>
              <a:rPr sz="2400" i="1" spc="-10" smtClean="0">
                <a:solidFill>
                  <a:srgbClr val="00B050"/>
                </a:solidFill>
                <a:latin typeface="Constantia"/>
                <a:cs typeface="Constantia"/>
              </a:rPr>
              <a:t>.</a:t>
            </a:r>
            <a:endParaRPr sz="2400" i="1">
              <a:solidFill>
                <a:srgbClr val="00B050"/>
              </a:solidFill>
              <a:latin typeface="Constantia"/>
              <a:cs typeface="Constant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6900" y="744728"/>
            <a:ext cx="7950200" cy="761233"/>
          </a:xfrm>
          <a:prstGeom prst="rect">
            <a:avLst/>
          </a:prstGeom>
        </p:spPr>
        <p:txBody>
          <a:bodyPr vert="horz" wrap="square" lIns="0" tIns="281431" rIns="0" bIns="0" rtlCol="0">
            <a:spAutoFit/>
          </a:bodyPr>
          <a:lstStyle/>
          <a:p>
            <a:pPr marL="622300">
              <a:lnSpc>
                <a:spcPct val="100000"/>
              </a:lnSpc>
            </a:pPr>
            <a:r>
              <a:rPr sz="3100" spc="-5" dirty="0">
                <a:latin typeface="Calibri"/>
                <a:cs typeface="Calibri"/>
              </a:rPr>
              <a:t>Risk </a:t>
            </a:r>
            <a:r>
              <a:rPr sz="3100" spc="-15" dirty="0">
                <a:latin typeface="Calibri"/>
                <a:cs typeface="Calibri"/>
              </a:rPr>
              <a:t>groups </a:t>
            </a:r>
            <a:r>
              <a:rPr sz="3100" spc="-20" dirty="0">
                <a:latin typeface="Calibri"/>
                <a:cs typeface="Calibri"/>
              </a:rPr>
              <a:t>for</a:t>
            </a:r>
            <a:r>
              <a:rPr sz="31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100" spc="-30" dirty="0">
                <a:solidFill>
                  <a:srgbClr val="FF0000"/>
                </a:solidFill>
                <a:latin typeface="Calibri"/>
                <a:cs typeface="Calibri"/>
              </a:rPr>
              <a:t>fatal </a:t>
            </a:r>
            <a:r>
              <a:rPr sz="3100" spc="-20" dirty="0">
                <a:latin typeface="Calibri"/>
                <a:cs typeface="Calibri"/>
              </a:rPr>
              <a:t>RSV</a:t>
            </a:r>
            <a:r>
              <a:rPr sz="3100" spc="10" dirty="0">
                <a:latin typeface="Calibri"/>
                <a:cs typeface="Calibri"/>
              </a:rPr>
              <a:t> </a:t>
            </a:r>
            <a:r>
              <a:rPr sz="3100" spc="-15" dirty="0">
                <a:latin typeface="Calibri"/>
                <a:cs typeface="Calibri"/>
              </a:rPr>
              <a:t>infection</a:t>
            </a:r>
            <a:endParaRPr sz="3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1684020"/>
            <a:ext cx="7517130" cy="44191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2600" indent="-469900">
              <a:lnSpc>
                <a:spcPct val="100000"/>
              </a:lnSpc>
              <a:buClr>
                <a:srgbClr val="0BD0D9"/>
              </a:buClr>
              <a:buSzPct val="96153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600" b="1" spc="-5" dirty="0">
                <a:latin typeface="Constantia"/>
                <a:cs typeface="Constantia"/>
              </a:rPr>
              <a:t>Infants with </a:t>
            </a:r>
            <a:r>
              <a:rPr sz="2600" b="1" spc="-15" dirty="0">
                <a:latin typeface="Constantia"/>
                <a:cs typeface="Constantia"/>
              </a:rPr>
              <a:t>congenital </a:t>
            </a:r>
            <a:r>
              <a:rPr sz="2600" b="1" spc="-5" dirty="0">
                <a:latin typeface="Constantia"/>
                <a:cs typeface="Constantia"/>
              </a:rPr>
              <a:t>heart</a:t>
            </a:r>
            <a:r>
              <a:rPr sz="2600" b="1" spc="-355" dirty="0">
                <a:latin typeface="Constantia"/>
                <a:cs typeface="Constantia"/>
              </a:rPr>
              <a:t> </a:t>
            </a:r>
            <a:r>
              <a:rPr sz="2600" b="1" spc="-5" dirty="0">
                <a:latin typeface="Constantia"/>
                <a:cs typeface="Constantia"/>
              </a:rPr>
              <a:t>disease</a:t>
            </a:r>
            <a:endParaRPr sz="2600">
              <a:latin typeface="Constantia"/>
              <a:cs typeface="Constantia"/>
            </a:endParaRPr>
          </a:p>
          <a:p>
            <a:pPr marL="482600" indent="-469900">
              <a:lnSpc>
                <a:spcPct val="100000"/>
              </a:lnSpc>
              <a:spcBef>
                <a:spcPts val="680"/>
              </a:spcBef>
              <a:buClr>
                <a:srgbClr val="0BD0D9"/>
              </a:buClr>
              <a:buSzPct val="96153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600" b="1" spc="-5" dirty="0">
                <a:latin typeface="Constantia"/>
                <a:cs typeface="Constantia"/>
              </a:rPr>
              <a:t>Infants with </a:t>
            </a:r>
            <a:r>
              <a:rPr sz="2600" b="1" spc="-10" dirty="0">
                <a:latin typeface="Constantia"/>
                <a:cs typeface="Constantia"/>
              </a:rPr>
              <a:t>underlying </a:t>
            </a:r>
            <a:r>
              <a:rPr sz="2600" b="1" dirty="0">
                <a:latin typeface="Constantia"/>
                <a:cs typeface="Constantia"/>
              </a:rPr>
              <a:t>pulmonary</a:t>
            </a:r>
            <a:r>
              <a:rPr sz="2600" b="1" spc="-375" dirty="0">
                <a:latin typeface="Constantia"/>
                <a:cs typeface="Constantia"/>
              </a:rPr>
              <a:t> </a:t>
            </a:r>
            <a:r>
              <a:rPr sz="2600" b="1" spc="-5" dirty="0">
                <a:latin typeface="Constantia"/>
                <a:cs typeface="Constantia"/>
              </a:rPr>
              <a:t>disease</a:t>
            </a:r>
            <a:endParaRPr sz="2600">
              <a:latin typeface="Constantia"/>
              <a:cs typeface="Constantia"/>
            </a:endParaRPr>
          </a:p>
          <a:p>
            <a:pPr marL="920750" lvl="1" indent="-436880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4615"/>
              <a:buFont typeface="Wingdings 2"/>
              <a:buChar char=""/>
              <a:tabLst>
                <a:tab pos="920115" algn="l"/>
                <a:tab pos="920750" algn="l"/>
              </a:tabLst>
            </a:pPr>
            <a:r>
              <a:rPr sz="2600" spc="-5" dirty="0">
                <a:latin typeface="Constantia"/>
                <a:cs typeface="Constantia"/>
              </a:rPr>
              <a:t>especially bronchopulmonary</a:t>
            </a:r>
            <a:r>
              <a:rPr sz="2600" spc="-254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dysplasia</a:t>
            </a:r>
            <a:endParaRPr sz="2600">
              <a:latin typeface="Constantia"/>
              <a:cs typeface="Constantia"/>
            </a:endParaRPr>
          </a:p>
          <a:p>
            <a:pPr marL="482600" indent="-469900">
              <a:lnSpc>
                <a:spcPct val="100000"/>
              </a:lnSpc>
              <a:spcBef>
                <a:spcPts val="680"/>
              </a:spcBef>
              <a:buClr>
                <a:srgbClr val="0BD0D9"/>
              </a:buClr>
              <a:buSzPct val="96153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600" b="1" spc="-10" dirty="0">
                <a:latin typeface="Constantia"/>
                <a:cs typeface="Constantia"/>
              </a:rPr>
              <a:t>Immunocompromized</a:t>
            </a:r>
            <a:r>
              <a:rPr sz="2600" b="1" spc="-20" dirty="0">
                <a:latin typeface="Constantia"/>
                <a:cs typeface="Constantia"/>
              </a:rPr>
              <a:t> </a:t>
            </a:r>
            <a:r>
              <a:rPr sz="2600" b="1" spc="-5" dirty="0">
                <a:latin typeface="Constantia"/>
                <a:cs typeface="Constantia"/>
              </a:rPr>
              <a:t>infants</a:t>
            </a:r>
            <a:endParaRPr sz="2600">
              <a:latin typeface="Constantia"/>
              <a:cs typeface="Constantia"/>
            </a:endParaRPr>
          </a:p>
          <a:p>
            <a:pPr marL="920750" marR="5080" lvl="1" indent="-436880">
              <a:lnSpc>
                <a:spcPts val="3100"/>
              </a:lnSpc>
              <a:spcBef>
                <a:spcPts val="700"/>
              </a:spcBef>
              <a:buClr>
                <a:srgbClr val="0F6FC6"/>
              </a:buClr>
              <a:buSzPct val="84615"/>
              <a:buFont typeface="Wingdings 2"/>
              <a:buChar char=""/>
              <a:tabLst>
                <a:tab pos="920115" algn="l"/>
                <a:tab pos="920750" algn="l"/>
              </a:tabLst>
            </a:pPr>
            <a:r>
              <a:rPr sz="2600" spc="-5" dirty="0">
                <a:latin typeface="Constantia"/>
                <a:cs typeface="Constantia"/>
              </a:rPr>
              <a:t>children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who</a:t>
            </a:r>
            <a:r>
              <a:rPr sz="2600" spc="-140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are</a:t>
            </a:r>
            <a:r>
              <a:rPr sz="2600" spc="-6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immunosuppressed</a:t>
            </a:r>
            <a:r>
              <a:rPr sz="2600" spc="-7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or</a:t>
            </a:r>
            <a:r>
              <a:rPr sz="2600" spc="-95" dirty="0">
                <a:latin typeface="Constantia"/>
                <a:cs typeface="Constantia"/>
              </a:rPr>
              <a:t> </a:t>
            </a:r>
            <a:r>
              <a:rPr sz="2600" spc="-35" dirty="0">
                <a:latin typeface="Constantia"/>
                <a:cs typeface="Constantia"/>
              </a:rPr>
              <a:t>have</a:t>
            </a:r>
            <a:r>
              <a:rPr sz="2600" spc="-13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  </a:t>
            </a:r>
            <a:r>
              <a:rPr sz="2600" spc="-15" dirty="0">
                <a:latin typeface="Constantia"/>
                <a:cs typeface="Constantia"/>
              </a:rPr>
              <a:t>congenital </a:t>
            </a:r>
            <a:r>
              <a:rPr sz="2600" dirty="0">
                <a:latin typeface="Constantia"/>
                <a:cs typeface="Constantia"/>
              </a:rPr>
              <a:t>immunodeficiency</a:t>
            </a:r>
            <a:r>
              <a:rPr sz="2600" spc="-14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disease.</a:t>
            </a:r>
            <a:endParaRPr sz="2600">
              <a:latin typeface="Constantia"/>
              <a:cs typeface="Constantia"/>
            </a:endParaRPr>
          </a:p>
          <a:p>
            <a:pPr marL="482600" indent="-469900">
              <a:lnSpc>
                <a:spcPct val="100000"/>
              </a:lnSpc>
              <a:spcBef>
                <a:spcPts val="580"/>
              </a:spcBef>
              <a:buClr>
                <a:srgbClr val="0BD0D9"/>
              </a:buClr>
              <a:buSzPct val="96153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600" b="1" spc="-10">
                <a:latin typeface="Constantia"/>
                <a:cs typeface="Constantia"/>
              </a:rPr>
              <a:t>Nephrotic </a:t>
            </a:r>
            <a:r>
              <a:rPr sz="2600" b="1" spc="-5" smtClean="0">
                <a:latin typeface="Constantia"/>
                <a:cs typeface="Constantia"/>
              </a:rPr>
              <a:t>syndrome</a:t>
            </a:r>
            <a:r>
              <a:rPr lang="en-US" sz="2600" b="1" spc="-5" dirty="0" smtClean="0">
                <a:latin typeface="Constantia"/>
                <a:cs typeface="Constantia"/>
              </a:rPr>
              <a:t> </a:t>
            </a:r>
            <a:r>
              <a:rPr lang="en-US" sz="2600" b="1" i="1" spc="-5" dirty="0" smtClean="0">
                <a:solidFill>
                  <a:srgbClr val="00B050"/>
                </a:solidFill>
                <a:latin typeface="Constantia"/>
                <a:cs typeface="Constantia"/>
              </a:rPr>
              <a:t>(</a:t>
            </a:r>
            <a:r>
              <a:rPr lang="en-US" sz="2600" i="1" spc="-5" dirty="0" smtClean="0">
                <a:solidFill>
                  <a:srgbClr val="00B050"/>
                </a:solidFill>
                <a:latin typeface="Constantia"/>
                <a:cs typeface="Constantia"/>
              </a:rPr>
              <a:t>kidney leaking </a:t>
            </a:r>
            <a:r>
              <a:rPr lang="en-US" sz="2600" i="1" spc="-5" dirty="0" err="1" smtClean="0">
                <a:solidFill>
                  <a:srgbClr val="00B050"/>
                </a:solidFill>
                <a:latin typeface="Constantia"/>
                <a:cs typeface="Constantia"/>
              </a:rPr>
              <a:t>protiens</a:t>
            </a:r>
            <a:r>
              <a:rPr lang="en-US" sz="2600" i="1" spc="-5" dirty="0" smtClean="0">
                <a:solidFill>
                  <a:srgbClr val="00B050"/>
                </a:solidFill>
                <a:latin typeface="Constantia"/>
                <a:cs typeface="Constantia"/>
              </a:rPr>
              <a:t>)</a:t>
            </a:r>
            <a:r>
              <a:rPr sz="2600" b="1" i="1" spc="-5" smtClean="0">
                <a:latin typeface="Constantia"/>
                <a:cs typeface="Constantia"/>
              </a:rPr>
              <a:t> </a:t>
            </a:r>
            <a:r>
              <a:rPr sz="2600" b="1" spc="-5" dirty="0">
                <a:latin typeface="Constantia"/>
                <a:cs typeface="Constantia"/>
              </a:rPr>
              <a:t>and </a:t>
            </a:r>
            <a:r>
              <a:rPr sz="2600" b="1">
                <a:latin typeface="Constantia"/>
                <a:cs typeface="Constantia"/>
              </a:rPr>
              <a:t>cystic</a:t>
            </a:r>
            <a:r>
              <a:rPr sz="2600" b="1" spc="-380">
                <a:latin typeface="Constantia"/>
                <a:cs typeface="Constantia"/>
              </a:rPr>
              <a:t> </a:t>
            </a:r>
            <a:r>
              <a:rPr sz="2600" b="1" smtClean="0">
                <a:latin typeface="Constantia"/>
                <a:cs typeface="Constantia"/>
              </a:rPr>
              <a:t>fibrosis</a:t>
            </a:r>
            <a:r>
              <a:rPr lang="en-US" sz="2600" b="1" dirty="0" smtClean="0">
                <a:latin typeface="Constantia"/>
                <a:cs typeface="Constantia"/>
              </a:rPr>
              <a:t> </a:t>
            </a:r>
            <a:r>
              <a:rPr lang="en-US" sz="2600" i="1" dirty="0" smtClean="0">
                <a:solidFill>
                  <a:srgbClr val="00B050"/>
                </a:solidFill>
                <a:latin typeface="Constantia"/>
                <a:cs typeface="Constantia"/>
              </a:rPr>
              <a:t>(a genetic disease – prone to bacterial infection with the </a:t>
            </a:r>
            <a:r>
              <a:rPr lang="en-US" sz="2600" i="1" dirty="0" err="1" smtClean="0">
                <a:solidFill>
                  <a:srgbClr val="00B050"/>
                </a:solidFill>
                <a:latin typeface="Constantia"/>
                <a:cs typeface="Constantia"/>
              </a:rPr>
              <a:t>mucoid</a:t>
            </a:r>
            <a:r>
              <a:rPr lang="en-US" sz="2600" i="1" dirty="0" smtClean="0">
                <a:solidFill>
                  <a:srgbClr val="00B050"/>
                </a:solidFill>
                <a:latin typeface="Constantia"/>
                <a:cs typeface="Constantia"/>
              </a:rPr>
              <a:t> type pseudomonas </a:t>
            </a:r>
            <a:r>
              <a:rPr lang="en-US" sz="2600" i="1" dirty="0" err="1" smtClean="0">
                <a:solidFill>
                  <a:srgbClr val="00B050"/>
                </a:solidFill>
                <a:latin typeface="Constantia"/>
                <a:cs typeface="Constantia"/>
              </a:rPr>
              <a:t>aeruginosa</a:t>
            </a:r>
            <a:r>
              <a:rPr lang="en-US" sz="2600" i="1" dirty="0" smtClean="0">
                <a:solidFill>
                  <a:srgbClr val="00B050"/>
                </a:solidFill>
                <a:latin typeface="Constantia"/>
                <a:cs typeface="Constantia"/>
              </a:rPr>
              <a:t>)</a:t>
            </a:r>
            <a:endParaRPr sz="2600" i="1">
              <a:latin typeface="Constantia"/>
              <a:cs typeface="Constant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9991" rIns="0" bIns="0" rtlCol="0">
            <a:spAutoFit/>
          </a:bodyPr>
          <a:lstStyle/>
          <a:p>
            <a:pPr marL="469900">
              <a:lnSpc>
                <a:spcPct val="100000"/>
              </a:lnSpc>
            </a:pPr>
            <a:r>
              <a:rPr spc="-5" dirty="0">
                <a:latin typeface="Calibri"/>
                <a:cs typeface="Calibri"/>
              </a:rPr>
              <a:t>Complications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734820"/>
            <a:ext cx="7871459" cy="35491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2600" indent="-469900">
              <a:lnSpc>
                <a:spcPct val="100000"/>
              </a:lnSpc>
              <a:buClr>
                <a:srgbClr val="0BD0D9"/>
              </a:buClr>
              <a:buSzPct val="96153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600" b="1" i="1" spc="-5" smtClean="0">
                <a:latin typeface="Constantia"/>
                <a:cs typeface="Constantia"/>
              </a:rPr>
              <a:t>Apnea</a:t>
            </a:r>
            <a:r>
              <a:rPr lang="en-US" sz="2600" b="1" i="1" spc="-5" dirty="0" smtClean="0">
                <a:latin typeface="Constantia"/>
                <a:cs typeface="Constantia"/>
              </a:rPr>
              <a:t> </a:t>
            </a:r>
            <a:r>
              <a:rPr lang="en-US" sz="2600" b="1" i="1" spc="-5" dirty="0" smtClean="0">
                <a:solidFill>
                  <a:srgbClr val="00B050"/>
                </a:solidFill>
                <a:latin typeface="Constantia"/>
                <a:cs typeface="Constantia"/>
              </a:rPr>
              <a:t>(</a:t>
            </a:r>
            <a:r>
              <a:rPr lang="ar-SA" sz="2600" b="1" i="1" spc="-5" dirty="0" smtClean="0">
                <a:solidFill>
                  <a:srgbClr val="00B050"/>
                </a:solidFill>
                <a:latin typeface="Constantia"/>
                <a:cs typeface="Constantia"/>
              </a:rPr>
              <a:t>(توقف التنفس</a:t>
            </a:r>
            <a:endParaRPr sz="2600">
              <a:latin typeface="Constantia"/>
              <a:cs typeface="Constantia"/>
            </a:endParaRPr>
          </a:p>
          <a:p>
            <a:pPr marL="920750" marR="5080" lvl="1" indent="-436880">
              <a:lnSpc>
                <a:spcPct val="90800"/>
              </a:lnSpc>
              <a:spcBef>
                <a:spcPts val="565"/>
              </a:spcBef>
              <a:buClr>
                <a:srgbClr val="0F6FC6"/>
              </a:buClr>
              <a:buSzPct val="84615"/>
              <a:buFont typeface="Wingdings 2"/>
              <a:buChar char=""/>
              <a:tabLst>
                <a:tab pos="920115" algn="l"/>
                <a:tab pos="920750" algn="l"/>
              </a:tabLst>
            </a:pPr>
            <a:r>
              <a:rPr sz="2600" spc="-15" dirty="0">
                <a:latin typeface="Constantia"/>
                <a:cs typeface="Constantia"/>
              </a:rPr>
              <a:t>occurs </a:t>
            </a:r>
            <a:r>
              <a:rPr sz="2600" dirty="0">
                <a:latin typeface="Constantia"/>
                <a:cs typeface="Constantia"/>
              </a:rPr>
              <a:t>in </a:t>
            </a:r>
            <a:r>
              <a:rPr sz="2600" spc="-20" dirty="0">
                <a:latin typeface="Constantia"/>
                <a:cs typeface="Constantia"/>
              </a:rPr>
              <a:t>approximately </a:t>
            </a:r>
            <a:r>
              <a:rPr sz="2600" spc="-5" dirty="0">
                <a:latin typeface="Constantia"/>
                <a:cs typeface="Constantia"/>
              </a:rPr>
              <a:t>20% of cases</a:t>
            </a:r>
            <a:r>
              <a:rPr sz="2600" spc="-30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(premature  </a:t>
            </a:r>
            <a:r>
              <a:rPr sz="2600" spc="-5" dirty="0">
                <a:latin typeface="Constantia"/>
                <a:cs typeface="Constantia"/>
              </a:rPr>
              <a:t>infants). </a:t>
            </a:r>
            <a:r>
              <a:rPr sz="2600" dirty="0">
                <a:latin typeface="Constantia"/>
                <a:cs typeface="Constantia"/>
              </a:rPr>
              <a:t>The </a:t>
            </a:r>
            <a:r>
              <a:rPr sz="2600" spc="-5" dirty="0">
                <a:latin typeface="Constantia"/>
                <a:cs typeface="Constantia"/>
              </a:rPr>
              <a:t>apnea </a:t>
            </a:r>
            <a:r>
              <a:rPr sz="2600" dirty="0">
                <a:latin typeface="Constantia"/>
                <a:cs typeface="Constantia"/>
              </a:rPr>
              <a:t>is </a:t>
            </a:r>
            <a:r>
              <a:rPr sz="2600" b="1" spc="-10" dirty="0">
                <a:latin typeface="Constantia"/>
                <a:cs typeface="Constantia"/>
              </a:rPr>
              <a:t>non-obstructive</a:t>
            </a:r>
            <a:r>
              <a:rPr sz="2600" spc="-1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and  </a:t>
            </a:r>
            <a:r>
              <a:rPr sz="2600" spc="-15" dirty="0">
                <a:latin typeface="Constantia"/>
                <a:cs typeface="Constantia"/>
              </a:rPr>
              <a:t>develops </a:t>
            </a:r>
            <a:r>
              <a:rPr sz="2600" dirty="0">
                <a:latin typeface="Constantia"/>
                <a:cs typeface="Constantia"/>
              </a:rPr>
              <a:t>at </a:t>
            </a:r>
            <a:r>
              <a:rPr sz="2600" spc="-5" dirty="0">
                <a:latin typeface="Constantia"/>
                <a:cs typeface="Constantia"/>
              </a:rPr>
              <a:t>the onset or within the </a:t>
            </a:r>
            <a:r>
              <a:rPr sz="2600" spc="10" dirty="0">
                <a:latin typeface="Constantia"/>
                <a:cs typeface="Constantia"/>
              </a:rPr>
              <a:t>first </a:t>
            </a:r>
            <a:r>
              <a:rPr sz="2600" spc="-10" dirty="0">
                <a:latin typeface="Constantia"/>
                <a:cs typeface="Constantia"/>
              </a:rPr>
              <a:t>few </a:t>
            </a:r>
            <a:r>
              <a:rPr sz="2600" spc="-25" dirty="0">
                <a:latin typeface="Constantia"/>
                <a:cs typeface="Constantia"/>
              </a:rPr>
              <a:t>days  </a:t>
            </a:r>
            <a:r>
              <a:rPr sz="2600" spc="-5" dirty="0">
                <a:latin typeface="Constantia"/>
                <a:cs typeface="Constantia"/>
              </a:rPr>
              <a:t>of</a:t>
            </a:r>
            <a:r>
              <a:rPr sz="2600" spc="-3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illness.</a:t>
            </a:r>
            <a:endParaRPr sz="2600">
              <a:latin typeface="Constantia"/>
              <a:cs typeface="Constantia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lr>
                <a:srgbClr val="0F6FC6"/>
              </a:buClr>
              <a:buFont typeface="Wingdings 2"/>
              <a:buChar char=""/>
            </a:pPr>
            <a:endParaRPr sz="3500">
              <a:latin typeface="Times New Roman"/>
              <a:cs typeface="Times New Roman"/>
            </a:endParaRPr>
          </a:p>
          <a:p>
            <a:pPr marL="482600" marR="373380" indent="-469900">
              <a:lnSpc>
                <a:spcPts val="2800"/>
              </a:lnSpc>
              <a:buClr>
                <a:srgbClr val="0BD0D9"/>
              </a:buClr>
              <a:buSzPct val="96153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600" dirty="0">
                <a:latin typeface="Constantia"/>
                <a:cs typeface="Constantia"/>
              </a:rPr>
              <a:t>The </a:t>
            </a:r>
            <a:r>
              <a:rPr sz="2600" spc="-5" dirty="0">
                <a:latin typeface="Constantia"/>
                <a:cs typeface="Constantia"/>
              </a:rPr>
              <a:t>most </a:t>
            </a:r>
            <a:r>
              <a:rPr sz="2600" spc="-15" dirty="0">
                <a:latin typeface="Constantia"/>
                <a:cs typeface="Constantia"/>
              </a:rPr>
              <a:t>common </a:t>
            </a:r>
            <a:r>
              <a:rPr sz="2600" spc="-10" dirty="0">
                <a:latin typeface="Constantia"/>
                <a:cs typeface="Constantia"/>
              </a:rPr>
              <a:t>complication </a:t>
            </a:r>
            <a:r>
              <a:rPr sz="2600" dirty="0">
                <a:latin typeface="Constantia"/>
                <a:cs typeface="Constantia"/>
              </a:rPr>
              <a:t>is </a:t>
            </a:r>
            <a:r>
              <a:rPr sz="2600" spc="-20" dirty="0">
                <a:latin typeface="Constantia"/>
                <a:cs typeface="Constantia"/>
              </a:rPr>
              <a:t>prolonged  </a:t>
            </a:r>
            <a:r>
              <a:rPr sz="2600" b="1" i="1" spc="-10" dirty="0">
                <a:latin typeface="Constantia"/>
                <a:cs typeface="Constantia"/>
              </a:rPr>
              <a:t>alterations </a:t>
            </a:r>
            <a:r>
              <a:rPr sz="2600" b="1" i="1" spc="-5" dirty="0">
                <a:latin typeface="Constantia"/>
                <a:cs typeface="Constantia"/>
              </a:rPr>
              <a:t>in </a:t>
            </a:r>
            <a:r>
              <a:rPr sz="2600" b="1" i="1" spc="5" dirty="0">
                <a:latin typeface="Constantia"/>
                <a:cs typeface="Constantia"/>
              </a:rPr>
              <a:t>pulmonary </a:t>
            </a:r>
            <a:r>
              <a:rPr sz="2600" b="1" i="1" spc="-5" dirty="0">
                <a:latin typeface="Constantia"/>
                <a:cs typeface="Constantia"/>
              </a:rPr>
              <a:t>function</a:t>
            </a:r>
            <a:r>
              <a:rPr sz="2600" spc="-5" dirty="0">
                <a:latin typeface="Constantia"/>
                <a:cs typeface="Constantia"/>
              </a:rPr>
              <a:t>, which</a:t>
            </a:r>
            <a:r>
              <a:rPr sz="2600" spc="-140" dirty="0">
                <a:latin typeface="Constantia"/>
                <a:cs typeface="Constantia"/>
              </a:rPr>
              <a:t> </a:t>
            </a:r>
            <a:r>
              <a:rPr sz="2600" spc="-20" dirty="0">
                <a:latin typeface="Constantia"/>
                <a:cs typeface="Constantia"/>
              </a:rPr>
              <a:t>may  </a:t>
            </a:r>
            <a:r>
              <a:rPr sz="2600" spc="-5" dirty="0">
                <a:latin typeface="Constantia"/>
                <a:cs typeface="Constantia"/>
              </a:rPr>
              <a:t>lead </a:t>
            </a:r>
            <a:r>
              <a:rPr sz="2600" spc="-25" dirty="0">
                <a:latin typeface="Constantia"/>
                <a:cs typeface="Constantia"/>
              </a:rPr>
              <a:t>to </a:t>
            </a:r>
            <a:r>
              <a:rPr sz="2600" spc="-10" dirty="0">
                <a:latin typeface="Constantia"/>
                <a:cs typeface="Constantia"/>
              </a:rPr>
              <a:t>chronic </a:t>
            </a:r>
            <a:r>
              <a:rPr sz="2600" spc="-5" dirty="0">
                <a:latin typeface="Constantia"/>
                <a:cs typeface="Constantia"/>
              </a:rPr>
              <a:t>lung disease </a:t>
            </a:r>
            <a:r>
              <a:rPr sz="2600" dirty="0">
                <a:latin typeface="Constantia"/>
                <a:cs typeface="Constantia"/>
              </a:rPr>
              <a:t>in </a:t>
            </a:r>
            <a:r>
              <a:rPr sz="2600" spc="-15" dirty="0">
                <a:latin typeface="Constantia"/>
                <a:cs typeface="Constantia"/>
              </a:rPr>
              <a:t>later</a:t>
            </a:r>
            <a:r>
              <a:rPr sz="2600" spc="-434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life.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3791" rIns="0" bIns="0" rtlCol="0">
            <a:spAutoFit/>
          </a:bodyPr>
          <a:lstStyle/>
          <a:p>
            <a:pPr marL="393700">
              <a:lnSpc>
                <a:spcPct val="100000"/>
              </a:lnSpc>
            </a:pPr>
            <a:r>
              <a:rPr spc="-40" dirty="0">
                <a:latin typeface="Calibri"/>
                <a:cs typeface="Calibri"/>
              </a:rPr>
              <a:t>LABORATORY</a:t>
            </a:r>
            <a:r>
              <a:rPr spc="-5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DIAGNOSIS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0520"/>
            <a:ext cx="3644265" cy="390914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482600" marR="102235" indent="-469900">
              <a:lnSpc>
                <a:spcPct val="99000"/>
              </a:lnSpc>
              <a:spcBef>
                <a:spcPts val="25"/>
              </a:spcBef>
              <a:buClr>
                <a:srgbClr val="0BD0D9"/>
              </a:buClr>
              <a:buSzPct val="95833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400" dirty="0">
                <a:latin typeface="Constantia"/>
                <a:cs typeface="Constantia"/>
              </a:rPr>
              <a:t>Immunoflurescence</a:t>
            </a:r>
            <a:r>
              <a:rPr sz="2400" spc="-18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on  </a:t>
            </a:r>
            <a:r>
              <a:rPr sz="2400" spc="-5" dirty="0">
                <a:latin typeface="Constantia"/>
                <a:cs typeface="Constantia"/>
              </a:rPr>
              <a:t>smears </a:t>
            </a:r>
            <a:r>
              <a:rPr sz="2400" dirty="0">
                <a:latin typeface="Constantia"/>
                <a:cs typeface="Constantia"/>
              </a:rPr>
              <a:t>of </a:t>
            </a:r>
            <a:r>
              <a:rPr sz="2400" spc="-10" dirty="0">
                <a:latin typeface="Constantia"/>
                <a:cs typeface="Constantia"/>
              </a:rPr>
              <a:t>respiratory  </a:t>
            </a:r>
            <a:r>
              <a:rPr sz="2400" spc="-5" dirty="0">
                <a:latin typeface="Constantia"/>
                <a:cs typeface="Constantia"/>
              </a:rPr>
              <a:t>secretions</a:t>
            </a:r>
            <a:endParaRPr sz="2400">
              <a:latin typeface="Constantia"/>
              <a:cs typeface="Constantia"/>
            </a:endParaRPr>
          </a:p>
          <a:p>
            <a:pPr marL="482600" marR="269875" indent="-469900">
              <a:lnSpc>
                <a:spcPct val="100699"/>
              </a:lnSpc>
              <a:spcBef>
                <a:spcPts val="600"/>
              </a:spcBef>
              <a:buClr>
                <a:srgbClr val="0BD0D9"/>
              </a:buClr>
              <a:buSzPct val="95833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400" spc="-5" dirty="0">
                <a:latin typeface="Constantia"/>
                <a:cs typeface="Constantia"/>
              </a:rPr>
              <a:t>ELISA </a:t>
            </a:r>
            <a:r>
              <a:rPr sz="2400" spc="-10" dirty="0">
                <a:latin typeface="Constantia"/>
                <a:cs typeface="Constantia"/>
              </a:rPr>
              <a:t>for </a:t>
            </a:r>
            <a:r>
              <a:rPr sz="2400" spc="-5" dirty="0">
                <a:latin typeface="Constantia"/>
                <a:cs typeface="Constantia"/>
              </a:rPr>
              <a:t>detection</a:t>
            </a:r>
            <a:r>
              <a:rPr sz="2400" spc="-35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of  </a:t>
            </a:r>
            <a:r>
              <a:rPr sz="2400" spc="-5" dirty="0">
                <a:latin typeface="Constantia"/>
                <a:cs typeface="Constantia"/>
              </a:rPr>
              <a:t>RSV</a:t>
            </a:r>
            <a:r>
              <a:rPr sz="2400" spc="-180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antigens</a:t>
            </a:r>
            <a:endParaRPr sz="2400">
              <a:latin typeface="Constantia"/>
              <a:cs typeface="Constantia"/>
            </a:endParaRPr>
          </a:p>
          <a:p>
            <a:pPr marL="482600" marR="5080" indent="-469900">
              <a:lnSpc>
                <a:spcPct val="100699"/>
              </a:lnSpc>
              <a:spcBef>
                <a:spcPts val="500"/>
              </a:spcBef>
              <a:buClr>
                <a:srgbClr val="0BD0D9"/>
              </a:buClr>
              <a:buSzPct val="95833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400" spc="-5" dirty="0">
                <a:latin typeface="Constantia"/>
                <a:cs typeface="Constantia"/>
              </a:rPr>
              <a:t>Isolation in </a:t>
            </a:r>
            <a:r>
              <a:rPr sz="2400" spc="-15" dirty="0">
                <a:latin typeface="Constantia"/>
                <a:cs typeface="Constantia"/>
              </a:rPr>
              <a:t>cell </a:t>
            </a:r>
            <a:r>
              <a:rPr sz="2400" spc="-5" dirty="0">
                <a:latin typeface="Constantia"/>
                <a:cs typeface="Constantia"/>
              </a:rPr>
              <a:t>culture  (</a:t>
            </a:r>
            <a:r>
              <a:rPr sz="2400" b="1" spc="-5" dirty="0">
                <a:solidFill>
                  <a:srgbClr val="FF0000"/>
                </a:solidFill>
                <a:latin typeface="Constantia"/>
                <a:cs typeface="Constantia"/>
              </a:rPr>
              <a:t>multinucleated</a:t>
            </a:r>
            <a:r>
              <a:rPr sz="2400" b="1" spc="-150" dirty="0">
                <a:solidFill>
                  <a:srgbClr val="FF0000"/>
                </a:solidFill>
                <a:latin typeface="Constantia"/>
                <a:cs typeface="Constantia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onstantia"/>
                <a:cs typeface="Constantia"/>
              </a:rPr>
              <a:t>giant  </a:t>
            </a:r>
            <a:r>
              <a:rPr sz="2400" b="1" spc="-15" dirty="0">
                <a:solidFill>
                  <a:srgbClr val="FF0000"/>
                </a:solidFill>
                <a:latin typeface="Constantia"/>
                <a:cs typeface="Constantia"/>
              </a:rPr>
              <a:t>cells </a:t>
            </a:r>
            <a:r>
              <a:rPr sz="2400" b="1" dirty="0">
                <a:solidFill>
                  <a:srgbClr val="FF0000"/>
                </a:solidFill>
                <a:latin typeface="Constantia"/>
                <a:cs typeface="Constantia"/>
              </a:rPr>
              <a:t>or</a:t>
            </a:r>
            <a:r>
              <a:rPr sz="2400" b="1" spc="-300" dirty="0">
                <a:solidFill>
                  <a:srgbClr val="FF0000"/>
                </a:solidFill>
                <a:latin typeface="Constantia"/>
                <a:cs typeface="Constantia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onstantia"/>
                <a:cs typeface="Constantia"/>
              </a:rPr>
              <a:t>syncytia</a:t>
            </a:r>
            <a:r>
              <a:rPr sz="2400" dirty="0">
                <a:latin typeface="Constantia"/>
                <a:cs typeface="Constantia"/>
              </a:rPr>
              <a:t>)</a:t>
            </a:r>
            <a:endParaRPr sz="2400">
              <a:latin typeface="Constantia"/>
              <a:cs typeface="Constantia"/>
            </a:endParaRPr>
          </a:p>
          <a:p>
            <a:pPr marL="482600" indent="-469900">
              <a:lnSpc>
                <a:spcPct val="100000"/>
              </a:lnSpc>
              <a:spcBef>
                <a:spcPts val="520"/>
              </a:spcBef>
              <a:buClr>
                <a:srgbClr val="0BD0D9"/>
              </a:buClr>
              <a:buSzPct val="95833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400" spc="-5" dirty="0">
                <a:latin typeface="Constantia"/>
                <a:cs typeface="Constantia"/>
              </a:rPr>
              <a:t>Rise </a:t>
            </a:r>
            <a:r>
              <a:rPr sz="2400" dirty="0">
                <a:latin typeface="Constantia"/>
                <a:cs typeface="Constantia"/>
              </a:rPr>
              <a:t>of </a:t>
            </a:r>
            <a:r>
              <a:rPr sz="2400" spc="-5" dirty="0">
                <a:latin typeface="Constantia"/>
                <a:cs typeface="Constantia"/>
              </a:rPr>
              <a:t>antibody</a:t>
            </a:r>
            <a:r>
              <a:rPr sz="2400" spc="-275" dirty="0">
                <a:latin typeface="Constantia"/>
                <a:cs typeface="Constantia"/>
              </a:rPr>
              <a:t> </a:t>
            </a:r>
            <a:r>
              <a:rPr sz="2400" spc="-45">
                <a:latin typeface="Constantia"/>
                <a:cs typeface="Constantia"/>
              </a:rPr>
              <a:t>titer</a:t>
            </a:r>
            <a:r>
              <a:rPr sz="2400" spc="-45" smtClean="0">
                <a:latin typeface="Constantia"/>
                <a:cs typeface="Constantia"/>
              </a:rPr>
              <a:t>.</a:t>
            </a:r>
            <a:r>
              <a:rPr lang="en-US" sz="2400" spc="-45" dirty="0" smtClean="0">
                <a:latin typeface="Constantia"/>
                <a:cs typeface="Constantia"/>
              </a:rPr>
              <a:t> </a:t>
            </a:r>
            <a:r>
              <a:rPr lang="en-US" sz="2400" i="1" spc="-45" dirty="0" smtClean="0">
                <a:solidFill>
                  <a:srgbClr val="00B050"/>
                </a:solidFill>
                <a:latin typeface="Constantia"/>
                <a:cs typeface="Constantia"/>
              </a:rPr>
              <a:t>(4x)</a:t>
            </a:r>
          </a:p>
        </p:txBody>
      </p:sp>
      <p:sp>
        <p:nvSpPr>
          <p:cNvPr id="4" name="object 4"/>
          <p:cNvSpPr/>
          <p:nvPr/>
        </p:nvSpPr>
        <p:spPr>
          <a:xfrm>
            <a:off x="4495800" y="2057400"/>
            <a:ext cx="4318000" cy="2705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89450" y="2051050"/>
            <a:ext cx="4330700" cy="2717800"/>
          </a:xfrm>
          <a:custGeom>
            <a:avLst/>
            <a:gdLst/>
            <a:ahLst/>
            <a:cxnLst/>
            <a:rect l="l" t="t" r="r" b="b"/>
            <a:pathLst>
              <a:path w="4330700" h="2717800">
                <a:moveTo>
                  <a:pt x="0" y="0"/>
                </a:moveTo>
                <a:lnTo>
                  <a:pt x="4330702" y="0"/>
                </a:lnTo>
                <a:lnTo>
                  <a:pt x="4330702" y="2717801"/>
                </a:lnTo>
                <a:lnTo>
                  <a:pt x="0" y="2717801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3333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29350" y="2787650"/>
            <a:ext cx="2171700" cy="1295400"/>
          </a:xfrm>
          <a:custGeom>
            <a:avLst/>
            <a:gdLst/>
            <a:ahLst/>
            <a:cxnLst/>
            <a:rect l="l" t="t" r="r" b="b"/>
            <a:pathLst>
              <a:path w="2171700" h="1295400">
                <a:moveTo>
                  <a:pt x="0" y="647700"/>
                </a:moveTo>
                <a:lnTo>
                  <a:pt x="6371" y="577126"/>
                </a:lnTo>
                <a:lnTo>
                  <a:pt x="25044" y="508753"/>
                </a:lnTo>
                <a:lnTo>
                  <a:pt x="55357" y="442976"/>
                </a:lnTo>
                <a:lnTo>
                  <a:pt x="96646" y="380191"/>
                </a:lnTo>
                <a:lnTo>
                  <a:pt x="121200" y="350044"/>
                </a:lnTo>
                <a:lnTo>
                  <a:pt x="148250" y="320793"/>
                </a:lnTo>
                <a:lnTo>
                  <a:pt x="177713" y="292487"/>
                </a:lnTo>
                <a:lnTo>
                  <a:pt x="209506" y="265176"/>
                </a:lnTo>
                <a:lnTo>
                  <a:pt x="243546" y="238910"/>
                </a:lnTo>
                <a:lnTo>
                  <a:pt x="279751" y="213737"/>
                </a:lnTo>
                <a:lnTo>
                  <a:pt x="318038" y="189706"/>
                </a:lnTo>
                <a:lnTo>
                  <a:pt x="358324" y="166869"/>
                </a:lnTo>
                <a:lnTo>
                  <a:pt x="400526" y="145273"/>
                </a:lnTo>
                <a:lnTo>
                  <a:pt x="444561" y="124968"/>
                </a:lnTo>
                <a:lnTo>
                  <a:pt x="490347" y="106004"/>
                </a:lnTo>
                <a:lnTo>
                  <a:pt x="537801" y="88430"/>
                </a:lnTo>
                <a:lnTo>
                  <a:pt x="586839" y="72295"/>
                </a:lnTo>
                <a:lnTo>
                  <a:pt x="637380" y="57648"/>
                </a:lnTo>
                <a:lnTo>
                  <a:pt x="689341" y="44540"/>
                </a:lnTo>
                <a:lnTo>
                  <a:pt x="742637" y="33020"/>
                </a:lnTo>
                <a:lnTo>
                  <a:pt x="797188" y="23136"/>
                </a:lnTo>
                <a:lnTo>
                  <a:pt x="852910" y="14939"/>
                </a:lnTo>
                <a:lnTo>
                  <a:pt x="909720" y="8477"/>
                </a:lnTo>
                <a:lnTo>
                  <a:pt x="967535" y="3800"/>
                </a:lnTo>
                <a:lnTo>
                  <a:pt x="1026273" y="958"/>
                </a:lnTo>
                <a:lnTo>
                  <a:pt x="1085850" y="0"/>
                </a:lnTo>
                <a:lnTo>
                  <a:pt x="1145428" y="958"/>
                </a:lnTo>
                <a:lnTo>
                  <a:pt x="1204166" y="3800"/>
                </a:lnTo>
                <a:lnTo>
                  <a:pt x="1261981" y="8477"/>
                </a:lnTo>
                <a:lnTo>
                  <a:pt x="1318791" y="14939"/>
                </a:lnTo>
                <a:lnTo>
                  <a:pt x="1374513" y="23136"/>
                </a:lnTo>
                <a:lnTo>
                  <a:pt x="1429064" y="33020"/>
                </a:lnTo>
                <a:lnTo>
                  <a:pt x="1482360" y="44540"/>
                </a:lnTo>
                <a:lnTo>
                  <a:pt x="1534321" y="57648"/>
                </a:lnTo>
                <a:lnTo>
                  <a:pt x="1584862" y="72295"/>
                </a:lnTo>
                <a:lnTo>
                  <a:pt x="1633900" y="88430"/>
                </a:lnTo>
                <a:lnTo>
                  <a:pt x="1681354" y="106004"/>
                </a:lnTo>
                <a:lnTo>
                  <a:pt x="1727140" y="124968"/>
                </a:lnTo>
                <a:lnTo>
                  <a:pt x="1771175" y="145273"/>
                </a:lnTo>
                <a:lnTo>
                  <a:pt x="1813377" y="166869"/>
                </a:lnTo>
                <a:lnTo>
                  <a:pt x="1853663" y="189706"/>
                </a:lnTo>
                <a:lnTo>
                  <a:pt x="1891950" y="213737"/>
                </a:lnTo>
                <a:lnTo>
                  <a:pt x="1928155" y="238910"/>
                </a:lnTo>
                <a:lnTo>
                  <a:pt x="1962195" y="265176"/>
                </a:lnTo>
                <a:lnTo>
                  <a:pt x="1993988" y="292487"/>
                </a:lnTo>
                <a:lnTo>
                  <a:pt x="2023451" y="320793"/>
                </a:lnTo>
                <a:lnTo>
                  <a:pt x="2050500" y="350044"/>
                </a:lnTo>
                <a:lnTo>
                  <a:pt x="2075054" y="380191"/>
                </a:lnTo>
                <a:lnTo>
                  <a:pt x="2116344" y="442976"/>
                </a:lnTo>
                <a:lnTo>
                  <a:pt x="2146656" y="508753"/>
                </a:lnTo>
                <a:lnTo>
                  <a:pt x="2165329" y="577126"/>
                </a:lnTo>
                <a:lnTo>
                  <a:pt x="2171701" y="647700"/>
                </a:lnTo>
                <a:lnTo>
                  <a:pt x="2170094" y="683237"/>
                </a:lnTo>
                <a:lnTo>
                  <a:pt x="2157489" y="752759"/>
                </a:lnTo>
                <a:lnTo>
                  <a:pt x="2132913" y="819883"/>
                </a:lnTo>
                <a:lnTo>
                  <a:pt x="2097030" y="884212"/>
                </a:lnTo>
                <a:lnTo>
                  <a:pt x="2050500" y="945353"/>
                </a:lnTo>
                <a:lnTo>
                  <a:pt x="2023451" y="974604"/>
                </a:lnTo>
                <a:lnTo>
                  <a:pt x="1993988" y="1002910"/>
                </a:lnTo>
                <a:lnTo>
                  <a:pt x="1962195" y="1030221"/>
                </a:lnTo>
                <a:lnTo>
                  <a:pt x="1928155" y="1056488"/>
                </a:lnTo>
                <a:lnTo>
                  <a:pt x="1891950" y="1081661"/>
                </a:lnTo>
                <a:lnTo>
                  <a:pt x="1853663" y="1105691"/>
                </a:lnTo>
                <a:lnTo>
                  <a:pt x="1813377" y="1128529"/>
                </a:lnTo>
                <a:lnTo>
                  <a:pt x="1771175" y="1150125"/>
                </a:lnTo>
                <a:lnTo>
                  <a:pt x="1727140" y="1170430"/>
                </a:lnTo>
                <a:lnTo>
                  <a:pt x="1681354" y="1189395"/>
                </a:lnTo>
                <a:lnTo>
                  <a:pt x="1633900" y="1206969"/>
                </a:lnTo>
                <a:lnTo>
                  <a:pt x="1584862" y="1223104"/>
                </a:lnTo>
                <a:lnTo>
                  <a:pt x="1534321" y="1237751"/>
                </a:lnTo>
                <a:lnTo>
                  <a:pt x="1482360" y="1250859"/>
                </a:lnTo>
                <a:lnTo>
                  <a:pt x="1429064" y="1262380"/>
                </a:lnTo>
                <a:lnTo>
                  <a:pt x="1374513" y="1272263"/>
                </a:lnTo>
                <a:lnTo>
                  <a:pt x="1318791" y="1280461"/>
                </a:lnTo>
                <a:lnTo>
                  <a:pt x="1261981" y="1286923"/>
                </a:lnTo>
                <a:lnTo>
                  <a:pt x="1204166" y="1291600"/>
                </a:lnTo>
                <a:lnTo>
                  <a:pt x="1145428" y="1294442"/>
                </a:lnTo>
                <a:lnTo>
                  <a:pt x="1085850" y="1295400"/>
                </a:lnTo>
                <a:lnTo>
                  <a:pt x="1026273" y="1294442"/>
                </a:lnTo>
                <a:lnTo>
                  <a:pt x="967535" y="1291600"/>
                </a:lnTo>
                <a:lnTo>
                  <a:pt x="909720" y="1286923"/>
                </a:lnTo>
                <a:lnTo>
                  <a:pt x="852910" y="1280461"/>
                </a:lnTo>
                <a:lnTo>
                  <a:pt x="797188" y="1272263"/>
                </a:lnTo>
                <a:lnTo>
                  <a:pt x="742637" y="1262380"/>
                </a:lnTo>
                <a:lnTo>
                  <a:pt x="689341" y="1250859"/>
                </a:lnTo>
                <a:lnTo>
                  <a:pt x="637380" y="1237751"/>
                </a:lnTo>
                <a:lnTo>
                  <a:pt x="586839" y="1223104"/>
                </a:lnTo>
                <a:lnTo>
                  <a:pt x="537801" y="1206969"/>
                </a:lnTo>
                <a:lnTo>
                  <a:pt x="490347" y="1189395"/>
                </a:lnTo>
                <a:lnTo>
                  <a:pt x="444561" y="1170430"/>
                </a:lnTo>
                <a:lnTo>
                  <a:pt x="400526" y="1150125"/>
                </a:lnTo>
                <a:lnTo>
                  <a:pt x="358324" y="1128529"/>
                </a:lnTo>
                <a:lnTo>
                  <a:pt x="318038" y="1105691"/>
                </a:lnTo>
                <a:lnTo>
                  <a:pt x="279751" y="1081661"/>
                </a:lnTo>
                <a:lnTo>
                  <a:pt x="243546" y="1056488"/>
                </a:lnTo>
                <a:lnTo>
                  <a:pt x="209506" y="1030221"/>
                </a:lnTo>
                <a:lnTo>
                  <a:pt x="177713" y="1002910"/>
                </a:lnTo>
                <a:lnTo>
                  <a:pt x="148250" y="974604"/>
                </a:lnTo>
                <a:lnTo>
                  <a:pt x="121200" y="945353"/>
                </a:lnTo>
                <a:lnTo>
                  <a:pt x="96646" y="915206"/>
                </a:lnTo>
                <a:lnTo>
                  <a:pt x="55357" y="852421"/>
                </a:lnTo>
                <a:lnTo>
                  <a:pt x="25044" y="786645"/>
                </a:lnTo>
                <a:lnTo>
                  <a:pt x="6371" y="718273"/>
                </a:lnTo>
                <a:lnTo>
                  <a:pt x="0" y="647700"/>
                </a:lnTo>
                <a:close/>
              </a:path>
            </a:pathLst>
          </a:custGeom>
          <a:ln w="6350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352800" y="3657600"/>
            <a:ext cx="2895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038859"/>
            <a:ext cx="7842884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latin typeface="Arial"/>
                <a:cs typeface="Arial"/>
              </a:rPr>
              <a:t>A </a:t>
            </a:r>
            <a:r>
              <a:rPr sz="1600" b="1" spc="-5" dirty="0">
                <a:latin typeface="Arial"/>
                <a:cs typeface="Arial"/>
              </a:rPr>
              <a:t>syncytium forms when RSV triggers infected </a:t>
            </a:r>
            <a:r>
              <a:rPr sz="1600" b="1" dirty="0">
                <a:latin typeface="Arial"/>
                <a:cs typeface="Arial"/>
              </a:rPr>
              <a:t>cells to </a:t>
            </a:r>
            <a:r>
              <a:rPr sz="1600" b="1" spc="-5" dirty="0">
                <a:latin typeface="Arial"/>
                <a:cs typeface="Arial"/>
              </a:rPr>
              <a:t>fuse </a:t>
            </a:r>
            <a:r>
              <a:rPr sz="1600" b="1" dirty="0">
                <a:latin typeface="Arial"/>
                <a:cs typeface="Arial"/>
              </a:rPr>
              <a:t>with </a:t>
            </a:r>
            <a:r>
              <a:rPr sz="1600" b="1" spc="-5" dirty="0">
                <a:latin typeface="Arial"/>
                <a:cs typeface="Arial"/>
              </a:rPr>
              <a:t>uninfected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cells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47800" y="1384300"/>
            <a:ext cx="6184900" cy="5473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1571" rIns="0" bIns="0" rtlCol="0">
            <a:spAutoFit/>
          </a:bodyPr>
          <a:lstStyle/>
          <a:p>
            <a:pPr marL="393700">
              <a:lnSpc>
                <a:spcPct val="100000"/>
              </a:lnSpc>
            </a:pPr>
            <a:r>
              <a:rPr sz="4500" spc="-285" dirty="0">
                <a:latin typeface="Calibri"/>
                <a:cs typeface="Calibri"/>
              </a:rPr>
              <a:t>T</a:t>
            </a:r>
            <a:r>
              <a:rPr sz="4500" spc="-55" dirty="0">
                <a:latin typeface="Calibri"/>
                <a:cs typeface="Calibri"/>
              </a:rPr>
              <a:t>r</a:t>
            </a:r>
            <a:r>
              <a:rPr sz="4500" spc="-5" dirty="0">
                <a:latin typeface="Calibri"/>
                <a:cs typeface="Calibri"/>
              </a:rPr>
              <a:t>e</a:t>
            </a:r>
            <a:r>
              <a:rPr sz="4500" spc="-45" dirty="0">
                <a:latin typeface="Calibri"/>
                <a:cs typeface="Calibri"/>
              </a:rPr>
              <a:t>a</a:t>
            </a:r>
            <a:r>
              <a:rPr sz="4500" spc="5" dirty="0">
                <a:latin typeface="Calibri"/>
                <a:cs typeface="Calibri"/>
              </a:rPr>
              <a:t>tm</a:t>
            </a:r>
            <a:r>
              <a:rPr sz="4500" spc="-5" dirty="0">
                <a:latin typeface="Calibri"/>
                <a:cs typeface="Calibri"/>
              </a:rPr>
              <a:t>e</a:t>
            </a:r>
            <a:r>
              <a:rPr sz="4500" spc="-45" dirty="0">
                <a:latin typeface="Calibri"/>
                <a:cs typeface="Calibri"/>
              </a:rPr>
              <a:t>n</a:t>
            </a:r>
            <a:r>
              <a:rPr sz="4500" dirty="0">
                <a:latin typeface="Calibri"/>
                <a:cs typeface="Calibri"/>
              </a:rPr>
              <a:t>t</a:t>
            </a:r>
            <a:endParaRPr sz="45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960879"/>
            <a:ext cx="7893050" cy="4135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2600" marR="628015" indent="-469900">
              <a:lnSpc>
                <a:spcPts val="2700"/>
              </a:lnSpc>
              <a:buClr>
                <a:srgbClr val="0BD0D9"/>
              </a:buClr>
              <a:buSzPct val="96428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800" spc="-5" dirty="0">
                <a:latin typeface="Constantia"/>
                <a:cs typeface="Constantia"/>
              </a:rPr>
              <a:t>All infants with RSV </a:t>
            </a:r>
            <a:r>
              <a:rPr sz="2800" spc="-30" dirty="0">
                <a:latin typeface="Constantia"/>
                <a:cs typeface="Constantia"/>
              </a:rPr>
              <a:t>lower </a:t>
            </a:r>
            <a:r>
              <a:rPr sz="2800" spc="-10" dirty="0">
                <a:latin typeface="Constantia"/>
                <a:cs typeface="Constantia"/>
              </a:rPr>
              <a:t>respiratory tract  </a:t>
            </a:r>
            <a:r>
              <a:rPr sz="2800" spc="-5" dirty="0">
                <a:latin typeface="Constantia"/>
                <a:cs typeface="Constantia"/>
              </a:rPr>
              <a:t>disease </a:t>
            </a:r>
            <a:r>
              <a:rPr sz="2800" spc="-15" dirty="0">
                <a:latin typeface="Constantia"/>
                <a:cs typeface="Constantia"/>
              </a:rPr>
              <a:t>are </a:t>
            </a:r>
            <a:r>
              <a:rPr sz="2800" spc="-25" dirty="0">
                <a:latin typeface="Constantia"/>
                <a:cs typeface="Constantia"/>
              </a:rPr>
              <a:t>hypoxemic </a:t>
            </a:r>
            <a:r>
              <a:rPr sz="2800" dirty="0">
                <a:latin typeface="Constantia"/>
                <a:cs typeface="Constantia"/>
              </a:rPr>
              <a:t>and </a:t>
            </a:r>
            <a:r>
              <a:rPr sz="2800" i="1" spc="-15" dirty="0">
                <a:solidFill>
                  <a:srgbClr val="FF0000"/>
                </a:solidFill>
                <a:latin typeface="Constantia"/>
                <a:cs typeface="Constantia"/>
              </a:rPr>
              <a:t>oxygen </a:t>
            </a:r>
            <a:r>
              <a:rPr sz="2800" dirty="0">
                <a:latin typeface="Constantia"/>
                <a:cs typeface="Constantia"/>
              </a:rPr>
              <a:t>should</a:t>
            </a:r>
            <a:r>
              <a:rPr sz="2800" spc="-38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be  </a:t>
            </a:r>
            <a:r>
              <a:rPr sz="2800" spc="-25" dirty="0">
                <a:latin typeface="Constantia"/>
                <a:cs typeface="Constantia"/>
              </a:rPr>
              <a:t>given to </a:t>
            </a:r>
            <a:r>
              <a:rPr sz="2800" spc="-5" dirty="0">
                <a:latin typeface="Constantia"/>
                <a:cs typeface="Constantia"/>
              </a:rPr>
              <a:t>hospitalized</a:t>
            </a:r>
            <a:r>
              <a:rPr sz="2800" spc="-16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infants</a:t>
            </a:r>
            <a:endParaRPr sz="28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BD0D9"/>
              </a:buClr>
              <a:buFont typeface="Wingdings 2"/>
              <a:buChar char=""/>
            </a:pPr>
            <a:endParaRPr sz="2900">
              <a:latin typeface="Times New Roman"/>
              <a:cs typeface="Times New Roman"/>
            </a:endParaRPr>
          </a:p>
          <a:p>
            <a:pPr marL="482600" indent="-469900">
              <a:lnSpc>
                <a:spcPct val="100000"/>
              </a:lnSpc>
              <a:buClr>
                <a:srgbClr val="0BD0D9"/>
              </a:buClr>
              <a:buSzPct val="96428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800" spc="-15" dirty="0">
                <a:latin typeface="Constantia"/>
                <a:cs typeface="Constantia"/>
              </a:rPr>
              <a:t>Aerosolized </a:t>
            </a:r>
            <a:r>
              <a:rPr sz="2800" i="1" spc="-5" dirty="0">
                <a:solidFill>
                  <a:srgbClr val="FF0000"/>
                </a:solidFill>
                <a:latin typeface="Constantia"/>
                <a:cs typeface="Constantia"/>
              </a:rPr>
              <a:t>ribavirin </a:t>
            </a:r>
            <a:r>
              <a:rPr sz="2800" spc="-5" dirty="0">
                <a:latin typeface="Constantia"/>
                <a:cs typeface="Constantia"/>
              </a:rPr>
              <a:t>in </a:t>
            </a:r>
            <a:r>
              <a:rPr sz="2800" spc="-20" dirty="0">
                <a:latin typeface="Constantia"/>
                <a:cs typeface="Constantia"/>
              </a:rPr>
              <a:t>severely </a:t>
            </a:r>
            <a:r>
              <a:rPr sz="2800" spc="-5" dirty="0">
                <a:latin typeface="Constantia"/>
                <a:cs typeface="Constantia"/>
              </a:rPr>
              <a:t>ill</a:t>
            </a:r>
            <a:r>
              <a:rPr sz="2800" spc="-10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infants</a:t>
            </a:r>
            <a:endParaRPr sz="28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BD0D9"/>
              </a:buClr>
              <a:buFont typeface="Wingdings 2"/>
              <a:buChar char=""/>
            </a:pPr>
            <a:endParaRPr sz="3450">
              <a:latin typeface="Times New Roman"/>
              <a:cs typeface="Times New Roman"/>
            </a:endParaRPr>
          </a:p>
          <a:p>
            <a:pPr marL="482600" marR="5080" indent="-469900">
              <a:lnSpc>
                <a:spcPts val="2700"/>
              </a:lnSpc>
              <a:buClr>
                <a:srgbClr val="0BD0D9"/>
              </a:buClr>
              <a:buSzPct val="96428"/>
              <a:buFont typeface="Wingdings 2"/>
              <a:buChar char=""/>
              <a:tabLst>
                <a:tab pos="481965" algn="l"/>
                <a:tab pos="482600" algn="l"/>
                <a:tab pos="1080770" algn="l"/>
              </a:tabLst>
            </a:pPr>
            <a:r>
              <a:rPr sz="2800" i="1" spc="-10" dirty="0">
                <a:solidFill>
                  <a:srgbClr val="FF0000"/>
                </a:solidFill>
                <a:latin typeface="Constantia"/>
                <a:cs typeface="Constantia"/>
              </a:rPr>
              <a:t>RespiGam </a:t>
            </a:r>
            <a:r>
              <a:rPr sz="2800" spc="-15" dirty="0">
                <a:latin typeface="Constantia"/>
                <a:cs typeface="Constantia"/>
              </a:rPr>
              <a:t>contains </a:t>
            </a:r>
            <a:r>
              <a:rPr sz="2800" b="1" i="1" dirty="0">
                <a:latin typeface="Constantia"/>
                <a:cs typeface="Constantia"/>
              </a:rPr>
              <a:t>a </a:t>
            </a:r>
            <a:r>
              <a:rPr sz="2800" b="1" i="1" spc="-10" dirty="0">
                <a:latin typeface="Constantia"/>
                <a:cs typeface="Constantia"/>
              </a:rPr>
              <a:t>high concentration </a:t>
            </a:r>
            <a:r>
              <a:rPr sz="2800" b="1" i="1" spc="-5" dirty="0">
                <a:latin typeface="Constantia"/>
                <a:cs typeface="Constantia"/>
              </a:rPr>
              <a:t>of  </a:t>
            </a:r>
            <a:r>
              <a:rPr sz="2800" b="1" i="1" spc="-15" dirty="0">
                <a:latin typeface="Constantia"/>
                <a:cs typeface="Constantia"/>
              </a:rPr>
              <a:t>protective </a:t>
            </a:r>
            <a:r>
              <a:rPr sz="2800" b="1" i="1" spc="-5" dirty="0">
                <a:latin typeface="Constantia"/>
                <a:cs typeface="Constantia"/>
              </a:rPr>
              <a:t>antibodies </a:t>
            </a:r>
            <a:r>
              <a:rPr sz="2800" b="1" i="1" dirty="0">
                <a:latin typeface="Constantia"/>
                <a:cs typeface="Constantia"/>
              </a:rPr>
              <a:t>against </a:t>
            </a:r>
            <a:r>
              <a:rPr sz="2800" b="1" i="1" spc="-5" dirty="0">
                <a:latin typeface="Constantia"/>
                <a:cs typeface="Constantia"/>
              </a:rPr>
              <a:t>RSV</a:t>
            </a:r>
            <a:r>
              <a:rPr sz="2800" spc="-5" dirty="0">
                <a:latin typeface="Constantia"/>
                <a:cs typeface="Constantia"/>
              </a:rPr>
              <a:t>. </a:t>
            </a:r>
            <a:r>
              <a:rPr sz="2800" spc="-35" dirty="0">
                <a:latin typeface="Constantia"/>
                <a:cs typeface="Constantia"/>
              </a:rPr>
              <a:t>It </a:t>
            </a:r>
            <a:r>
              <a:rPr sz="2800" spc="-5" dirty="0">
                <a:latin typeface="Constantia"/>
                <a:cs typeface="Constantia"/>
              </a:rPr>
              <a:t>is </a:t>
            </a:r>
            <a:r>
              <a:rPr sz="2800" spc="-25" dirty="0">
                <a:latin typeface="Constantia"/>
                <a:cs typeface="Constantia"/>
              </a:rPr>
              <a:t>given  </a:t>
            </a:r>
            <a:r>
              <a:rPr sz="2800" spc="-10" dirty="0">
                <a:latin typeface="Constantia"/>
                <a:cs typeface="Constantia"/>
              </a:rPr>
              <a:t>for	</a:t>
            </a:r>
            <a:r>
              <a:rPr sz="2800" spc="-5" dirty="0">
                <a:latin typeface="Constantia"/>
                <a:cs typeface="Constantia"/>
              </a:rPr>
              <a:t>the </a:t>
            </a:r>
            <a:r>
              <a:rPr sz="2800" spc="-15" dirty="0">
                <a:latin typeface="Constantia"/>
                <a:cs typeface="Constantia"/>
              </a:rPr>
              <a:t>prevention </a:t>
            </a:r>
            <a:r>
              <a:rPr sz="2800" spc="-5" dirty="0">
                <a:latin typeface="Constantia"/>
                <a:cs typeface="Constantia"/>
              </a:rPr>
              <a:t>in </a:t>
            </a:r>
            <a:r>
              <a:rPr sz="2800" spc="-10" dirty="0">
                <a:latin typeface="Constantia"/>
                <a:cs typeface="Constantia"/>
              </a:rPr>
              <a:t>children </a:t>
            </a:r>
            <a:r>
              <a:rPr sz="2800" spc="-5" dirty="0">
                <a:latin typeface="Constantia"/>
                <a:cs typeface="Constantia"/>
              </a:rPr>
              <a:t>under</a:t>
            </a:r>
            <a:r>
              <a:rPr sz="2800" spc="-47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24</a:t>
            </a:r>
            <a:r>
              <a:rPr sz="2800" spc="-1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months </a:t>
            </a:r>
            <a:r>
              <a:rPr sz="280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with</a:t>
            </a:r>
            <a:r>
              <a:rPr sz="2800" spc="-4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bronchopulmonary</a:t>
            </a:r>
            <a:r>
              <a:rPr sz="2800" spc="-130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dysplasia</a:t>
            </a:r>
            <a:r>
              <a:rPr sz="2800" spc="-13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or</a:t>
            </a:r>
            <a:r>
              <a:rPr sz="2800" spc="-16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a</a:t>
            </a:r>
            <a:r>
              <a:rPr sz="2800" spc="-6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history</a:t>
            </a:r>
            <a:r>
              <a:rPr sz="2800" spc="-14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of  </a:t>
            </a:r>
            <a:r>
              <a:rPr sz="2800" spc="-10" dirty="0">
                <a:latin typeface="Constantia"/>
                <a:cs typeface="Constantia"/>
              </a:rPr>
              <a:t>premature</a:t>
            </a:r>
            <a:r>
              <a:rPr sz="2800" spc="-15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birth.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3738" y="1569720"/>
            <a:ext cx="7736840" cy="35907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000" spc="-20" dirty="0">
                <a:solidFill>
                  <a:srgbClr val="04617B"/>
                </a:solidFill>
                <a:latin typeface="Arial"/>
                <a:cs typeface="Arial"/>
              </a:rPr>
              <a:t>Viral</a:t>
            </a:r>
            <a:endParaRPr sz="4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000"/>
              </a:spcBef>
            </a:pPr>
            <a:r>
              <a:rPr sz="4000" spc="-5" dirty="0">
                <a:solidFill>
                  <a:srgbClr val="04617B"/>
                </a:solidFill>
                <a:latin typeface="Arial"/>
                <a:cs typeface="Arial"/>
              </a:rPr>
              <a:t>Lower 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Respiratory </a:t>
            </a:r>
            <a:r>
              <a:rPr sz="4000" spc="-30">
                <a:solidFill>
                  <a:srgbClr val="04617B"/>
                </a:solidFill>
                <a:latin typeface="Arial"/>
                <a:cs typeface="Arial"/>
              </a:rPr>
              <a:t>Tract</a:t>
            </a:r>
            <a:r>
              <a:rPr sz="4000" spc="-10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spc="-5" smtClean="0">
                <a:solidFill>
                  <a:srgbClr val="04617B"/>
                </a:solidFill>
                <a:latin typeface="Arial"/>
                <a:cs typeface="Arial"/>
              </a:rPr>
              <a:t>Infections</a:t>
            </a:r>
            <a:endParaRPr lang="en-US" sz="4000" spc="-5" dirty="0" smtClean="0">
              <a:solidFill>
                <a:srgbClr val="04617B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000"/>
              </a:spcBef>
            </a:pPr>
            <a:endParaRPr lang="en-US" sz="4000" spc="-5" dirty="0" smtClean="0">
              <a:solidFill>
                <a:srgbClr val="04617B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000"/>
              </a:spcBef>
            </a:pPr>
            <a:endParaRPr lang="en-US" sz="4000" spc="-5" dirty="0" smtClean="0">
              <a:solidFill>
                <a:srgbClr val="04617B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000"/>
              </a:spcBef>
            </a:pPr>
            <a:r>
              <a:rPr lang="en-US" sz="4000" i="1" spc="-5" dirty="0" smtClean="0">
                <a:solidFill>
                  <a:srgbClr val="00B050"/>
                </a:solidFill>
                <a:latin typeface="Arial"/>
                <a:cs typeface="Arial"/>
              </a:rPr>
              <a:t>Additions are in </a:t>
            </a:r>
            <a:r>
              <a:rPr lang="en-US" sz="4000" i="1" spc="-5" smtClean="0">
                <a:solidFill>
                  <a:srgbClr val="00B050"/>
                </a:solidFill>
                <a:latin typeface="Arial"/>
                <a:cs typeface="Arial"/>
              </a:rPr>
              <a:t>Italic Green</a:t>
            </a:r>
            <a:endParaRPr sz="3600" i="1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972820"/>
            <a:ext cx="6880859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0BD0D9"/>
              </a:buClr>
              <a:buSzPct val="96428"/>
              <a:buFont typeface="Wingdings 2"/>
              <a:buChar char=""/>
              <a:tabLst>
                <a:tab pos="287020" algn="l"/>
              </a:tabLst>
            </a:pPr>
            <a:r>
              <a:rPr sz="2800" spc="-10" dirty="0">
                <a:solidFill>
                  <a:srgbClr val="0B5395"/>
                </a:solidFill>
              </a:rPr>
              <a:t>Structures </a:t>
            </a:r>
            <a:r>
              <a:rPr sz="2800" spc="-5" dirty="0">
                <a:solidFill>
                  <a:srgbClr val="0B5395"/>
                </a:solidFill>
              </a:rPr>
              <a:t>of the </a:t>
            </a:r>
            <a:r>
              <a:rPr sz="2800" spc="-25" dirty="0">
                <a:solidFill>
                  <a:srgbClr val="0B5395"/>
                </a:solidFill>
              </a:rPr>
              <a:t>Lower </a:t>
            </a:r>
            <a:r>
              <a:rPr sz="2800" spc="-15" dirty="0">
                <a:solidFill>
                  <a:srgbClr val="0B5395"/>
                </a:solidFill>
              </a:rPr>
              <a:t>Respiratory</a:t>
            </a:r>
            <a:r>
              <a:rPr sz="2800" spc="-254" dirty="0">
                <a:solidFill>
                  <a:srgbClr val="0B5395"/>
                </a:solidFill>
              </a:rPr>
              <a:t> </a:t>
            </a:r>
            <a:r>
              <a:rPr sz="2800" spc="-25" dirty="0">
                <a:solidFill>
                  <a:srgbClr val="0B5395"/>
                </a:solidFill>
              </a:rPr>
              <a:t>System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929005" y="1912620"/>
            <a:ext cx="7508875" cy="35830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9715" indent="-247015">
              <a:lnSpc>
                <a:spcPct val="100000"/>
              </a:lnSpc>
              <a:buClr>
                <a:srgbClr val="0F6FC6"/>
              </a:buClr>
              <a:buSzPct val="85714"/>
              <a:buFont typeface="Wingdings 2"/>
              <a:buChar char=""/>
              <a:tabLst>
                <a:tab pos="259715" algn="l"/>
              </a:tabLst>
            </a:pPr>
            <a:r>
              <a:rPr sz="2800" spc="-10" dirty="0">
                <a:latin typeface="Constantia"/>
                <a:cs typeface="Constantia"/>
              </a:rPr>
              <a:t>Components </a:t>
            </a:r>
            <a:r>
              <a:rPr sz="2800" spc="-5" dirty="0">
                <a:latin typeface="Constantia"/>
                <a:cs typeface="Constantia"/>
              </a:rPr>
              <a:t>of the </a:t>
            </a:r>
            <a:r>
              <a:rPr sz="2800" spc="-30" dirty="0">
                <a:latin typeface="Constantia"/>
                <a:cs typeface="Constantia"/>
              </a:rPr>
              <a:t>lower </a:t>
            </a:r>
            <a:r>
              <a:rPr sz="2800" spc="-10" dirty="0">
                <a:latin typeface="Constantia"/>
                <a:cs typeface="Constantia"/>
              </a:rPr>
              <a:t>respiratory</a:t>
            </a:r>
            <a:r>
              <a:rPr sz="2800" spc="-425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system</a:t>
            </a:r>
            <a:endParaRPr sz="2800">
              <a:latin typeface="Constantia"/>
              <a:cs typeface="Constantia"/>
            </a:endParaRPr>
          </a:p>
          <a:p>
            <a:pPr marL="534035" lvl="1" indent="-247015">
              <a:lnSpc>
                <a:spcPct val="100000"/>
              </a:lnSpc>
              <a:spcBef>
                <a:spcPts val="240"/>
              </a:spcBef>
              <a:buClr>
                <a:srgbClr val="009DD9"/>
              </a:buClr>
              <a:buSzPct val="70833"/>
              <a:buFont typeface="Wingdings 2"/>
              <a:buChar char=""/>
              <a:tabLst>
                <a:tab pos="534035" algn="l"/>
              </a:tabLst>
            </a:pPr>
            <a:r>
              <a:rPr sz="2400" spc="10" dirty="0">
                <a:latin typeface="Constantia"/>
                <a:cs typeface="Constantia"/>
              </a:rPr>
              <a:t>Larynx</a:t>
            </a:r>
            <a:endParaRPr sz="2400">
              <a:latin typeface="Constantia"/>
              <a:cs typeface="Constantia"/>
            </a:endParaRPr>
          </a:p>
          <a:p>
            <a:pPr marL="534035" lvl="1" indent="-247015">
              <a:lnSpc>
                <a:spcPct val="100000"/>
              </a:lnSpc>
              <a:spcBef>
                <a:spcPts val="320"/>
              </a:spcBef>
              <a:buClr>
                <a:srgbClr val="009DD9"/>
              </a:buClr>
              <a:buSzPct val="70833"/>
              <a:buFont typeface="Wingdings 2"/>
              <a:buChar char=""/>
              <a:tabLst>
                <a:tab pos="534035" algn="l"/>
              </a:tabLst>
            </a:pPr>
            <a:r>
              <a:rPr sz="2400" spc="-30" dirty="0">
                <a:latin typeface="Constantia"/>
                <a:cs typeface="Constantia"/>
              </a:rPr>
              <a:t>Trachea</a:t>
            </a:r>
            <a:endParaRPr sz="2400">
              <a:latin typeface="Constantia"/>
              <a:cs typeface="Constantia"/>
            </a:endParaRPr>
          </a:p>
          <a:p>
            <a:pPr marL="534035" lvl="1" indent="-247015">
              <a:lnSpc>
                <a:spcPct val="100000"/>
              </a:lnSpc>
              <a:spcBef>
                <a:spcPts val="320"/>
              </a:spcBef>
              <a:buClr>
                <a:srgbClr val="009DD9"/>
              </a:buClr>
              <a:buSzPct val="70833"/>
              <a:buFont typeface="Wingdings 2"/>
              <a:buChar char=""/>
              <a:tabLst>
                <a:tab pos="534035" algn="l"/>
              </a:tabLst>
            </a:pPr>
            <a:r>
              <a:rPr sz="2400" spc="-5" dirty="0">
                <a:latin typeface="Constantia"/>
                <a:cs typeface="Constantia"/>
              </a:rPr>
              <a:t>Bronchi</a:t>
            </a:r>
            <a:endParaRPr sz="2400">
              <a:latin typeface="Constantia"/>
              <a:cs typeface="Constantia"/>
            </a:endParaRPr>
          </a:p>
          <a:p>
            <a:pPr marL="534035" lvl="1" indent="-247015">
              <a:lnSpc>
                <a:spcPct val="100000"/>
              </a:lnSpc>
              <a:spcBef>
                <a:spcPts val="219"/>
              </a:spcBef>
              <a:buClr>
                <a:srgbClr val="009DD9"/>
              </a:buClr>
              <a:buSzPct val="70833"/>
              <a:buFont typeface="Wingdings 2"/>
              <a:buChar char=""/>
              <a:tabLst>
                <a:tab pos="534035" algn="l"/>
              </a:tabLst>
            </a:pPr>
            <a:r>
              <a:rPr sz="2400" spc="-15" dirty="0">
                <a:latin typeface="Constantia"/>
                <a:cs typeface="Constantia"/>
              </a:rPr>
              <a:t>Alveoli</a:t>
            </a:r>
            <a:endParaRPr sz="2400">
              <a:latin typeface="Constantia"/>
              <a:cs typeface="Constantia"/>
            </a:endParaRPr>
          </a:p>
          <a:p>
            <a:pPr marL="534035" lvl="1" indent="-247015">
              <a:lnSpc>
                <a:spcPct val="100000"/>
              </a:lnSpc>
              <a:spcBef>
                <a:spcPts val="320"/>
              </a:spcBef>
              <a:buClr>
                <a:srgbClr val="009DD9"/>
              </a:buClr>
              <a:buSzPct val="70833"/>
              <a:buFont typeface="Wingdings 2"/>
              <a:buChar char=""/>
              <a:tabLst>
                <a:tab pos="534035" algn="l"/>
              </a:tabLst>
            </a:pPr>
            <a:r>
              <a:rPr sz="2400" spc="-10" dirty="0">
                <a:latin typeface="Constantia"/>
                <a:cs typeface="Constantia"/>
              </a:rPr>
              <a:t>Diaphragm</a:t>
            </a:r>
            <a:endParaRPr sz="2400">
              <a:latin typeface="Constantia"/>
              <a:cs typeface="Constantia"/>
            </a:endParaRPr>
          </a:p>
          <a:p>
            <a:pPr marL="534035" lvl="1" indent="-247015">
              <a:lnSpc>
                <a:spcPct val="100000"/>
              </a:lnSpc>
              <a:spcBef>
                <a:spcPts val="320"/>
              </a:spcBef>
              <a:buClr>
                <a:srgbClr val="009DD9"/>
              </a:buClr>
              <a:buSzPct val="70833"/>
              <a:buFont typeface="Wingdings 2"/>
              <a:buChar char=""/>
              <a:tabLst>
                <a:tab pos="534035" algn="l"/>
              </a:tabLst>
            </a:pPr>
            <a:r>
              <a:rPr sz="2400" spc="-30" dirty="0">
                <a:latin typeface="Constantia"/>
                <a:cs typeface="Constantia"/>
              </a:rPr>
              <a:t>Various </a:t>
            </a:r>
            <a:r>
              <a:rPr sz="2400" spc="-20" dirty="0">
                <a:latin typeface="Constantia"/>
                <a:cs typeface="Constantia"/>
              </a:rPr>
              <a:t>protective</a:t>
            </a:r>
            <a:r>
              <a:rPr sz="2400" spc="-155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components</a:t>
            </a:r>
            <a:endParaRPr sz="2400">
              <a:latin typeface="Constantia"/>
              <a:cs typeface="Constantia"/>
            </a:endParaRPr>
          </a:p>
          <a:p>
            <a:pPr marL="808355" marR="5080" lvl="2" indent="-210185">
              <a:lnSpc>
                <a:spcPts val="2600"/>
              </a:lnSpc>
              <a:spcBef>
                <a:spcPts val="540"/>
              </a:spcBef>
              <a:buClr>
                <a:srgbClr val="0BD0D9"/>
              </a:buClr>
              <a:buSzPct val="66666"/>
              <a:buFont typeface="Wingdings 2"/>
              <a:buChar char=""/>
              <a:tabLst>
                <a:tab pos="808355" algn="l"/>
              </a:tabLst>
            </a:pPr>
            <a:r>
              <a:rPr sz="2400" spc="-10" dirty="0">
                <a:latin typeface="Constantia"/>
                <a:cs typeface="Constantia"/>
              </a:rPr>
              <a:t>Ciliated </a:t>
            </a:r>
            <a:r>
              <a:rPr sz="2400" spc="-10">
                <a:latin typeface="Constantia"/>
                <a:cs typeface="Constantia"/>
              </a:rPr>
              <a:t>mucous </a:t>
            </a:r>
            <a:r>
              <a:rPr sz="2400" spc="-10" smtClean="0">
                <a:latin typeface="Constantia"/>
                <a:cs typeface="Constantia"/>
              </a:rPr>
              <a:t>membrane, </a:t>
            </a:r>
            <a:r>
              <a:rPr sz="2400" spc="-15" dirty="0">
                <a:latin typeface="Constantia"/>
                <a:cs typeface="Constantia"/>
              </a:rPr>
              <a:t>alveolar</a:t>
            </a:r>
            <a:r>
              <a:rPr sz="2400" spc="-130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macrophages,  </a:t>
            </a:r>
            <a:r>
              <a:rPr sz="2400" spc="-5" dirty="0">
                <a:latin typeface="Constantia"/>
                <a:cs typeface="Constantia"/>
              </a:rPr>
              <a:t>and </a:t>
            </a:r>
            <a:r>
              <a:rPr sz="2400" spc="-5">
                <a:latin typeface="Constantia"/>
                <a:cs typeface="Constantia"/>
              </a:rPr>
              <a:t>secretory</a:t>
            </a:r>
            <a:r>
              <a:rPr sz="2400" spc="-210">
                <a:latin typeface="Constantia"/>
                <a:cs typeface="Constantia"/>
              </a:rPr>
              <a:t> </a:t>
            </a:r>
            <a:r>
              <a:rPr lang="en-US" sz="2400" spc="-210" dirty="0" smtClean="0">
                <a:latin typeface="Constantia"/>
                <a:cs typeface="Constantia"/>
              </a:rPr>
              <a:t> </a:t>
            </a:r>
            <a:r>
              <a:rPr sz="2400" spc="-5" smtClean="0">
                <a:latin typeface="Constantia"/>
                <a:cs typeface="Constantia"/>
              </a:rPr>
              <a:t>antibodies</a:t>
            </a:r>
            <a:r>
              <a:rPr lang="en-US" sz="2400" spc="-5" dirty="0" smtClean="0">
                <a:latin typeface="Constantia"/>
                <a:cs typeface="Constantia"/>
              </a:rPr>
              <a:t> </a:t>
            </a:r>
            <a:r>
              <a:rPr lang="en-US" sz="2400" i="1" spc="-5" dirty="0" smtClean="0">
                <a:solidFill>
                  <a:srgbClr val="00B050"/>
                </a:solidFill>
                <a:latin typeface="Constantia"/>
                <a:cs typeface="Constantia"/>
              </a:rPr>
              <a:t>(</a:t>
            </a:r>
            <a:r>
              <a:rPr lang="en-US" sz="2400" i="1" spc="-5" dirty="0" err="1" smtClean="0">
                <a:solidFill>
                  <a:srgbClr val="00B050"/>
                </a:solidFill>
                <a:latin typeface="Constantia"/>
                <a:cs typeface="Constantia"/>
              </a:rPr>
              <a:t>IgA</a:t>
            </a:r>
            <a:r>
              <a:rPr lang="en-US" sz="2400" i="1" spc="-5" dirty="0" smtClean="0">
                <a:solidFill>
                  <a:srgbClr val="00B050"/>
                </a:solidFill>
                <a:latin typeface="Constantia"/>
                <a:cs typeface="Constantia"/>
              </a:rPr>
              <a:t>)</a:t>
            </a:r>
            <a:endParaRPr sz="2400" i="1">
              <a:solidFill>
                <a:srgbClr val="00B050"/>
              </a:solidFill>
              <a:latin typeface="Constantia"/>
              <a:cs typeface="Constant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6552" y="706120"/>
            <a:ext cx="7563484" cy="508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>
                <a:latin typeface="Calibri"/>
                <a:cs typeface="Calibri"/>
              </a:rPr>
              <a:t>Structures </a:t>
            </a:r>
            <a:r>
              <a:rPr spc="-5" dirty="0">
                <a:latin typeface="Calibri"/>
                <a:cs typeface="Calibri"/>
              </a:rPr>
              <a:t>of </a:t>
            </a:r>
            <a:r>
              <a:rPr dirty="0">
                <a:latin typeface="Calibri"/>
                <a:cs typeface="Calibri"/>
              </a:rPr>
              <a:t>the </a:t>
            </a:r>
            <a:r>
              <a:rPr spc="-20" dirty="0">
                <a:latin typeface="Calibri"/>
                <a:cs typeface="Calibri"/>
              </a:rPr>
              <a:t>respiratory</a:t>
            </a:r>
            <a:r>
              <a:rPr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system-overview</a:t>
            </a:r>
          </a:p>
        </p:txBody>
      </p:sp>
      <p:sp>
        <p:nvSpPr>
          <p:cNvPr id="3" name="object 3"/>
          <p:cNvSpPr/>
          <p:nvPr/>
        </p:nvSpPr>
        <p:spPr>
          <a:xfrm>
            <a:off x="1765300" y="1295400"/>
            <a:ext cx="5613400" cy="502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00"/>
              </a:lnSpc>
            </a:pPr>
            <a:r>
              <a:rPr sz="3600" spc="-15" dirty="0">
                <a:latin typeface="Calibri"/>
                <a:cs typeface="Calibri"/>
              </a:rPr>
              <a:t>Important </a:t>
            </a:r>
            <a:r>
              <a:rPr sz="3600" spc="-20" dirty="0">
                <a:latin typeface="Calibri"/>
                <a:cs typeface="Calibri"/>
              </a:rPr>
              <a:t>Viral </a:t>
            </a:r>
            <a:r>
              <a:rPr sz="3600" spc="-5" dirty="0">
                <a:latin typeface="Calibri"/>
                <a:cs typeface="Calibri"/>
              </a:rPr>
              <a:t>Causes </a:t>
            </a:r>
            <a:r>
              <a:rPr sz="3600" dirty="0">
                <a:latin typeface="Calibri"/>
                <a:cs typeface="Calibri"/>
              </a:rPr>
              <a:t>of </a:t>
            </a:r>
            <a:r>
              <a:rPr sz="3600" spc="-10" dirty="0">
                <a:latin typeface="Calibri"/>
                <a:cs typeface="Calibri"/>
              </a:rPr>
              <a:t>Lower  </a:t>
            </a:r>
            <a:r>
              <a:rPr sz="3600" spc="-20" dirty="0">
                <a:latin typeface="Calibri"/>
                <a:cs typeface="Calibri"/>
              </a:rPr>
              <a:t>Respiratory</a:t>
            </a:r>
            <a:r>
              <a:rPr sz="3600" spc="-75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Infections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943100"/>
            <a:ext cx="6490970" cy="3765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0BD0D9"/>
              </a:buClr>
              <a:buSzPct val="96153"/>
              <a:buFont typeface="Wingdings 2"/>
              <a:buChar char=""/>
              <a:tabLst>
                <a:tab pos="287020" algn="l"/>
              </a:tabLst>
            </a:pPr>
            <a:r>
              <a:rPr sz="2600" spc="15" smtClean="0">
                <a:latin typeface="Constantia"/>
                <a:cs typeface="Constantia"/>
              </a:rPr>
              <a:t>Influenza</a:t>
            </a:r>
            <a:r>
              <a:rPr lang="en-US" sz="2600" spc="15" dirty="0" smtClean="0">
                <a:latin typeface="Constantia"/>
                <a:cs typeface="Constantia"/>
              </a:rPr>
              <a:t> </a:t>
            </a:r>
            <a:r>
              <a:rPr lang="en-US" sz="2600" spc="15" dirty="0" smtClean="0">
                <a:solidFill>
                  <a:srgbClr val="00B050"/>
                </a:solidFill>
                <a:latin typeface="Constantia"/>
                <a:cs typeface="Constantia"/>
              </a:rPr>
              <a:t>(by dr. </a:t>
            </a:r>
            <a:r>
              <a:rPr lang="en-US" sz="2600" spc="15" dirty="0" err="1" smtClean="0">
                <a:solidFill>
                  <a:srgbClr val="00B050"/>
                </a:solidFill>
                <a:latin typeface="Constantia"/>
                <a:cs typeface="Constantia"/>
              </a:rPr>
              <a:t>ashraf</a:t>
            </a:r>
            <a:r>
              <a:rPr lang="en-US" sz="2600" spc="15" dirty="0" smtClean="0">
                <a:solidFill>
                  <a:srgbClr val="00B050"/>
                </a:solidFill>
                <a:latin typeface="Constantia"/>
                <a:cs typeface="Constantia"/>
              </a:rPr>
              <a:t>)</a:t>
            </a:r>
            <a:endParaRPr sz="26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680"/>
              </a:spcBef>
              <a:buClr>
                <a:srgbClr val="0BD0D9"/>
              </a:buClr>
              <a:buSzPct val="96153"/>
              <a:buFont typeface="Wingdings 2"/>
              <a:buChar char=""/>
              <a:tabLst>
                <a:tab pos="287020" algn="l"/>
              </a:tabLst>
            </a:pPr>
            <a:r>
              <a:rPr sz="2600" spc="5" dirty="0">
                <a:latin typeface="Constantia"/>
                <a:cs typeface="Constantia"/>
              </a:rPr>
              <a:t>Para-influenza</a:t>
            </a:r>
            <a:endParaRPr sz="26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580"/>
              </a:spcBef>
              <a:buClr>
                <a:srgbClr val="0BD0D9"/>
              </a:buClr>
              <a:buSzPct val="96153"/>
              <a:buFont typeface="Wingdings 2"/>
              <a:buChar char=""/>
              <a:tabLst>
                <a:tab pos="287020" algn="l"/>
              </a:tabLst>
            </a:pPr>
            <a:r>
              <a:rPr sz="2600" spc="-10" dirty="0">
                <a:latin typeface="Constantia"/>
                <a:cs typeface="Constantia"/>
              </a:rPr>
              <a:t>Respiratory </a:t>
            </a:r>
            <a:r>
              <a:rPr sz="2600" spc="-5" dirty="0">
                <a:latin typeface="Constantia"/>
                <a:cs typeface="Constantia"/>
              </a:rPr>
              <a:t>syncytial</a:t>
            </a:r>
            <a:r>
              <a:rPr sz="2600" spc="-25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virus</a:t>
            </a:r>
            <a:endParaRPr sz="26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680"/>
              </a:spcBef>
              <a:buClr>
                <a:srgbClr val="0BD0D9"/>
              </a:buClr>
              <a:buSzPct val="96153"/>
              <a:buFont typeface="Wingdings 2"/>
              <a:buChar char=""/>
              <a:tabLst>
                <a:tab pos="287020" algn="l"/>
              </a:tabLst>
            </a:pPr>
            <a:r>
              <a:rPr sz="2600" spc="-5" dirty="0">
                <a:latin typeface="Constantia"/>
                <a:cs typeface="Constantia"/>
              </a:rPr>
              <a:t>SARS</a:t>
            </a:r>
            <a:endParaRPr sz="26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580"/>
              </a:spcBef>
              <a:buClr>
                <a:srgbClr val="0BD0D9"/>
              </a:buClr>
              <a:buSzPct val="96153"/>
              <a:buFont typeface="Wingdings 2"/>
              <a:buChar char=""/>
              <a:tabLst>
                <a:tab pos="287020" algn="l"/>
              </a:tabLst>
            </a:pPr>
            <a:r>
              <a:rPr sz="2600" spc="-5" dirty="0">
                <a:latin typeface="Constantia"/>
                <a:cs typeface="Constantia"/>
              </a:rPr>
              <a:t>MERS</a:t>
            </a:r>
            <a:endParaRPr sz="26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680"/>
              </a:spcBef>
              <a:buClr>
                <a:srgbClr val="0BD0D9"/>
              </a:buClr>
              <a:buSzPct val="96153"/>
              <a:buFont typeface="Wingdings 2"/>
              <a:buChar char=""/>
              <a:tabLst>
                <a:tab pos="287020" algn="l"/>
              </a:tabLst>
            </a:pPr>
            <a:r>
              <a:rPr sz="2600" spc="-15" dirty="0">
                <a:latin typeface="Constantia"/>
                <a:cs typeface="Constantia"/>
              </a:rPr>
              <a:t>Human </a:t>
            </a:r>
            <a:r>
              <a:rPr sz="2600" spc="-10" dirty="0">
                <a:latin typeface="Constantia"/>
                <a:cs typeface="Constantia"/>
              </a:rPr>
              <a:t>metapneumovirus </a:t>
            </a:r>
            <a:r>
              <a:rPr sz="2600" spc="-5" dirty="0">
                <a:latin typeface="Constantia"/>
                <a:cs typeface="Constantia"/>
              </a:rPr>
              <a:t>(2001)</a:t>
            </a:r>
            <a:r>
              <a:rPr sz="2600" spc="-145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common</a:t>
            </a:r>
            <a:endParaRPr sz="2600">
              <a:latin typeface="Constantia"/>
              <a:cs typeface="Constantia"/>
            </a:endParaRPr>
          </a:p>
          <a:p>
            <a:pPr marL="534670" indent="-521970">
              <a:lnSpc>
                <a:spcPct val="100000"/>
              </a:lnSpc>
              <a:spcBef>
                <a:spcPts val="580"/>
              </a:spcBef>
              <a:buClr>
                <a:srgbClr val="0BD0D9"/>
              </a:buClr>
              <a:buSzPct val="96153"/>
              <a:buFont typeface="Wingdings 2"/>
              <a:buChar char=""/>
              <a:tabLst>
                <a:tab pos="534035" algn="l"/>
                <a:tab pos="534670" algn="l"/>
              </a:tabLst>
            </a:pPr>
            <a:r>
              <a:rPr sz="2600" dirty="0">
                <a:latin typeface="Constantia"/>
                <a:cs typeface="Constantia"/>
              </a:rPr>
              <a:t>in </a:t>
            </a:r>
            <a:r>
              <a:rPr sz="2600" spc="-10" dirty="0">
                <a:latin typeface="Constantia"/>
                <a:cs typeface="Constantia"/>
              </a:rPr>
              <a:t>comprised </a:t>
            </a:r>
            <a:r>
              <a:rPr sz="2600" spc="-5" dirty="0">
                <a:latin typeface="Constantia"/>
                <a:cs typeface="Constantia"/>
              </a:rPr>
              <a:t>children and </a:t>
            </a:r>
            <a:r>
              <a:rPr sz="2600" spc="-10" dirty="0">
                <a:latin typeface="Constantia"/>
                <a:cs typeface="Constantia"/>
              </a:rPr>
              <a:t>elderly</a:t>
            </a:r>
            <a:r>
              <a:rPr sz="2600" spc="-47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persons</a:t>
            </a:r>
            <a:endParaRPr sz="26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680"/>
              </a:spcBef>
              <a:buClr>
                <a:srgbClr val="0BD0D9"/>
              </a:buClr>
              <a:buSzPct val="96153"/>
              <a:buFont typeface="Wingdings 2"/>
              <a:buChar char=""/>
              <a:tabLst>
                <a:tab pos="287020" algn="l"/>
              </a:tabLst>
            </a:pPr>
            <a:r>
              <a:rPr sz="2600" spc="-20" dirty="0">
                <a:latin typeface="Constantia"/>
                <a:cs typeface="Constantia"/>
              </a:rPr>
              <a:t>No </a:t>
            </a:r>
            <a:r>
              <a:rPr sz="2600" spc="-5" dirty="0">
                <a:latin typeface="Constantia"/>
                <a:cs typeface="Constantia"/>
              </a:rPr>
              <a:t>etiologic </a:t>
            </a:r>
            <a:r>
              <a:rPr sz="2600" spc="-15" dirty="0">
                <a:latin typeface="Constantia"/>
                <a:cs typeface="Constantia"/>
              </a:rPr>
              <a:t>agent </a:t>
            </a:r>
            <a:r>
              <a:rPr sz="2600" spc="-10" dirty="0">
                <a:latin typeface="Constantia"/>
                <a:cs typeface="Constantia"/>
              </a:rPr>
              <a:t>found</a:t>
            </a:r>
            <a:r>
              <a:rPr sz="2600" spc="-35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(33%)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903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40" dirty="0">
                <a:latin typeface="Calibri"/>
                <a:cs typeface="Calibri"/>
              </a:rPr>
              <a:t>Para </a:t>
            </a:r>
            <a:r>
              <a:rPr sz="3600" spc="-15" dirty="0">
                <a:latin typeface="Calibri"/>
                <a:cs typeface="Calibri"/>
              </a:rPr>
              <a:t>influenza</a:t>
            </a:r>
            <a:r>
              <a:rPr sz="3600" spc="-2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Viruses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51940"/>
            <a:ext cx="7905115" cy="52193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2600" marR="475615" indent="-469900">
              <a:lnSpc>
                <a:spcPts val="2800"/>
              </a:lnSpc>
              <a:buClr>
                <a:srgbClr val="0BD0D9"/>
              </a:buClr>
              <a:buSzPct val="96153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lang="en-US" sz="2600" b="1" spc="-15" dirty="0" smtClean="0">
                <a:solidFill>
                  <a:srgbClr val="00B050"/>
                </a:solidFill>
                <a:latin typeface="Constantia"/>
                <a:cs typeface="Constantia"/>
              </a:rPr>
              <a:t>It causes </a:t>
            </a:r>
            <a:r>
              <a:rPr sz="2600" b="1" spc="-15" smtClean="0">
                <a:solidFill>
                  <a:srgbClr val="FF0000"/>
                </a:solidFill>
                <a:latin typeface="Constantia"/>
                <a:cs typeface="Constantia"/>
              </a:rPr>
              <a:t>Croup</a:t>
            </a:r>
            <a:r>
              <a:rPr sz="2600" b="1" spc="-15" smtClean="0">
                <a:latin typeface="Constantia"/>
                <a:cs typeface="Constantia"/>
              </a:rPr>
              <a:t> </a:t>
            </a:r>
            <a:r>
              <a:rPr lang="en-US" sz="2600" b="1" spc="-15" dirty="0" smtClean="0">
                <a:latin typeface="Constantia"/>
                <a:cs typeface="Constantia"/>
              </a:rPr>
              <a:t>(</a:t>
            </a:r>
            <a:r>
              <a:rPr sz="2600" b="1" spc="-15" smtClean="0">
                <a:latin typeface="Constantia"/>
                <a:cs typeface="Constantia"/>
              </a:rPr>
              <a:t>Acute </a:t>
            </a:r>
            <a:r>
              <a:rPr sz="2600" b="1" spc="-5" smtClean="0">
                <a:latin typeface="Constantia"/>
                <a:cs typeface="Constantia"/>
              </a:rPr>
              <a:t>Laryngotracheobronchitis</a:t>
            </a:r>
            <a:r>
              <a:rPr lang="en-US" sz="2600" i="1" spc="-5" dirty="0" smtClean="0">
                <a:solidFill>
                  <a:srgbClr val="00B050"/>
                </a:solidFill>
                <a:latin typeface="Constantia"/>
                <a:cs typeface="Constantia"/>
              </a:rPr>
              <a:t>/ </a:t>
            </a:r>
            <a:r>
              <a:rPr lang="en-US" sz="2600" i="1" spc="-5" dirty="0" err="1" smtClean="0">
                <a:solidFill>
                  <a:srgbClr val="00B050"/>
                </a:solidFill>
                <a:latin typeface="Constantia"/>
                <a:cs typeface="Constantia"/>
              </a:rPr>
              <a:t>Laryngotrachiaites</a:t>
            </a:r>
            <a:r>
              <a:rPr lang="en-US" sz="2600" i="1" spc="-5" dirty="0" smtClean="0">
                <a:solidFill>
                  <a:srgbClr val="00B050"/>
                </a:solidFill>
                <a:latin typeface="Constantia"/>
                <a:cs typeface="Constantia"/>
              </a:rPr>
              <a:t> (the lung is involved)</a:t>
            </a:r>
            <a:r>
              <a:rPr sz="2600" b="1" spc="-5" smtClean="0">
                <a:latin typeface="Constantia"/>
                <a:cs typeface="Constantia"/>
              </a:rPr>
              <a:t>)</a:t>
            </a:r>
            <a:r>
              <a:rPr sz="2600" b="1" spc="-155" smtClean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and  pneumonia </a:t>
            </a:r>
            <a:r>
              <a:rPr sz="2600" dirty="0">
                <a:latin typeface="Constantia"/>
                <a:cs typeface="Constantia"/>
              </a:rPr>
              <a:t>in</a:t>
            </a:r>
            <a:r>
              <a:rPr sz="2600" spc="-25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children</a:t>
            </a:r>
            <a:endParaRPr sz="26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buClr>
                <a:srgbClr val="0BD0D9"/>
              </a:buClr>
              <a:buFont typeface="Wingdings 2"/>
              <a:buChar char=""/>
            </a:pPr>
            <a:endParaRPr sz="3250">
              <a:latin typeface="Times New Roman"/>
              <a:cs typeface="Times New Roman"/>
            </a:endParaRPr>
          </a:p>
          <a:p>
            <a:pPr marL="482600" indent="-469900">
              <a:lnSpc>
                <a:spcPct val="100000"/>
              </a:lnSpc>
              <a:buClr>
                <a:srgbClr val="0BD0D9"/>
              </a:buClr>
              <a:buSzPct val="96153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600" spc="-15" dirty="0">
                <a:latin typeface="Constantia"/>
                <a:cs typeface="Constantia"/>
              </a:rPr>
              <a:t>Common </a:t>
            </a:r>
            <a:r>
              <a:rPr sz="2600" spc="-20" dirty="0">
                <a:latin typeface="Constantia"/>
                <a:cs typeface="Constantia"/>
              </a:rPr>
              <a:t>cold </a:t>
            </a:r>
            <a:r>
              <a:rPr sz="2600" dirty="0">
                <a:latin typeface="Constantia"/>
                <a:cs typeface="Constantia"/>
              </a:rPr>
              <a:t>– </a:t>
            </a:r>
            <a:r>
              <a:rPr sz="2600" spc="-20" dirty="0">
                <a:latin typeface="Constantia"/>
                <a:cs typeface="Constantia"/>
              </a:rPr>
              <a:t>like </a:t>
            </a:r>
            <a:r>
              <a:rPr sz="2600" spc="-5" dirty="0">
                <a:latin typeface="Constantia"/>
                <a:cs typeface="Constantia"/>
              </a:rPr>
              <a:t>disease </a:t>
            </a:r>
            <a:r>
              <a:rPr sz="2600">
                <a:latin typeface="Constantia"/>
                <a:cs typeface="Constantia"/>
              </a:rPr>
              <a:t>in</a:t>
            </a:r>
            <a:r>
              <a:rPr sz="2600" spc="-375">
                <a:latin typeface="Constantia"/>
                <a:cs typeface="Constantia"/>
              </a:rPr>
              <a:t> </a:t>
            </a:r>
            <a:r>
              <a:rPr sz="2600" spc="-10" smtClean="0">
                <a:latin typeface="Constantia"/>
                <a:cs typeface="Constantia"/>
              </a:rPr>
              <a:t>adults</a:t>
            </a:r>
            <a:r>
              <a:rPr lang="en-US" sz="2600" spc="-10" dirty="0" smtClean="0">
                <a:latin typeface="Constantia"/>
                <a:cs typeface="Constantia"/>
              </a:rPr>
              <a:t> </a:t>
            </a:r>
            <a:r>
              <a:rPr lang="en-US" sz="2600" i="1" spc="-10" dirty="0" smtClean="0">
                <a:solidFill>
                  <a:srgbClr val="00B050"/>
                </a:solidFill>
                <a:latin typeface="Constantia"/>
                <a:cs typeface="Constantia"/>
              </a:rPr>
              <a:t>and children</a:t>
            </a:r>
            <a:r>
              <a:rPr sz="2600" spc="-10" smtClean="0">
                <a:latin typeface="Constantia"/>
                <a:cs typeface="Constantia"/>
              </a:rPr>
              <a:t>.</a:t>
            </a:r>
            <a:endParaRPr sz="26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buClr>
                <a:srgbClr val="0BD0D9"/>
              </a:buClr>
              <a:buFont typeface="Wingdings 2"/>
              <a:buChar char=""/>
            </a:pPr>
            <a:endParaRPr sz="3200">
              <a:latin typeface="Times New Roman"/>
              <a:cs typeface="Times New Roman"/>
            </a:endParaRPr>
          </a:p>
          <a:p>
            <a:pPr marL="482600" indent="-469900">
              <a:lnSpc>
                <a:spcPct val="100000"/>
              </a:lnSpc>
              <a:buClr>
                <a:srgbClr val="0BD0D9"/>
              </a:buClr>
              <a:buSzPct val="96153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600" dirty="0">
                <a:latin typeface="Constantia"/>
                <a:cs typeface="Constantia"/>
              </a:rPr>
              <a:t>5 </a:t>
            </a:r>
            <a:r>
              <a:rPr sz="2600" spc="-5" dirty="0">
                <a:latin typeface="Constantia"/>
                <a:cs typeface="Constantia"/>
              </a:rPr>
              <a:t>subtypes: 1, </a:t>
            </a:r>
            <a:r>
              <a:rPr sz="2600" dirty="0">
                <a:latin typeface="Constantia"/>
                <a:cs typeface="Constantia"/>
              </a:rPr>
              <a:t>2</a:t>
            </a:r>
            <a:r>
              <a:rPr sz="2600">
                <a:latin typeface="Constantia"/>
                <a:cs typeface="Constantia"/>
              </a:rPr>
              <a:t>, </a:t>
            </a:r>
            <a:r>
              <a:rPr sz="2600" smtClean="0">
                <a:latin typeface="Constantia"/>
                <a:cs typeface="Constantia"/>
              </a:rPr>
              <a:t>3</a:t>
            </a:r>
            <a:r>
              <a:rPr lang="en-US" sz="2600" dirty="0" smtClean="0">
                <a:latin typeface="Constantia"/>
                <a:cs typeface="Constantia"/>
              </a:rPr>
              <a:t> </a:t>
            </a:r>
            <a:r>
              <a:rPr lang="en-US" sz="2600" i="1" dirty="0" smtClean="0">
                <a:solidFill>
                  <a:srgbClr val="00B050"/>
                </a:solidFill>
                <a:latin typeface="Constantia"/>
                <a:cs typeface="Constantia"/>
              </a:rPr>
              <a:t>(most important)</a:t>
            </a:r>
            <a:r>
              <a:rPr sz="2600" smtClean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4a and</a:t>
            </a:r>
            <a:r>
              <a:rPr sz="2600" spc="-28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4b</a:t>
            </a:r>
            <a:endParaRPr sz="26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buClr>
                <a:srgbClr val="0BD0D9"/>
              </a:buClr>
              <a:buFont typeface="Wingdings 2"/>
              <a:buChar char=""/>
            </a:pPr>
            <a:endParaRPr sz="3600">
              <a:latin typeface="Times New Roman"/>
              <a:cs typeface="Times New Roman"/>
            </a:endParaRPr>
          </a:p>
          <a:p>
            <a:pPr marL="482600" marR="5080" indent="-469900" algn="just">
              <a:lnSpc>
                <a:spcPts val="2800"/>
              </a:lnSpc>
              <a:buClr>
                <a:srgbClr val="0BD0D9"/>
              </a:buClr>
              <a:buSzPct val="96153"/>
              <a:buFont typeface="Wingdings 2"/>
              <a:buChar char=""/>
              <a:tabLst>
                <a:tab pos="482600" algn="l"/>
              </a:tabLst>
            </a:pPr>
            <a:r>
              <a:rPr sz="2600" spc="-10" dirty="0">
                <a:latin typeface="Constantia"/>
                <a:cs typeface="Constantia"/>
              </a:rPr>
              <a:t>Surface </a:t>
            </a:r>
            <a:r>
              <a:rPr sz="2600" spc="-15" dirty="0">
                <a:latin typeface="Constantia"/>
                <a:cs typeface="Constantia"/>
              </a:rPr>
              <a:t>spikes </a:t>
            </a:r>
            <a:r>
              <a:rPr sz="2600" spc="-10" dirty="0">
                <a:latin typeface="Constantia"/>
                <a:cs typeface="Constantia"/>
              </a:rPr>
              <a:t>consist </a:t>
            </a:r>
            <a:r>
              <a:rPr sz="2600" spc="-5">
                <a:latin typeface="Constantia"/>
                <a:cs typeface="Constantia"/>
              </a:rPr>
              <a:t>of </a:t>
            </a:r>
            <a:r>
              <a:rPr sz="2600" smtClean="0">
                <a:latin typeface="Constantia"/>
                <a:cs typeface="Constantia"/>
              </a:rPr>
              <a:t>H</a:t>
            </a:r>
            <a:r>
              <a:rPr lang="en-US" sz="2400" i="1" dirty="0" smtClean="0">
                <a:solidFill>
                  <a:srgbClr val="00B050"/>
                </a:solidFill>
                <a:latin typeface="Constantia" pitchFamily="18" charset="0"/>
                <a:cs typeface="Constantia"/>
              </a:rPr>
              <a:t>(</a:t>
            </a:r>
            <a:r>
              <a:rPr lang="en-US" sz="2400" i="1" dirty="0" err="1" smtClean="0">
                <a:solidFill>
                  <a:srgbClr val="00B050"/>
                </a:solidFill>
                <a:latin typeface="Constantia" pitchFamily="18" charset="0"/>
              </a:rPr>
              <a:t>hemagglutinin</a:t>
            </a:r>
            <a:r>
              <a:rPr lang="en-US" sz="2400" i="1" dirty="0" smtClean="0">
                <a:solidFill>
                  <a:srgbClr val="00B050"/>
                </a:solidFill>
                <a:latin typeface="Constantia" pitchFamily="18" charset="0"/>
              </a:rPr>
              <a:t>)</a:t>
            </a:r>
            <a:r>
              <a:rPr lang="en-US" sz="2400" dirty="0" smtClean="0">
                <a:latin typeface="Constantia" pitchFamily="18" charset="0"/>
                <a:cs typeface="Constantia"/>
              </a:rPr>
              <a:t> </a:t>
            </a:r>
            <a:r>
              <a:rPr sz="2600" smtClean="0">
                <a:latin typeface="Constantia"/>
                <a:cs typeface="Constantia"/>
              </a:rPr>
              <a:t>, N</a:t>
            </a:r>
            <a:r>
              <a:rPr lang="en-US" sz="2600" i="1" dirty="0" smtClean="0">
                <a:solidFill>
                  <a:srgbClr val="00B050"/>
                </a:solidFill>
                <a:latin typeface="Constantia"/>
                <a:cs typeface="Constantia"/>
              </a:rPr>
              <a:t>(</a:t>
            </a:r>
            <a:r>
              <a:rPr lang="en-US" sz="2600" i="1" dirty="0" err="1" smtClean="0">
                <a:solidFill>
                  <a:srgbClr val="00B050"/>
                </a:solidFill>
                <a:latin typeface="Constantia"/>
                <a:cs typeface="Constantia"/>
              </a:rPr>
              <a:t>neuroaminidase</a:t>
            </a:r>
            <a:r>
              <a:rPr lang="en-US" sz="2600" i="1" dirty="0" smtClean="0">
                <a:solidFill>
                  <a:srgbClr val="00B050"/>
                </a:solidFill>
                <a:latin typeface="Constantia"/>
                <a:cs typeface="Constantia"/>
              </a:rPr>
              <a:t>)</a:t>
            </a:r>
            <a:r>
              <a:rPr sz="2600" i="1" smtClean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and fusion</a:t>
            </a:r>
            <a:r>
              <a:rPr sz="2600" spc="-455" dirty="0">
                <a:latin typeface="Constantia"/>
                <a:cs typeface="Constantia"/>
              </a:rPr>
              <a:t> </a:t>
            </a:r>
            <a:r>
              <a:rPr sz="2600" spc="-20" dirty="0">
                <a:latin typeface="Constantia"/>
                <a:cs typeface="Constantia"/>
              </a:rPr>
              <a:t>proteins. </a:t>
            </a:r>
            <a:r>
              <a:rPr sz="2600" dirty="0">
                <a:latin typeface="Constantia"/>
                <a:cs typeface="Constantia"/>
              </a:rPr>
              <a:t>H  </a:t>
            </a:r>
            <a:r>
              <a:rPr sz="2600" spc="-5" dirty="0">
                <a:latin typeface="Constantia"/>
                <a:cs typeface="Constantia"/>
              </a:rPr>
              <a:t>and</a:t>
            </a:r>
            <a:r>
              <a:rPr sz="2600" spc="-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N</a:t>
            </a:r>
            <a:r>
              <a:rPr sz="2600" spc="-7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on</a:t>
            </a:r>
            <a:r>
              <a:rPr sz="2600" spc="-7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the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same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spike</a:t>
            </a:r>
            <a:r>
              <a:rPr sz="2600" spc="-13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while</a:t>
            </a:r>
            <a:r>
              <a:rPr sz="2600" spc="-8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fusion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protein</a:t>
            </a:r>
            <a:r>
              <a:rPr sz="2600" spc="-4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is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on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  </a:t>
            </a:r>
            <a:r>
              <a:rPr sz="2600" spc="-10" dirty="0">
                <a:latin typeface="Constantia"/>
                <a:cs typeface="Constantia"/>
              </a:rPr>
              <a:t>different</a:t>
            </a:r>
            <a:r>
              <a:rPr sz="2600" spc="-185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spike.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693737"/>
            <a:ext cx="3171825" cy="709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0" spc="-5" dirty="0">
                <a:latin typeface="Calibri"/>
                <a:cs typeface="Calibri"/>
              </a:rPr>
              <a:t>Epidemiology</a:t>
            </a:r>
            <a:endParaRPr sz="45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968500"/>
            <a:ext cx="8021320" cy="4524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2600" marR="1143000" indent="-469900">
              <a:lnSpc>
                <a:spcPts val="3000"/>
              </a:lnSpc>
              <a:buClr>
                <a:srgbClr val="0BD0D9"/>
              </a:buClr>
              <a:buSzPct val="96428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800" spc="-20" dirty="0">
                <a:latin typeface="Constantia"/>
                <a:cs typeface="Constantia"/>
              </a:rPr>
              <a:t>Transmission: </a:t>
            </a:r>
            <a:r>
              <a:rPr sz="2800" spc="-15" dirty="0">
                <a:latin typeface="Constantia"/>
                <a:cs typeface="Constantia"/>
              </a:rPr>
              <a:t>respiratory </a:t>
            </a:r>
            <a:r>
              <a:rPr sz="2800" spc="-10" dirty="0">
                <a:latin typeface="Constantia"/>
                <a:cs typeface="Constantia"/>
              </a:rPr>
              <a:t>droplets,</a:t>
            </a:r>
            <a:r>
              <a:rPr sz="2800" spc="-24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winter  </a:t>
            </a:r>
            <a:r>
              <a:rPr sz="2800" spc="-10">
                <a:latin typeface="Constantia"/>
                <a:cs typeface="Constantia"/>
              </a:rPr>
              <a:t>months</a:t>
            </a:r>
            <a:r>
              <a:rPr sz="2800" spc="-10" smtClean="0">
                <a:latin typeface="Constantia"/>
                <a:cs typeface="Constantia"/>
              </a:rPr>
              <a:t>.</a:t>
            </a:r>
            <a:r>
              <a:rPr lang="en-US" sz="2800" spc="-10" dirty="0" smtClean="0">
                <a:latin typeface="Constantia"/>
                <a:cs typeface="Constantia"/>
              </a:rPr>
              <a:t> </a:t>
            </a:r>
            <a:r>
              <a:rPr lang="en-US" sz="2800" i="1" spc="-10" dirty="0" smtClean="0">
                <a:solidFill>
                  <a:srgbClr val="00B050"/>
                </a:solidFill>
                <a:latin typeface="Constantia"/>
                <a:cs typeface="Constantia"/>
              </a:rPr>
              <a:t>(viruses have seasonal variations)</a:t>
            </a:r>
            <a:endParaRPr sz="2800" i="1">
              <a:solidFill>
                <a:srgbClr val="00B050"/>
              </a:solidFill>
              <a:latin typeface="Constantia"/>
              <a:cs typeface="Constantia"/>
            </a:endParaRPr>
          </a:p>
          <a:p>
            <a:pPr marL="482600" marR="5080" indent="-469900" algn="just">
              <a:lnSpc>
                <a:spcPts val="3000"/>
              </a:lnSpc>
              <a:spcBef>
                <a:spcPts val="700"/>
              </a:spcBef>
              <a:buClr>
                <a:srgbClr val="0BD0D9"/>
              </a:buClr>
              <a:buSzPct val="96428"/>
              <a:buFont typeface="Wingdings 2"/>
              <a:buChar char=""/>
              <a:tabLst>
                <a:tab pos="482600" algn="l"/>
              </a:tabLst>
            </a:pPr>
            <a:r>
              <a:rPr sz="2800" spc="-10" dirty="0">
                <a:latin typeface="Constantia"/>
                <a:cs typeface="Constantia"/>
              </a:rPr>
              <a:t>Croup</a:t>
            </a:r>
            <a:r>
              <a:rPr sz="2800" spc="-9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is</a:t>
            </a:r>
            <a:r>
              <a:rPr sz="2800" spc="-9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the</a:t>
            </a:r>
            <a:r>
              <a:rPr sz="2800" spc="-155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commonest</a:t>
            </a:r>
            <a:r>
              <a:rPr sz="2800" spc="-150" dirty="0">
                <a:latin typeface="Constantia"/>
                <a:cs typeface="Constanti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onstantia"/>
                <a:cs typeface="Constantia"/>
              </a:rPr>
              <a:t>clinical</a:t>
            </a:r>
            <a:r>
              <a:rPr sz="2800" spc="-15" dirty="0">
                <a:solidFill>
                  <a:srgbClr val="FF0000"/>
                </a:solidFill>
                <a:latin typeface="Constantia"/>
                <a:cs typeface="Constanti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onstantia"/>
                <a:cs typeface="Constantia"/>
              </a:rPr>
              <a:t>manifestation</a:t>
            </a:r>
            <a:r>
              <a:rPr sz="2800" spc="-12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of  </a:t>
            </a:r>
            <a:r>
              <a:rPr sz="2800" spc="10" dirty="0">
                <a:latin typeface="Constantia"/>
                <a:cs typeface="Constantia"/>
              </a:rPr>
              <a:t>parainfluenza </a:t>
            </a:r>
            <a:r>
              <a:rPr sz="2800" spc="-5" dirty="0">
                <a:latin typeface="Constantia"/>
                <a:cs typeface="Constantia"/>
              </a:rPr>
              <a:t>virus </a:t>
            </a:r>
            <a:r>
              <a:rPr sz="2800" spc="-10" dirty="0">
                <a:latin typeface="Constantia"/>
                <a:cs typeface="Constantia"/>
              </a:rPr>
              <a:t>infection, </a:t>
            </a:r>
            <a:r>
              <a:rPr sz="2800" dirty="0">
                <a:latin typeface="Constantia"/>
                <a:cs typeface="Constantia"/>
              </a:rPr>
              <a:t>caused </a:t>
            </a:r>
            <a:r>
              <a:rPr sz="2800" spc="-15" dirty="0">
                <a:latin typeface="Constantia"/>
                <a:cs typeface="Constantia"/>
              </a:rPr>
              <a:t>by</a:t>
            </a:r>
            <a:r>
              <a:rPr sz="2800" spc="-41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subtypes  </a:t>
            </a:r>
            <a:r>
              <a:rPr sz="2800" dirty="0">
                <a:latin typeface="Constantia"/>
                <a:cs typeface="Constantia"/>
              </a:rPr>
              <a:t>1 and</a:t>
            </a:r>
            <a:r>
              <a:rPr sz="2800" spc="-17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2.</a:t>
            </a:r>
            <a:endParaRPr sz="2800">
              <a:latin typeface="Constantia"/>
              <a:cs typeface="Constantia"/>
            </a:endParaRPr>
          </a:p>
          <a:p>
            <a:pPr marL="920750" lvl="1" indent="-436880">
              <a:lnSpc>
                <a:spcPct val="100000"/>
              </a:lnSpc>
              <a:spcBef>
                <a:spcPts val="300"/>
              </a:spcBef>
              <a:buClr>
                <a:srgbClr val="0F6FC6"/>
              </a:buClr>
              <a:buSzPct val="83333"/>
              <a:buFont typeface="Wingdings 2"/>
              <a:buChar char=""/>
              <a:tabLst>
                <a:tab pos="920115" algn="l"/>
                <a:tab pos="920750" algn="l"/>
              </a:tabLst>
            </a:pPr>
            <a:r>
              <a:rPr sz="2400" spc="-35" dirty="0">
                <a:latin typeface="Constantia"/>
                <a:cs typeface="Constantia"/>
              </a:rPr>
              <a:t>It </a:t>
            </a:r>
            <a:r>
              <a:rPr sz="2400" spc="-10" dirty="0">
                <a:latin typeface="Constantia"/>
                <a:cs typeface="Constantia"/>
              </a:rPr>
              <a:t>occurs </a:t>
            </a:r>
            <a:r>
              <a:rPr sz="2400" spc="-5" dirty="0">
                <a:latin typeface="Constantia"/>
                <a:cs typeface="Constantia"/>
              </a:rPr>
              <a:t>in children </a:t>
            </a:r>
            <a:r>
              <a:rPr sz="2400" spc="-10" dirty="0">
                <a:latin typeface="Constantia"/>
                <a:cs typeface="Constantia"/>
              </a:rPr>
              <a:t>(below </a:t>
            </a:r>
            <a:r>
              <a:rPr sz="2400" dirty="0">
                <a:latin typeface="Constantia"/>
                <a:cs typeface="Constantia"/>
              </a:rPr>
              <a:t>3</a:t>
            </a:r>
            <a:r>
              <a:rPr sz="2400" spc="-395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years).</a:t>
            </a:r>
            <a:endParaRPr sz="2400">
              <a:latin typeface="Constantia"/>
              <a:cs typeface="Constantia"/>
            </a:endParaRPr>
          </a:p>
          <a:p>
            <a:pPr marL="482600" marR="78740" indent="-469900">
              <a:lnSpc>
                <a:spcPts val="3000"/>
              </a:lnSpc>
              <a:spcBef>
                <a:spcPts val="720"/>
              </a:spcBef>
              <a:buClr>
                <a:srgbClr val="0BD0D9"/>
              </a:buClr>
              <a:buSzPct val="96428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800" spc="10">
                <a:latin typeface="Constantia"/>
                <a:cs typeface="Constantia"/>
              </a:rPr>
              <a:t>Parainfluenza </a:t>
            </a:r>
            <a:r>
              <a:rPr sz="2800" smtClean="0">
                <a:latin typeface="Constantia"/>
                <a:cs typeface="Constantia"/>
              </a:rPr>
              <a:t>3</a:t>
            </a:r>
            <a:r>
              <a:rPr lang="en-US" sz="2800" dirty="0" smtClean="0">
                <a:latin typeface="Constantia"/>
                <a:cs typeface="Constantia"/>
              </a:rPr>
              <a:t> </a:t>
            </a:r>
            <a:r>
              <a:rPr sz="2800" smtClean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is </a:t>
            </a:r>
            <a:r>
              <a:rPr sz="2800" spc="-15" dirty="0">
                <a:latin typeface="Constantia"/>
                <a:cs typeface="Constantia"/>
              </a:rPr>
              <a:t>prone </a:t>
            </a:r>
            <a:r>
              <a:rPr sz="2800" spc="-25">
                <a:latin typeface="Constantia"/>
                <a:cs typeface="Constantia"/>
              </a:rPr>
              <a:t>to </a:t>
            </a:r>
            <a:r>
              <a:rPr sz="2800" spc="-20" smtClean="0">
                <a:latin typeface="Constantia"/>
                <a:cs typeface="Constantia"/>
              </a:rPr>
              <a:t>produce</a:t>
            </a:r>
            <a:r>
              <a:rPr sz="2800" spc="-434" smtClean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bronchiolitis  </a:t>
            </a:r>
            <a:r>
              <a:rPr sz="2800">
                <a:latin typeface="Constantia"/>
                <a:cs typeface="Constantia"/>
              </a:rPr>
              <a:t>and</a:t>
            </a:r>
            <a:r>
              <a:rPr sz="2800" spc="-125">
                <a:latin typeface="Constantia"/>
                <a:cs typeface="Constantia"/>
              </a:rPr>
              <a:t> </a:t>
            </a:r>
            <a:r>
              <a:rPr sz="2800" spc="-5" smtClean="0">
                <a:latin typeface="Constantia"/>
                <a:cs typeface="Constantia"/>
              </a:rPr>
              <a:t>pneumonia</a:t>
            </a:r>
            <a:r>
              <a:rPr lang="en-US" sz="2800" spc="-5" dirty="0" smtClean="0">
                <a:latin typeface="Constantia"/>
                <a:cs typeface="Constantia"/>
              </a:rPr>
              <a:t> </a:t>
            </a:r>
            <a:r>
              <a:rPr lang="en-US" sz="2800" i="1" spc="-5" dirty="0" smtClean="0">
                <a:latin typeface="Constantia"/>
                <a:cs typeface="Constantia"/>
              </a:rPr>
              <a:t>(</a:t>
            </a:r>
            <a:r>
              <a:rPr lang="en-US" sz="2800" i="1" spc="-5" dirty="0" smtClean="0">
                <a:solidFill>
                  <a:srgbClr val="00B050"/>
                </a:solidFill>
                <a:latin typeface="Constantia"/>
                <a:cs typeface="Constantia"/>
              </a:rPr>
              <a:t>so it causes infection in more lower areas of the respiratory tract) </a:t>
            </a:r>
            <a:r>
              <a:rPr sz="2800" spc="-5" smtClean="0">
                <a:latin typeface="Constantia"/>
                <a:cs typeface="Constantia"/>
              </a:rPr>
              <a:t>.</a:t>
            </a:r>
            <a:endParaRPr sz="2800">
              <a:latin typeface="Constantia"/>
              <a:cs typeface="Constantia"/>
            </a:endParaRPr>
          </a:p>
          <a:p>
            <a:pPr marL="482600" marR="590550" indent="-469900">
              <a:lnSpc>
                <a:spcPts val="3000"/>
              </a:lnSpc>
              <a:spcBef>
                <a:spcPts val="700"/>
              </a:spcBef>
              <a:buClr>
                <a:srgbClr val="0BD0D9"/>
              </a:buClr>
              <a:buSzPct val="96428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800" spc="-5" dirty="0">
                <a:latin typeface="Constantia"/>
                <a:cs typeface="Constantia"/>
              </a:rPr>
              <a:t>The majority </a:t>
            </a:r>
            <a:r>
              <a:rPr sz="2800" dirty="0">
                <a:latin typeface="Constantia"/>
                <a:cs typeface="Constantia"/>
              </a:rPr>
              <a:t>of </a:t>
            </a:r>
            <a:r>
              <a:rPr sz="2800" spc="-10" dirty="0">
                <a:latin typeface="Constantia"/>
                <a:cs typeface="Constantia"/>
              </a:rPr>
              <a:t>infections </a:t>
            </a:r>
            <a:r>
              <a:rPr sz="2800" spc="-5" dirty="0">
                <a:latin typeface="Constantia"/>
                <a:cs typeface="Constantia"/>
              </a:rPr>
              <a:t>with</a:t>
            </a:r>
            <a:r>
              <a:rPr sz="2800" spc="-345" dirty="0">
                <a:latin typeface="Constantia"/>
                <a:cs typeface="Constantia"/>
              </a:rPr>
              <a:t> </a:t>
            </a:r>
            <a:r>
              <a:rPr sz="2800" spc="10" dirty="0">
                <a:latin typeface="Constantia"/>
                <a:cs typeface="Constantia"/>
              </a:rPr>
              <a:t>parainfluenza  </a:t>
            </a:r>
            <a:r>
              <a:rPr sz="2800" spc="-5" dirty="0">
                <a:latin typeface="Constantia"/>
                <a:cs typeface="Constantia"/>
              </a:rPr>
              <a:t>viruses </a:t>
            </a:r>
            <a:r>
              <a:rPr sz="2800" spc="-15" dirty="0">
                <a:latin typeface="Constantia"/>
                <a:cs typeface="Constantia"/>
              </a:rPr>
              <a:t>are</a:t>
            </a:r>
            <a:r>
              <a:rPr sz="2800" spc="-28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subclinical.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>
              <a:lnSpc>
                <a:spcPct val="100000"/>
              </a:lnSpc>
            </a:pPr>
            <a:r>
              <a:rPr sz="3600" spc="-10" dirty="0">
                <a:latin typeface="Calibri"/>
                <a:cs typeface="Calibri"/>
              </a:rPr>
              <a:t>Clinical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Findings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917700"/>
            <a:ext cx="7835900" cy="4775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2600" indent="-469900">
              <a:lnSpc>
                <a:spcPct val="100000"/>
              </a:lnSpc>
              <a:buClr>
                <a:srgbClr val="0BD0D9"/>
              </a:buClr>
              <a:buSzPct val="96428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800" b="1" spc="-15" dirty="0">
                <a:latin typeface="Constantia"/>
                <a:cs typeface="Constantia"/>
              </a:rPr>
              <a:t>Croup</a:t>
            </a:r>
            <a:endParaRPr sz="2800">
              <a:latin typeface="Constantia"/>
              <a:cs typeface="Constantia"/>
            </a:endParaRPr>
          </a:p>
          <a:p>
            <a:pPr marL="920750" lvl="1" indent="-436880">
              <a:lnSpc>
                <a:spcPct val="100000"/>
              </a:lnSpc>
              <a:spcBef>
                <a:spcPts val="240"/>
              </a:spcBef>
              <a:buClr>
                <a:srgbClr val="0F6FC6"/>
              </a:buClr>
              <a:buSzPct val="83333"/>
              <a:buFont typeface="Wingdings 2"/>
              <a:buChar char=""/>
              <a:tabLst>
                <a:tab pos="920115" algn="l"/>
                <a:tab pos="920750" algn="l"/>
              </a:tabLst>
            </a:pPr>
            <a:r>
              <a:rPr sz="2400" spc="-5">
                <a:latin typeface="Constantia"/>
                <a:cs typeface="Constantia"/>
              </a:rPr>
              <a:t>Harsh</a:t>
            </a:r>
            <a:r>
              <a:rPr sz="2400" spc="-175">
                <a:latin typeface="Constantia"/>
                <a:cs typeface="Constantia"/>
              </a:rPr>
              <a:t> </a:t>
            </a:r>
            <a:r>
              <a:rPr sz="2400" spc="-20" smtClean="0">
                <a:latin typeface="Constantia"/>
                <a:cs typeface="Constantia"/>
              </a:rPr>
              <a:t>cough</a:t>
            </a:r>
            <a:r>
              <a:rPr lang="en-US" sz="2400" spc="-20" dirty="0" smtClean="0">
                <a:latin typeface="Constantia"/>
                <a:cs typeface="Constantia"/>
              </a:rPr>
              <a:t> </a:t>
            </a:r>
            <a:r>
              <a:rPr lang="en-US" sz="2400" i="1" spc="-20" dirty="0" smtClean="0">
                <a:solidFill>
                  <a:srgbClr val="00B050"/>
                </a:solidFill>
                <a:latin typeface="Constantia"/>
                <a:cs typeface="Constantia"/>
              </a:rPr>
              <a:t>(larynx is edematous)</a:t>
            </a:r>
            <a:endParaRPr sz="2400" i="1">
              <a:latin typeface="Constantia"/>
              <a:cs typeface="Constantia"/>
            </a:endParaRPr>
          </a:p>
          <a:p>
            <a:pPr marL="920750" lvl="1" indent="-436880">
              <a:lnSpc>
                <a:spcPct val="100000"/>
              </a:lnSpc>
              <a:spcBef>
                <a:spcPts val="320"/>
              </a:spcBef>
              <a:buClr>
                <a:srgbClr val="0F6FC6"/>
              </a:buClr>
              <a:buSzPct val="83333"/>
              <a:buFont typeface="Wingdings 2"/>
              <a:buChar char=""/>
              <a:tabLst>
                <a:tab pos="920115" algn="l"/>
                <a:tab pos="920750" algn="l"/>
              </a:tabLst>
            </a:pPr>
            <a:r>
              <a:rPr sz="2400" spc="-5">
                <a:latin typeface="Constantia"/>
                <a:cs typeface="Constantia"/>
              </a:rPr>
              <a:t>Inspiratory</a:t>
            </a:r>
            <a:r>
              <a:rPr sz="2400" spc="-190">
                <a:latin typeface="Constantia"/>
                <a:cs typeface="Constantia"/>
              </a:rPr>
              <a:t> </a:t>
            </a:r>
            <a:r>
              <a:rPr sz="2400" spc="-5" smtClean="0">
                <a:latin typeface="Constantia"/>
                <a:cs typeface="Constantia"/>
              </a:rPr>
              <a:t>stridor</a:t>
            </a:r>
            <a:r>
              <a:rPr lang="en-US" sz="2400" spc="-5" dirty="0" smtClean="0">
                <a:latin typeface="Constantia"/>
                <a:cs typeface="Constantia"/>
              </a:rPr>
              <a:t> </a:t>
            </a:r>
            <a:r>
              <a:rPr lang="en-US" sz="2400" i="1" spc="-5" dirty="0" smtClean="0">
                <a:solidFill>
                  <a:srgbClr val="00B050"/>
                </a:solidFill>
                <a:latin typeface="Constantia"/>
                <a:cs typeface="Constantia"/>
              </a:rPr>
              <a:t>(hardly breathing)</a:t>
            </a:r>
            <a:endParaRPr sz="2400" i="1">
              <a:latin typeface="Constantia"/>
              <a:cs typeface="Constantia"/>
            </a:endParaRPr>
          </a:p>
          <a:p>
            <a:pPr marL="920750" lvl="1" indent="-436880">
              <a:lnSpc>
                <a:spcPct val="100000"/>
              </a:lnSpc>
              <a:spcBef>
                <a:spcPts val="320"/>
              </a:spcBef>
              <a:buClr>
                <a:srgbClr val="0F6FC6"/>
              </a:buClr>
              <a:buSzPct val="83333"/>
              <a:buFont typeface="Wingdings 2"/>
              <a:buChar char=""/>
              <a:tabLst>
                <a:tab pos="920115" algn="l"/>
                <a:tab pos="920750" algn="l"/>
              </a:tabLst>
            </a:pPr>
            <a:r>
              <a:rPr sz="2400" spc="-10">
                <a:latin typeface="Constantia"/>
                <a:cs typeface="Constantia"/>
              </a:rPr>
              <a:t>Hoarse</a:t>
            </a:r>
            <a:r>
              <a:rPr sz="2400" spc="-200">
                <a:latin typeface="Constantia"/>
                <a:cs typeface="Constantia"/>
              </a:rPr>
              <a:t> </a:t>
            </a:r>
            <a:r>
              <a:rPr sz="2400" spc="-25" smtClean="0">
                <a:latin typeface="Constantia"/>
                <a:cs typeface="Constantia"/>
              </a:rPr>
              <a:t>voice</a:t>
            </a:r>
            <a:r>
              <a:rPr lang="en-US" sz="2400" spc="-25" dirty="0" smtClean="0">
                <a:latin typeface="Constantia"/>
                <a:cs typeface="Constantia"/>
              </a:rPr>
              <a:t> </a:t>
            </a:r>
            <a:r>
              <a:rPr lang="en-US" sz="2400" i="1" spc="-25" dirty="0" smtClean="0">
                <a:solidFill>
                  <a:srgbClr val="00B050"/>
                </a:solidFill>
                <a:latin typeface="Constantia"/>
                <a:cs typeface="Constantia"/>
              </a:rPr>
              <a:t>(because of edema )</a:t>
            </a:r>
            <a:endParaRPr sz="2400" i="1">
              <a:latin typeface="Constantia"/>
              <a:cs typeface="Constantia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0F6FC6"/>
              </a:buClr>
              <a:buFont typeface="Wingdings 2"/>
              <a:buChar char=""/>
            </a:pPr>
            <a:r>
              <a:rPr lang="en-US" sz="3450" i="1" dirty="0" smtClean="0">
                <a:solidFill>
                  <a:srgbClr val="00B050"/>
                </a:solidFill>
                <a:latin typeface="Times New Roman"/>
                <a:cs typeface="Times New Roman"/>
              </a:rPr>
              <a:t>SO CROUP IS AN EMERGENCY CASE – send your patient to hospital</a:t>
            </a:r>
            <a:endParaRPr sz="3450" i="1">
              <a:solidFill>
                <a:srgbClr val="00B050"/>
              </a:solidFill>
              <a:latin typeface="Times New Roman"/>
              <a:cs typeface="Times New Roman"/>
            </a:endParaRPr>
          </a:p>
          <a:p>
            <a:pPr marL="482600" indent="-469900">
              <a:lnSpc>
                <a:spcPct val="100000"/>
              </a:lnSpc>
              <a:buClr>
                <a:srgbClr val="0BD0D9"/>
              </a:buClr>
              <a:buSzPct val="96428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800" spc="-10" dirty="0">
                <a:latin typeface="Constantia"/>
                <a:cs typeface="Constantia"/>
              </a:rPr>
              <a:t>Patients </a:t>
            </a:r>
            <a:r>
              <a:rPr sz="2800" spc="-15" dirty="0">
                <a:latin typeface="Constantia"/>
                <a:cs typeface="Constantia"/>
              </a:rPr>
              <a:t>are </a:t>
            </a:r>
            <a:r>
              <a:rPr sz="2800" spc="-5">
                <a:latin typeface="Constantia"/>
                <a:cs typeface="Constantia"/>
              </a:rPr>
              <a:t>usually</a:t>
            </a:r>
            <a:r>
              <a:rPr sz="2800" spc="-390">
                <a:latin typeface="Constantia"/>
                <a:cs typeface="Constantia"/>
              </a:rPr>
              <a:t> </a:t>
            </a:r>
            <a:r>
              <a:rPr lang="en-US" sz="2800" spc="-390" dirty="0" smtClean="0">
                <a:latin typeface="Constantia"/>
                <a:cs typeface="Constantia"/>
              </a:rPr>
              <a:t> </a:t>
            </a:r>
            <a:r>
              <a:rPr sz="2800" spc="-5" smtClean="0">
                <a:solidFill>
                  <a:srgbClr val="FF0000"/>
                </a:solidFill>
                <a:latin typeface="Constantia"/>
                <a:cs typeface="Constantia"/>
              </a:rPr>
              <a:t>afebrile</a:t>
            </a:r>
            <a:r>
              <a:rPr sz="2800" spc="-5" smtClean="0">
                <a:latin typeface="Constantia"/>
                <a:cs typeface="Constantia"/>
              </a:rPr>
              <a:t>.</a:t>
            </a:r>
            <a:endParaRPr sz="2800">
              <a:latin typeface="Constantia"/>
              <a:cs typeface="Constantia"/>
            </a:endParaRPr>
          </a:p>
          <a:p>
            <a:pPr marL="482600" marR="5080" indent="-469900">
              <a:lnSpc>
                <a:spcPts val="3000"/>
              </a:lnSpc>
              <a:spcBef>
                <a:spcPts val="740"/>
              </a:spcBef>
              <a:buClr>
                <a:srgbClr val="0BD0D9"/>
              </a:buClr>
              <a:buSzPct val="96428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800" spc="-5" dirty="0">
                <a:latin typeface="Constantia"/>
                <a:cs typeface="Constantia"/>
              </a:rPr>
              <a:t>About 80% of patients exhibit </a:t>
            </a:r>
            <a:r>
              <a:rPr sz="2800" spc="-10">
                <a:latin typeface="Constantia"/>
                <a:cs typeface="Constantia"/>
              </a:rPr>
              <a:t>runny </a:t>
            </a:r>
            <a:r>
              <a:rPr sz="2800" spc="-5" smtClean="0">
                <a:latin typeface="Constantia"/>
                <a:cs typeface="Constantia"/>
              </a:rPr>
              <a:t>nose</a:t>
            </a:r>
            <a:r>
              <a:rPr lang="en-US" sz="2800" spc="-5" dirty="0" smtClean="0">
                <a:latin typeface="Constantia"/>
                <a:cs typeface="Constantia"/>
              </a:rPr>
              <a:t> </a:t>
            </a:r>
            <a:r>
              <a:rPr lang="en-US" sz="2800" i="1" spc="-5" dirty="0" smtClean="0">
                <a:solidFill>
                  <a:srgbClr val="00B050"/>
                </a:solidFill>
                <a:latin typeface="Constantia"/>
                <a:cs typeface="Constantia"/>
              </a:rPr>
              <a:t>(called </a:t>
            </a:r>
            <a:r>
              <a:rPr lang="en-US" sz="2800" i="1" spc="-5" dirty="0" err="1" smtClean="0">
                <a:solidFill>
                  <a:srgbClr val="00B050"/>
                </a:solidFill>
                <a:latin typeface="Constantia"/>
                <a:cs typeface="Constantia"/>
              </a:rPr>
              <a:t>coriza</a:t>
            </a:r>
            <a:r>
              <a:rPr lang="en-US" sz="2800" i="1" spc="-5" dirty="0" smtClean="0">
                <a:solidFill>
                  <a:srgbClr val="00B050"/>
                </a:solidFill>
                <a:latin typeface="Constantia"/>
                <a:cs typeface="Constantia"/>
              </a:rPr>
              <a:t>)</a:t>
            </a:r>
            <a:r>
              <a:rPr sz="2800" i="1" spc="-5" smtClean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1 </a:t>
            </a:r>
            <a:r>
              <a:rPr sz="2800" spc="-25" dirty="0">
                <a:latin typeface="Constantia"/>
                <a:cs typeface="Constantia"/>
              </a:rPr>
              <a:t>to </a:t>
            </a:r>
            <a:r>
              <a:rPr sz="2800" dirty="0">
                <a:latin typeface="Constantia"/>
                <a:cs typeface="Constantia"/>
              </a:rPr>
              <a:t>3  </a:t>
            </a:r>
            <a:r>
              <a:rPr sz="2800" spc="-20" dirty="0">
                <a:latin typeface="Constantia"/>
                <a:cs typeface="Constantia"/>
              </a:rPr>
              <a:t>days </a:t>
            </a:r>
            <a:r>
              <a:rPr sz="2800" spc="-15" dirty="0">
                <a:latin typeface="Constantia"/>
                <a:cs typeface="Constantia"/>
              </a:rPr>
              <a:t>before </a:t>
            </a:r>
            <a:r>
              <a:rPr sz="2800" spc="-5" dirty="0">
                <a:latin typeface="Constantia"/>
                <a:cs typeface="Constantia"/>
              </a:rPr>
              <a:t>the onset of </a:t>
            </a:r>
            <a:r>
              <a:rPr sz="2800" spc="-5">
                <a:latin typeface="Constantia"/>
                <a:cs typeface="Constantia"/>
              </a:rPr>
              <a:t>the </a:t>
            </a:r>
            <a:r>
              <a:rPr sz="2800" spc="-15" smtClean="0">
                <a:latin typeface="Constantia"/>
                <a:cs typeface="Constantia"/>
              </a:rPr>
              <a:t>cough</a:t>
            </a:r>
            <a:r>
              <a:rPr lang="en-US" sz="2800" spc="-15" dirty="0" smtClean="0">
                <a:latin typeface="Constantia"/>
                <a:cs typeface="Constantia"/>
              </a:rPr>
              <a:t> </a:t>
            </a:r>
            <a:r>
              <a:rPr lang="en-US" sz="2800" i="1" spc="-15" dirty="0" smtClean="0">
                <a:solidFill>
                  <a:srgbClr val="00B050"/>
                </a:solidFill>
                <a:latin typeface="Constantia"/>
                <a:cs typeface="Constantia"/>
              </a:rPr>
              <a:t>(</a:t>
            </a:r>
            <a:r>
              <a:rPr lang="en-US" sz="1600" i="1" spc="-15" dirty="0" smtClean="0">
                <a:solidFill>
                  <a:srgbClr val="00B050"/>
                </a:solidFill>
                <a:latin typeface="Constantia"/>
                <a:cs typeface="Constantia"/>
              </a:rPr>
              <a:t>it can be messed with common cold)</a:t>
            </a:r>
            <a:r>
              <a:rPr sz="2800" i="1" spc="-15" smtClean="0">
                <a:latin typeface="Constantia"/>
                <a:cs typeface="Constantia"/>
              </a:rPr>
              <a:t>. </a:t>
            </a:r>
            <a:r>
              <a:rPr sz="2800" spc="-40" dirty="0">
                <a:latin typeface="Constantia"/>
                <a:cs typeface="Constantia"/>
              </a:rPr>
              <a:t>Usually,  </a:t>
            </a:r>
            <a:r>
              <a:rPr sz="2800" spc="-15" dirty="0">
                <a:latin typeface="Constantia"/>
                <a:cs typeface="Constantia"/>
              </a:rPr>
              <a:t>respiratory</a:t>
            </a:r>
            <a:r>
              <a:rPr sz="2800" spc="-125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symptoms</a:t>
            </a:r>
            <a:r>
              <a:rPr sz="2800" spc="-10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subside</a:t>
            </a:r>
            <a:r>
              <a:rPr sz="2800" spc="-14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within</a:t>
            </a:r>
            <a:r>
              <a:rPr sz="2800" spc="-5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1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or</a:t>
            </a:r>
            <a:r>
              <a:rPr sz="2800" spc="-10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2</a:t>
            </a:r>
            <a:r>
              <a:rPr sz="2800" spc="-65" dirty="0">
                <a:latin typeface="Constantia"/>
                <a:cs typeface="Constantia"/>
              </a:rPr>
              <a:t> </a:t>
            </a:r>
            <a:r>
              <a:rPr sz="2800" spc="-25" dirty="0">
                <a:latin typeface="Constantia"/>
                <a:cs typeface="Constantia"/>
              </a:rPr>
              <a:t>days.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871220"/>
            <a:ext cx="7915909" cy="4985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2600" indent="-469900">
              <a:lnSpc>
                <a:spcPts val="3110"/>
              </a:lnSpc>
              <a:buClr>
                <a:srgbClr val="0BD0D9"/>
              </a:buClr>
              <a:buSzPct val="96153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600" dirty="0">
                <a:latin typeface="Constantia"/>
                <a:cs typeface="Constantia"/>
              </a:rPr>
              <a:t>In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addition</a:t>
            </a:r>
            <a:r>
              <a:rPr sz="2600" spc="-65" dirty="0">
                <a:latin typeface="Constantia"/>
                <a:cs typeface="Constantia"/>
              </a:rPr>
              <a:t> </a:t>
            </a:r>
            <a:r>
              <a:rPr sz="2600" spc="-25" dirty="0">
                <a:latin typeface="Constantia"/>
                <a:cs typeface="Constantia"/>
              </a:rPr>
              <a:t>to</a:t>
            </a:r>
            <a:r>
              <a:rPr sz="2600" spc="-135" dirty="0">
                <a:latin typeface="Constantia"/>
                <a:cs typeface="Constantia"/>
              </a:rPr>
              <a:t> </a:t>
            </a:r>
            <a:r>
              <a:rPr sz="2600" spc="-25" dirty="0">
                <a:latin typeface="Constantia"/>
                <a:cs typeface="Constantia"/>
              </a:rPr>
              <a:t>croup,</a:t>
            </a:r>
            <a:r>
              <a:rPr sz="2600" spc="-40" dirty="0">
                <a:latin typeface="Constantia"/>
                <a:cs typeface="Constantia"/>
              </a:rPr>
              <a:t> </a:t>
            </a:r>
            <a:r>
              <a:rPr sz="2600" spc="5" dirty="0">
                <a:latin typeface="Constantia"/>
                <a:cs typeface="Constantia"/>
              </a:rPr>
              <a:t>parainfluenza</a:t>
            </a:r>
            <a:r>
              <a:rPr sz="2600" spc="-14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viruses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cause</a:t>
            </a:r>
            <a:endParaRPr sz="2600">
              <a:latin typeface="Constantia"/>
              <a:cs typeface="Constantia"/>
            </a:endParaRPr>
          </a:p>
          <a:p>
            <a:pPr marL="920750" lvl="1" indent="-436880">
              <a:lnSpc>
                <a:spcPts val="3100"/>
              </a:lnSpc>
              <a:buClr>
                <a:srgbClr val="0F6FC6"/>
              </a:buClr>
              <a:buSzPct val="84615"/>
              <a:buFont typeface="Wingdings 2"/>
              <a:buChar char=""/>
              <a:tabLst>
                <a:tab pos="920115" algn="l"/>
                <a:tab pos="920750" algn="l"/>
              </a:tabLst>
            </a:pPr>
            <a:r>
              <a:rPr sz="2600" spc="-15" dirty="0">
                <a:latin typeface="Constantia"/>
                <a:cs typeface="Constantia"/>
              </a:rPr>
              <a:t>common</a:t>
            </a:r>
            <a:r>
              <a:rPr sz="2600" spc="-190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cold,</a:t>
            </a:r>
            <a:endParaRPr sz="2600">
              <a:latin typeface="Constantia"/>
              <a:cs typeface="Constantia"/>
            </a:endParaRPr>
          </a:p>
          <a:p>
            <a:pPr marL="920750" lvl="1" indent="-436880">
              <a:lnSpc>
                <a:spcPts val="3100"/>
              </a:lnSpc>
              <a:buClr>
                <a:srgbClr val="0F6FC6"/>
              </a:buClr>
              <a:buSzPct val="84615"/>
              <a:buFont typeface="Wingdings 2"/>
              <a:buChar char=""/>
              <a:tabLst>
                <a:tab pos="920115" algn="l"/>
                <a:tab pos="920750" algn="l"/>
              </a:tabLst>
            </a:pPr>
            <a:r>
              <a:rPr sz="2600" spc="-5" dirty="0">
                <a:latin typeface="Constantia"/>
                <a:cs typeface="Constantia"/>
              </a:rPr>
              <a:t>pharyngitis,</a:t>
            </a:r>
            <a:endParaRPr sz="2600">
              <a:latin typeface="Constantia"/>
              <a:cs typeface="Constantia"/>
            </a:endParaRPr>
          </a:p>
          <a:p>
            <a:pPr marL="920750" lvl="1" indent="-436880">
              <a:lnSpc>
                <a:spcPts val="3110"/>
              </a:lnSpc>
              <a:buClr>
                <a:srgbClr val="0F6FC6"/>
              </a:buClr>
              <a:buSzPct val="84615"/>
              <a:buFont typeface="Wingdings 2"/>
              <a:buChar char=""/>
              <a:tabLst>
                <a:tab pos="920115" algn="l"/>
                <a:tab pos="920750" algn="l"/>
              </a:tabLst>
            </a:pPr>
            <a:r>
              <a:rPr sz="2600" spc="-5" dirty="0">
                <a:latin typeface="Constantia"/>
                <a:cs typeface="Constantia"/>
              </a:rPr>
              <a:t>otitis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media,</a:t>
            </a:r>
            <a:endParaRPr sz="2600">
              <a:latin typeface="Constantia"/>
              <a:cs typeface="Constantia"/>
            </a:endParaRPr>
          </a:p>
          <a:p>
            <a:pPr marL="920750" lvl="1" indent="-436880">
              <a:lnSpc>
                <a:spcPts val="3110"/>
              </a:lnSpc>
              <a:spcBef>
                <a:spcPts val="80"/>
              </a:spcBef>
              <a:buClr>
                <a:srgbClr val="0F6FC6"/>
              </a:buClr>
              <a:buSzPct val="84615"/>
              <a:buFont typeface="Wingdings 2"/>
              <a:buChar char=""/>
              <a:tabLst>
                <a:tab pos="920115" algn="l"/>
                <a:tab pos="920750" algn="l"/>
              </a:tabLst>
            </a:pPr>
            <a:r>
              <a:rPr sz="2600" spc="-5" dirty="0">
                <a:latin typeface="Constantia"/>
                <a:cs typeface="Constantia"/>
              </a:rPr>
              <a:t>bronchitis</a:t>
            </a:r>
            <a:endParaRPr sz="2600">
              <a:latin typeface="Constantia"/>
              <a:cs typeface="Constantia"/>
            </a:endParaRPr>
          </a:p>
          <a:p>
            <a:pPr marL="920750" lvl="1" indent="-436880">
              <a:lnSpc>
                <a:spcPts val="3110"/>
              </a:lnSpc>
              <a:buClr>
                <a:srgbClr val="0F6FC6"/>
              </a:buClr>
              <a:buSzPct val="84615"/>
              <a:buFont typeface="Wingdings 2"/>
              <a:buChar char=""/>
              <a:tabLst>
                <a:tab pos="920115" algn="l"/>
                <a:tab pos="920750" algn="l"/>
              </a:tabLst>
            </a:pPr>
            <a:r>
              <a:rPr sz="2600" spc="-5" dirty="0">
                <a:latin typeface="Constantia"/>
                <a:cs typeface="Constantia"/>
              </a:rPr>
              <a:t>pneumonia.</a:t>
            </a:r>
            <a:endParaRPr sz="2600">
              <a:latin typeface="Constantia"/>
              <a:cs typeface="Constantia"/>
            </a:endParaRPr>
          </a:p>
          <a:p>
            <a:pPr lvl="1">
              <a:lnSpc>
                <a:spcPct val="100000"/>
              </a:lnSpc>
              <a:buClr>
                <a:srgbClr val="0F6FC6"/>
              </a:buClr>
              <a:buFont typeface="Wingdings 2"/>
              <a:buChar char=""/>
            </a:pPr>
            <a:endParaRPr sz="3200">
              <a:latin typeface="Times New Roman"/>
              <a:cs typeface="Times New Roman"/>
            </a:endParaRPr>
          </a:p>
          <a:p>
            <a:pPr marL="482600" marR="389255" indent="-469900">
              <a:lnSpc>
                <a:spcPts val="2500"/>
              </a:lnSpc>
              <a:buClr>
                <a:srgbClr val="0BD0D9"/>
              </a:buClr>
              <a:buSzPct val="96153"/>
              <a:buFont typeface="Wingdings 2"/>
              <a:buChar char=""/>
              <a:tabLst>
                <a:tab pos="481965" algn="l"/>
                <a:tab pos="482600" algn="l"/>
              </a:tabLst>
            </a:pPr>
            <a:r>
              <a:rPr sz="2600" spc="-5" dirty="0">
                <a:latin typeface="Constantia"/>
                <a:cs typeface="Constantia"/>
              </a:rPr>
              <a:t>Other</a:t>
            </a:r>
            <a:r>
              <a:rPr sz="2600" spc="-16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viruses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can</a:t>
            </a:r>
            <a:r>
              <a:rPr sz="2600" spc="-40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induce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spc="-20" dirty="0">
                <a:latin typeface="Constantia"/>
                <a:cs typeface="Constantia"/>
              </a:rPr>
              <a:t>croup,</a:t>
            </a:r>
            <a:r>
              <a:rPr sz="2600" spc="-5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such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as</a:t>
            </a:r>
            <a:r>
              <a:rPr sz="2600" spc="-55" dirty="0">
                <a:latin typeface="Constantia"/>
                <a:cs typeface="Constantia"/>
              </a:rPr>
              <a:t> </a:t>
            </a:r>
            <a:r>
              <a:rPr sz="2600" spc="15" dirty="0">
                <a:latin typeface="Constantia"/>
                <a:cs typeface="Constantia"/>
              </a:rPr>
              <a:t>influenza  </a:t>
            </a:r>
            <a:r>
              <a:rPr sz="2600" spc="-10" dirty="0">
                <a:latin typeface="Constantia"/>
                <a:cs typeface="Constantia"/>
              </a:rPr>
              <a:t>viruses, </a:t>
            </a:r>
            <a:r>
              <a:rPr sz="2600" spc="-70" dirty="0">
                <a:latin typeface="Constantia"/>
                <a:cs typeface="Constantia"/>
              </a:rPr>
              <a:t>RSV, </a:t>
            </a:r>
            <a:r>
              <a:rPr sz="2600" spc="-5" dirty="0">
                <a:latin typeface="Constantia"/>
                <a:cs typeface="Constantia"/>
              </a:rPr>
              <a:t>measles and</a:t>
            </a:r>
            <a:r>
              <a:rPr sz="2600" spc="-145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chickenpox.</a:t>
            </a:r>
            <a:endParaRPr sz="26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BD0D9"/>
              </a:buClr>
              <a:buFont typeface="Wingdings 2"/>
              <a:buChar char=""/>
            </a:pPr>
            <a:endParaRPr sz="3200">
              <a:latin typeface="Times New Roman"/>
              <a:cs typeface="Times New Roman"/>
            </a:endParaRPr>
          </a:p>
          <a:p>
            <a:pPr marL="482600" marR="5080" indent="-469900" algn="just">
              <a:lnSpc>
                <a:spcPts val="2500"/>
              </a:lnSpc>
              <a:buClr>
                <a:srgbClr val="0BD0D9"/>
              </a:buClr>
              <a:buSzPct val="96153"/>
              <a:buFont typeface="Wingdings 2"/>
              <a:buChar char=""/>
              <a:tabLst>
                <a:tab pos="482600" algn="l"/>
              </a:tabLst>
            </a:pPr>
            <a:r>
              <a:rPr sz="2600" spc="5" dirty="0">
                <a:latin typeface="Constantia"/>
                <a:cs typeface="Constantia"/>
              </a:rPr>
              <a:t>Parainfluenza</a:t>
            </a:r>
            <a:r>
              <a:rPr sz="2600" spc="-15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virus</a:t>
            </a:r>
            <a:r>
              <a:rPr sz="2600" spc="-6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infections</a:t>
            </a:r>
            <a:r>
              <a:rPr sz="2600" spc="-6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in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adults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are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spc="-20" dirty="0">
                <a:latin typeface="Constantia"/>
                <a:cs typeface="Constantia"/>
              </a:rPr>
              <a:t>relatively  </a:t>
            </a:r>
            <a:r>
              <a:rPr sz="2600" spc="-15" dirty="0">
                <a:latin typeface="Constantia"/>
                <a:cs typeface="Constantia"/>
              </a:rPr>
              <a:t>uncommon,</a:t>
            </a:r>
            <a:r>
              <a:rPr sz="2600" spc="-7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and</a:t>
            </a:r>
            <a:r>
              <a:rPr sz="2600" spc="-55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symptoms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are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usually</a:t>
            </a:r>
            <a:r>
              <a:rPr sz="2600" spc="-7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less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spc="-20" dirty="0">
                <a:latin typeface="Constantia"/>
                <a:cs typeface="Constantia"/>
              </a:rPr>
              <a:t>severe</a:t>
            </a:r>
            <a:r>
              <a:rPr sz="2600" spc="-6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in  </a:t>
            </a:r>
            <a:r>
              <a:rPr sz="2600" spc="-10" dirty="0">
                <a:latin typeface="Constantia"/>
                <a:cs typeface="Constantia"/>
              </a:rPr>
              <a:t>adults </a:t>
            </a:r>
            <a:r>
              <a:rPr sz="2600" spc="-5">
                <a:latin typeface="Constantia"/>
                <a:cs typeface="Constantia"/>
              </a:rPr>
              <a:t>than</a:t>
            </a:r>
            <a:r>
              <a:rPr sz="2600" spc="-195">
                <a:latin typeface="Constantia"/>
                <a:cs typeface="Constantia"/>
              </a:rPr>
              <a:t> </a:t>
            </a:r>
            <a:r>
              <a:rPr sz="2600" spc="-10" smtClean="0">
                <a:latin typeface="Constantia"/>
                <a:cs typeface="Constantia"/>
              </a:rPr>
              <a:t>children</a:t>
            </a:r>
            <a:r>
              <a:rPr lang="en-US" sz="2600" spc="-10" dirty="0" smtClean="0">
                <a:latin typeface="Constantia"/>
                <a:cs typeface="Constantia"/>
              </a:rPr>
              <a:t> </a:t>
            </a:r>
            <a:r>
              <a:rPr sz="2600" spc="-10" smtClean="0">
                <a:latin typeface="Constantia"/>
                <a:cs typeface="Constantia"/>
              </a:rPr>
              <a:t>.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972</Words>
  <Application>Microsoft Office PowerPoint</Application>
  <PresentationFormat>On-screen Show (4:3)</PresentationFormat>
  <Paragraphs>129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Medical Virology Lower Respiratory Tract Infections</vt:lpstr>
      <vt:lpstr>Slide 2</vt:lpstr>
      <vt:lpstr>Structures of the Lower Respiratory System</vt:lpstr>
      <vt:lpstr>Structures of the respiratory system-overview</vt:lpstr>
      <vt:lpstr>Important Viral Causes of Lower  Respiratory Infections</vt:lpstr>
      <vt:lpstr>Para influenza Viruses</vt:lpstr>
      <vt:lpstr>Epidemiology</vt:lpstr>
      <vt:lpstr>Clinical Findings</vt:lpstr>
      <vt:lpstr>Slide 9</vt:lpstr>
      <vt:lpstr>Laboratory Diagnosis</vt:lpstr>
      <vt:lpstr>Treatment</vt:lpstr>
      <vt:lpstr>Respiratory Syncytial Virus Infection</vt:lpstr>
      <vt:lpstr>Transmission</vt:lpstr>
      <vt:lpstr>CLINICAL FINDINGS</vt:lpstr>
      <vt:lpstr>Risk groups for fatal RSV infection</vt:lpstr>
      <vt:lpstr>Complications</vt:lpstr>
      <vt:lpstr>LABORATORY DIAGNOSIS</vt:lpstr>
      <vt:lpstr>Slide 18</vt:lpstr>
      <vt:lpstr>Treatment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Virology Lower Respiratory Tract Infections</dc:title>
  <dc:creator>hassan saadi</dc:creator>
  <cp:lastModifiedBy>hassan saadi</cp:lastModifiedBy>
  <cp:revision>20</cp:revision>
  <dcterms:created xsi:type="dcterms:W3CDTF">2016-11-29T18:40:23Z</dcterms:created>
  <dcterms:modified xsi:type="dcterms:W3CDTF">2016-11-29T19:44:58Z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2016-11-29T00:00:00Z</vt:filetime>
  </property>
</Properties>
</file>