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7" r:id="rId4"/>
    <p:sldId id="258" r:id="rId5"/>
    <p:sldId id="277" r:id="rId6"/>
    <p:sldId id="274" r:id="rId7"/>
    <p:sldId id="273" r:id="rId8"/>
    <p:sldId id="259" r:id="rId9"/>
    <p:sldId id="278" r:id="rId10"/>
    <p:sldId id="260" r:id="rId11"/>
    <p:sldId id="275" r:id="rId12"/>
    <p:sldId id="261" r:id="rId13"/>
    <p:sldId id="276" r:id="rId14"/>
    <p:sldId id="262" r:id="rId15"/>
    <p:sldId id="263" r:id="rId16"/>
    <p:sldId id="264" r:id="rId17"/>
    <p:sldId id="279" r:id="rId18"/>
    <p:sldId id="265" r:id="rId19"/>
    <p:sldId id="266" r:id="rId20"/>
    <p:sldId id="267" r:id="rId21"/>
    <p:sldId id="280" r:id="rId22"/>
    <p:sldId id="268" r:id="rId23"/>
    <p:sldId id="269" r:id="rId24"/>
    <p:sldId id="282" r:id="rId25"/>
    <p:sldId id="270" r:id="rId26"/>
    <p:sldId id="281" r:id="rId27"/>
    <p:sldId id="27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VALVULAR HEART DISEASE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results in </a:t>
            </a:r>
            <a:r>
              <a:rPr lang="en-US" dirty="0" err="1" smtClean="0"/>
              <a:t>stenosis</a:t>
            </a:r>
            <a:r>
              <a:rPr lang="en-US" dirty="0" smtClean="0"/>
              <a:t> or insufficiency (regurgitation or incompetence), or both.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b="1" u="sng" dirty="0" err="1" smtClean="0"/>
              <a:t>Stenosis</a:t>
            </a:r>
            <a:r>
              <a:rPr lang="en-US" i="1" dirty="0" smtClean="0"/>
              <a:t> : failure of a valve to open completely, obstructing forward flow.</a:t>
            </a:r>
            <a:r>
              <a:rPr lang="en-US" dirty="0" smtClean="0"/>
              <a:t> </a:t>
            </a:r>
          </a:p>
          <a:p>
            <a:pPr algn="l" rtl="0">
              <a:buNone/>
            </a:pPr>
            <a:r>
              <a:rPr lang="en-US" dirty="0" smtClean="0"/>
              <a:t>	- almost always due to a primary </a:t>
            </a:r>
            <a:r>
              <a:rPr lang="en-US" dirty="0" err="1" smtClean="0"/>
              <a:t>cuspal</a:t>
            </a:r>
            <a:r>
              <a:rPr lang="en-US" dirty="0" smtClean="0"/>
              <a:t> abnormality and is virtually always a chronic process (e.g., calcification or valve scarring).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MORPHOLOGY- acute rheumatic fever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characterized by discrete inflammatory foci within a variety of tissues.</a:t>
            </a:r>
          </a:p>
          <a:p>
            <a:pPr algn="l" rtl="0"/>
            <a:r>
              <a:rPr lang="en-US" sz="2800" dirty="0" smtClean="0"/>
              <a:t>Myocardial inflammatory lesions</a:t>
            </a:r>
            <a:r>
              <a:rPr lang="en-US" sz="2800" dirty="0" smtClean="0">
                <a:sym typeface="Wingdings" pitchFamily="2" charset="2"/>
              </a:rPr>
              <a:t> =</a:t>
            </a:r>
            <a:r>
              <a:rPr lang="en-US" sz="2800" dirty="0" smtClean="0"/>
              <a:t> </a:t>
            </a:r>
            <a:r>
              <a:rPr lang="en-US" sz="2800" b="1" dirty="0" err="1" smtClean="0"/>
              <a:t>Aschoff</a:t>
            </a:r>
            <a:r>
              <a:rPr lang="en-US" sz="2800" b="1" dirty="0" smtClean="0"/>
              <a:t> bodies </a:t>
            </a:r>
            <a:r>
              <a:rPr lang="en-US" sz="2800" dirty="0" smtClean="0"/>
              <a:t>are </a:t>
            </a:r>
            <a:r>
              <a:rPr lang="en-US" sz="2800" i="1" dirty="0" err="1" smtClean="0"/>
              <a:t>pathognomonic</a:t>
            </a:r>
            <a:r>
              <a:rPr lang="en-US" sz="2800" dirty="0" smtClean="0"/>
              <a:t> for rheumatic fever (( collections of lymphocytes (T cells), plasma cells, and activated macrophages called </a:t>
            </a:r>
            <a:r>
              <a:rPr lang="en-US" sz="2800" b="1" dirty="0" err="1" smtClean="0"/>
              <a:t>Anitschkow</a:t>
            </a:r>
            <a:r>
              <a:rPr lang="en-US" sz="2800" b="1" dirty="0" smtClean="0"/>
              <a:t> cells</a:t>
            </a:r>
            <a:r>
              <a:rPr lang="en-US" sz="2800" dirty="0" smtClean="0"/>
              <a:t> with rare zones of </a:t>
            </a:r>
            <a:r>
              <a:rPr lang="en-US" sz="2800" dirty="0" err="1" smtClean="0"/>
              <a:t>fibrinoid</a:t>
            </a:r>
            <a:r>
              <a:rPr lang="en-US" sz="2800" dirty="0" smtClean="0"/>
              <a:t> necrosis))</a:t>
            </a:r>
          </a:p>
          <a:p>
            <a:pPr algn="l" rtl="0"/>
            <a:r>
              <a:rPr lang="en-US" sz="2800" b="1" dirty="0" err="1" smtClean="0"/>
              <a:t>Anitschkow</a:t>
            </a:r>
            <a:r>
              <a:rPr lang="en-US" sz="2800" b="1" dirty="0" smtClean="0"/>
              <a:t> cells: macrophages with</a:t>
            </a:r>
            <a:r>
              <a:rPr lang="en-US" sz="2800" dirty="0" smtClean="0"/>
              <a:t> abundant cytoplasm and central nuclei with chromatin condensed to form a slender, wavy ribbon (so-called caterpillar cells). </a:t>
            </a:r>
          </a:p>
          <a:p>
            <a:pPr algn="l" rtl="0"/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Acute rheumatic heart disease</a:t>
            </a:r>
            <a:endParaRPr lang="ar-JO" sz="4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724400" y="121920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7010400" y="2514600"/>
            <a:ext cx="838200" cy="762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1981200" y="2438400"/>
            <a:ext cx="838200" cy="762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2705100" y="2705100"/>
            <a:ext cx="457200" cy="3810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791200" y="3048000"/>
            <a:ext cx="838200" cy="762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MORPHOLOGY- acute rheumatic fever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acute rheumatic fever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 err="1" smtClean="0"/>
              <a:t>Aschoff</a:t>
            </a:r>
            <a:r>
              <a:rPr lang="en-US" sz="2800" dirty="0" smtClean="0"/>
              <a:t> bodies found in any of the three layers of the </a:t>
            </a:r>
            <a:r>
              <a:rPr lang="en-US" sz="2800" b="1" dirty="0" smtClean="0"/>
              <a:t>heart-pericardium</a:t>
            </a:r>
            <a:r>
              <a:rPr lang="en-US" sz="2800" dirty="0" smtClean="0"/>
              <a:t>, </a:t>
            </a:r>
            <a:r>
              <a:rPr lang="en-US" sz="2800" b="1" dirty="0" smtClean="0"/>
              <a:t>myocardium</a:t>
            </a:r>
            <a:r>
              <a:rPr lang="en-US" sz="2800" dirty="0" smtClean="0"/>
              <a:t>, or </a:t>
            </a:r>
            <a:r>
              <a:rPr lang="en-US" sz="2800" b="1" dirty="0" err="1" smtClean="0"/>
              <a:t>endocardium</a:t>
            </a:r>
            <a:r>
              <a:rPr lang="en-US" sz="2800" dirty="0" smtClean="0"/>
              <a:t> (including </a:t>
            </a:r>
            <a:r>
              <a:rPr lang="en-US" sz="2800" b="1" dirty="0" smtClean="0"/>
              <a:t>valves</a:t>
            </a:r>
            <a:r>
              <a:rPr lang="en-US" sz="2800" dirty="0" smtClean="0"/>
              <a:t>), or allover </a:t>
            </a:r>
            <a:r>
              <a:rPr lang="en-US" sz="2800" b="1" dirty="0" err="1" smtClean="0"/>
              <a:t>pancarditis</a:t>
            </a:r>
            <a:r>
              <a:rPr lang="en-US" sz="2800" dirty="0" smtClean="0"/>
              <a:t>.</a:t>
            </a:r>
          </a:p>
          <a:p>
            <a:pPr algn="l" rtl="0">
              <a:buNone/>
            </a:pPr>
            <a:r>
              <a:rPr lang="en-US" sz="2800" dirty="0" smtClean="0"/>
              <a:t> </a:t>
            </a:r>
          </a:p>
          <a:p>
            <a:pPr algn="l" rtl="0"/>
            <a:r>
              <a:rPr lang="en-US" sz="2800" dirty="0" smtClean="0"/>
              <a:t>Valve involvement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fibrin deposition along the lines of closure </a:t>
            </a:r>
            <a:r>
              <a:rPr lang="en-US" sz="2800" dirty="0" smtClean="0">
                <a:sym typeface="Wingdings" pitchFamily="2" charset="2"/>
              </a:rPr>
              <a:t> regurgitation</a:t>
            </a:r>
            <a:endParaRPr lang="en-US" sz="2800" dirty="0" smtClean="0"/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Chronic rheumatic heart disease</a:t>
            </a:r>
            <a:endParaRPr lang="ar-JO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981200"/>
            <a:ext cx="4038600" cy="321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1981200"/>
            <a:ext cx="4038600" cy="321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3124200" y="3124200"/>
            <a:ext cx="38100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Chronic rheumatic heart disease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characterized by organization of inflammation and scarring. </a:t>
            </a:r>
          </a:p>
          <a:p>
            <a:pPr algn="l" rtl="0"/>
            <a:r>
              <a:rPr lang="en-US" dirty="0" err="1" smtClean="0"/>
              <a:t>Aschoff</a:t>
            </a:r>
            <a:r>
              <a:rPr lang="en-US" dirty="0" smtClean="0"/>
              <a:t> bodies are </a:t>
            </a:r>
            <a:r>
              <a:rPr lang="en-US" b="1" dirty="0" smtClean="0"/>
              <a:t>rarely</a:t>
            </a:r>
            <a:r>
              <a:rPr lang="en-US" dirty="0" smtClean="0"/>
              <a:t> seen in </a:t>
            </a:r>
            <a:r>
              <a:rPr lang="en-US" b="1" dirty="0" smtClean="0"/>
              <a:t>chronic</a:t>
            </a:r>
            <a:r>
              <a:rPr lang="en-US" dirty="0" smtClean="0"/>
              <a:t> RHD since they are replaced by fibrous scar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mitral valves is most commonly affected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fishmouth</a:t>
            </a:r>
            <a:r>
              <a:rPr lang="en-US" dirty="0" smtClean="0"/>
              <a:t>" or "buttonhole" </a:t>
            </a:r>
            <a:r>
              <a:rPr lang="en-US" dirty="0" err="1" smtClean="0"/>
              <a:t>stenoses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Microscopic: </a:t>
            </a:r>
            <a:r>
              <a:rPr lang="en-US" dirty="0" err="1" smtClean="0"/>
              <a:t>neovascularization</a:t>
            </a:r>
            <a:r>
              <a:rPr lang="en-US" dirty="0" smtClean="0"/>
              <a:t> and diffuse fibrosis that obliterates the normal leaflet architecture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32460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The most important functional consequence of chronic RHD is </a:t>
            </a:r>
            <a:r>
              <a:rPr lang="en-US" b="1" dirty="0" smtClean="0"/>
              <a:t>valvular stenosis (most common) and regurgitation (less common)</a:t>
            </a:r>
            <a:endParaRPr lang="en-US" dirty="0" smtClean="0"/>
          </a:p>
          <a:p>
            <a:pPr algn="l" rtl="0">
              <a:buFontTx/>
              <a:buChar char="-"/>
            </a:pPr>
            <a:r>
              <a:rPr lang="en-US" b="1" dirty="0" smtClean="0"/>
              <a:t>mitral</a:t>
            </a:r>
            <a:r>
              <a:rPr lang="en-US" dirty="0" smtClean="0"/>
              <a:t> valve alone: 70% of cases (most common)</a:t>
            </a:r>
          </a:p>
          <a:p>
            <a:pPr algn="l" rtl="0">
              <a:buFontTx/>
              <a:buChar char="-"/>
            </a:pPr>
            <a:r>
              <a:rPr lang="en-US" dirty="0" smtClean="0"/>
              <a:t>combined mitral and aortic disease: 25%</a:t>
            </a:r>
          </a:p>
          <a:p>
            <a:pPr algn="l" rtl="0">
              <a:buFontTx/>
              <a:buChar char="-"/>
            </a:pPr>
            <a:r>
              <a:rPr lang="en-US" dirty="0" smtClean="0"/>
              <a:t>tricuspid valve: less frequent, less severe</a:t>
            </a:r>
          </a:p>
          <a:p>
            <a:pPr algn="l" rtl="0">
              <a:buFontTx/>
              <a:buChar char="-"/>
            </a:pPr>
            <a:r>
              <a:rPr lang="en-US" b="1" dirty="0" err="1" smtClean="0"/>
              <a:t>pulmonic</a:t>
            </a:r>
            <a:r>
              <a:rPr lang="en-US" dirty="0" smtClean="0"/>
              <a:t> valve: almost always </a:t>
            </a:r>
            <a:r>
              <a:rPr lang="en-US" b="1" dirty="0" smtClean="0"/>
              <a:t>escapes</a:t>
            </a:r>
            <a:r>
              <a:rPr lang="en-US" dirty="0" smtClean="0"/>
              <a:t> injury.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Complications of mitral </a:t>
            </a:r>
            <a:r>
              <a:rPr lang="en-US" dirty="0" err="1" smtClean="0"/>
              <a:t>stenosis</a:t>
            </a:r>
            <a:r>
              <a:rPr lang="en-US" dirty="0" smtClean="0"/>
              <a:t>:</a:t>
            </a:r>
          </a:p>
          <a:p>
            <a:pPr algn="l" rtl="0">
              <a:buNone/>
            </a:pPr>
            <a:r>
              <a:rPr lang="en-US" dirty="0" smtClean="0">
                <a:sym typeface="Wingdings" pitchFamily="2" charset="2"/>
              </a:rPr>
              <a:t>- dilated </a:t>
            </a:r>
            <a:r>
              <a:rPr lang="en-US" dirty="0" smtClean="0"/>
              <a:t>left atrium</a:t>
            </a:r>
            <a:r>
              <a:rPr lang="en-US" dirty="0" smtClean="0">
                <a:sym typeface="Wingdings" pitchFamily="2" charset="2"/>
              </a:rPr>
              <a:t> -</a:t>
            </a:r>
            <a:r>
              <a:rPr lang="en-US" dirty="0" smtClean="0"/>
              <a:t> </a:t>
            </a:r>
            <a:r>
              <a:rPr lang="en-US" dirty="0" err="1" smtClean="0"/>
              <a:t>atrial</a:t>
            </a:r>
            <a:r>
              <a:rPr lang="en-US" dirty="0" smtClean="0"/>
              <a:t> fibrillation</a:t>
            </a:r>
          </a:p>
          <a:p>
            <a:pPr algn="l" rtl="0">
              <a:buNone/>
            </a:pPr>
            <a:r>
              <a:rPr lang="en-US" dirty="0" smtClean="0"/>
              <a:t>- mural thrombi.</a:t>
            </a:r>
          </a:p>
          <a:p>
            <a:pPr algn="l" rtl="0"/>
            <a:r>
              <a:rPr lang="en-US" dirty="0" smtClean="0"/>
              <a:t>Complications of aortic valve disease:</a:t>
            </a:r>
          </a:p>
          <a:p>
            <a:pPr algn="l" rtl="0">
              <a:buFontTx/>
              <a:buChar char="-"/>
            </a:pPr>
            <a:r>
              <a:rPr lang="en-US" dirty="0" smtClean="0"/>
              <a:t>left-sided heart failure</a:t>
            </a:r>
            <a:endParaRPr lang="en-US" dirty="0" smtClean="0">
              <a:sym typeface="Wingdings" pitchFamily="2" charset="2"/>
            </a:endParaRPr>
          </a:p>
          <a:p>
            <a:pPr algn="l" rtl="0">
              <a:buFontTx/>
              <a:buChar char="-"/>
            </a:pPr>
            <a:r>
              <a:rPr lang="en-US" dirty="0" smtClean="0"/>
              <a:t>right ventricular hypertrophy and failure.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/>
              <a:t>Acute rheumatic fever- clinical picture 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occurs most often in children 80% </a:t>
            </a:r>
          </a:p>
          <a:p>
            <a:pPr algn="l" rtl="0"/>
            <a:r>
              <a:rPr lang="en-US" dirty="0" smtClean="0"/>
              <a:t>(20%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adults; arthritis is the predominant feature)</a:t>
            </a:r>
          </a:p>
          <a:p>
            <a:pPr algn="l" rtl="0"/>
            <a:r>
              <a:rPr lang="en-US" dirty="0" smtClean="0"/>
              <a:t>principal clinical manifestation is </a:t>
            </a:r>
            <a:r>
              <a:rPr lang="en-US" dirty="0" err="1" smtClean="0"/>
              <a:t>carditis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symptoms begin 2- 3 weeks after streptococcal infection: </a:t>
            </a:r>
          </a:p>
          <a:p>
            <a:pPr algn="l" rtl="0">
              <a:buNone/>
            </a:pPr>
            <a:r>
              <a:rPr lang="en-US" dirty="0" smtClean="0"/>
              <a:t> fever; migratory </a:t>
            </a:r>
            <a:r>
              <a:rPr lang="en-US" dirty="0" err="1" smtClean="0"/>
              <a:t>polyarthritis</a:t>
            </a:r>
            <a:r>
              <a:rPr lang="en-US" dirty="0" smtClean="0"/>
              <a:t> (one large joint after another  followed by spontaneous resolution with no residual disability).</a:t>
            </a:r>
          </a:p>
          <a:p>
            <a:pPr algn="l" rtl="0"/>
            <a:r>
              <a:rPr lang="en-US" dirty="0" smtClean="0"/>
              <a:t>cultures are (-) for streptococci at the time of symptom </a:t>
            </a:r>
            <a:r>
              <a:rPr lang="en-US" dirty="0" smtClean="0"/>
              <a:t>onset</a:t>
            </a: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serum titers to streptococcal antigens (e.g., </a:t>
            </a:r>
            <a:r>
              <a:rPr lang="en-US" dirty="0" err="1" smtClean="0"/>
              <a:t>streptolysin</a:t>
            </a:r>
            <a:r>
              <a:rPr lang="en-US" dirty="0" smtClean="0"/>
              <a:t> O or </a:t>
            </a:r>
            <a:r>
              <a:rPr lang="en-US" dirty="0" err="1" smtClean="0"/>
              <a:t>DNAase</a:t>
            </a:r>
            <a:r>
              <a:rPr lang="en-US" dirty="0" smtClean="0"/>
              <a:t>) are elevated. </a:t>
            </a:r>
          </a:p>
          <a:p>
            <a:pPr algn="l" rtl="0"/>
            <a:r>
              <a:rPr lang="en-US" dirty="0" smtClean="0"/>
              <a:t>clinical signs of </a:t>
            </a:r>
            <a:r>
              <a:rPr lang="en-US" dirty="0" err="1" smtClean="0"/>
              <a:t>carditis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pericardial friction rubs;  arrhythmias; </a:t>
            </a:r>
            <a:r>
              <a:rPr lang="en-US" dirty="0" err="1" smtClean="0"/>
              <a:t>myocarditis</a:t>
            </a:r>
            <a:r>
              <a:rPr lang="en-US" dirty="0" smtClean="0"/>
              <a:t>; cardiac dilation; functional mitral insufficiency and CHF.</a:t>
            </a:r>
          </a:p>
          <a:p>
            <a:pPr algn="l" rtl="0"/>
            <a:r>
              <a:rPr lang="en-US" dirty="0" smtClean="0"/>
              <a:t>less than 1% of patients die of acute rheumatic fever. </a:t>
            </a:r>
          </a:p>
          <a:p>
            <a:pPr algn="l" rtl="0"/>
            <a:endParaRPr lang="ar-JO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/>
              <a:t>Acute rheumatic fever- clinical picture </a:t>
            </a:r>
            <a:endParaRPr lang="en-US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The diagnosis of acute rheumatic fever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= (serologic evidence of previous streptococcal infection + two or more of the so-called </a:t>
            </a:r>
            <a:r>
              <a:rPr lang="en-US" i="1" dirty="0" smtClean="0"/>
              <a:t>Jones criteria).</a:t>
            </a:r>
            <a:endParaRPr lang="en-US" dirty="0" smtClean="0"/>
          </a:p>
          <a:p>
            <a:pPr algn="l" rtl="0"/>
            <a:r>
              <a:rPr lang="en-US" b="1" i="1" dirty="0" smtClean="0"/>
              <a:t>Jones criteria</a:t>
            </a:r>
            <a:r>
              <a:rPr lang="en-US" i="1" dirty="0" smtClean="0"/>
              <a:t>: </a:t>
            </a:r>
          </a:p>
          <a:p>
            <a:pPr marL="624078" indent="-514350" algn="l" rtl="0">
              <a:buAutoNum type="arabicParenBoth"/>
            </a:pPr>
            <a:r>
              <a:rPr lang="en-US" dirty="0" err="1" smtClean="0"/>
              <a:t>Carditis</a:t>
            </a:r>
            <a:endParaRPr lang="en-US" dirty="0" smtClean="0"/>
          </a:p>
          <a:p>
            <a:pPr marL="624078" indent="-514350" algn="l" rtl="0">
              <a:buAutoNum type="arabicParenBoth"/>
            </a:pPr>
            <a:r>
              <a:rPr lang="en-US" dirty="0" smtClean="0"/>
              <a:t>migratory </a:t>
            </a:r>
            <a:r>
              <a:rPr lang="en-US" dirty="0" err="1" smtClean="0"/>
              <a:t>polyarthritis</a:t>
            </a:r>
            <a:r>
              <a:rPr lang="en-US" dirty="0" smtClean="0"/>
              <a:t> of large joints</a:t>
            </a:r>
          </a:p>
          <a:p>
            <a:pPr marL="624078" indent="-514350" algn="l" rtl="0">
              <a:buAutoNum type="arabicParenBoth"/>
            </a:pPr>
            <a:r>
              <a:rPr lang="en-US" dirty="0" smtClean="0"/>
              <a:t>subcutaneous nodules</a:t>
            </a:r>
          </a:p>
          <a:p>
            <a:pPr marL="624078" indent="-514350" algn="l" rtl="0">
              <a:buAutoNum type="arabicParenBoth"/>
            </a:pPr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marginatum</a:t>
            </a:r>
            <a:r>
              <a:rPr lang="en-US" dirty="0" smtClean="0"/>
              <a:t> skin rashes</a:t>
            </a:r>
          </a:p>
          <a:p>
            <a:pPr marL="624078" indent="-514350" algn="l" rtl="0">
              <a:buAutoNum type="arabicParenBoth"/>
            </a:pPr>
            <a:r>
              <a:rPr lang="en-US" dirty="0" smtClean="0"/>
              <a:t>Sydenham chorea, a neurologic disorder characterized by involuntary purposeless, rapid movements.</a:t>
            </a:r>
          </a:p>
          <a:p>
            <a:pPr marL="624078" indent="-51435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Minor criteria such as fever, </a:t>
            </a:r>
            <a:r>
              <a:rPr lang="en-US" dirty="0" err="1" smtClean="0"/>
              <a:t>arthralgias</a:t>
            </a:r>
            <a:r>
              <a:rPr lang="en-US" dirty="0" smtClean="0"/>
              <a:t>, ECG changes, or elevated acute phase reactants also can help support the diagnosis.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/>
              <a:t>chronic rheumatic </a:t>
            </a:r>
            <a:r>
              <a:rPr lang="en-US" sz="3200" b="1" dirty="0" err="1" smtClean="0"/>
              <a:t>c</a:t>
            </a:r>
            <a:r>
              <a:rPr lang="en-US" sz="3200" b="1" dirty="0" err="1" smtClean="0"/>
              <a:t>arditis</a:t>
            </a:r>
            <a:r>
              <a:rPr lang="en-US" sz="3200" b="1" dirty="0" smtClean="0"/>
              <a:t>- </a:t>
            </a:r>
            <a:r>
              <a:rPr lang="en-US" sz="2800" b="1" dirty="0" smtClean="0"/>
              <a:t>long-term prognosis 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manifest itself clinically </a:t>
            </a:r>
            <a:r>
              <a:rPr lang="en-US" b="1" dirty="0" smtClean="0"/>
              <a:t>years or decades </a:t>
            </a:r>
            <a:r>
              <a:rPr lang="en-US" dirty="0" smtClean="0"/>
              <a:t>after initial episode of rheumatic fever.</a:t>
            </a:r>
          </a:p>
          <a:p>
            <a:pPr algn="l" rtl="0"/>
            <a:r>
              <a:rPr lang="en-US" dirty="0" smtClean="0"/>
              <a:t>signs and symptoms depend on which cardiac valve(s) are involved: -cardiac murmurs - cardiac hypertrophy </a:t>
            </a:r>
          </a:p>
          <a:p>
            <a:pPr algn="l" rtl="0">
              <a:buNone/>
            </a:pPr>
            <a:r>
              <a:rPr lang="en-US" dirty="0" smtClean="0"/>
              <a:t>- CHF - arrhythmias (esp. A. fib.)  - </a:t>
            </a:r>
            <a:r>
              <a:rPr lang="en-US" dirty="0" err="1" smtClean="0"/>
              <a:t>thromboembolism</a:t>
            </a:r>
            <a:r>
              <a:rPr lang="en-US" dirty="0" smtClean="0"/>
              <a:t> (mural thrombi). </a:t>
            </a:r>
          </a:p>
          <a:p>
            <a:pPr algn="l" rtl="0"/>
            <a:r>
              <a:rPr lang="en-US" dirty="0" smtClean="0"/>
              <a:t>scarred and deformed valves are more susceptible to infective </a:t>
            </a:r>
            <a:r>
              <a:rPr lang="en-US" dirty="0" err="1" smtClean="0"/>
              <a:t>endocarditis</a:t>
            </a:r>
            <a:r>
              <a:rPr lang="en-US" dirty="0" smtClean="0"/>
              <a:t> (IE). </a:t>
            </a:r>
          </a:p>
          <a:p>
            <a:pPr algn="l" rtl="0"/>
            <a:r>
              <a:rPr lang="en-US" dirty="0" smtClean="0"/>
              <a:t>prognosis is highly variable.</a:t>
            </a:r>
          </a:p>
          <a:p>
            <a:pPr algn="l" rtl="0"/>
            <a:r>
              <a:rPr lang="en-US" dirty="0" smtClean="0"/>
              <a:t>Management: Surgical repair or replacement of diseased valves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63246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u="sng" dirty="0" smtClean="0"/>
              <a:t>Insufficiency</a:t>
            </a:r>
            <a:r>
              <a:rPr lang="en-US" i="1" dirty="0" smtClean="0"/>
              <a:t> : failure of a valve to close completely</a:t>
            </a:r>
            <a:r>
              <a:rPr lang="en-US" i="1" dirty="0" smtClean="0">
                <a:sym typeface="Wingdings" pitchFamily="2" charset="2"/>
              </a:rPr>
              <a:t></a:t>
            </a:r>
            <a:r>
              <a:rPr lang="en-US" i="1" dirty="0" smtClean="0"/>
              <a:t> regurgitation (backflow) of blood.</a:t>
            </a:r>
          </a:p>
          <a:p>
            <a:pPr algn="l" rtl="0"/>
            <a:r>
              <a:rPr lang="en-US" i="1" dirty="0" smtClean="0"/>
              <a:t> It </a:t>
            </a:r>
            <a:r>
              <a:rPr lang="en-US" dirty="0" smtClean="0"/>
              <a:t>can result from either: </a:t>
            </a:r>
            <a:endParaRPr lang="en-US" i="1" dirty="0" smtClean="0"/>
          </a:p>
          <a:p>
            <a:pPr lvl="1" algn="l" rtl="0"/>
            <a:r>
              <a:rPr lang="en-US" b="1" dirty="0" smtClean="0"/>
              <a:t>intrinsic disease of valve cusps (e.g., </a:t>
            </a:r>
            <a:r>
              <a:rPr lang="en-US" b="1" dirty="0" err="1" smtClean="0"/>
              <a:t>endocarditis</a:t>
            </a:r>
            <a:r>
              <a:rPr lang="en-US" b="1" dirty="0" smtClean="0"/>
              <a:t>)</a:t>
            </a:r>
          </a:p>
          <a:p>
            <a:pPr lvl="1" algn="l" rtl="0"/>
            <a:r>
              <a:rPr lang="en-US" b="1" dirty="0" smtClean="0"/>
              <a:t>disruption of supporting structures (e.g., the aorta, mitral annulus, </a:t>
            </a:r>
            <a:r>
              <a:rPr lang="en-US" b="1" dirty="0" err="1" smtClean="0"/>
              <a:t>tendinous</a:t>
            </a:r>
            <a:r>
              <a:rPr lang="en-US" b="1" dirty="0" smtClean="0"/>
              <a:t> cords, papillary muscles, or ventricular free wall) without primary </a:t>
            </a:r>
            <a:r>
              <a:rPr lang="en-US" b="1" dirty="0" err="1" smtClean="0"/>
              <a:t>cuspal</a:t>
            </a:r>
            <a:r>
              <a:rPr lang="en-US" b="1" dirty="0" smtClean="0"/>
              <a:t> injury.</a:t>
            </a:r>
          </a:p>
          <a:p>
            <a:pPr lvl="1" algn="l" rtl="0"/>
            <a:endParaRPr lang="en-US" b="1" dirty="0" smtClean="0"/>
          </a:p>
          <a:p>
            <a:pPr lvl="1" algn="l" rtl="0"/>
            <a:r>
              <a:rPr lang="en-US" b="1" dirty="0" smtClean="0"/>
              <a:t>It can be either: Abrupt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e.g. due to </a:t>
            </a:r>
            <a:r>
              <a:rPr lang="en-US" b="1" dirty="0" err="1" smtClean="0"/>
              <a:t>chordal</a:t>
            </a:r>
            <a:r>
              <a:rPr lang="en-US" b="1" dirty="0" smtClean="0"/>
              <a:t> rupture</a:t>
            </a:r>
          </a:p>
          <a:p>
            <a:pPr lvl="1" algn="l" rtl="0"/>
            <a:r>
              <a:rPr lang="en-US" b="1" dirty="0" smtClean="0"/>
              <a:t>Insidious</a:t>
            </a:r>
            <a:r>
              <a:rPr lang="en-US" b="1" dirty="0" smtClean="0">
                <a:sym typeface="Wingdings" pitchFamily="2" charset="2"/>
              </a:rPr>
              <a:t> e.g. due to </a:t>
            </a:r>
            <a:r>
              <a:rPr lang="en-US" b="1" dirty="0" smtClean="0"/>
              <a:t>leaflet scarring and retraction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Infective </a:t>
            </a:r>
            <a:r>
              <a:rPr lang="en-US" dirty="0" err="1" smtClean="0"/>
              <a:t>endocarditis</a:t>
            </a:r>
            <a:r>
              <a:rPr lang="en-US" dirty="0" smtClean="0"/>
              <a:t> (IE)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Microbial invasion of heart valves or </a:t>
            </a:r>
            <a:r>
              <a:rPr lang="en-US" dirty="0" err="1" smtClean="0"/>
              <a:t>endocardium</a:t>
            </a:r>
            <a:r>
              <a:rPr lang="en-US" dirty="0" smtClean="0"/>
              <a:t>, with destruction of underlying cardiac tissues</a:t>
            </a:r>
            <a:r>
              <a:rPr lang="en-US" dirty="0" smtClean="0">
                <a:sym typeface="Wingdings" pitchFamily="2" charset="2"/>
              </a:rPr>
              <a:t> cause </a:t>
            </a:r>
            <a:r>
              <a:rPr lang="en-US" dirty="0" smtClean="0"/>
              <a:t> bulky, friable </a:t>
            </a:r>
            <a:r>
              <a:rPr lang="en-US" b="1" i="1" dirty="0" smtClean="0"/>
              <a:t>vegetations</a:t>
            </a:r>
            <a:r>
              <a:rPr lang="en-US" dirty="0" smtClean="0"/>
              <a:t> (necrotic debris+ thrombus+ organisms).</a:t>
            </a:r>
          </a:p>
          <a:p>
            <a:pPr algn="l" rtl="0"/>
            <a:r>
              <a:rPr lang="en-US" dirty="0" smtClean="0"/>
              <a:t>Common sites of infection: valves, </a:t>
            </a:r>
            <a:r>
              <a:rPr lang="en-US" dirty="0" err="1" smtClean="0"/>
              <a:t>endocardium</a:t>
            </a:r>
            <a:r>
              <a:rPr lang="en-US" dirty="0" smtClean="0"/>
              <a:t>, aorta, aneurysms;  prosthetic devices.</a:t>
            </a:r>
          </a:p>
          <a:p>
            <a:pPr algn="l" rtl="0"/>
            <a:r>
              <a:rPr lang="en-US" dirty="0" smtClean="0"/>
              <a:t> The vast majority of cases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caused by bacteria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Other cases: fungi, </a:t>
            </a:r>
            <a:r>
              <a:rPr lang="en-US" dirty="0" err="1" smtClean="0"/>
              <a:t>rickettsiae</a:t>
            </a:r>
            <a:r>
              <a:rPr lang="en-US" dirty="0" smtClean="0"/>
              <a:t> (agents of Q fever), and </a:t>
            </a:r>
            <a:r>
              <a:rPr lang="en-US" dirty="0" err="1" smtClean="0"/>
              <a:t>chlamydial</a:t>
            </a:r>
            <a:r>
              <a:rPr lang="en-US" dirty="0" smtClean="0"/>
              <a:t> species</a:t>
            </a:r>
          </a:p>
          <a:p>
            <a:pPr algn="l" rtl="0"/>
            <a:r>
              <a:rPr lang="en-US" dirty="0" smtClean="0"/>
              <a:t>classified into </a:t>
            </a:r>
            <a:r>
              <a:rPr lang="en-US" b="1" i="1" dirty="0" smtClean="0"/>
              <a:t>acute</a:t>
            </a:r>
            <a:r>
              <a:rPr lang="en-US" dirty="0" smtClean="0"/>
              <a:t> and </a:t>
            </a:r>
            <a:r>
              <a:rPr lang="en-US" b="1" i="1" dirty="0" err="1" smtClean="0"/>
              <a:t>subacute</a:t>
            </a:r>
            <a:r>
              <a:rPr lang="en-US" dirty="0" smtClean="0"/>
              <a:t>, based on pace  and severity of clinical course</a:t>
            </a:r>
          </a:p>
          <a:p>
            <a:pPr algn="l" rtl="0"/>
            <a:r>
              <a:rPr lang="en-US" dirty="0" smtClean="0"/>
              <a:t>How? 1- the virulence of the responsible microbe</a:t>
            </a:r>
          </a:p>
          <a:p>
            <a:pPr algn="l" rtl="0">
              <a:buNone/>
            </a:pPr>
            <a:r>
              <a:rPr lang="en-US" dirty="0" smtClean="0"/>
              <a:t>		    2- whether underlying cardiac disease is present.</a:t>
            </a:r>
          </a:p>
          <a:p>
            <a:pPr algn="l" rtl="0"/>
            <a:endParaRPr lang="ar-JO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Infective </a:t>
            </a:r>
            <a:r>
              <a:rPr lang="en-US" dirty="0" err="1" smtClean="0"/>
              <a:t>endocarditis</a:t>
            </a:r>
            <a:r>
              <a:rPr lang="en-US" dirty="0" smtClean="0"/>
              <a:t> (IE)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4800" dirty="0" smtClean="0"/>
              <a:t>Acute versus </a:t>
            </a:r>
            <a:r>
              <a:rPr lang="en-US" sz="4800" dirty="0" err="1" smtClean="0"/>
              <a:t>subacute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Autofit/>
          </a:bodyPr>
          <a:lstStyle/>
          <a:p>
            <a:pPr algn="l" rtl="0"/>
            <a:r>
              <a:rPr lang="en-US" sz="2500" b="1" i="1" u="sng" dirty="0" smtClean="0"/>
              <a:t>Acute </a:t>
            </a:r>
            <a:r>
              <a:rPr lang="en-US" sz="2500" b="1" i="1" u="sng" dirty="0" err="1" smtClean="0"/>
              <a:t>endocarditis</a:t>
            </a:r>
            <a:r>
              <a:rPr lang="en-US" sz="2500" b="1" u="sng" dirty="0" smtClean="0"/>
              <a:t> </a:t>
            </a:r>
          </a:p>
          <a:p>
            <a:pPr algn="l" rtl="0"/>
            <a:r>
              <a:rPr lang="en-US" sz="2500" dirty="0" smtClean="0"/>
              <a:t> a highly </a:t>
            </a:r>
            <a:r>
              <a:rPr lang="en-US" sz="2500" b="1" dirty="0" smtClean="0"/>
              <a:t>virulent</a:t>
            </a:r>
            <a:r>
              <a:rPr lang="en-US" sz="2500" dirty="0" smtClean="0"/>
              <a:t> organism (</a:t>
            </a:r>
            <a:r>
              <a:rPr lang="en-US" sz="2500" i="1" dirty="0" smtClean="0"/>
              <a:t>S. </a:t>
            </a:r>
            <a:r>
              <a:rPr lang="en-US" sz="2500" i="1" dirty="0" err="1" smtClean="0"/>
              <a:t>aureus</a:t>
            </a:r>
            <a:r>
              <a:rPr lang="en-US" sz="2500" dirty="0" smtClean="0"/>
              <a:t> is most common)</a:t>
            </a:r>
          </a:p>
          <a:p>
            <a:pPr algn="l" rtl="0"/>
            <a:r>
              <a:rPr lang="en-US" sz="2500" dirty="0" smtClean="0"/>
              <a:t>attack a previously </a:t>
            </a:r>
            <a:r>
              <a:rPr lang="en-US" sz="2500" b="1" dirty="0" smtClean="0"/>
              <a:t>normal</a:t>
            </a:r>
            <a:r>
              <a:rPr lang="en-US" sz="2500" dirty="0" smtClean="0"/>
              <a:t> valve </a:t>
            </a:r>
          </a:p>
          <a:p>
            <a:pPr algn="l" rtl="0"/>
            <a:r>
              <a:rPr lang="en-US" sz="2500" dirty="0" smtClean="0"/>
              <a:t>substantial </a:t>
            </a:r>
            <a:r>
              <a:rPr lang="en-US" sz="2500" b="1" dirty="0" smtClean="0"/>
              <a:t>morbidity</a:t>
            </a:r>
            <a:r>
              <a:rPr lang="en-US" sz="2500" dirty="0" smtClean="0"/>
              <a:t> and </a:t>
            </a:r>
            <a:r>
              <a:rPr lang="en-US" sz="2500" b="1" dirty="0" smtClean="0"/>
              <a:t>mortality</a:t>
            </a:r>
            <a:r>
              <a:rPr lang="en-US" sz="2500" dirty="0" smtClean="0"/>
              <a:t> even with appropriate antibiotic therapy and/or surgery.</a:t>
            </a:r>
          </a:p>
          <a:p>
            <a:pPr algn="l" rtl="0">
              <a:buNone/>
            </a:pPr>
            <a:endParaRPr lang="en-US" sz="2500" dirty="0" smtClean="0"/>
          </a:p>
          <a:p>
            <a:pPr algn="l" rtl="0"/>
            <a:r>
              <a:rPr lang="en-US" sz="2500" b="1" i="1" u="sng" dirty="0" err="1" smtClean="0"/>
              <a:t>Subacute</a:t>
            </a:r>
            <a:r>
              <a:rPr lang="en-US" sz="2500" b="1" i="1" u="sng" dirty="0" smtClean="0"/>
              <a:t> </a:t>
            </a:r>
            <a:r>
              <a:rPr lang="en-US" sz="2500" b="1" i="1" u="sng" dirty="0" err="1" smtClean="0"/>
              <a:t>endocarditis</a:t>
            </a:r>
            <a:r>
              <a:rPr lang="en-US" sz="2500" b="1" u="sng" dirty="0" smtClean="0"/>
              <a:t> </a:t>
            </a:r>
          </a:p>
          <a:p>
            <a:pPr algn="l" rtl="0"/>
            <a:r>
              <a:rPr lang="en-US" sz="2500" dirty="0" smtClean="0"/>
              <a:t>organisms of </a:t>
            </a:r>
            <a:r>
              <a:rPr lang="en-US" sz="2500" b="1" dirty="0" smtClean="0"/>
              <a:t>low</a:t>
            </a:r>
            <a:r>
              <a:rPr lang="en-US" sz="2500" dirty="0" smtClean="0"/>
              <a:t> virulence (60%</a:t>
            </a:r>
            <a:r>
              <a:rPr lang="en-US" sz="2500" dirty="0" smtClean="0">
                <a:sym typeface="Wingdings" pitchFamily="2" charset="2"/>
              </a:rPr>
              <a:t> </a:t>
            </a:r>
            <a:r>
              <a:rPr lang="en-US" sz="2500" i="1" dirty="0" smtClean="0"/>
              <a:t>Streptococcus </a:t>
            </a:r>
            <a:r>
              <a:rPr lang="en-US" sz="2500" i="1" dirty="0" err="1" smtClean="0"/>
              <a:t>viridans</a:t>
            </a:r>
            <a:r>
              <a:rPr lang="en-US" sz="2500" i="1" dirty="0" smtClean="0"/>
              <a:t>)</a:t>
            </a:r>
            <a:endParaRPr lang="en-US" sz="2500" dirty="0" smtClean="0"/>
          </a:p>
          <a:p>
            <a:pPr algn="l" rtl="0"/>
            <a:r>
              <a:rPr lang="en-US" sz="2500" dirty="0" smtClean="0"/>
              <a:t>a previously </a:t>
            </a:r>
            <a:r>
              <a:rPr lang="en-US" sz="2500" b="1" dirty="0" smtClean="0"/>
              <a:t>abnormal</a:t>
            </a:r>
            <a:r>
              <a:rPr lang="en-US" sz="2500" dirty="0" smtClean="0"/>
              <a:t> valve (e.g. scarred or deformed)</a:t>
            </a:r>
          </a:p>
          <a:p>
            <a:pPr algn="l" rtl="0"/>
            <a:r>
              <a:rPr lang="en-US" sz="2500" b="1" dirty="0" smtClean="0"/>
              <a:t>Insidious</a:t>
            </a:r>
            <a:r>
              <a:rPr lang="en-US" sz="2500" dirty="0" smtClean="0"/>
              <a:t> disease; follows a protracted course of weeks to months; most patients </a:t>
            </a:r>
            <a:r>
              <a:rPr lang="en-US" sz="2500" b="1" dirty="0" smtClean="0"/>
              <a:t>recover</a:t>
            </a:r>
            <a:r>
              <a:rPr lang="en-US" sz="2500" dirty="0" smtClean="0"/>
              <a:t> after appropriate antibiotic therapy</a:t>
            </a:r>
          </a:p>
          <a:p>
            <a:pPr algn="l" rtl="0"/>
            <a:endParaRPr lang="en-US" sz="2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4906963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both acute and </a:t>
            </a:r>
            <a:r>
              <a:rPr lang="en-US" dirty="0" err="1" smtClean="0"/>
              <a:t>subacute</a:t>
            </a:r>
            <a:r>
              <a:rPr lang="en-US" dirty="0" smtClean="0"/>
              <a:t> disease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 smtClean="0"/>
              <a:t>friable, bulky, and potentially destructive vegetations</a:t>
            </a:r>
            <a:r>
              <a:rPr lang="en-US" dirty="0" smtClean="0"/>
              <a:t> (fibrin, inflammatory cells, and microorganisms) on heart valves</a:t>
            </a:r>
          </a:p>
          <a:p>
            <a:pPr algn="l" rtl="0"/>
            <a:r>
              <a:rPr lang="en-US" dirty="0" smtClean="0"/>
              <a:t>aortic and mitral valves are the most common sites </a:t>
            </a:r>
          </a:p>
          <a:p>
            <a:pPr algn="l" rtl="0"/>
            <a:r>
              <a:rPr lang="en-US" dirty="0" smtClean="0"/>
              <a:t>tricuspid valve is a frequent target</a:t>
            </a:r>
            <a:r>
              <a:rPr lang="en-US" dirty="0" smtClean="0">
                <a:sym typeface="Wingdings" pitchFamily="2" charset="2"/>
              </a:rPr>
              <a:t> in </a:t>
            </a:r>
            <a:r>
              <a:rPr lang="en-US" dirty="0" smtClean="0"/>
              <a:t>I.V. drug </a:t>
            </a:r>
            <a:r>
              <a:rPr lang="en-US" dirty="0" smtClean="0"/>
              <a:t>abusers. </a:t>
            </a:r>
            <a:endParaRPr lang="en-US" dirty="0" smtClean="0"/>
          </a:p>
          <a:p>
            <a:pPr algn="l" rtl="0"/>
            <a:r>
              <a:rPr lang="en-US" dirty="0" smtClean="0"/>
              <a:t>Complications:</a:t>
            </a:r>
          </a:p>
          <a:p>
            <a:pPr algn="l" rtl="0">
              <a:buNone/>
            </a:pPr>
            <a:r>
              <a:rPr lang="en-US" dirty="0" smtClean="0"/>
              <a:t>1- </a:t>
            </a:r>
            <a:r>
              <a:rPr lang="en-US" b="1" dirty="0" smtClean="0"/>
              <a:t>emboli</a:t>
            </a:r>
            <a:r>
              <a:rPr lang="en-US" dirty="0" smtClean="0"/>
              <a:t> (friable nature of the vegetations).</a:t>
            </a:r>
          </a:p>
          <a:p>
            <a:pPr algn="l" rtl="0">
              <a:buNone/>
            </a:pPr>
            <a:r>
              <a:rPr lang="en-US" dirty="0" smtClean="0"/>
              <a:t>2- </a:t>
            </a:r>
            <a:r>
              <a:rPr lang="en-US" b="1" dirty="0" smtClean="0"/>
              <a:t>abscesses</a:t>
            </a:r>
            <a:r>
              <a:rPr lang="en-US" dirty="0" smtClean="0"/>
              <a:t> at the sites where emboli lodge</a:t>
            </a:r>
          </a:p>
          <a:p>
            <a:pPr algn="l" rtl="0">
              <a:buNone/>
            </a:pPr>
            <a:r>
              <a:rPr lang="en-US" dirty="0" smtClean="0"/>
              <a:t>3- </a:t>
            </a:r>
            <a:r>
              <a:rPr lang="en-US" b="1" dirty="0" smtClean="0"/>
              <a:t>septic infarcts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4- </a:t>
            </a:r>
            <a:r>
              <a:rPr lang="en-US" b="1" dirty="0" err="1" smtClean="0"/>
              <a:t>mycotic</a:t>
            </a:r>
            <a:r>
              <a:rPr lang="en-US" b="1" dirty="0" smtClean="0"/>
              <a:t> aneurysms.</a:t>
            </a: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47921"/>
            <a:ext cx="4038600" cy="344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52600"/>
            <a:ext cx="4038600" cy="344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Infective </a:t>
            </a:r>
            <a:r>
              <a:rPr lang="en-US" dirty="0" err="1" smtClean="0"/>
              <a:t>endocarditis</a:t>
            </a:r>
            <a:r>
              <a:rPr lang="en-US" dirty="0" smtClean="0"/>
              <a:t> (IE)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400800" y="2514600"/>
            <a:ext cx="38100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086100" y="3314700"/>
            <a:ext cx="533400" cy="152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362200" y="3352800"/>
            <a:ext cx="38100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391400" y="1828800"/>
            <a:ext cx="38100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Clinical Features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 smtClean="0"/>
              <a:t>Acute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a stormy onset including rapidly developing fever, chills, weakness, and lassitude; murmurs </a:t>
            </a:r>
          </a:p>
          <a:p>
            <a:pPr algn="l" rtl="0"/>
            <a:r>
              <a:rPr lang="en-US" sz="2800" b="1" dirty="0" smtClean="0"/>
              <a:t>Fever</a:t>
            </a:r>
            <a:r>
              <a:rPr lang="en-US" sz="2800" dirty="0" smtClean="0"/>
              <a:t> is the most consistent sign of infective </a:t>
            </a:r>
            <a:r>
              <a:rPr lang="en-US" sz="2800" dirty="0" err="1" smtClean="0"/>
              <a:t>endocarditis</a:t>
            </a:r>
            <a:r>
              <a:rPr lang="en-US" sz="2800" dirty="0" smtClean="0"/>
              <a:t> (almost 100%)</a:t>
            </a:r>
          </a:p>
          <a:p>
            <a:pPr algn="l" rtl="0"/>
            <a:r>
              <a:rPr lang="en-US" sz="2800" b="1" dirty="0" err="1" smtClean="0"/>
              <a:t>microemboli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in different target tissues:</a:t>
            </a:r>
          </a:p>
          <a:p>
            <a:pPr algn="l" rtl="0">
              <a:buFontTx/>
              <a:buChar char="-"/>
            </a:pPr>
            <a:r>
              <a:rPr lang="en-US" sz="2800" dirty="0" err="1" smtClean="0"/>
              <a:t>Petechia</a:t>
            </a:r>
            <a:r>
              <a:rPr lang="en-US" sz="2800" dirty="0" smtClean="0"/>
              <a:t> (skin)</a:t>
            </a:r>
          </a:p>
          <a:p>
            <a:pPr algn="l" rtl="0">
              <a:buFontTx/>
              <a:buChar char="-"/>
            </a:pPr>
            <a:r>
              <a:rPr lang="en-US" sz="2800" dirty="0" smtClean="0"/>
              <a:t>nail bed (</a:t>
            </a:r>
            <a:r>
              <a:rPr lang="en-US" sz="2800" i="1" dirty="0" smtClean="0"/>
              <a:t>splinter</a:t>
            </a:r>
            <a:r>
              <a:rPr lang="en-US" sz="2800" dirty="0" smtClean="0"/>
              <a:t> hemorrhages)</a:t>
            </a:r>
          </a:p>
          <a:p>
            <a:pPr algn="l" rtl="0">
              <a:buFontTx/>
              <a:buChar char="-"/>
            </a:pPr>
            <a:r>
              <a:rPr lang="en-US" sz="2800" dirty="0" smtClean="0"/>
              <a:t>retinal hemorrhages (</a:t>
            </a:r>
            <a:r>
              <a:rPr lang="en-US" sz="2800" i="1" dirty="0" smtClean="0"/>
              <a:t>Roth spots</a:t>
            </a:r>
            <a:r>
              <a:rPr lang="en-US" sz="2800" dirty="0" smtClean="0"/>
              <a:t>)</a:t>
            </a:r>
          </a:p>
          <a:p>
            <a:pPr algn="r">
              <a:buFontTx/>
              <a:buChar char="-"/>
            </a:pPr>
            <a:r>
              <a:rPr lang="en-US" sz="2800" dirty="0" smtClean="0"/>
              <a:t>painless palm or sole </a:t>
            </a:r>
            <a:r>
              <a:rPr lang="en-US" sz="2800" dirty="0" err="1" smtClean="0"/>
              <a:t>erythematous</a:t>
            </a:r>
            <a:r>
              <a:rPr lang="en-US" sz="2800" dirty="0" smtClean="0"/>
              <a:t> lesions (</a:t>
            </a:r>
            <a:r>
              <a:rPr lang="en-US" sz="2800" i="1" dirty="0" err="1" smtClean="0"/>
              <a:t>Janeway</a:t>
            </a:r>
            <a:r>
              <a:rPr lang="en-US" sz="2800" i="1" dirty="0" smtClean="0"/>
              <a:t> lesions</a:t>
            </a:r>
            <a:r>
              <a:rPr lang="en-US" sz="2800" dirty="0" smtClean="0"/>
              <a:t>)</a:t>
            </a:r>
          </a:p>
          <a:p>
            <a:pPr algn="l" rtl="0">
              <a:buFontTx/>
              <a:buChar char="-"/>
            </a:pPr>
            <a:r>
              <a:rPr lang="en-US" sz="2800" dirty="0" smtClean="0"/>
              <a:t>painful fingertip nodules (</a:t>
            </a:r>
            <a:r>
              <a:rPr lang="en-US" sz="2800" i="1" dirty="0" smtClean="0"/>
              <a:t>Osler nodes</a:t>
            </a:r>
            <a:r>
              <a:rPr lang="en-US" sz="2800" dirty="0" smtClean="0"/>
              <a:t>)</a:t>
            </a:r>
          </a:p>
          <a:p>
            <a:pPr algn="l" rtl="0">
              <a:buFontTx/>
              <a:buChar char="-"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err="1" smtClean="0"/>
              <a:t>Subacute</a:t>
            </a:r>
            <a:r>
              <a:rPr lang="en-US" dirty="0" smtClean="0"/>
              <a:t>: nonspecific fatigue, weight loss, and a flulike syndrome; </a:t>
            </a:r>
            <a:r>
              <a:rPr lang="en-US" dirty="0" err="1" smtClean="0"/>
              <a:t>splenomegaly</a:t>
            </a:r>
            <a:r>
              <a:rPr lang="en-US" dirty="0" smtClean="0"/>
              <a:t>; murmurs</a:t>
            </a:r>
          </a:p>
          <a:p>
            <a:pPr algn="l" rtl="0"/>
            <a:r>
              <a:rPr lang="en-US" b="1" dirty="0" smtClean="0"/>
              <a:t> Diagnosis =  (positive blood cultures + </a:t>
            </a:r>
            <a:r>
              <a:rPr lang="en-US" b="1" u="sng" dirty="0" err="1" smtClean="0"/>
              <a:t>echocardiographic</a:t>
            </a:r>
            <a:r>
              <a:rPr lang="en-US" b="1" dirty="0" smtClean="0"/>
              <a:t> (echo) findings) </a:t>
            </a:r>
          </a:p>
          <a:p>
            <a:pPr algn="l" rtl="0"/>
            <a:endParaRPr lang="ar-JO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Clinical Features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depends on the infecting organism and on whether or not complications develop.</a:t>
            </a:r>
          </a:p>
          <a:p>
            <a:pPr algn="l" rtl="0"/>
            <a:r>
              <a:rPr lang="en-US" dirty="0" smtClean="0"/>
              <a:t>untreated, infective </a:t>
            </a:r>
            <a:r>
              <a:rPr lang="en-US" dirty="0" err="1" smtClean="0"/>
              <a:t>endocarditis</a:t>
            </a:r>
            <a:r>
              <a:rPr lang="en-US" dirty="0" smtClean="0"/>
              <a:t> generally is fatal.</a:t>
            </a:r>
          </a:p>
          <a:p>
            <a:pPr algn="l" rtl="0"/>
            <a:r>
              <a:rPr lang="en-US" b="1" dirty="0" smtClean="0"/>
              <a:t>Treatment</a:t>
            </a:r>
            <a:r>
              <a:rPr lang="en-US" dirty="0" smtClean="0"/>
              <a:t>: appropriate long-term (6 weeks or more) antibiotic therapy and/or valve replacement</a:t>
            </a:r>
          </a:p>
          <a:p>
            <a:pPr algn="l" rtl="0"/>
            <a:r>
              <a:rPr lang="en-US" b="1" dirty="0" smtClean="0"/>
              <a:t>Mortality</a:t>
            </a:r>
            <a:r>
              <a:rPr lang="en-US" dirty="0" smtClean="0"/>
              <a:t> :</a:t>
            </a:r>
          </a:p>
          <a:p>
            <a:pPr algn="l" rtl="0">
              <a:buFontTx/>
              <a:buChar char="-"/>
            </a:pPr>
            <a:r>
              <a:rPr lang="en-US" dirty="0" smtClean="0"/>
              <a:t>low-virulence organisms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cure rate is 98%</a:t>
            </a:r>
          </a:p>
          <a:p>
            <a:pPr algn="l" rtl="0">
              <a:buFontTx/>
              <a:buChar char="-"/>
            </a:pPr>
            <a:r>
              <a:rPr lang="en-US" dirty="0" err="1" smtClean="0"/>
              <a:t>enterococci</a:t>
            </a:r>
            <a:r>
              <a:rPr lang="en-US" dirty="0" smtClean="0"/>
              <a:t> and </a:t>
            </a:r>
            <a:r>
              <a:rPr lang="en-US" i="1" dirty="0" smtClean="0"/>
              <a:t>Staph. </a:t>
            </a:r>
            <a:r>
              <a:rPr lang="en-US" i="1" dirty="0" err="1" smtClean="0"/>
              <a:t>aureus</a:t>
            </a:r>
            <a:r>
              <a:rPr lang="en-US" i="1" dirty="0" smtClean="0">
                <a:sym typeface="Wingdings" pitchFamily="2" charset="2"/>
              </a:rPr>
              <a:t> cure rate </a:t>
            </a:r>
            <a:r>
              <a:rPr lang="en-US" dirty="0" smtClean="0"/>
              <a:t>60% to 90%</a:t>
            </a:r>
          </a:p>
          <a:p>
            <a:pPr algn="l" rtl="0">
              <a:buFontTx/>
              <a:buChar char="-"/>
            </a:pPr>
            <a:r>
              <a:rPr lang="en-US" dirty="0" smtClean="0"/>
              <a:t>aerobic gram-negative bacilli or fungi</a:t>
            </a:r>
            <a:r>
              <a:rPr lang="en-US" dirty="0" smtClean="0">
                <a:sym typeface="Wingdings" pitchFamily="2" charset="2"/>
              </a:rPr>
              <a:t> mortality 50%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IE of prosthetic valves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cure rate is worse than genuine valves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rtl="0"/>
            <a:r>
              <a:rPr lang="en-US" dirty="0"/>
              <a:t>A</a:t>
            </a:r>
            <a:r>
              <a:rPr lang="en-US" dirty="0" smtClean="0"/>
              <a:t>cquired Valve disease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/>
              <a:t>The mitral valve is the most common target of acquired valve diseases.</a:t>
            </a:r>
          </a:p>
          <a:p>
            <a:pPr algn="l" rtl="0">
              <a:buNone/>
            </a:pPr>
            <a:endParaRPr lang="en-US" sz="3600" dirty="0" smtClean="0"/>
          </a:p>
          <a:p>
            <a:pPr algn="l" rtl="0"/>
            <a:r>
              <a:rPr lang="en-US" sz="3600" dirty="0" smtClean="0"/>
              <a:t>Clinical signs of valve disease:</a:t>
            </a:r>
          </a:p>
          <a:p>
            <a:pPr algn="l" rtl="0">
              <a:buNone/>
            </a:pPr>
            <a:r>
              <a:rPr lang="en-US" sz="3600" dirty="0" smtClean="0"/>
              <a:t>	- abnormal heart sounds called </a:t>
            </a:r>
            <a:r>
              <a:rPr lang="en-US" sz="3600" i="1" dirty="0" smtClean="0"/>
              <a:t>murmurs</a:t>
            </a:r>
          </a:p>
          <a:p>
            <a:pPr algn="l" rtl="0">
              <a:buNone/>
            </a:pPr>
            <a:r>
              <a:rPr lang="en-US" sz="3600" i="1" dirty="0" smtClean="0"/>
              <a:t>	-</a:t>
            </a:r>
            <a:r>
              <a:rPr lang="en-US" sz="3600" dirty="0" smtClean="0"/>
              <a:t> palpated heart sound (</a:t>
            </a:r>
            <a:r>
              <a:rPr lang="en-US" sz="3600" i="1" dirty="0" smtClean="0"/>
              <a:t>thrills) </a:t>
            </a:r>
            <a:r>
              <a:rPr lang="en-US" sz="3600" i="1" dirty="0" smtClean="0">
                <a:sym typeface="Wingdings" pitchFamily="2" charset="2"/>
              </a:rPr>
              <a:t></a:t>
            </a:r>
            <a:r>
              <a:rPr lang="en-US" sz="3600" dirty="0" smtClean="0"/>
              <a:t>severe lesions</a:t>
            </a:r>
          </a:p>
          <a:p>
            <a:pPr algn="l" rtl="0">
              <a:buNone/>
            </a:pPr>
            <a:r>
              <a:rPr lang="en-US" sz="3600" dirty="0" smtClean="0"/>
              <a:t>	- clinical signs according to the involved valve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532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Valvular abnormalities can be </a:t>
            </a:r>
            <a:r>
              <a:rPr lang="en-US" u="sng" dirty="0" smtClean="0"/>
              <a:t>congenital</a:t>
            </a:r>
            <a:r>
              <a:rPr lang="en-US" dirty="0" smtClean="0"/>
              <a:t> or </a:t>
            </a:r>
            <a:r>
              <a:rPr lang="en-US" u="sng" dirty="0" smtClean="0"/>
              <a:t>acquired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 most common </a:t>
            </a:r>
            <a:r>
              <a:rPr lang="en-US" b="1" dirty="0" smtClean="0"/>
              <a:t>congenital</a:t>
            </a:r>
            <a:r>
              <a:rPr lang="en-US" dirty="0" smtClean="0"/>
              <a:t> valvular lesion is </a:t>
            </a:r>
            <a:r>
              <a:rPr lang="en-US" b="1" i="1" dirty="0" smtClean="0"/>
              <a:t>bicuspid</a:t>
            </a:r>
            <a:r>
              <a:rPr lang="en-US" i="1" dirty="0" smtClean="0"/>
              <a:t> </a:t>
            </a:r>
            <a:r>
              <a:rPr lang="en-US" b="1" i="1" dirty="0" smtClean="0"/>
              <a:t>aortic</a:t>
            </a:r>
            <a:r>
              <a:rPr lang="en-US" i="1" dirty="0" smtClean="0"/>
              <a:t> </a:t>
            </a:r>
            <a:r>
              <a:rPr lang="en-US" b="1" i="1" dirty="0" smtClean="0"/>
              <a:t>valve</a:t>
            </a:r>
          </a:p>
          <a:p>
            <a:pPr algn="l" rtl="0"/>
            <a:r>
              <a:rPr lang="en-US" dirty="0" smtClean="0"/>
              <a:t> </a:t>
            </a:r>
            <a:r>
              <a:rPr lang="en-US" b="1" u="sng" dirty="0" smtClean="0"/>
              <a:t>bicuspid aortic valve</a:t>
            </a:r>
            <a:r>
              <a:rPr lang="en-US" i="1" dirty="0" smtClean="0"/>
              <a:t>: </a:t>
            </a:r>
          </a:p>
          <a:p>
            <a:pPr algn="l" rtl="0">
              <a:buFontTx/>
              <a:buChar char="-"/>
            </a:pPr>
            <a:r>
              <a:rPr lang="en-US" dirty="0" smtClean="0"/>
              <a:t>only two functional cusps instead of the normal three</a:t>
            </a:r>
          </a:p>
          <a:p>
            <a:pPr algn="l" rtl="0">
              <a:buFontTx/>
              <a:buChar char="-"/>
            </a:pPr>
            <a:r>
              <a:rPr lang="en-US" dirty="0" smtClean="0"/>
              <a:t>1% to 2% of all live births</a:t>
            </a:r>
          </a:p>
          <a:p>
            <a:pPr algn="l" rtl="0">
              <a:buFontTx/>
              <a:buChar char="-"/>
            </a:pPr>
            <a:r>
              <a:rPr lang="en-US" dirty="0" smtClean="0"/>
              <a:t>associated with a number of genetic mutations</a:t>
            </a:r>
          </a:p>
          <a:p>
            <a:pPr algn="l" rtl="0">
              <a:buFontTx/>
              <a:buChar char="-"/>
            </a:pPr>
            <a:r>
              <a:rPr lang="en-US" dirty="0" smtClean="0"/>
              <a:t>Asymptomatic in early life; however, the valve is more prone to early and progressive degenerative calcification 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The most important causes of acquired valvular diseases are  post-inflammatory scarring of the mitral valves and aortic valve due to (</a:t>
            </a:r>
            <a:r>
              <a:rPr lang="en-US" b="1" u="sng" dirty="0" smtClean="0"/>
              <a:t>rheumatic fever)</a:t>
            </a:r>
            <a:r>
              <a:rPr lang="en-US" b="1" u="sng" dirty="0" smtClean="0">
                <a:sym typeface="Wingdings" pitchFamily="2" charset="2"/>
              </a:rPr>
              <a:t> 2/3</a:t>
            </a:r>
            <a:r>
              <a:rPr lang="en-US" b="1" u="sng" dirty="0" smtClean="0"/>
              <a:t> of all valve disease. </a:t>
            </a:r>
          </a:p>
          <a:p>
            <a:pPr algn="l" rtl="0"/>
            <a:endParaRPr lang="ar-J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Degenerative Valve Disease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algn="l" rtl="0"/>
            <a:r>
              <a:rPr lang="en-US" dirty="0" smtClean="0"/>
              <a:t>Degenerative changes include</a:t>
            </a:r>
          </a:p>
          <a:p>
            <a:pPr algn="l" rtl="0"/>
            <a:r>
              <a:rPr lang="en-US" i="1" dirty="0" smtClean="0"/>
              <a:t>Calcifications</a:t>
            </a:r>
          </a:p>
          <a:p>
            <a:pPr algn="l" rtl="0"/>
            <a:r>
              <a:rPr lang="en-US" i="1" dirty="0" smtClean="0"/>
              <a:t>Alterations </a:t>
            </a:r>
            <a:r>
              <a:rPr lang="en-US" i="1" dirty="0" smtClean="0"/>
              <a:t>in the </a:t>
            </a:r>
            <a:r>
              <a:rPr lang="en-US" i="1" dirty="0" smtClean="0"/>
              <a:t>ECM</a:t>
            </a:r>
          </a:p>
          <a:p>
            <a:pPr algn="l" rtl="0">
              <a:buNone/>
            </a:pPr>
            <a:r>
              <a:rPr lang="en-US" i="1" dirty="0" smtClean="0"/>
              <a:t>- </a:t>
            </a:r>
            <a:r>
              <a:rPr lang="en-US" b="1" dirty="0" smtClean="0"/>
              <a:t>Calcific aortic degeneration </a:t>
            </a:r>
            <a:r>
              <a:rPr lang="en-US" dirty="0" smtClean="0"/>
              <a:t>is the most common cause </a:t>
            </a:r>
            <a:r>
              <a:rPr lang="en-US" dirty="0" smtClean="0"/>
              <a:t>of aortic stenosis. </a:t>
            </a:r>
            <a:r>
              <a:rPr lang="en-US" dirty="0" smtClean="0"/>
              <a:t>it typically begins to manifest </a:t>
            </a:r>
            <a:r>
              <a:rPr lang="en-US" dirty="0" smtClean="0"/>
              <a:t>when patients </a:t>
            </a:r>
            <a:r>
              <a:rPr lang="en-US" dirty="0" smtClean="0"/>
              <a:t>reach their 70s and 80s; onset with bicuspid </a:t>
            </a:r>
            <a:r>
              <a:rPr lang="en-US" dirty="0" smtClean="0"/>
              <a:t>aortic valves </a:t>
            </a:r>
            <a:r>
              <a:rPr lang="en-US" dirty="0" smtClean="0"/>
              <a:t>is at a much earlier age (often 40 to 50 years).</a:t>
            </a:r>
            <a:endParaRPr lang="en-US" i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28800" y="1462993"/>
            <a:ext cx="5286375" cy="531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Degenerative Valve Disease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Rheumatic Valvular Disease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is an acute, immunologically mediated, multisystem inflammatory disease that occurs after </a:t>
            </a:r>
            <a:r>
              <a:rPr lang="en-US" b="1" dirty="0" smtClean="0"/>
              <a:t>group A β-hemolytic streptococcal </a:t>
            </a:r>
            <a:r>
              <a:rPr lang="en-US" dirty="0" smtClean="0"/>
              <a:t>infections (usually </a:t>
            </a:r>
            <a:r>
              <a:rPr lang="en-US" dirty="0" err="1" smtClean="0"/>
              <a:t>pharyngitis</a:t>
            </a:r>
            <a:r>
              <a:rPr lang="en-US" dirty="0" smtClean="0"/>
              <a:t>,  rarely skin infection).</a:t>
            </a:r>
          </a:p>
          <a:p>
            <a:pPr algn="l" rtl="0"/>
            <a:r>
              <a:rPr lang="en-US" dirty="0" smtClean="0"/>
              <a:t>Rheumatic heart disease is the cardiac manifestation of rheumatic fever.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i="1" dirty="0" smtClean="0"/>
              <a:t>valvular inflammation and scarring </a:t>
            </a:r>
            <a:r>
              <a:rPr lang="en-US" i="1" dirty="0" smtClean="0"/>
              <a:t>produces the most important clinical features</a:t>
            </a:r>
          </a:p>
          <a:p>
            <a:pPr algn="l" rtl="0"/>
            <a:r>
              <a:rPr lang="en-US" dirty="0" smtClean="0"/>
              <a:t>PATHOGENESIS: a </a:t>
            </a:r>
            <a:r>
              <a:rPr lang="en-US" b="1" u="sng" dirty="0" smtClean="0"/>
              <a:t>hypersensitivity reaction due to antibodies directed against group A streptococcal molecules</a:t>
            </a:r>
            <a:r>
              <a:rPr lang="en-US" b="1" dirty="0" smtClean="0"/>
              <a:t> that also are cross-reactive with host antigens</a:t>
            </a:r>
          </a:p>
          <a:p>
            <a:pPr algn="l" rtl="0"/>
            <a:endParaRPr lang="ar-JO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Rheumatic Valvular Disease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91D0C80A92546A90D71F2E4C386F2" ma:contentTypeVersion="1" ma:contentTypeDescription="Create a new document." ma:contentTypeScope="" ma:versionID="8150bc365a64f4197470ef36d602a064">
  <xsd:schema xmlns:xsd="http://www.w3.org/2001/XMLSchema" xmlns:xs="http://www.w3.org/2001/XMLSchema" xmlns:p="http://schemas.microsoft.com/office/2006/metadata/properties" xmlns:ns2="1273bb50-8aa1-4bf6-a01c-f5e28723f012" targetNamespace="http://schemas.microsoft.com/office/2006/metadata/properties" ma:root="true" ma:fieldsID="9617b7a75fb7d0093c66aedf80356b1a" ns2:_="">
    <xsd:import namespace="1273bb50-8aa1-4bf6-a01c-f5e28723f012"/>
    <xsd:element name="properties">
      <xsd:complexType>
        <xsd:sequence>
          <xsd:element name="documentManagement">
            <xsd:complexType>
              <xsd:all>
                <xsd:element ref="ns2:Cours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3bb50-8aa1-4bf6-a01c-f5e28723f012" elementFormDefault="qualified">
    <xsd:import namespace="http://schemas.microsoft.com/office/2006/documentManagement/types"/>
    <xsd:import namespace="http://schemas.microsoft.com/office/infopath/2007/PartnerControls"/>
    <xsd:element name="Course_x0020_Name" ma:index="2" nillable="true" ma:displayName="Course Name" ma:internalName="Cours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rse_x0020_Name xmlns="1273bb50-8aa1-4bf6-a01c-f5e28723f012">Cardiovascular pathology-3rd yr medical students</Course_x0020_Name>
  </documentManagement>
</p:properties>
</file>

<file path=customXml/itemProps1.xml><?xml version="1.0" encoding="utf-8"?>
<ds:datastoreItem xmlns:ds="http://schemas.openxmlformats.org/officeDocument/2006/customXml" ds:itemID="{C701C5AC-4006-4071-9692-CBB0B341E89F}"/>
</file>

<file path=customXml/itemProps2.xml><?xml version="1.0" encoding="utf-8"?>
<ds:datastoreItem xmlns:ds="http://schemas.openxmlformats.org/officeDocument/2006/customXml" ds:itemID="{87E6F0AF-A78A-4272-919D-7AB6ED9BF9FF}"/>
</file>

<file path=customXml/itemProps3.xml><?xml version="1.0" encoding="utf-8"?>
<ds:datastoreItem xmlns:ds="http://schemas.openxmlformats.org/officeDocument/2006/customXml" ds:itemID="{893BF9ED-B201-441C-8135-AE3FC5A5127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1365</Words>
  <Application>Microsoft Office PowerPoint</Application>
  <PresentationFormat>On-screen Show (4:3)</PresentationFormat>
  <Paragraphs>146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VALVULAR HEART DISEASE </vt:lpstr>
      <vt:lpstr>Slide 2</vt:lpstr>
      <vt:lpstr>Acquired Valve disease</vt:lpstr>
      <vt:lpstr>Slide 4</vt:lpstr>
      <vt:lpstr>Slide 5</vt:lpstr>
      <vt:lpstr>Degenerative Valve Disease</vt:lpstr>
      <vt:lpstr>Degenerative Valve Disease</vt:lpstr>
      <vt:lpstr>Rheumatic Valvular Disease </vt:lpstr>
      <vt:lpstr>Rheumatic Valvular Disease </vt:lpstr>
      <vt:lpstr>MORPHOLOGY- acute rheumatic fever </vt:lpstr>
      <vt:lpstr>Acute rheumatic heart disease</vt:lpstr>
      <vt:lpstr>MORPHOLOGY- acute rheumatic fever </vt:lpstr>
      <vt:lpstr>Chronic rheumatic heart disease</vt:lpstr>
      <vt:lpstr>Chronic rheumatic heart disease </vt:lpstr>
      <vt:lpstr>Slide 15</vt:lpstr>
      <vt:lpstr>Acute rheumatic fever- clinical picture </vt:lpstr>
      <vt:lpstr>Acute rheumatic fever- clinical picture </vt:lpstr>
      <vt:lpstr>The diagnosis of acute rheumatic fever </vt:lpstr>
      <vt:lpstr>chronic rheumatic carditis- long-term prognosis </vt:lpstr>
      <vt:lpstr>Infective endocarditis (IE)</vt:lpstr>
      <vt:lpstr>Infective endocarditis (IE)</vt:lpstr>
      <vt:lpstr>Acute versus subacute</vt:lpstr>
      <vt:lpstr>MORPHOLOGY</vt:lpstr>
      <vt:lpstr>Infective endocarditis (IE)</vt:lpstr>
      <vt:lpstr>Clinical Features </vt:lpstr>
      <vt:lpstr>Clinical Features </vt:lpstr>
      <vt:lpstr>Prognosis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VALVULAR HEART DISEASE </dc:title>
  <dc:creator>nisreen</dc:creator>
  <cp:lastModifiedBy>Administrator</cp:lastModifiedBy>
  <cp:revision>26</cp:revision>
  <dcterms:created xsi:type="dcterms:W3CDTF">2006-08-16T00:00:00Z</dcterms:created>
  <dcterms:modified xsi:type="dcterms:W3CDTF">2015-11-22T10:46:08Z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0x01010032E91D0C80A92546A90D71F2E4C386F2</vt:lpwstr>
  </property>
</Properties>
</file>