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7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6EB6-1365-4E79-827B-A0ACA25170DF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6A78-6E6B-4E9B-8FE0-D7B0AD0E67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F86ED9-0318-4B4E-A557-4BE6E69DD584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D79F-EA13-4253-83F0-88AF70D5E4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C660-6B7B-452D-9611-B854942A9828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1B66-09CA-44BE-B83D-A4B424C894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78BA-154D-4529-B45F-BAB2C18201BF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94453-81FF-4B6F-9D0A-A78E9A9EC0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50E1-8736-4CE7-BC3A-530D341117AC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8B79-AC33-47E4-A3C7-4E2322F64D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7675AB-679D-4371-A77E-A6BB569C736B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9771-710A-4E95-B48B-4D77B7D1B8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F008A-2072-4CD4-B9AE-C518664A03F8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B210-6497-4940-BECC-64E9B4DF4F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B81719-B00F-4160-A5A4-531043541B44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7D61-ABEE-4B08-B7E0-43AB788751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FBF7030-3F80-4D07-85D1-D4B364EE83C7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96E0A-3824-4288-9FC0-AC504AA0FFC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54D2-9B37-4990-ACDC-3F140BED32A9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E24B-3C80-450A-AC5D-115037C302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0439-5EF2-4EEC-A879-8C2E4ED059AA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DF8CA-1607-47AD-88F7-E4756B96507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FE40B-EB8C-4664-BF3B-06DD684D63D3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0977D6A9-D325-4178-A711-F5BC745429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Embolism: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ar-JO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An embolus is a detached intravascular solid, liquid, or gaseous mass that is carried by the blood to a site distant from its point of origin</a:t>
            </a:r>
          </a:p>
          <a:p>
            <a:pPr eaLnBrk="1" hangingPunct="1">
              <a:lnSpc>
                <a:spcPct val="80000"/>
              </a:lnSpc>
            </a:pP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r>
              <a:rPr lang="en-US" i="1" dirty="0" smtClean="0"/>
              <a:t>99% due to dislodged thrombus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r>
              <a:rPr lang="en-US" i="1" dirty="0" smtClean="0"/>
              <a:t>Types: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err="1" smtClean="0"/>
              <a:t>Thromboembolism</a:t>
            </a:r>
            <a:r>
              <a:rPr lang="en-US" i="1" dirty="0" smtClean="0"/>
              <a:t> (99%)</a:t>
            </a:r>
            <a:endParaRPr lang="en-US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Fat embolism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Air embolism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Nitrogen embolism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Cholesterol embolism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i="1" dirty="0" smtClean="0"/>
              <a:t>Amniotic fluid embolism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C00000"/>
                </a:solidFill>
              </a:rPr>
              <a:t>Amniotic fluid embolism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Mortality Rate = 20%-40%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Uncommon complication of labor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 due to infusion of amniotic fluid into maternal circulation via tears in placental membranes and rupture of uterine veins.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sudden severe </a:t>
            </a:r>
            <a:r>
              <a:rPr lang="en-US" dirty="0" err="1" smtClean="0"/>
              <a:t>dyspnea</a:t>
            </a:r>
            <a:r>
              <a:rPr lang="en-US" dirty="0" smtClean="0"/>
              <a:t>, cyanosis, and </a:t>
            </a:r>
            <a:r>
              <a:rPr lang="en-US" dirty="0" err="1" smtClean="0"/>
              <a:t>hypotensive</a:t>
            </a:r>
            <a:r>
              <a:rPr lang="en-US" dirty="0" smtClean="0"/>
              <a:t> shock, followed by seizures, DIC and coma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Finding: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Squamous cells, </a:t>
            </a:r>
            <a:r>
              <a:rPr lang="en-US" dirty="0" err="1" smtClean="0"/>
              <a:t>languo</a:t>
            </a:r>
            <a:r>
              <a:rPr lang="en-US" dirty="0" smtClean="0"/>
              <a:t> hair, fat, </a:t>
            </a:r>
            <a:r>
              <a:rPr lang="en-US" dirty="0" err="1" smtClean="0"/>
              <a:t>mucin</a:t>
            </a:r>
            <a:r>
              <a:rPr lang="en-US" dirty="0" smtClean="0"/>
              <a:t>  …..etc within the pulmonary microcirculation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cs typeface="+mn-cs"/>
              </a:rPr>
              <a:t>INFARCTION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infarct is an area of ischemic necrosis caused by occlusion of either the arterial supply or the venous drainage in a particular tissue</a:t>
            </a:r>
          </a:p>
          <a:p>
            <a:r>
              <a:rPr lang="en-US" dirty="0" smtClean="0"/>
              <a:t>Nearly 99% of all infarcts result from thrombotic or embolic events</a:t>
            </a:r>
          </a:p>
          <a:p>
            <a:r>
              <a:rPr lang="en-US" dirty="0" smtClean="0"/>
              <a:t>other mechanisms include: local vasospasm, expansion of an </a:t>
            </a:r>
            <a:r>
              <a:rPr lang="en-US" dirty="0" err="1" smtClean="0"/>
              <a:t>atheroma</a:t>
            </a:r>
            <a:r>
              <a:rPr lang="en-US" dirty="0" smtClean="0"/>
              <a:t>, extrinsic compression of a vessel (e.g., by tumor); vessel twisting (e.g., in testicular torsion or bowel </a:t>
            </a:r>
            <a:r>
              <a:rPr lang="en-US" dirty="0" err="1" smtClean="0"/>
              <a:t>volvulus</a:t>
            </a:r>
            <a:r>
              <a:rPr lang="en-US" dirty="0" smtClean="0"/>
              <a:t>; and traumatic vessel rupture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85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Morphology of infarcts</a:t>
            </a:r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/>
          <a:lstStyle/>
          <a:p>
            <a:r>
              <a:rPr lang="en-US" dirty="0" smtClean="0"/>
              <a:t>infarcts may be either red (hemorrhagic) or white (anemic) and may be either septic or bland</a:t>
            </a:r>
          </a:p>
          <a:p>
            <a:pPr marL="457200" indent="-457200"/>
            <a:r>
              <a:rPr lang="en-US" dirty="0" smtClean="0"/>
              <a:t>All infarcts tend to be wedge shaped, with the occluded vessel at the apex and the periphery of the organ forming the base</a:t>
            </a:r>
          </a:p>
          <a:p>
            <a:pPr marL="457200" indent="-457200"/>
            <a:r>
              <a:rPr lang="en-US" dirty="0" smtClean="0"/>
              <a:t>The margins of both types of infarcts tend to become better defined with time</a:t>
            </a:r>
          </a:p>
          <a:p>
            <a:pPr marL="457200" indent="-457200"/>
            <a:r>
              <a:rPr lang="en-US" dirty="0" smtClean="0"/>
              <a:t>The dominant </a:t>
            </a:r>
            <a:r>
              <a:rPr lang="en-US" dirty="0" err="1" smtClean="0"/>
              <a:t>histologic</a:t>
            </a:r>
            <a:r>
              <a:rPr lang="en-US" dirty="0" smtClean="0"/>
              <a:t> characteristic of infarction is </a:t>
            </a:r>
            <a:r>
              <a:rPr lang="en-US" b="1" dirty="0" smtClean="0"/>
              <a:t>ischemic coagulative necrosis</a:t>
            </a:r>
            <a:r>
              <a:rPr lang="en-US" dirty="0" smtClean="0"/>
              <a:t> </a:t>
            </a:r>
          </a:p>
          <a:p>
            <a:pPr marL="457200" indent="-457200"/>
            <a:r>
              <a:rPr lang="en-US" dirty="0" smtClean="0"/>
              <a:t>most infarcts are ultimately replaced by scar. The brain is an exception, it results in </a:t>
            </a:r>
            <a:r>
              <a:rPr lang="en-US" dirty="0" err="1" smtClean="0"/>
              <a:t>liquefactive</a:t>
            </a:r>
            <a:r>
              <a:rPr lang="en-US" dirty="0" smtClean="0"/>
              <a:t> necrosis </a:t>
            </a:r>
            <a:endParaRPr lang="ar-JO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infarcts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in</a:t>
            </a:r>
          </a:p>
          <a:p>
            <a:pPr marL="457200" indent="-457200">
              <a:buAutoNum type="arabicParenBoth"/>
            </a:pPr>
            <a:r>
              <a:rPr lang="en-US" dirty="0" smtClean="0"/>
              <a:t>venous occlusions (such as in ovarian torsion)</a:t>
            </a:r>
          </a:p>
          <a:p>
            <a:pPr marL="457200" indent="-457200">
              <a:buAutoNum type="arabicParenBoth"/>
            </a:pPr>
            <a:r>
              <a:rPr lang="en-US" dirty="0" smtClean="0"/>
              <a:t>loose tissues (like lung) that allow blood to collect in the </a:t>
            </a:r>
            <a:r>
              <a:rPr lang="en-US" dirty="0" err="1" smtClean="0"/>
              <a:t>infarcted</a:t>
            </a:r>
            <a:r>
              <a:rPr lang="en-US" dirty="0" smtClean="0"/>
              <a:t> zone; </a:t>
            </a:r>
          </a:p>
          <a:p>
            <a:pPr marL="457200" indent="-457200">
              <a:buAutoNum type="arabicParenBoth"/>
            </a:pPr>
            <a:r>
              <a:rPr lang="en-US" dirty="0" smtClean="0"/>
              <a:t>tissues with dual circulations (lung and small intestine),</a:t>
            </a:r>
          </a:p>
          <a:p>
            <a:pPr marL="457200" indent="-457200">
              <a:buAutoNum type="arabicParenBoth"/>
            </a:pPr>
            <a:r>
              <a:rPr lang="en-US" dirty="0" smtClean="0"/>
              <a:t>previously congested tissues because of sluggish venous outflow</a:t>
            </a:r>
          </a:p>
          <a:p>
            <a:pPr marL="457200" indent="-457200">
              <a:buAutoNum type="arabicParenBoth"/>
            </a:pPr>
            <a:r>
              <a:rPr lang="en-US" dirty="0" smtClean="0"/>
              <a:t>when flow is re-established to a site of previous arterial occlusion and necrosis </a:t>
            </a:r>
            <a:endParaRPr lang="ar-J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White infarcts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en-US" dirty="0" smtClean="0"/>
              <a:t>occur with:</a:t>
            </a:r>
          </a:p>
          <a:p>
            <a:pPr marL="457200" indent="-457200">
              <a:buAutoNum type="arabicParenR"/>
            </a:pPr>
            <a:r>
              <a:rPr lang="en-US" dirty="0" smtClean="0"/>
              <a:t>arterial occlusions </a:t>
            </a:r>
          </a:p>
          <a:p>
            <a:pPr marL="457200" indent="-457200">
              <a:buAutoNum type="arabicParenR"/>
            </a:pPr>
            <a:r>
              <a:rPr lang="en-US" dirty="0" smtClean="0"/>
              <a:t>solid organs (such as heart, spleen, and kidney).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Septic infarctions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occur when </a:t>
            </a:r>
            <a:r>
              <a:rPr lang="en-US" b="1" dirty="0" smtClean="0"/>
              <a:t>bacterial</a:t>
            </a:r>
            <a:r>
              <a:rPr lang="en-US" dirty="0" smtClean="0"/>
              <a:t> </a:t>
            </a:r>
            <a:r>
              <a:rPr lang="en-US" b="1" dirty="0" smtClean="0"/>
              <a:t>vegetations</a:t>
            </a:r>
            <a:r>
              <a:rPr lang="en-US" dirty="0" smtClean="0"/>
              <a:t> from a heart valve </a:t>
            </a:r>
            <a:r>
              <a:rPr lang="en-US" dirty="0" err="1" smtClean="0"/>
              <a:t>embolize</a:t>
            </a:r>
            <a:r>
              <a:rPr lang="en-US" dirty="0" smtClean="0"/>
              <a:t> or when </a:t>
            </a:r>
            <a:r>
              <a:rPr lang="en-US" b="1" dirty="0" smtClean="0"/>
              <a:t>microbes seed an area of necrotic tissue. 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 infarct is converted into an </a:t>
            </a:r>
            <a:r>
              <a:rPr lang="en-US" b="1" dirty="0" smtClean="0"/>
              <a:t>abscess</a:t>
            </a:r>
            <a:r>
              <a:rPr lang="en-US" dirty="0" smtClean="0"/>
              <a:t>, with a correspondingly greater inflammatory response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324600" y="274320"/>
            <a:ext cx="2014728" cy="4983480"/>
          </a:xfrm>
        </p:spPr>
        <p:txBody>
          <a:bodyPr/>
          <a:lstStyle/>
          <a:p>
            <a:r>
              <a:rPr lang="en-US" sz="2400" dirty="0" smtClean="0"/>
              <a:t>Red and white infarcts. </a:t>
            </a:r>
          </a:p>
          <a:p>
            <a:r>
              <a:rPr lang="en-US" sz="2400" dirty="0" err="1" smtClean="0"/>
              <a:t>A</a:t>
            </a:r>
            <a:r>
              <a:rPr lang="en-US" sz="2400" dirty="0" err="1" smtClean="0">
                <a:sym typeface="Wingdings" pitchFamily="2" charset="2"/>
              </a:rPr>
              <a:t>lung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err="1" smtClean="0">
                <a:sym typeface="Wingdings" pitchFamily="2" charset="2"/>
              </a:rPr>
              <a:t>Bspleen</a:t>
            </a:r>
            <a:endParaRPr lang="ar-JO" sz="2400" dirty="0"/>
          </a:p>
        </p:txBody>
      </p:sp>
      <p:pic>
        <p:nvPicPr>
          <p:cNvPr id="59394" name="Picture 2" descr="C:\Documents and Settings\Administrator\Desktop\showimageCARET7H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08351" y="274638"/>
            <a:ext cx="4031697" cy="632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274320"/>
            <a:ext cx="2014728" cy="4983480"/>
          </a:xfrm>
        </p:spPr>
        <p:txBody>
          <a:bodyPr/>
          <a:lstStyle/>
          <a:p>
            <a:r>
              <a:rPr lang="en-US" sz="2800" b="1" dirty="0" smtClean="0"/>
              <a:t>kidney infarct, now replaced by a large fibrotic scar</a:t>
            </a:r>
            <a:endParaRPr lang="ar-JO" sz="2800" b="1" dirty="0"/>
          </a:p>
        </p:txBody>
      </p:sp>
      <p:pic>
        <p:nvPicPr>
          <p:cNvPr id="60418" name="Picture 2" descr="C:\Documents and Settings\Administrator\Desktop\showimageCAOVWT2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4655729" cy="632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Factors That Influence Development of an Infarct</a:t>
            </a:r>
            <a:endParaRPr lang="ar-JO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/>
              <a:t> nature of the vascular supply</a:t>
            </a:r>
          </a:p>
          <a:p>
            <a:r>
              <a:rPr lang="en-US" b="1" i="1" dirty="0" smtClean="0"/>
              <a:t>rate of development of the occlusion (</a:t>
            </a:r>
            <a:r>
              <a:rPr lang="en-US" dirty="0" smtClean="0"/>
              <a:t>collateral circulation )</a:t>
            </a:r>
            <a:endParaRPr lang="en-US" b="1" i="1" dirty="0" smtClean="0"/>
          </a:p>
          <a:p>
            <a:r>
              <a:rPr lang="en-US" b="1" i="1" dirty="0" smtClean="0"/>
              <a:t> vulnerability to hypoxia</a:t>
            </a:r>
          </a:p>
          <a:p>
            <a:pPr>
              <a:buFontTx/>
              <a:buChar char="-"/>
            </a:pPr>
            <a:r>
              <a:rPr lang="en-US" dirty="0" smtClean="0"/>
              <a:t>Neurons undergo irreversible damage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3 to 4 minutes of ischemia. </a:t>
            </a:r>
          </a:p>
          <a:p>
            <a:pPr>
              <a:buFontTx/>
              <a:buChar char="-"/>
            </a:pPr>
            <a:r>
              <a:rPr lang="en-US" dirty="0" smtClean="0"/>
              <a:t>Myocardial cells die after only 20 to 30 minutes of ischemia</a:t>
            </a:r>
            <a:endParaRPr lang="en-US" b="1" i="1" dirty="0" smtClean="0"/>
          </a:p>
          <a:p>
            <a:r>
              <a:rPr lang="en-US" b="1" i="1" dirty="0" smtClean="0"/>
              <a:t> the oxygen content of blood</a:t>
            </a:r>
            <a:endParaRPr lang="ar-JO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Emboli result in partial or complete vascular occlusion. </a:t>
            </a:r>
          </a:p>
          <a:p>
            <a:r>
              <a:rPr lang="en-US" dirty="0" smtClean="0"/>
              <a:t>The consequences of </a:t>
            </a:r>
            <a:r>
              <a:rPr lang="en-US" dirty="0" err="1" smtClean="0"/>
              <a:t>thromboembolism</a:t>
            </a:r>
            <a:r>
              <a:rPr lang="en-US" dirty="0" smtClean="0"/>
              <a:t> include ischemic necrosis (</a:t>
            </a:r>
            <a:r>
              <a:rPr lang="en-US" i="1" dirty="0" smtClean="0"/>
              <a:t>infarction</a:t>
            </a:r>
            <a:r>
              <a:rPr lang="en-US" dirty="0" smtClean="0"/>
              <a:t>) of downstream tissue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ef1cb96cb2906122bcc7f9a6b1a891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0947" y="533400"/>
            <a:ext cx="5223253" cy="594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Administrator\Desktop\show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638800" cy="531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8001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Embolus derived from a lower extremity deep venous thrombosis</a:t>
            </a:r>
          </a:p>
          <a:p>
            <a:pPr algn="l"/>
            <a:r>
              <a:rPr lang="en-US" dirty="0" smtClean="0"/>
              <a:t> and now impacted in a pulmonary artery branch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56356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C00000"/>
                </a:solidFill>
              </a:rPr>
              <a:t>Pulmonary </a:t>
            </a:r>
            <a:r>
              <a:rPr lang="en-US" sz="3200" b="1" dirty="0" err="1" smtClean="0">
                <a:solidFill>
                  <a:srgbClr val="C00000"/>
                </a:solidFill>
              </a:rPr>
              <a:t>thromboembolism</a:t>
            </a:r>
            <a:r>
              <a:rPr lang="en-US" sz="3200" b="1" dirty="0" smtClean="0">
                <a:solidFill>
                  <a:srgbClr val="C00000"/>
                </a:solidFill>
              </a:rPr>
              <a:t/>
            </a:r>
            <a:br>
              <a:rPr lang="en-US" sz="3200" b="1" dirty="0" smtClean="0">
                <a:solidFill>
                  <a:srgbClr val="C00000"/>
                </a:solidFill>
              </a:rPr>
            </a:br>
            <a:endParaRPr lang="ar-JO" cap="none" dirty="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7467600" cy="4800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i="1" dirty="0" smtClean="0"/>
              <a:t>95% originate from deep veins of L.L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i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i="1" dirty="0" smtClean="0"/>
              <a:t>Saddle embolus: at bifurcation of Pulmonary artery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i="1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800" i="1" dirty="0" smtClean="0"/>
              <a:t>Paradoxical embolus: Passage of an embolus from venous to systemic circulation through IAD, IVD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b="1" i="1" u="sng" dirty="0" smtClean="0">
                <a:solidFill>
                  <a:srgbClr val="FF0000"/>
                </a:solidFill>
              </a:rPr>
              <a:t>Clinical consequence of Pulmonary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thromboembolism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:</a:t>
            </a:r>
            <a:br>
              <a:rPr lang="en-US" sz="3200" b="1" i="1" u="sng" dirty="0" smtClean="0">
                <a:solidFill>
                  <a:srgbClr val="FF0000"/>
                </a:solidFill>
              </a:rPr>
            </a:br>
            <a:endParaRPr lang="ar-JO" cap="none" dirty="0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7467600" cy="525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Most pulmonary emboli (60% to 80%) are clinically silent because they are small</a:t>
            </a:r>
          </a:p>
          <a:p>
            <a:pPr eaLnBrk="1" hangingPunct="1">
              <a:lnSpc>
                <a:spcPct val="80000"/>
              </a:lnSpc>
            </a:pPr>
            <a:endParaRPr lang="en-US" sz="28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smtClean="0"/>
              <a:t>Organization: 60 – 80 %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smtClean="0"/>
              <a:t>Pulmonary infarction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smtClean="0"/>
              <a:t>Sudden death, Right ventricle failure, CV collapse when more than 60 % of pulmonary vessels are obstructed.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err="1" smtClean="0"/>
              <a:t>Pumonary</a:t>
            </a:r>
            <a:r>
              <a:rPr lang="en-US" sz="2800" b="1" i="1" dirty="0" smtClean="0"/>
              <a:t> hemorrhage: obstruction of medium sized arteries.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lphaLcPeriod"/>
            </a:pPr>
            <a:r>
              <a:rPr lang="en-US" sz="2800" b="1" i="1" dirty="0" smtClean="0"/>
              <a:t>Pulmonary Hypertension and right ventricular failure due to multiple emboli over a long time.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Systemic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thromboembolism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Emboli traveling within the arterial circulation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 80% due to </a:t>
            </a:r>
            <a:r>
              <a:rPr lang="en-US" dirty="0" err="1" smtClean="0"/>
              <a:t>intracardiac</a:t>
            </a:r>
            <a:r>
              <a:rPr lang="en-US" dirty="0" smtClean="0"/>
              <a:t> mural thrombi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2/3  Lt. ventricular failure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¼    Lt. </a:t>
            </a:r>
            <a:r>
              <a:rPr lang="en-US" dirty="0" err="1" smtClean="0"/>
              <a:t>atrial</a:t>
            </a:r>
            <a:r>
              <a:rPr lang="en-US" dirty="0" smtClean="0"/>
              <a:t> dilatation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        Ulcerated atherosclerotic plaque,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         Aortic aneurysm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		        </a:t>
            </a:r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 err="1" smtClean="0"/>
              <a:t>regetation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major targets are: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Lower limbs  75%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Brain 10%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Intestine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Kidneys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Spleen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dirty="0" smtClean="0">
                <a:solidFill>
                  <a:srgbClr val="C00000"/>
                </a:solidFill>
              </a:rPr>
              <a:t>Fat embolism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200" dirty="0" smtClean="0"/>
              <a:t>Causes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200" i="1" dirty="0" smtClean="0"/>
              <a:t>Skeletal injury (</a:t>
            </a:r>
            <a:r>
              <a:rPr lang="en-US" sz="2000" dirty="0" smtClean="0"/>
              <a:t>fractures of long bones )</a:t>
            </a:r>
            <a:endParaRPr lang="en-US" sz="2200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200" i="1" dirty="0" smtClean="0"/>
              <a:t>Adipose tissue Injury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Mechanical obstruction is exacerbated by free fatty acid release from the fat globules, causing local toxic injury to endothelium.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200" dirty="0" smtClean="0"/>
              <a:t>In skeletal injury, fat embolism occurs in 90% of cases, but only 10% or less have clinical findings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b="1" i="1" dirty="0" smtClean="0"/>
              <a:t>Fat embolism syndrome </a:t>
            </a:r>
            <a:r>
              <a:rPr lang="en-US" sz="2000" i="1" dirty="0" smtClean="0"/>
              <a:t>is characterized by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000" i="1" dirty="0" smtClean="0"/>
              <a:t> </a:t>
            </a:r>
            <a:r>
              <a:rPr lang="en-US" sz="2200" i="1" dirty="0" smtClean="0"/>
              <a:t>Pulmonary Insufficiency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i="1" dirty="0" smtClean="0"/>
              <a:t>Neurologic symptoms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i="1" dirty="0" smtClean="0"/>
              <a:t>Anemia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i="1" dirty="0" smtClean="0"/>
              <a:t>Thrombocytopenia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i="1" dirty="0" smtClean="0"/>
              <a:t>Death in 10% of the case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200" dirty="0" smtClean="0"/>
              <a:t>- Symptoms appears 1-3 days after injury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/>
              <a:t>		</a:t>
            </a:r>
            <a:r>
              <a:rPr lang="en-US" sz="2200" i="1" dirty="0" err="1" smtClean="0"/>
              <a:t>Tachypnea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Dyspnea</a:t>
            </a:r>
            <a:r>
              <a:rPr lang="en-US" sz="2200" i="1" dirty="0" smtClean="0"/>
              <a:t>, Tachycardia and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i="1" dirty="0" smtClean="0"/>
              <a:t>		Neurological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1690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Air Embolism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causes: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Obstetric procedures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Chest wall injury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Decompression sickness: in </a:t>
            </a:r>
            <a:r>
              <a:rPr lang="en-US" dirty="0" smtClean="0"/>
              <a:t>Scuba and deep-sea divers ((</a:t>
            </a:r>
            <a:r>
              <a:rPr lang="en-US" dirty="0" smtClean="0">
                <a:solidFill>
                  <a:srgbClr val="0070C0"/>
                </a:solidFill>
              </a:rPr>
              <a:t>nitrogen</a:t>
            </a:r>
            <a:r>
              <a:rPr lang="en-US" dirty="0" smtClean="0"/>
              <a:t> ))</a:t>
            </a:r>
            <a:endParaRPr lang="en-US" i="1" dirty="0" smtClean="0"/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More then 100ml of air is required to produce clinical effect.</a:t>
            </a:r>
            <a:endParaRPr lang="en-US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solidFill>
                  <a:srgbClr val="C00000"/>
                </a:solidFill>
              </a:rPr>
              <a:t>Clinical consequence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Painful joints</a:t>
            </a:r>
            <a:r>
              <a:rPr lang="en-US" i="1" dirty="0" smtClean="0"/>
              <a:t>: due to rapid formation of gas bubbles within Sk. Muscles and supporting tissues.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i="1" dirty="0" smtClean="0"/>
              <a:t>Focal </a:t>
            </a:r>
            <a:r>
              <a:rPr lang="en-US" b="1" i="1" dirty="0" smtClean="0"/>
              <a:t>ischemia in brain </a:t>
            </a:r>
            <a:r>
              <a:rPr lang="en-US" i="1" dirty="0" smtClean="0"/>
              <a:t>and heart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Lung</a:t>
            </a:r>
            <a:r>
              <a:rPr lang="en-US" i="1" dirty="0" smtClean="0"/>
              <a:t> </a:t>
            </a:r>
            <a:r>
              <a:rPr lang="en-US" b="1" i="1" dirty="0" smtClean="0"/>
              <a:t>edema</a:t>
            </a:r>
            <a:r>
              <a:rPr lang="en-US" i="1" dirty="0" smtClean="0"/>
              <a:t>, Hemorrhage, </a:t>
            </a:r>
            <a:r>
              <a:rPr lang="en-US" b="1" i="1" dirty="0" err="1" smtClean="0"/>
              <a:t>atelectasis</a:t>
            </a:r>
            <a:r>
              <a:rPr lang="en-US" i="1" dirty="0" smtClean="0"/>
              <a:t>, </a:t>
            </a:r>
            <a:r>
              <a:rPr lang="en-US" b="1" i="1" dirty="0" smtClean="0"/>
              <a:t>emphysema</a:t>
            </a:r>
            <a:r>
              <a:rPr lang="en-US" i="1" dirty="0" smtClean="0"/>
              <a:t>, which all lead to Respiratory distress. (chokes)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en-US" b="1" i="1" dirty="0" smtClean="0"/>
              <a:t>caisson</a:t>
            </a:r>
            <a:r>
              <a:rPr lang="en-US" i="1" dirty="0" smtClean="0"/>
              <a:t> </a:t>
            </a:r>
            <a:r>
              <a:rPr lang="en-US" b="1" i="1" dirty="0" smtClean="0"/>
              <a:t>disease</a:t>
            </a:r>
            <a:r>
              <a:rPr lang="en-US" i="1" dirty="0" smtClean="0"/>
              <a:t>: </a:t>
            </a:r>
            <a:r>
              <a:rPr lang="en-US" dirty="0" smtClean="0"/>
              <a:t>gas emboli in the bones leads to multiple foci of ischemic necrosis, usually the heads of the femurs, tibias, and </a:t>
            </a:r>
            <a:r>
              <a:rPr lang="en-US" dirty="0" err="1" smtClean="0"/>
              <a:t>humeri</a:t>
            </a:r>
            <a:r>
              <a:rPr lang="en-US" dirty="0" smtClean="0"/>
              <a:t> </a:t>
            </a:r>
            <a:endParaRPr lang="en-US" i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650DFB-7DAF-4787-9023-1B7E84FF1782}">
  <ds:schemaRefs>
    <ds:schemaRef ds:uri="http://schemas.microsoft.com/office/2006/metadata/properties"/>
    <ds:schemaRef ds:uri="http://schemas.microsoft.com/office/infopath/2007/PartnerControls"/>
    <ds:schemaRef ds:uri="1273bb50-8aa1-4bf6-a01c-f5e28723f012"/>
  </ds:schemaRefs>
</ds:datastoreItem>
</file>

<file path=customXml/itemProps2.xml><?xml version="1.0" encoding="utf-8"?>
<ds:datastoreItem xmlns:ds="http://schemas.openxmlformats.org/officeDocument/2006/customXml" ds:itemID="{DD45B8E1-A757-41DD-AB6A-763F50AA1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3bb50-8aa1-4bf6-a01c-f5e28723f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F40DAD-7577-4206-9164-69A0D5538A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817</Words>
  <Application>Microsoft Office PowerPoint</Application>
  <PresentationFormat>On-screen Show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Oriel</vt:lpstr>
      <vt:lpstr>Embolism: </vt:lpstr>
      <vt:lpstr>Slide 2</vt:lpstr>
      <vt:lpstr>Slide 3</vt:lpstr>
      <vt:lpstr>Slide 4</vt:lpstr>
      <vt:lpstr>Pulmonary thromboembolism </vt:lpstr>
      <vt:lpstr>Clinical consequence of Pulmonary thromboembolism : </vt:lpstr>
      <vt:lpstr>Slide 7</vt:lpstr>
      <vt:lpstr>Slide 8</vt:lpstr>
      <vt:lpstr>Slide 9</vt:lpstr>
      <vt:lpstr>Slide 10</vt:lpstr>
      <vt:lpstr>INFARCTION </vt:lpstr>
      <vt:lpstr>Morphology of infarcts</vt:lpstr>
      <vt:lpstr>Red infarcts: </vt:lpstr>
      <vt:lpstr>White infarcts </vt:lpstr>
      <vt:lpstr>Slide 15</vt:lpstr>
      <vt:lpstr>Slide 16</vt:lpstr>
      <vt:lpstr>Factors That Influence Development of an Infarct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Embolism</dc:title>
  <dc:creator>user</dc:creator>
  <cp:lastModifiedBy>user</cp:lastModifiedBy>
  <cp:revision>4</cp:revision>
  <dcterms:created xsi:type="dcterms:W3CDTF">2006-08-16T00:00:00Z</dcterms:created>
  <dcterms:modified xsi:type="dcterms:W3CDTF">2016-10-17T07:16:28Z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