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5CBC6EB6-1365-4E79-827B-A0ACA25170DF}" type="datetimeFigureOut">
              <a:rPr lang="en-US"/>
              <a:pPr>
                <a:defRPr/>
              </a:pPr>
              <a:t>10/22/2016</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E1B16A78-6E6B-4E9B-8FE0-D7B0AD0E6742}"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F7F86ED9-0318-4B4E-A557-4BE6E69DD584}" type="datetimeFigureOut">
              <a:rPr lang="en-US"/>
              <a:pPr>
                <a:defRPr/>
              </a:pPr>
              <a:t>10/22/2016</a:t>
            </a:fld>
            <a:endParaRPr lang="en-US"/>
          </a:p>
        </p:txBody>
      </p:sp>
      <p:sp>
        <p:nvSpPr>
          <p:cNvPr id="5" name="Slide Number Placeholder 8"/>
          <p:cNvSpPr>
            <a:spLocks noGrp="1"/>
          </p:cNvSpPr>
          <p:nvPr>
            <p:ph type="sldNum" sz="quarter" idx="11"/>
          </p:nvPr>
        </p:nvSpPr>
        <p:spPr/>
        <p:txBody>
          <a:bodyPr/>
          <a:lstStyle>
            <a:lvl1pPr>
              <a:defRPr/>
            </a:lvl1pPr>
          </a:lstStyle>
          <a:p>
            <a:pPr>
              <a:defRPr/>
            </a:pPr>
            <a:fld id="{95FFD79F-EA13-4253-83F0-88AF70D5E473}" type="slidenum">
              <a:rPr lang="ar-SA"/>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BED2C660-6B7B-452D-9611-B854942A9828}" type="datetimeFigureOut">
              <a:rPr lang="en-US"/>
              <a:pPr>
                <a:defRPr/>
              </a:pPr>
              <a:t>10/22/2016</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40351B66-09CA-44BE-B83D-A4B424C89449}"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FE578BA-154D-4529-B45F-BAB2C18201BF}" type="datetimeFigureOut">
              <a:rPr lang="en-US"/>
              <a:pPr>
                <a:defRPr/>
              </a:pPr>
              <a:t>10/22/2016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2494453-81FF-4B6F-9D0A-A78E9A9EC080}"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06AB50E1-8736-4CE7-BC3A-530D341117AC}" type="datetimeFigureOut">
              <a:rPr lang="en-US"/>
              <a:pPr>
                <a:defRPr/>
              </a:pPr>
              <a:t>10/22/2016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263E8B79-AC33-47E4-A3C7-4E2322F64D64}"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507675AB-679D-4371-A77E-A6BB569C736B}" type="datetimeFigureOut">
              <a:rPr lang="en-US"/>
              <a:pPr>
                <a:defRPr/>
              </a:pPr>
              <a:t>10/22/2016</a:t>
            </a:fld>
            <a:endParaRPr lang="en-US"/>
          </a:p>
        </p:txBody>
      </p:sp>
      <p:sp>
        <p:nvSpPr>
          <p:cNvPr id="4" name="Slide Number Placeholder 6"/>
          <p:cNvSpPr>
            <a:spLocks noGrp="1"/>
          </p:cNvSpPr>
          <p:nvPr>
            <p:ph type="sldNum" sz="quarter" idx="11"/>
          </p:nvPr>
        </p:nvSpPr>
        <p:spPr/>
        <p:txBody>
          <a:bodyPr/>
          <a:lstStyle>
            <a:lvl1pPr>
              <a:defRPr/>
            </a:lvl1pPr>
          </a:lstStyle>
          <a:p>
            <a:pPr>
              <a:defRPr/>
            </a:pPr>
            <a:fld id="{60D29771-710A-4E95-B48B-4D77B7D1B8D3}" type="slidenum">
              <a:rPr lang="ar-SA"/>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2BF008A-2072-4CD4-B9AE-C518664A03F8}" type="datetimeFigureOut">
              <a:rPr lang="en-US"/>
              <a:pPr>
                <a:defRPr/>
              </a:pPr>
              <a:t>10/22/2016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C5F7B210-6497-4940-BECC-64E9B4DF4FD9}" type="slidenum">
              <a:rPr lang="ar-SA"/>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latin typeface="+mn-lt"/>
              <a:cs typeface="+mn-cs"/>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latin typeface="+mn-lt"/>
              <a:cs typeface="+mn-cs"/>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latin typeface="+mn-lt"/>
              <a:cs typeface="+mn-cs"/>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10B81719-B00F-4160-A5A4-531043541B44}" type="datetimeFigureOut">
              <a:rPr lang="en-US"/>
              <a:pPr>
                <a:defRPr/>
              </a:pPr>
              <a:t>10/22/2016</a:t>
            </a:fld>
            <a:endParaRPr lang="en-US"/>
          </a:p>
        </p:txBody>
      </p:sp>
      <p:sp>
        <p:nvSpPr>
          <p:cNvPr id="13" name="Slide Number Placeholder 21"/>
          <p:cNvSpPr>
            <a:spLocks noGrp="1"/>
          </p:cNvSpPr>
          <p:nvPr>
            <p:ph type="sldNum" sz="quarter" idx="11"/>
          </p:nvPr>
        </p:nvSpPr>
        <p:spPr/>
        <p:txBody>
          <a:bodyPr/>
          <a:lstStyle>
            <a:lvl1pPr>
              <a:defRPr/>
            </a:lvl1pPr>
          </a:lstStyle>
          <a:p>
            <a:pPr>
              <a:defRPr/>
            </a:pPr>
            <a:fld id="{A2AE7D61-ABEE-4B08-B7E0-43AB7887515C}" type="slidenum">
              <a:rPr lang="ar-SA"/>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latin typeface="+mn-lt"/>
              <a:cs typeface="+mn-cs"/>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0FBF7030-3F80-4D07-85D1-D4B364EE83C7}" type="datetimeFigureOut">
              <a:rPr lang="en-US"/>
              <a:pPr>
                <a:defRPr/>
              </a:pPr>
              <a:t>10/22/2016</a:t>
            </a:fld>
            <a:endParaRPr lang="en-US"/>
          </a:p>
        </p:txBody>
      </p:sp>
      <p:sp>
        <p:nvSpPr>
          <p:cNvPr id="13" name="Slide Number Placeholder 17"/>
          <p:cNvSpPr>
            <a:spLocks noGrp="1"/>
          </p:cNvSpPr>
          <p:nvPr>
            <p:ph type="sldNum" sz="quarter" idx="11"/>
          </p:nvPr>
        </p:nvSpPr>
        <p:spPr/>
        <p:txBody>
          <a:bodyPr/>
          <a:lstStyle>
            <a:lvl1pPr>
              <a:defRPr/>
            </a:lvl1pPr>
          </a:lstStyle>
          <a:p>
            <a:pPr>
              <a:defRPr/>
            </a:pPr>
            <a:fld id="{CB196E0A-3824-4288-9FC0-AC504AA0FFC2}" type="slidenum">
              <a:rPr lang="ar-SA"/>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54854D2-9B37-4990-ACDC-3F140BED32A9}" type="datetimeFigureOut">
              <a:rPr lang="en-US"/>
              <a:pPr>
                <a:defRPr/>
              </a:pPr>
              <a:t>10/22/2016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434E24B-3C80-450A-AC5D-115037C30244}" type="slidenum">
              <a:rPr lang="ar-SA"/>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7740439-5EF2-4EEC-A879-8C2E4ED059AA}" type="datetimeFigureOut">
              <a:rPr lang="en-US"/>
              <a:pPr>
                <a:defRPr/>
              </a:pPr>
              <a:t>10/22/2016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A8DF8CA-1607-47AD-88F7-E4756B96507B}"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rtl="0" eaLnBrk="1" fontAlgn="auto" latinLnBrk="0" hangingPunct="1">
              <a:spcBef>
                <a:spcPts val="0"/>
              </a:spcBef>
              <a:spcAft>
                <a:spcPts val="0"/>
              </a:spcAft>
              <a:defRPr kumimoji="0" sz="1200">
                <a:solidFill>
                  <a:schemeClr val="tx2"/>
                </a:solidFill>
                <a:latin typeface="+mn-lt"/>
                <a:cs typeface="+mn-cs"/>
              </a:defRPr>
            </a:lvl1pPr>
          </a:lstStyle>
          <a:p>
            <a:pPr>
              <a:defRPr/>
            </a:pPr>
            <a:fld id="{232FE40B-EB8C-4664-BF3B-06DD684D63D3}" type="datetimeFigureOut">
              <a:rPr lang="en-US"/>
              <a:pPr>
                <a:defRPr/>
              </a:pPr>
              <a:t>10/22/2016</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rtl="0"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rtl="0">
              <a:defRPr sz="1400" b="1">
                <a:solidFill>
                  <a:srgbClr val="FFFFFF"/>
                </a:solidFill>
                <a:latin typeface="Century Schoolbook" pitchFamily="18" charset="0"/>
              </a:defRPr>
            </a:lvl1pPr>
          </a:lstStyle>
          <a:p>
            <a:pPr>
              <a:defRPr/>
            </a:pPr>
            <a:fld id="{0977D6A9-D325-4178-A711-F5BC745429D3}"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solidFill>
                  <a:srgbClr val="C00000"/>
                </a:solidFill>
              </a:rPr>
              <a:t>Embolism:</a:t>
            </a:r>
            <a:br>
              <a:rPr lang="en-US" b="1" dirty="0" smtClean="0">
                <a:solidFill>
                  <a:srgbClr val="C00000"/>
                </a:solidFill>
              </a:rPr>
            </a:br>
            <a:endParaRPr lang="ar-JO" dirty="0"/>
          </a:p>
        </p:txBody>
      </p:sp>
      <p:sp>
        <p:nvSpPr>
          <p:cNvPr id="26626" name="Content Placeholder 2"/>
          <p:cNvSpPr>
            <a:spLocks noGrp="1"/>
          </p:cNvSpPr>
          <p:nvPr>
            <p:ph sz="quarter" idx="1"/>
          </p:nvPr>
        </p:nvSpPr>
        <p:spPr>
          <a:xfrm>
            <a:off x="457200" y="1219200"/>
            <a:ext cx="7467600" cy="5254752"/>
          </a:xfrm>
        </p:spPr>
        <p:txBody>
          <a:bodyPr/>
          <a:lstStyle/>
          <a:p>
            <a:pPr eaLnBrk="1" hangingPunct="1">
              <a:lnSpc>
                <a:spcPct val="80000"/>
              </a:lnSpc>
            </a:pPr>
            <a:r>
              <a:rPr lang="en-US" dirty="0" smtClean="0"/>
              <a:t>An embolus is a detached intravascular solid, liquid, or gaseous mass that is carried by the blood to a site distant from its point of origin</a:t>
            </a:r>
          </a:p>
          <a:p>
            <a:pPr eaLnBrk="1" hangingPunct="1">
              <a:lnSpc>
                <a:spcPct val="80000"/>
              </a:lnSpc>
            </a:pPr>
            <a:endParaRPr lang="en-US" i="1" dirty="0" smtClean="0"/>
          </a:p>
          <a:p>
            <a:pPr eaLnBrk="1" hangingPunct="1">
              <a:lnSpc>
                <a:spcPct val="80000"/>
              </a:lnSpc>
            </a:pPr>
            <a:r>
              <a:rPr lang="en-US" i="1" dirty="0" smtClean="0"/>
              <a:t>99% due to dislodged </a:t>
            </a:r>
            <a:r>
              <a:rPr lang="en-US" i="1" dirty="0" smtClean="0"/>
              <a:t>thrombus</a:t>
            </a:r>
            <a:endParaRPr lang="en-US" i="1" dirty="0" smtClean="0"/>
          </a:p>
          <a:p>
            <a:pPr eaLnBrk="1" hangingPunct="1">
              <a:lnSpc>
                <a:spcPct val="80000"/>
              </a:lnSpc>
              <a:buNone/>
            </a:pPr>
            <a:endParaRPr lang="en-US" i="1" dirty="0" smtClean="0"/>
          </a:p>
          <a:p>
            <a:pPr eaLnBrk="1" hangingPunct="1">
              <a:lnSpc>
                <a:spcPct val="80000"/>
              </a:lnSpc>
            </a:pPr>
            <a:r>
              <a:rPr lang="en-US" i="1" dirty="0" smtClean="0"/>
              <a:t>Types:</a:t>
            </a:r>
          </a:p>
          <a:p>
            <a:pPr eaLnBrk="1" hangingPunct="1">
              <a:lnSpc>
                <a:spcPct val="80000"/>
              </a:lnSpc>
              <a:buFont typeface="Wingdings" pitchFamily="2" charset="2"/>
              <a:buAutoNum type="arabicPeriod"/>
            </a:pPr>
            <a:r>
              <a:rPr lang="en-US" i="1" dirty="0" err="1" smtClean="0"/>
              <a:t>Thromboembolism</a:t>
            </a:r>
            <a:endParaRPr lang="en-US" i="1" dirty="0" smtClean="0"/>
          </a:p>
          <a:p>
            <a:pPr eaLnBrk="1" hangingPunct="1">
              <a:lnSpc>
                <a:spcPct val="80000"/>
              </a:lnSpc>
              <a:buFont typeface="Wingdings" pitchFamily="2" charset="2"/>
              <a:buAutoNum type="arabicPeriod"/>
            </a:pPr>
            <a:r>
              <a:rPr lang="en-US" i="1" dirty="0" smtClean="0"/>
              <a:t>Fat embolism</a:t>
            </a:r>
          </a:p>
          <a:p>
            <a:pPr eaLnBrk="1" hangingPunct="1">
              <a:lnSpc>
                <a:spcPct val="80000"/>
              </a:lnSpc>
              <a:buFont typeface="Wingdings" pitchFamily="2" charset="2"/>
              <a:buAutoNum type="arabicPeriod"/>
            </a:pPr>
            <a:r>
              <a:rPr lang="en-US" i="1" dirty="0" smtClean="0"/>
              <a:t>Air embolism</a:t>
            </a:r>
          </a:p>
          <a:p>
            <a:pPr eaLnBrk="1" hangingPunct="1">
              <a:lnSpc>
                <a:spcPct val="80000"/>
              </a:lnSpc>
              <a:buFont typeface="Wingdings" pitchFamily="2" charset="2"/>
              <a:buAutoNum type="arabicPeriod"/>
            </a:pPr>
            <a:r>
              <a:rPr lang="en-US" i="1" dirty="0" smtClean="0"/>
              <a:t>Nitrogen embolism</a:t>
            </a:r>
          </a:p>
          <a:p>
            <a:pPr eaLnBrk="1" hangingPunct="1">
              <a:lnSpc>
                <a:spcPct val="80000"/>
              </a:lnSpc>
              <a:buFont typeface="Wingdings" pitchFamily="2" charset="2"/>
              <a:buAutoNum type="arabicPeriod"/>
            </a:pPr>
            <a:r>
              <a:rPr lang="en-US" i="1" dirty="0" smtClean="0"/>
              <a:t>Cholesterol embolism</a:t>
            </a:r>
          </a:p>
          <a:p>
            <a:pPr eaLnBrk="1" hangingPunct="1">
              <a:lnSpc>
                <a:spcPct val="80000"/>
              </a:lnSpc>
              <a:buFont typeface="Wingdings" pitchFamily="2" charset="2"/>
              <a:buAutoNum type="arabicPeriod"/>
            </a:pPr>
            <a:r>
              <a:rPr lang="en-US" i="1" dirty="0" smtClean="0"/>
              <a:t>Amniotic fluid embolism</a:t>
            </a:r>
          </a:p>
          <a:p>
            <a:pPr eaLnBrk="1" hangingPunct="1">
              <a:lnSpc>
                <a:spcPct val="80000"/>
              </a:lnSpc>
              <a:buFont typeface="Wingdings" pitchFamily="2" charset="2"/>
              <a:buAutoNum type="arabicPeriod"/>
            </a:pPr>
            <a:endParaRPr lang="en-US" dirty="0" smtClean="0"/>
          </a:p>
          <a:p>
            <a:pPr eaLnBrk="1" hangingPunct="1">
              <a:lnSpc>
                <a:spcPct val="80000"/>
              </a:lnSpc>
              <a:buFont typeface="Wingdings" pitchFamily="2" charset="2"/>
              <a:buNone/>
            </a:pPr>
            <a:endParaRPr lang="en-US" dirty="0" smtClean="0"/>
          </a:p>
          <a:p>
            <a:pPr eaLnBrk="1" hangingPunct="1">
              <a:lnSpc>
                <a:spcPct val="80000"/>
              </a:lnSpc>
              <a:buFont typeface="Wingdings" pitchFamily="2" charset="2"/>
              <a:buNone/>
            </a:pPr>
            <a:endParaRPr lang="en-US" dirty="0" smtClean="0"/>
          </a:p>
          <a:p>
            <a:pPr eaLnBrk="1" hangingPunct="1">
              <a:lnSpc>
                <a:spcPct val="80000"/>
              </a:lnSpc>
              <a:buFont typeface="Wingdings" pitchFamily="2" charset="2"/>
              <a:buAutoNum type="arabicPeriod"/>
            </a:pPr>
            <a:endParaRPr lang="en-US" dirty="0" smtClean="0"/>
          </a:p>
        </p:txBody>
      </p:sp>
      <p:sp>
        <p:nvSpPr>
          <p:cNvPr id="6" name="Freeform 5"/>
          <p:cNvSpPr/>
          <p:nvPr/>
        </p:nvSpPr>
        <p:spPr>
          <a:xfrm>
            <a:off x="3261815" y="4189863"/>
            <a:ext cx="2334619" cy="1643412"/>
          </a:xfrm>
          <a:custGeom>
            <a:avLst/>
            <a:gdLst>
              <a:gd name="connsiteX0" fmla="*/ 0 w 2334619"/>
              <a:gd name="connsiteY0" fmla="*/ 0 h 1643412"/>
              <a:gd name="connsiteX1" fmla="*/ 2306472 w 2334619"/>
              <a:gd name="connsiteY1" fmla="*/ 382137 h 1643412"/>
              <a:gd name="connsiteX2" fmla="*/ 1282889 w 2334619"/>
              <a:gd name="connsiteY2" fmla="*/ 1528549 h 1643412"/>
              <a:gd name="connsiteX3" fmla="*/ 1296537 w 2334619"/>
              <a:gd name="connsiteY3" fmla="*/ 1542197 h 1643412"/>
            </a:gdLst>
            <a:ahLst/>
            <a:cxnLst>
              <a:cxn ang="0">
                <a:pos x="connsiteX0" y="connsiteY0"/>
              </a:cxn>
              <a:cxn ang="0">
                <a:pos x="connsiteX1" y="connsiteY1"/>
              </a:cxn>
              <a:cxn ang="0">
                <a:pos x="connsiteX2" y="connsiteY2"/>
              </a:cxn>
              <a:cxn ang="0">
                <a:pos x="connsiteX3" y="connsiteY3"/>
              </a:cxn>
            </a:cxnLst>
            <a:rect l="l" t="t" r="r" b="b"/>
            <a:pathLst>
              <a:path w="2334619" h="1643412">
                <a:moveTo>
                  <a:pt x="0" y="0"/>
                </a:moveTo>
                <a:cubicBezTo>
                  <a:pt x="1046328" y="63689"/>
                  <a:pt x="2092657" y="127379"/>
                  <a:pt x="2306472" y="382137"/>
                </a:cubicBezTo>
                <a:cubicBezTo>
                  <a:pt x="2520287" y="636895"/>
                  <a:pt x="1451211" y="1335206"/>
                  <a:pt x="1282889" y="1528549"/>
                </a:cubicBezTo>
                <a:cubicBezTo>
                  <a:pt x="1114567" y="1721892"/>
                  <a:pt x="1205552" y="1632044"/>
                  <a:pt x="1296537" y="1542197"/>
                </a:cubicBezTo>
              </a:path>
            </a:pathLst>
          </a:cu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1"/>
          </p:cNvCxnSpPr>
          <p:nvPr/>
        </p:nvCxnSpPr>
        <p:spPr>
          <a:xfrm>
            <a:off x="5568287" y="4572000"/>
            <a:ext cx="680113" cy="0"/>
          </a:xfrm>
          <a:prstGeom prst="straightConnector1">
            <a:avLst/>
          </a:prstGeom>
          <a:ln>
            <a:solidFill>
              <a:schemeClr val="accent5">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6248400" y="4387334"/>
            <a:ext cx="2092239" cy="369332"/>
          </a:xfrm>
          <a:prstGeom prst="rect">
            <a:avLst/>
          </a:prstGeom>
          <a:noFill/>
        </p:spPr>
        <p:txBody>
          <a:bodyPr wrap="none" rtlCol="0">
            <a:spAutoFit/>
          </a:bodyPr>
          <a:lstStyle/>
          <a:p>
            <a:r>
              <a:rPr lang="en-US" dirty="0" smtClean="0">
                <a:solidFill>
                  <a:schemeClr val="accent5">
                    <a:lumMod val="50000"/>
                  </a:schemeClr>
                </a:solidFill>
                <a:latin typeface="Adobe Fan Heiti Std B" panose="020B0700000000000000" pitchFamily="34" charset="-128"/>
                <a:ea typeface="Adobe Fan Heiti Std B" panose="020B0700000000000000" pitchFamily="34" charset="-128"/>
              </a:rPr>
              <a:t>The remaining 1%</a:t>
            </a:r>
          </a:p>
        </p:txBody>
      </p:sp>
      <p:cxnSp>
        <p:nvCxnSpPr>
          <p:cNvPr id="13" name="Straight Arrow Connector 12"/>
          <p:cNvCxnSpPr/>
          <p:nvPr/>
        </p:nvCxnSpPr>
        <p:spPr>
          <a:xfrm>
            <a:off x="7086600" y="1981200"/>
            <a:ext cx="304800"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05118" y="1842700"/>
            <a:ext cx="1707519" cy="276999"/>
          </a:xfrm>
          <a:prstGeom prst="rect">
            <a:avLst/>
          </a:prstGeom>
          <a:noFill/>
        </p:spPr>
        <p:txBody>
          <a:bodyPr wrap="none" rtlCol="0">
            <a:spAutoFit/>
          </a:bodyPr>
          <a:lstStyle/>
          <a:p>
            <a:r>
              <a:rPr lang="en-US" sz="1200" dirty="0" smtClean="0">
                <a:solidFill>
                  <a:schemeClr val="accent5">
                    <a:lumMod val="50000"/>
                  </a:schemeClr>
                </a:solidFill>
              </a:rPr>
              <a:t>Where it was formed </a:t>
            </a:r>
            <a:endParaRPr lang="en-US" sz="1200" dirty="0">
              <a:solidFill>
                <a:schemeClr val="accent5">
                  <a:lumMod val="50000"/>
                </a:schemeClr>
              </a:solidFill>
            </a:endParaRPr>
          </a:p>
        </p:txBody>
      </p:sp>
      <p:sp>
        <p:nvSpPr>
          <p:cNvPr id="17" name="TextBox 16"/>
          <p:cNvSpPr txBox="1"/>
          <p:nvPr/>
        </p:nvSpPr>
        <p:spPr>
          <a:xfrm>
            <a:off x="6248400" y="2214771"/>
            <a:ext cx="228600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accent5">
                    <a:lumMod val="50000"/>
                  </a:schemeClr>
                </a:solidFill>
              </a:rPr>
              <a:t>The target site is where it will be entrapped</a:t>
            </a:r>
            <a:endParaRPr lang="en-US"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cs typeface="+mn-cs"/>
              </a:rPr>
              <a:t>INFARCTION</a:t>
            </a:r>
            <a:r>
              <a:rPr lang="en-US" dirty="0" smtClean="0"/>
              <a:t> </a:t>
            </a:r>
            <a:endParaRPr lang="ar-JO" dirty="0"/>
          </a:p>
        </p:txBody>
      </p:sp>
      <p:sp>
        <p:nvSpPr>
          <p:cNvPr id="3" name="Content Placeholder 2"/>
          <p:cNvSpPr>
            <a:spLocks noGrp="1"/>
          </p:cNvSpPr>
          <p:nvPr>
            <p:ph sz="quarter" idx="1"/>
          </p:nvPr>
        </p:nvSpPr>
        <p:spPr/>
        <p:txBody>
          <a:bodyPr/>
          <a:lstStyle/>
          <a:p>
            <a:r>
              <a:rPr lang="en-US" dirty="0" smtClean="0"/>
              <a:t>An infarct is an area of ischemic necrosis caused by occlusion of either the arterial supply or the venous drainage in a particular tissue</a:t>
            </a:r>
          </a:p>
          <a:p>
            <a:r>
              <a:rPr lang="en-US" dirty="0" smtClean="0"/>
              <a:t>Nearly 99% of all infarcts result from thrombotic or embolic events</a:t>
            </a:r>
          </a:p>
          <a:p>
            <a:r>
              <a:rPr lang="en-US" dirty="0" smtClean="0"/>
              <a:t>other mechanisms include: local vasospasm, expansion of an </a:t>
            </a:r>
            <a:r>
              <a:rPr lang="en-US" dirty="0" err="1" smtClean="0"/>
              <a:t>atheroma</a:t>
            </a:r>
            <a:r>
              <a:rPr lang="en-US" dirty="0" smtClean="0"/>
              <a:t>, extrinsic compression of a vessel (e.g., by tumor); vessel twisting (e.g., in testicular torsion or bowel </a:t>
            </a:r>
            <a:r>
              <a:rPr lang="en-US" dirty="0" err="1" smtClean="0"/>
              <a:t>volvulus</a:t>
            </a:r>
            <a:r>
              <a:rPr lang="en-US" dirty="0" smtClean="0"/>
              <a:t>; and traumatic vessel rupture</a:t>
            </a:r>
            <a:endParaRPr lang="ar-J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685800"/>
          </a:xfrm>
        </p:spPr>
        <p:txBody>
          <a:bodyPr>
            <a:normAutofit/>
          </a:bodyPr>
          <a:lstStyle/>
          <a:p>
            <a:r>
              <a:rPr lang="en-US" b="1" dirty="0" smtClean="0">
                <a:solidFill>
                  <a:srgbClr val="0070C0"/>
                </a:solidFill>
              </a:rPr>
              <a:t>Morphology of infarcts</a:t>
            </a:r>
            <a:endParaRPr lang="ar-JO" b="1" dirty="0">
              <a:solidFill>
                <a:srgbClr val="0070C0"/>
              </a:solidFill>
            </a:endParaRPr>
          </a:p>
        </p:txBody>
      </p:sp>
      <p:sp>
        <p:nvSpPr>
          <p:cNvPr id="3" name="Content Placeholder 2"/>
          <p:cNvSpPr>
            <a:spLocks noGrp="1"/>
          </p:cNvSpPr>
          <p:nvPr>
            <p:ph sz="quarter" idx="1"/>
          </p:nvPr>
        </p:nvSpPr>
        <p:spPr>
          <a:xfrm>
            <a:off x="457200" y="685800"/>
            <a:ext cx="7467600" cy="5788152"/>
          </a:xfrm>
        </p:spPr>
        <p:txBody>
          <a:bodyPr/>
          <a:lstStyle/>
          <a:p>
            <a:r>
              <a:rPr lang="en-US" dirty="0" smtClean="0"/>
              <a:t>infarcts may be either red (hemorrhagic) or white (anemic) and may be either septic or bland</a:t>
            </a:r>
          </a:p>
          <a:p>
            <a:pPr marL="457200" indent="-457200"/>
            <a:r>
              <a:rPr lang="en-US" dirty="0" smtClean="0"/>
              <a:t>All infarcts tend to be wedge shaped, with the occluded vessel at the apex and the periphery of the organ forming the base</a:t>
            </a:r>
          </a:p>
          <a:p>
            <a:pPr marL="457200" indent="-457200"/>
            <a:r>
              <a:rPr lang="en-US" dirty="0" smtClean="0"/>
              <a:t>The margins of both types of infarcts tend to become better defined with time</a:t>
            </a:r>
          </a:p>
          <a:p>
            <a:pPr marL="457200" indent="-457200"/>
            <a:r>
              <a:rPr lang="en-US" dirty="0" smtClean="0"/>
              <a:t>The dominant </a:t>
            </a:r>
            <a:r>
              <a:rPr lang="en-US" dirty="0" err="1" smtClean="0"/>
              <a:t>histologic</a:t>
            </a:r>
            <a:r>
              <a:rPr lang="en-US" dirty="0" smtClean="0"/>
              <a:t> characteristic of infarction is </a:t>
            </a:r>
            <a:r>
              <a:rPr lang="en-US" b="1" dirty="0" smtClean="0"/>
              <a:t>ischemic coagulative necrosis</a:t>
            </a:r>
            <a:r>
              <a:rPr lang="en-US" dirty="0" smtClean="0"/>
              <a:t> </a:t>
            </a:r>
          </a:p>
          <a:p>
            <a:pPr marL="457200" indent="-457200"/>
            <a:r>
              <a:rPr lang="en-US" dirty="0" smtClean="0"/>
              <a:t>most infarcts are ultimately replaced by scar. </a:t>
            </a:r>
            <a:r>
              <a:rPr lang="en-US" b="1" dirty="0" smtClean="0"/>
              <a:t>The brain is an exception, it results in </a:t>
            </a:r>
            <a:r>
              <a:rPr lang="en-US" b="1" dirty="0" err="1" smtClean="0"/>
              <a:t>liquefactive</a:t>
            </a:r>
            <a:r>
              <a:rPr lang="en-US" b="1" dirty="0" smtClean="0"/>
              <a:t> necrosis </a:t>
            </a:r>
            <a:endParaRPr lang="ar-JO" b="1" dirty="0" smtClean="0"/>
          </a:p>
          <a:p>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Red</a:t>
            </a:r>
            <a:r>
              <a:rPr lang="en-US" b="1" dirty="0" smtClean="0"/>
              <a:t> </a:t>
            </a:r>
            <a:r>
              <a:rPr lang="en-US" b="1" dirty="0" smtClean="0">
                <a:solidFill>
                  <a:srgbClr val="0070C0"/>
                </a:solidFill>
              </a:rPr>
              <a:t>infarcts</a:t>
            </a:r>
            <a:r>
              <a:rPr lang="en-US" b="1" dirty="0" smtClean="0"/>
              <a:t>:</a:t>
            </a:r>
            <a:r>
              <a:rPr lang="en-US" dirty="0" smtClean="0"/>
              <a:t> </a:t>
            </a:r>
            <a:endParaRPr lang="ar-JO" dirty="0"/>
          </a:p>
        </p:txBody>
      </p:sp>
      <p:sp>
        <p:nvSpPr>
          <p:cNvPr id="3" name="Content Placeholder 2"/>
          <p:cNvSpPr>
            <a:spLocks noGrp="1"/>
          </p:cNvSpPr>
          <p:nvPr>
            <p:ph sz="quarter" idx="1"/>
          </p:nvPr>
        </p:nvSpPr>
        <p:spPr/>
        <p:txBody>
          <a:bodyPr/>
          <a:lstStyle/>
          <a:p>
            <a:r>
              <a:rPr lang="en-US" dirty="0" smtClean="0"/>
              <a:t>occur in</a:t>
            </a:r>
          </a:p>
          <a:p>
            <a:pPr marL="457200" indent="-457200">
              <a:buAutoNum type="arabicParenBoth"/>
            </a:pPr>
            <a:r>
              <a:rPr lang="en-US" b="1" dirty="0" smtClean="0"/>
              <a:t>venous</a:t>
            </a:r>
            <a:r>
              <a:rPr lang="en-US" dirty="0" smtClean="0"/>
              <a:t> occlusions (such as in ovarian torsion)</a:t>
            </a:r>
          </a:p>
          <a:p>
            <a:pPr marL="457200" indent="-457200">
              <a:buAutoNum type="arabicParenBoth"/>
            </a:pPr>
            <a:r>
              <a:rPr lang="en-US" dirty="0" smtClean="0"/>
              <a:t>loose tissues (like </a:t>
            </a:r>
            <a:r>
              <a:rPr lang="en-US" b="1" dirty="0" smtClean="0"/>
              <a:t>lung</a:t>
            </a:r>
            <a:r>
              <a:rPr lang="en-US" dirty="0" smtClean="0"/>
              <a:t>) that allow blood to collect in the </a:t>
            </a:r>
            <a:r>
              <a:rPr lang="en-US" dirty="0" err="1" smtClean="0"/>
              <a:t>infarcted</a:t>
            </a:r>
            <a:r>
              <a:rPr lang="en-US" dirty="0" smtClean="0"/>
              <a:t> zone; </a:t>
            </a:r>
          </a:p>
          <a:p>
            <a:pPr marL="457200" indent="-457200">
              <a:buAutoNum type="arabicParenBoth"/>
            </a:pPr>
            <a:r>
              <a:rPr lang="en-US" dirty="0" smtClean="0"/>
              <a:t>tissues with </a:t>
            </a:r>
            <a:r>
              <a:rPr lang="en-US" b="1" dirty="0" smtClean="0"/>
              <a:t>dual circulations</a:t>
            </a:r>
            <a:r>
              <a:rPr lang="en-US" dirty="0" smtClean="0"/>
              <a:t> (</a:t>
            </a:r>
            <a:r>
              <a:rPr lang="en-US" b="1" dirty="0" smtClean="0"/>
              <a:t>lung and small intestine</a:t>
            </a:r>
            <a:r>
              <a:rPr lang="en-US" dirty="0" smtClean="0"/>
              <a:t>),</a:t>
            </a:r>
          </a:p>
          <a:p>
            <a:pPr marL="457200" indent="-457200">
              <a:buAutoNum type="arabicParenBoth"/>
            </a:pPr>
            <a:r>
              <a:rPr lang="en-US" dirty="0" smtClean="0"/>
              <a:t>previously congested tissues because of sluggish venous outflow</a:t>
            </a:r>
          </a:p>
          <a:p>
            <a:pPr marL="457200" indent="-457200">
              <a:buAutoNum type="arabicParenBoth"/>
            </a:pPr>
            <a:r>
              <a:rPr lang="en-US" dirty="0" smtClean="0"/>
              <a:t>when flow is re-established to a site of previous arterial occlusion and necrosis </a:t>
            </a:r>
            <a:endParaRPr lang="ar-JO"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smtClean="0">
                <a:solidFill>
                  <a:srgbClr val="0070C0"/>
                </a:solidFill>
              </a:rPr>
              <a:t>White </a:t>
            </a:r>
            <a:r>
              <a:rPr lang="en-US" b="1" dirty="0" smtClean="0">
                <a:solidFill>
                  <a:srgbClr val="0070C0"/>
                </a:solidFill>
              </a:rPr>
              <a:t>infarcts </a:t>
            </a:r>
            <a:r>
              <a:rPr lang="en-US" dirty="0" smtClean="0">
                <a:solidFill>
                  <a:srgbClr val="0070C0"/>
                </a:solidFill>
              </a:rPr>
              <a:t> </a:t>
            </a:r>
            <a:endParaRPr lang="ar-JO" dirty="0">
              <a:solidFill>
                <a:srgbClr val="0070C0"/>
              </a:solidFill>
            </a:endParaRPr>
          </a:p>
        </p:txBody>
      </p:sp>
      <p:sp>
        <p:nvSpPr>
          <p:cNvPr id="3" name="Content Placeholder 2"/>
          <p:cNvSpPr>
            <a:spLocks noGrp="1"/>
          </p:cNvSpPr>
          <p:nvPr>
            <p:ph sz="quarter" idx="1"/>
          </p:nvPr>
        </p:nvSpPr>
        <p:spPr>
          <a:xfrm>
            <a:off x="457200" y="990600"/>
            <a:ext cx="7467600" cy="5483352"/>
          </a:xfrm>
        </p:spPr>
        <p:txBody>
          <a:bodyPr/>
          <a:lstStyle/>
          <a:p>
            <a:r>
              <a:rPr lang="en-US" dirty="0" smtClean="0"/>
              <a:t>occur with:</a:t>
            </a:r>
          </a:p>
          <a:p>
            <a:pPr marL="457200" indent="-457200">
              <a:buAutoNum type="arabicParenR"/>
            </a:pPr>
            <a:r>
              <a:rPr lang="en-US" b="1" dirty="0" smtClean="0"/>
              <a:t>arterial</a:t>
            </a:r>
            <a:r>
              <a:rPr lang="en-US" dirty="0" smtClean="0"/>
              <a:t> </a:t>
            </a:r>
            <a:r>
              <a:rPr lang="en-US" dirty="0" smtClean="0"/>
              <a:t>occlusions </a:t>
            </a:r>
            <a:r>
              <a:rPr lang="en-US" sz="2000" dirty="0" smtClean="0">
                <a:solidFill>
                  <a:schemeClr val="accent5">
                    <a:lumMod val="50000"/>
                  </a:schemeClr>
                </a:solidFill>
              </a:rPr>
              <a:t>(no blood in downstream tissues)</a:t>
            </a:r>
            <a:r>
              <a:rPr lang="en-US" dirty="0" smtClean="0"/>
              <a:t> </a:t>
            </a:r>
            <a:endParaRPr lang="en-US" dirty="0" smtClean="0"/>
          </a:p>
          <a:p>
            <a:pPr marL="457200" indent="-457200">
              <a:buAutoNum type="arabicParenR"/>
            </a:pPr>
            <a:r>
              <a:rPr lang="en-US" dirty="0" smtClean="0"/>
              <a:t>solid organs (such as </a:t>
            </a:r>
            <a:r>
              <a:rPr lang="en-US" b="1" dirty="0" smtClean="0"/>
              <a:t>heart, spleen, and kidney</a:t>
            </a:r>
            <a:r>
              <a:rPr lang="en-US" dirty="0" smtClean="0"/>
              <a:t>).</a:t>
            </a:r>
          </a:p>
          <a:p>
            <a:pPr marL="457200" indent="-457200">
              <a:buNone/>
            </a:pPr>
            <a:endParaRPr lang="en-US" dirty="0" smtClean="0"/>
          </a:p>
          <a:p>
            <a:pPr marL="457200" indent="-457200">
              <a:buNone/>
            </a:pPr>
            <a:endParaRPr lang="en-US" dirty="0" smtClean="0"/>
          </a:p>
          <a:p>
            <a:pPr marL="457200" indent="-457200">
              <a:buNone/>
            </a:pPr>
            <a:r>
              <a:rPr lang="en-US" b="1" dirty="0" smtClean="0">
                <a:solidFill>
                  <a:srgbClr val="0070C0"/>
                </a:solidFill>
              </a:rPr>
              <a:t>Septic infarctions</a:t>
            </a:r>
          </a:p>
          <a:p>
            <a:pPr marL="457200" indent="-457200">
              <a:buFontTx/>
              <a:buChar char="-"/>
            </a:pPr>
            <a:r>
              <a:rPr lang="en-US" dirty="0" smtClean="0"/>
              <a:t>occur when </a:t>
            </a:r>
            <a:r>
              <a:rPr lang="en-US" b="1" dirty="0" smtClean="0"/>
              <a:t>bacterial</a:t>
            </a:r>
            <a:r>
              <a:rPr lang="en-US" dirty="0" smtClean="0"/>
              <a:t> </a:t>
            </a:r>
            <a:r>
              <a:rPr lang="en-US" b="1" dirty="0" smtClean="0"/>
              <a:t>vegetations</a:t>
            </a:r>
            <a:r>
              <a:rPr lang="en-US" dirty="0" smtClean="0"/>
              <a:t> from a heart valve </a:t>
            </a:r>
            <a:r>
              <a:rPr lang="en-US" dirty="0" err="1" smtClean="0"/>
              <a:t>embolize</a:t>
            </a:r>
            <a:r>
              <a:rPr lang="en-US" dirty="0" smtClean="0"/>
              <a:t> or when </a:t>
            </a:r>
            <a:r>
              <a:rPr lang="en-US" b="1" dirty="0" smtClean="0"/>
              <a:t>microbes seed an area of necrotic tissue. </a:t>
            </a:r>
          </a:p>
          <a:p>
            <a:pPr marL="457200" indent="-457200">
              <a:buFontTx/>
              <a:buChar char="-"/>
            </a:pPr>
            <a:r>
              <a:rPr lang="en-US" dirty="0" smtClean="0"/>
              <a:t>the infarct is converted into an </a:t>
            </a:r>
            <a:r>
              <a:rPr lang="en-US" b="1" dirty="0" smtClean="0"/>
              <a:t>abscess</a:t>
            </a:r>
            <a:r>
              <a:rPr lang="en-US" dirty="0" smtClean="0"/>
              <a:t>, with a correspondingly greater inflammatory response</a:t>
            </a:r>
          </a:p>
        </p:txBody>
      </p:sp>
      <p:sp>
        <p:nvSpPr>
          <p:cNvPr id="4" name="TextBox 3"/>
          <p:cNvSpPr txBox="1"/>
          <p:nvPr/>
        </p:nvSpPr>
        <p:spPr>
          <a:xfrm>
            <a:off x="3505200" y="621268"/>
            <a:ext cx="3637534" cy="369332"/>
          </a:xfrm>
          <a:prstGeom prst="rect">
            <a:avLst/>
          </a:prstGeom>
          <a:noFill/>
        </p:spPr>
        <p:txBody>
          <a:bodyPr wrap="none" rtlCol="0">
            <a:spAutoFit/>
          </a:bodyPr>
          <a:lstStyle/>
          <a:p>
            <a:r>
              <a:rPr lang="en-US" dirty="0" smtClean="0">
                <a:solidFill>
                  <a:schemeClr val="accent5">
                    <a:lumMod val="50000"/>
                  </a:schemeClr>
                </a:solidFill>
              </a:rPr>
              <a:t>(Anemic(without blood) infarcts)</a:t>
            </a:r>
            <a:endParaRPr lang="en-US" dirty="0">
              <a:solidFill>
                <a:schemeClr val="accent5">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324600" y="274320"/>
            <a:ext cx="2014728" cy="4983480"/>
          </a:xfrm>
        </p:spPr>
        <p:txBody>
          <a:bodyPr/>
          <a:lstStyle/>
          <a:p>
            <a:r>
              <a:rPr lang="en-US" sz="2400" dirty="0" smtClean="0"/>
              <a:t>Red and white infarcts. </a:t>
            </a:r>
          </a:p>
          <a:p>
            <a:r>
              <a:rPr lang="en-US" sz="2400" dirty="0" err="1" smtClean="0"/>
              <a:t>A</a:t>
            </a:r>
            <a:r>
              <a:rPr lang="en-US" sz="2400" dirty="0" err="1" smtClean="0">
                <a:sym typeface="Wingdings" pitchFamily="2" charset="2"/>
              </a:rPr>
              <a:t>lung</a:t>
            </a:r>
            <a:endParaRPr lang="en-US" sz="2400" dirty="0" smtClean="0">
              <a:sym typeface="Wingdings" pitchFamily="2" charset="2"/>
            </a:endParaRPr>
          </a:p>
          <a:p>
            <a:r>
              <a:rPr lang="en-US" sz="2400" dirty="0" err="1" smtClean="0">
                <a:sym typeface="Wingdings" pitchFamily="2" charset="2"/>
              </a:rPr>
              <a:t>Bspleen</a:t>
            </a:r>
            <a:endParaRPr lang="ar-JO" sz="2400" dirty="0"/>
          </a:p>
        </p:txBody>
      </p:sp>
      <p:pic>
        <p:nvPicPr>
          <p:cNvPr id="59394" name="Picture 2" descr="C:\Documents and Settings\Administrator\Desktop\showimageCARET7HT.jpg"/>
          <p:cNvPicPr>
            <a:picLocks noGrp="1" noChangeAspect="1" noChangeArrowheads="1"/>
          </p:cNvPicPr>
          <p:nvPr>
            <p:ph sz="quarter" idx="1"/>
          </p:nvPr>
        </p:nvPicPr>
        <p:blipFill>
          <a:blip r:embed="rId2"/>
          <a:stretch>
            <a:fillRect/>
          </a:stretch>
        </p:blipFill>
        <p:spPr bwMode="auto">
          <a:xfrm>
            <a:off x="1108351" y="274638"/>
            <a:ext cx="4031697" cy="6327775"/>
          </a:xfrm>
          <a:prstGeom prst="rect">
            <a:avLst/>
          </a:prstGeom>
          <a:noFill/>
        </p:spPr>
      </p:pic>
      <p:sp>
        <p:nvSpPr>
          <p:cNvPr id="2" name="TextBox 1"/>
          <p:cNvSpPr txBox="1"/>
          <p:nvPr/>
        </p:nvSpPr>
        <p:spPr>
          <a:xfrm>
            <a:off x="6324600" y="2819400"/>
            <a:ext cx="2133600" cy="3139321"/>
          </a:xfrm>
          <a:prstGeom prst="rect">
            <a:avLst/>
          </a:prstGeom>
          <a:noFill/>
          <a:ln>
            <a:solidFill>
              <a:schemeClr val="tx1"/>
            </a:solidFill>
          </a:ln>
        </p:spPr>
        <p:txBody>
          <a:bodyPr wrap="square" rtlCol="0">
            <a:spAutoFit/>
          </a:bodyPr>
          <a:lstStyle/>
          <a:p>
            <a:r>
              <a:rPr lang="en-US" dirty="0" smtClean="0">
                <a:solidFill>
                  <a:schemeClr val="accent5">
                    <a:lumMod val="50000"/>
                  </a:schemeClr>
                </a:solidFill>
              </a:rPr>
              <a:t>Infarcts will appear as pyramids, the apex represents the site of occlusion and the base is the periphery.</a:t>
            </a:r>
          </a:p>
          <a:p>
            <a:r>
              <a:rPr lang="en-US" sz="1600" dirty="0" smtClean="0">
                <a:solidFill>
                  <a:schemeClr val="accent5">
                    <a:lumMod val="50000"/>
                  </a:schemeClr>
                </a:solidFill>
              </a:rPr>
              <a:t>** because of the branching it appears like this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Text Placeholder 2"/>
          <p:cNvSpPr>
            <a:spLocks noGrp="1"/>
          </p:cNvSpPr>
          <p:nvPr>
            <p:ph type="body" idx="2"/>
          </p:nvPr>
        </p:nvSpPr>
        <p:spPr/>
        <p:txBody>
          <a:bodyPr/>
          <a:lstStyle/>
          <a:p>
            <a:r>
              <a:rPr lang="en-US" sz="2800" b="1" dirty="0" smtClean="0"/>
              <a:t>kidney infarct, now replaced by a large fibrotic scar</a:t>
            </a:r>
            <a:endParaRPr lang="ar-JO" sz="2800" b="1" dirty="0"/>
          </a:p>
        </p:txBody>
      </p:sp>
      <p:pic>
        <p:nvPicPr>
          <p:cNvPr id="60418" name="Picture 2" descr="C:\Documents and Settings\Administrator\Desktop\showimageCAOVWT2S.jpg"/>
          <p:cNvPicPr>
            <a:picLocks noGrp="1" noChangeAspect="1" noChangeArrowheads="1"/>
          </p:cNvPicPr>
          <p:nvPr>
            <p:ph sz="quarter" idx="1"/>
          </p:nvPr>
        </p:nvPicPr>
        <p:blipFill>
          <a:blip r:embed="rId2"/>
          <a:srcRect/>
          <a:stretch>
            <a:fillRect/>
          </a:stretch>
        </p:blipFill>
        <p:spPr bwMode="auto">
          <a:xfrm>
            <a:off x="457200" y="274638"/>
            <a:ext cx="4655729" cy="63277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0070C0"/>
                </a:solidFill>
              </a:rPr>
              <a:t>Factors That Influence Development of an Infarct</a:t>
            </a:r>
            <a:endParaRPr lang="ar-JO" b="1" dirty="0">
              <a:solidFill>
                <a:srgbClr val="0070C0"/>
              </a:solidFill>
            </a:endParaRPr>
          </a:p>
        </p:txBody>
      </p:sp>
      <p:sp>
        <p:nvSpPr>
          <p:cNvPr id="6" name="Content Placeholder 5"/>
          <p:cNvSpPr>
            <a:spLocks noGrp="1"/>
          </p:cNvSpPr>
          <p:nvPr>
            <p:ph sz="quarter" idx="1"/>
          </p:nvPr>
        </p:nvSpPr>
        <p:spPr/>
        <p:txBody>
          <a:bodyPr/>
          <a:lstStyle/>
          <a:p>
            <a:r>
              <a:rPr lang="en-US" b="1" i="1" dirty="0" smtClean="0"/>
              <a:t> nature of the vascular supply</a:t>
            </a:r>
          </a:p>
          <a:p>
            <a:r>
              <a:rPr lang="en-US" b="1" i="1" dirty="0" smtClean="0"/>
              <a:t>rate of development of the occlusion (</a:t>
            </a:r>
            <a:r>
              <a:rPr lang="en-US" dirty="0" smtClean="0"/>
              <a:t>collateral circulation )</a:t>
            </a:r>
            <a:endParaRPr lang="en-US" b="1" i="1" dirty="0" smtClean="0"/>
          </a:p>
          <a:p>
            <a:r>
              <a:rPr lang="en-US" b="1" i="1" dirty="0" smtClean="0"/>
              <a:t> vulnerability to hypoxia</a:t>
            </a:r>
          </a:p>
          <a:p>
            <a:pPr>
              <a:buFontTx/>
              <a:buChar char="-"/>
            </a:pPr>
            <a:r>
              <a:rPr lang="en-US" dirty="0" smtClean="0"/>
              <a:t>Neurons undergo irreversible damage </a:t>
            </a:r>
            <a:r>
              <a:rPr lang="en-US" dirty="0" smtClean="0">
                <a:sym typeface="Wingdings" pitchFamily="2" charset="2"/>
              </a:rPr>
              <a:t></a:t>
            </a:r>
            <a:r>
              <a:rPr lang="en-US" dirty="0" smtClean="0"/>
              <a:t> 3 to 4 minutes of ischemia. </a:t>
            </a:r>
          </a:p>
          <a:p>
            <a:pPr>
              <a:buFontTx/>
              <a:buChar char="-"/>
            </a:pPr>
            <a:r>
              <a:rPr lang="en-US" dirty="0" smtClean="0"/>
              <a:t>Myocardial cells die after only 20 to 30 minutes of ischemia</a:t>
            </a:r>
            <a:endParaRPr lang="en-US" b="1" i="1" dirty="0" smtClean="0"/>
          </a:p>
          <a:p>
            <a:r>
              <a:rPr lang="en-US" b="1" i="1" dirty="0" smtClean="0"/>
              <a:t> the oxygen content of blood</a:t>
            </a:r>
            <a:endParaRPr lang="ar-JO"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lstStyle/>
          <a:p>
            <a:r>
              <a:rPr lang="en-US" dirty="0" smtClean="0"/>
              <a:t>Emboli result in partial or complete vascular occlusion. </a:t>
            </a:r>
          </a:p>
          <a:p>
            <a:r>
              <a:rPr lang="en-US" dirty="0" smtClean="0"/>
              <a:t>The consequences of </a:t>
            </a:r>
            <a:r>
              <a:rPr lang="en-US" dirty="0" err="1" smtClean="0"/>
              <a:t>thromboembolism</a:t>
            </a:r>
            <a:r>
              <a:rPr lang="en-US" dirty="0" smtClean="0"/>
              <a:t> include ischemic necrosis (</a:t>
            </a:r>
            <a:r>
              <a:rPr lang="en-US" i="1" dirty="0" smtClean="0"/>
              <a:t>infarction</a:t>
            </a:r>
            <a:r>
              <a:rPr lang="en-US" dirty="0" smtClean="0"/>
              <a:t>) of downstream tissue</a:t>
            </a:r>
            <a:endParaRPr lang="ar-JO" dirty="0"/>
          </a:p>
        </p:txBody>
      </p:sp>
      <p:sp>
        <p:nvSpPr>
          <p:cNvPr id="4" name="TextBox 3"/>
          <p:cNvSpPr txBox="1"/>
          <p:nvPr/>
        </p:nvSpPr>
        <p:spPr>
          <a:xfrm>
            <a:off x="609600" y="3657600"/>
            <a:ext cx="6377067" cy="923330"/>
          </a:xfrm>
          <a:prstGeom prst="rect">
            <a:avLst/>
          </a:prstGeom>
          <a:noFill/>
          <a:ln>
            <a:solidFill>
              <a:schemeClr val="tx1"/>
            </a:solidFill>
          </a:ln>
        </p:spPr>
        <p:txBody>
          <a:bodyPr wrap="none" rtlCol="0">
            <a:spAutoFit/>
          </a:bodyPr>
          <a:lstStyle/>
          <a:p>
            <a:r>
              <a:rPr lang="en-US" dirty="0" smtClean="0">
                <a:solidFill>
                  <a:schemeClr val="accent5">
                    <a:lumMod val="50000"/>
                  </a:schemeClr>
                </a:solidFill>
              </a:rPr>
              <a:t>For an embolus that is formed in the veins circulation :</a:t>
            </a:r>
          </a:p>
          <a:p>
            <a:r>
              <a:rPr lang="en-US" dirty="0" smtClean="0">
                <a:solidFill>
                  <a:schemeClr val="accent5">
                    <a:lumMod val="50000"/>
                  </a:schemeClr>
                </a:solidFill>
              </a:rPr>
              <a:t>The most common </a:t>
            </a:r>
            <a:r>
              <a:rPr lang="en-US" b="1" dirty="0" smtClean="0">
                <a:solidFill>
                  <a:schemeClr val="accent5">
                    <a:lumMod val="50000"/>
                  </a:schemeClr>
                </a:solidFill>
              </a:rPr>
              <a:t>origin</a:t>
            </a:r>
            <a:r>
              <a:rPr lang="en-US" dirty="0" smtClean="0">
                <a:solidFill>
                  <a:schemeClr val="accent5">
                    <a:lumMod val="50000"/>
                  </a:schemeClr>
                </a:solidFill>
              </a:rPr>
              <a:t> is the lower limb</a:t>
            </a:r>
          </a:p>
          <a:p>
            <a:r>
              <a:rPr lang="en-US" dirty="0" smtClean="0">
                <a:solidFill>
                  <a:schemeClr val="accent5">
                    <a:lumMod val="50000"/>
                  </a:schemeClr>
                </a:solidFill>
              </a:rPr>
              <a:t>The most common </a:t>
            </a:r>
            <a:r>
              <a:rPr lang="en-US" b="1" dirty="0" smtClean="0">
                <a:solidFill>
                  <a:schemeClr val="accent5">
                    <a:lumMod val="50000"/>
                  </a:schemeClr>
                </a:solidFill>
              </a:rPr>
              <a:t>target</a:t>
            </a:r>
            <a:r>
              <a:rPr lang="en-US" dirty="0" smtClean="0">
                <a:solidFill>
                  <a:schemeClr val="accent5">
                    <a:lumMod val="50000"/>
                  </a:schemeClr>
                </a:solidFill>
              </a:rPr>
              <a:t> is the lungs (pulmonary emboli)</a:t>
            </a:r>
            <a:endParaRPr lang="en-US" dirty="0">
              <a:solidFill>
                <a:schemeClr val="accent5">
                  <a:lumMod val="50000"/>
                </a:schemeClr>
              </a:solidFill>
            </a:endParaRPr>
          </a:p>
        </p:txBody>
      </p:sp>
      <p:sp>
        <p:nvSpPr>
          <p:cNvPr id="5" name="TextBox 4"/>
          <p:cNvSpPr txBox="1"/>
          <p:nvPr/>
        </p:nvSpPr>
        <p:spPr>
          <a:xfrm>
            <a:off x="609600" y="5029200"/>
            <a:ext cx="7696200" cy="1200329"/>
          </a:xfrm>
          <a:prstGeom prst="rect">
            <a:avLst/>
          </a:prstGeom>
          <a:noFill/>
          <a:ln>
            <a:solidFill>
              <a:schemeClr val="tx1"/>
            </a:solidFill>
          </a:ln>
        </p:spPr>
        <p:txBody>
          <a:bodyPr wrap="square" rtlCol="0">
            <a:spAutoFit/>
          </a:bodyPr>
          <a:lstStyle/>
          <a:p>
            <a:r>
              <a:rPr lang="en-US" dirty="0" smtClean="0">
                <a:solidFill>
                  <a:schemeClr val="accent5">
                    <a:lumMod val="50000"/>
                  </a:schemeClr>
                </a:solidFill>
              </a:rPr>
              <a:t>For an arterial emboli :</a:t>
            </a:r>
          </a:p>
          <a:p>
            <a:r>
              <a:rPr lang="en-US" dirty="0" smtClean="0">
                <a:solidFill>
                  <a:schemeClr val="accent5">
                    <a:lumMod val="50000"/>
                  </a:schemeClr>
                </a:solidFill>
              </a:rPr>
              <a:t>The most common </a:t>
            </a:r>
            <a:r>
              <a:rPr lang="en-US" b="1" dirty="0" smtClean="0">
                <a:solidFill>
                  <a:schemeClr val="accent5">
                    <a:lumMod val="50000"/>
                  </a:schemeClr>
                </a:solidFill>
              </a:rPr>
              <a:t>origin</a:t>
            </a:r>
            <a:r>
              <a:rPr lang="en-US" dirty="0" smtClean="0">
                <a:solidFill>
                  <a:schemeClr val="accent5">
                    <a:lumMod val="50000"/>
                  </a:schemeClr>
                </a:solidFill>
              </a:rPr>
              <a:t> is the heart (the left chambers in particular)</a:t>
            </a:r>
          </a:p>
          <a:p>
            <a:r>
              <a:rPr lang="en-US" dirty="0" smtClean="0">
                <a:solidFill>
                  <a:schemeClr val="accent5">
                    <a:lumMod val="50000"/>
                  </a:schemeClr>
                </a:solidFill>
              </a:rPr>
              <a:t>The most common </a:t>
            </a:r>
            <a:r>
              <a:rPr lang="en-US" b="1" dirty="0" smtClean="0">
                <a:solidFill>
                  <a:schemeClr val="accent5">
                    <a:lumMod val="50000"/>
                  </a:schemeClr>
                </a:solidFill>
              </a:rPr>
              <a:t>target</a:t>
            </a:r>
            <a:r>
              <a:rPr lang="en-US" dirty="0" smtClean="0">
                <a:solidFill>
                  <a:schemeClr val="accent5">
                    <a:lumMod val="50000"/>
                  </a:schemeClr>
                </a:solidFill>
              </a:rPr>
              <a:t> is the arteries of the lower limb, but all organs might be affected  </a:t>
            </a:r>
            <a:endParaRPr lang="en-US" dirty="0">
              <a:solidFill>
                <a:schemeClr val="accent5">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Documents and Settings\Administrator\Desktop\showimage.jpg"/>
          <p:cNvPicPr>
            <a:picLocks noChangeAspect="1" noChangeArrowheads="1"/>
          </p:cNvPicPr>
          <p:nvPr/>
        </p:nvPicPr>
        <p:blipFill>
          <a:blip r:embed="rId2"/>
          <a:srcRect/>
          <a:stretch>
            <a:fillRect/>
          </a:stretch>
        </p:blipFill>
        <p:spPr bwMode="auto">
          <a:xfrm>
            <a:off x="1752600" y="1447800"/>
            <a:ext cx="5638800" cy="5314950"/>
          </a:xfrm>
          <a:prstGeom prst="rect">
            <a:avLst/>
          </a:prstGeom>
          <a:noFill/>
        </p:spPr>
      </p:pic>
      <p:sp>
        <p:nvSpPr>
          <p:cNvPr id="5" name="TextBox 4"/>
          <p:cNvSpPr txBox="1"/>
          <p:nvPr/>
        </p:nvSpPr>
        <p:spPr>
          <a:xfrm>
            <a:off x="609600" y="381000"/>
            <a:ext cx="8001000" cy="646331"/>
          </a:xfrm>
          <a:prstGeom prst="rect">
            <a:avLst/>
          </a:prstGeom>
          <a:noFill/>
        </p:spPr>
        <p:txBody>
          <a:bodyPr wrap="square" rtlCol="1">
            <a:spAutoFit/>
          </a:bodyPr>
          <a:lstStyle/>
          <a:p>
            <a:pPr algn="l"/>
            <a:r>
              <a:rPr lang="en-US" dirty="0" smtClean="0"/>
              <a:t>Embolus derived from a lower extremity deep venous thrombosis</a:t>
            </a:r>
          </a:p>
          <a:p>
            <a:pPr algn="l"/>
            <a:r>
              <a:rPr lang="en-US" dirty="0" smtClean="0"/>
              <a:t> and now impacted in a pulmonary artery branch</a:t>
            </a:r>
            <a:endParaRPr lang="ar-JO" dirty="0"/>
          </a:p>
        </p:txBody>
      </p:sp>
      <p:sp>
        <p:nvSpPr>
          <p:cNvPr id="2" name="TextBox 1"/>
          <p:cNvSpPr txBox="1"/>
          <p:nvPr/>
        </p:nvSpPr>
        <p:spPr>
          <a:xfrm>
            <a:off x="2819400" y="1052899"/>
            <a:ext cx="3496470" cy="369332"/>
          </a:xfrm>
          <a:prstGeom prst="rect">
            <a:avLst/>
          </a:prstGeom>
          <a:noFill/>
        </p:spPr>
        <p:txBody>
          <a:bodyPr wrap="none" rtlCol="0">
            <a:spAutoFit/>
          </a:bodyPr>
          <a:lstStyle/>
          <a:p>
            <a:r>
              <a:rPr lang="en-US" dirty="0" smtClean="0">
                <a:solidFill>
                  <a:schemeClr val="accent5">
                    <a:lumMod val="50000"/>
                  </a:schemeClr>
                </a:solidFill>
              </a:rPr>
              <a:t>Represents </a:t>
            </a:r>
            <a:r>
              <a:rPr lang="en-US" b="1" dirty="0" smtClean="0">
                <a:solidFill>
                  <a:schemeClr val="accent5">
                    <a:lumMod val="50000"/>
                  </a:schemeClr>
                </a:solidFill>
              </a:rPr>
              <a:t>a saddle embolus</a:t>
            </a:r>
            <a:endParaRPr lang="en-US" b="1" dirty="0">
              <a:solidFill>
                <a:schemeClr val="accent5">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bwMode="auto">
          <a:xfrm>
            <a:off x="457200" y="274638"/>
            <a:ext cx="7467600" cy="563562"/>
          </a:xfrm>
          <a:noFill/>
        </p:spPr>
        <p:txBody>
          <a:bodyPr wrap="square" lIns="91440" tIns="45720" rIns="91440" bIns="45720" numCol="1" anchorCtr="0" compatLnSpc="1">
            <a:prstTxWarp prst="textNoShape">
              <a:avLst/>
            </a:prstTxWarp>
            <a:normAutofit fontScale="90000"/>
          </a:bodyPr>
          <a:lstStyle/>
          <a:p>
            <a:pPr eaLnBrk="1" hangingPunct="1"/>
            <a:r>
              <a:rPr lang="en-US" sz="3200" b="1" dirty="0" smtClean="0">
                <a:solidFill>
                  <a:srgbClr val="C00000"/>
                </a:solidFill>
              </a:rPr>
              <a:t>Pulmonary </a:t>
            </a:r>
            <a:r>
              <a:rPr lang="en-US" sz="3200" b="1" dirty="0" err="1" smtClean="0">
                <a:solidFill>
                  <a:srgbClr val="C00000"/>
                </a:solidFill>
              </a:rPr>
              <a:t>thromboembolism</a:t>
            </a:r>
            <a:r>
              <a:rPr lang="en-US" sz="3200" b="1" dirty="0" smtClean="0">
                <a:solidFill>
                  <a:srgbClr val="C00000"/>
                </a:solidFill>
              </a:rPr>
              <a:t/>
            </a:r>
            <a:br>
              <a:rPr lang="en-US" sz="3200" b="1" dirty="0" smtClean="0">
                <a:solidFill>
                  <a:srgbClr val="C00000"/>
                </a:solidFill>
              </a:rPr>
            </a:br>
            <a:endParaRPr lang="ar-JO" cap="none" dirty="0" smtClean="0"/>
          </a:p>
        </p:txBody>
      </p:sp>
      <p:sp>
        <p:nvSpPr>
          <p:cNvPr id="27651" name="Rectangle 3"/>
          <p:cNvSpPr>
            <a:spLocks noGrp="1"/>
          </p:cNvSpPr>
          <p:nvPr>
            <p:ph type="body" idx="4294967295"/>
          </p:nvPr>
        </p:nvSpPr>
        <p:spPr>
          <a:xfrm>
            <a:off x="457200" y="990600"/>
            <a:ext cx="7467600" cy="4800599"/>
          </a:xfrm>
        </p:spPr>
        <p:txBody>
          <a:bodyPr/>
          <a:lstStyle/>
          <a:p>
            <a:pPr eaLnBrk="1" hangingPunct="1">
              <a:lnSpc>
                <a:spcPct val="80000"/>
              </a:lnSpc>
              <a:buFontTx/>
              <a:buChar char="-"/>
            </a:pPr>
            <a:r>
              <a:rPr lang="en-US" sz="2800" i="1" dirty="0" smtClean="0"/>
              <a:t>95% originate from deep veins of </a:t>
            </a:r>
            <a:r>
              <a:rPr lang="en-US" sz="2800" i="1" dirty="0" smtClean="0"/>
              <a:t>L.L</a:t>
            </a:r>
            <a:endParaRPr lang="en-US" sz="2800" i="1" dirty="0" smtClean="0"/>
          </a:p>
          <a:p>
            <a:pPr eaLnBrk="1" hangingPunct="1">
              <a:lnSpc>
                <a:spcPct val="80000"/>
              </a:lnSpc>
              <a:buFontTx/>
              <a:buChar char="-"/>
            </a:pPr>
            <a:r>
              <a:rPr lang="en-US" sz="2800" i="1" dirty="0" smtClean="0"/>
              <a:t>Saddle embolus: at bifurcation of Pulmonary </a:t>
            </a:r>
            <a:r>
              <a:rPr lang="en-US" sz="2800" i="1" dirty="0" smtClean="0"/>
              <a:t>artery </a:t>
            </a:r>
            <a:r>
              <a:rPr lang="en-US" sz="2800" i="1" dirty="0" smtClean="0">
                <a:solidFill>
                  <a:schemeClr val="accent5">
                    <a:lumMod val="50000"/>
                  </a:schemeClr>
                </a:solidFill>
              </a:rPr>
              <a:t>(will lead to cardio</a:t>
            </a:r>
            <a:r>
              <a:rPr lang="en-US" sz="2800" i="1" dirty="0" smtClean="0">
                <a:solidFill>
                  <a:schemeClr val="accent5">
                    <a:lumMod val="50000"/>
                  </a:schemeClr>
                </a:solidFill>
              </a:rPr>
              <a:t>vascular collapse) </a:t>
            </a:r>
            <a:endParaRPr lang="en-US" sz="2800" i="1" dirty="0" smtClean="0"/>
          </a:p>
          <a:p>
            <a:pPr eaLnBrk="1" hangingPunct="1">
              <a:lnSpc>
                <a:spcPct val="80000"/>
              </a:lnSpc>
              <a:buFontTx/>
              <a:buChar char="-"/>
            </a:pPr>
            <a:r>
              <a:rPr lang="en-US" sz="2800" i="1" dirty="0" smtClean="0"/>
              <a:t>Paradoxical embolus: Passage of an embolus from venous to systemic circulation through </a:t>
            </a:r>
            <a:r>
              <a:rPr lang="en-US" sz="2800" i="1" dirty="0" smtClean="0"/>
              <a:t>IAD </a:t>
            </a:r>
            <a:r>
              <a:rPr lang="en-US" sz="1800" i="1" dirty="0" smtClean="0">
                <a:solidFill>
                  <a:schemeClr val="accent5">
                    <a:lumMod val="50000"/>
                  </a:schemeClr>
                </a:solidFill>
              </a:rPr>
              <a:t>(inter-atrial defect)</a:t>
            </a:r>
            <a:r>
              <a:rPr lang="en-US" sz="2800" i="1" dirty="0" smtClean="0"/>
              <a:t>, IVD</a:t>
            </a:r>
            <a:r>
              <a:rPr lang="en-US" sz="1800" i="1" dirty="0" smtClean="0">
                <a:solidFill>
                  <a:schemeClr val="accent5">
                    <a:lumMod val="50000"/>
                  </a:schemeClr>
                </a:solidFill>
              </a:rPr>
              <a:t>(Inter-ventricular defect</a:t>
            </a:r>
            <a:r>
              <a:rPr lang="en-US" sz="1800" i="1" dirty="0" smtClean="0">
                <a:solidFill>
                  <a:schemeClr val="accent5">
                    <a:lumMod val="50000"/>
                  </a:schemeClr>
                </a:solidFill>
              </a:rPr>
              <a:t>)</a:t>
            </a:r>
          </a:p>
          <a:p>
            <a:pPr eaLnBrk="1" hangingPunct="1">
              <a:lnSpc>
                <a:spcPct val="80000"/>
              </a:lnSpc>
              <a:buFontTx/>
              <a:buChar char="-"/>
            </a:pPr>
            <a:endParaRPr lang="en-US" sz="1800" i="1" dirty="0" smtClean="0">
              <a:solidFill>
                <a:schemeClr val="accent5">
                  <a:lumMod val="50000"/>
                </a:schemeClr>
              </a:solidFill>
            </a:endParaRPr>
          </a:p>
        </p:txBody>
      </p:sp>
      <p:sp>
        <p:nvSpPr>
          <p:cNvPr id="2" name="TextBox 1"/>
          <p:cNvSpPr txBox="1"/>
          <p:nvPr/>
        </p:nvSpPr>
        <p:spPr>
          <a:xfrm>
            <a:off x="762000" y="4343400"/>
            <a:ext cx="4419600" cy="2308324"/>
          </a:xfrm>
          <a:prstGeom prst="rect">
            <a:avLst/>
          </a:prstGeom>
          <a:noFill/>
          <a:ln>
            <a:solidFill>
              <a:schemeClr val="tx1"/>
            </a:solidFill>
          </a:ln>
        </p:spPr>
        <p:txBody>
          <a:bodyPr wrap="square" rtlCol="0">
            <a:spAutoFit/>
          </a:bodyPr>
          <a:lstStyle/>
          <a:p>
            <a:r>
              <a:rPr lang="en-US" dirty="0" smtClean="0">
                <a:solidFill>
                  <a:schemeClr val="accent5">
                    <a:lumMod val="50000"/>
                  </a:schemeClr>
                </a:solidFill>
              </a:rPr>
              <a:t>The doctor means by inter-atrial/ventricular defect : </a:t>
            </a:r>
            <a:r>
              <a:rPr lang="en-US" b="1" dirty="0" smtClean="0">
                <a:solidFill>
                  <a:schemeClr val="accent5">
                    <a:lumMod val="50000"/>
                  </a:schemeClr>
                </a:solidFill>
              </a:rPr>
              <a:t>atrial/ventricular septal defect </a:t>
            </a:r>
            <a:r>
              <a:rPr lang="en-US" dirty="0" smtClean="0">
                <a:solidFill>
                  <a:schemeClr val="accent5">
                    <a:lumMod val="50000"/>
                  </a:schemeClr>
                </a:solidFill>
              </a:rPr>
              <a:t>which is a congenital defect in the heart, (meaning that an embolus resulted from Deep vein thrombosis for ex. can go to the sys. Circulation through the defect)</a:t>
            </a:r>
            <a:endParaRPr lang="en-US" dirty="0">
              <a:solidFill>
                <a:schemeClr val="accent5">
                  <a:lumMod val="50000"/>
                </a:schemeClr>
              </a:solidFill>
            </a:endParaRPr>
          </a:p>
        </p:txBody>
      </p:sp>
      <p:pic>
        <p:nvPicPr>
          <p:cNvPr id="1026" name="Picture 2" descr="نتيجة بحث الصور عن ‪atrial septal def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757462"/>
            <a:ext cx="3502025" cy="2871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bwMode="auto">
          <a:noFill/>
        </p:spPr>
        <p:txBody>
          <a:bodyPr wrap="square" lIns="91440" tIns="45720" rIns="91440" bIns="45720" numCol="1" anchorCtr="0" compatLnSpc="1">
            <a:prstTxWarp prst="textNoShape">
              <a:avLst/>
            </a:prstTxWarp>
            <a:normAutofit fontScale="90000"/>
          </a:bodyPr>
          <a:lstStyle/>
          <a:p>
            <a:pPr eaLnBrk="1" hangingPunct="1"/>
            <a:r>
              <a:rPr lang="en-US" sz="3200" b="1" i="1" u="sng" dirty="0" smtClean="0">
                <a:solidFill>
                  <a:srgbClr val="FF0000"/>
                </a:solidFill>
              </a:rPr>
              <a:t>Clinical consequence of Pulmonary thromboembolism </a:t>
            </a:r>
            <a:r>
              <a:rPr lang="en-US" sz="3200" b="1" i="1" u="sng" dirty="0" smtClean="0">
                <a:solidFill>
                  <a:srgbClr val="FF0000"/>
                </a:solidFill>
              </a:rPr>
              <a:t>:</a:t>
            </a:r>
            <a:r>
              <a:rPr lang="en-US" sz="3200" b="1" i="1" u="sng" dirty="0" smtClean="0">
                <a:solidFill>
                  <a:srgbClr val="FF0000"/>
                </a:solidFill>
              </a:rPr>
              <a:t/>
            </a:r>
            <a:br>
              <a:rPr lang="en-US" sz="3200" b="1" i="1" u="sng" dirty="0" smtClean="0">
                <a:solidFill>
                  <a:srgbClr val="FF0000"/>
                </a:solidFill>
              </a:rPr>
            </a:br>
            <a:endParaRPr lang="ar-JO" cap="none" dirty="0" smtClean="0">
              <a:solidFill>
                <a:srgbClr val="FF0000"/>
              </a:solidFill>
            </a:endParaRPr>
          </a:p>
        </p:txBody>
      </p:sp>
      <p:sp>
        <p:nvSpPr>
          <p:cNvPr id="28675" name="Rectangle 3"/>
          <p:cNvSpPr>
            <a:spLocks noGrp="1"/>
          </p:cNvSpPr>
          <p:nvPr>
            <p:ph type="body" idx="4294967295"/>
          </p:nvPr>
        </p:nvSpPr>
        <p:spPr>
          <a:xfrm>
            <a:off x="457200" y="1454329"/>
            <a:ext cx="7467600" cy="5254625"/>
          </a:xfrm>
        </p:spPr>
        <p:txBody>
          <a:bodyPr/>
          <a:lstStyle/>
          <a:p>
            <a:pPr eaLnBrk="1" hangingPunct="1">
              <a:lnSpc>
                <a:spcPct val="80000"/>
              </a:lnSpc>
            </a:pPr>
            <a:r>
              <a:rPr lang="en-US" sz="2800" dirty="0" smtClean="0"/>
              <a:t>Most pulmonary emboli (60% to 80%) are clinically silent because they are </a:t>
            </a:r>
            <a:r>
              <a:rPr lang="en-US" sz="2800" dirty="0" smtClean="0"/>
              <a:t>small</a:t>
            </a:r>
            <a:r>
              <a:rPr lang="en-US" sz="2000" dirty="0" smtClean="0">
                <a:solidFill>
                  <a:schemeClr val="accent5">
                    <a:lumMod val="50000"/>
                  </a:schemeClr>
                </a:solidFill>
              </a:rPr>
              <a:t> </a:t>
            </a:r>
            <a:r>
              <a:rPr lang="en-US" sz="1800" dirty="0" smtClean="0">
                <a:solidFill>
                  <a:schemeClr val="accent5">
                    <a:lumMod val="50000"/>
                  </a:schemeClr>
                </a:solidFill>
              </a:rPr>
              <a:t>(they get stuck in very small vessels in the lungs that their blockage wont produce any symptoms)</a:t>
            </a:r>
            <a:endParaRPr lang="en-US" sz="2800" b="1" i="1" dirty="0" smtClean="0"/>
          </a:p>
          <a:p>
            <a:pPr eaLnBrk="1" hangingPunct="1">
              <a:lnSpc>
                <a:spcPct val="80000"/>
              </a:lnSpc>
              <a:buFont typeface="Wingdings" pitchFamily="2" charset="2"/>
              <a:buAutoNum type="alphaLcPeriod"/>
            </a:pPr>
            <a:r>
              <a:rPr lang="en-US" sz="2000" dirty="0" smtClean="0"/>
              <a:t>Organization: 60 – 80 %</a:t>
            </a:r>
          </a:p>
          <a:p>
            <a:pPr eaLnBrk="1" hangingPunct="1">
              <a:lnSpc>
                <a:spcPct val="80000"/>
              </a:lnSpc>
              <a:buFont typeface="Wingdings" pitchFamily="2" charset="2"/>
              <a:buAutoNum type="alphaLcPeriod"/>
            </a:pPr>
            <a:r>
              <a:rPr lang="en-US" sz="2000" dirty="0" smtClean="0"/>
              <a:t>Pulmonary infarction</a:t>
            </a:r>
          </a:p>
          <a:p>
            <a:pPr eaLnBrk="1" hangingPunct="1">
              <a:lnSpc>
                <a:spcPct val="80000"/>
              </a:lnSpc>
              <a:buFont typeface="Wingdings" pitchFamily="2" charset="2"/>
              <a:buAutoNum type="alphaLcPeriod"/>
            </a:pPr>
            <a:r>
              <a:rPr lang="en-US" sz="2000" dirty="0" smtClean="0"/>
              <a:t>Sudden death, Right ventricle failure, CV collapse when more than 60 % of pulmonary vessels are obstructed.</a:t>
            </a:r>
          </a:p>
          <a:p>
            <a:pPr eaLnBrk="1" hangingPunct="1">
              <a:lnSpc>
                <a:spcPct val="80000"/>
              </a:lnSpc>
              <a:buFont typeface="Wingdings" pitchFamily="2" charset="2"/>
              <a:buAutoNum type="alphaLcPeriod"/>
            </a:pPr>
            <a:r>
              <a:rPr lang="en-US" sz="2000" dirty="0" err="1" smtClean="0"/>
              <a:t>Pumonary</a:t>
            </a:r>
            <a:r>
              <a:rPr lang="en-US" sz="2000" dirty="0" smtClean="0"/>
              <a:t> hemorrhage: obstruction of medium sized arteries.</a:t>
            </a:r>
          </a:p>
          <a:p>
            <a:pPr eaLnBrk="1" hangingPunct="1">
              <a:lnSpc>
                <a:spcPct val="80000"/>
              </a:lnSpc>
              <a:buFont typeface="Wingdings" pitchFamily="2" charset="2"/>
              <a:buAutoNum type="alphaLcPeriod"/>
            </a:pPr>
            <a:r>
              <a:rPr lang="en-US" sz="2000" dirty="0" smtClean="0"/>
              <a:t>Pulmonary Hypertension and right ventricular failure due to multiple emboli over a long time.</a:t>
            </a:r>
          </a:p>
          <a:p>
            <a:pPr eaLnBrk="1" hangingPunct="1">
              <a:lnSpc>
                <a:spcPct val="80000"/>
              </a:lnSpc>
              <a:buNone/>
            </a:pPr>
            <a:r>
              <a:rPr lang="en-US" sz="1800" b="1" dirty="0">
                <a:solidFill>
                  <a:schemeClr val="accent5">
                    <a:lumMod val="50000"/>
                  </a:schemeClr>
                </a:solidFill>
              </a:rPr>
              <a:t>Most pulmonary emboli (60% to 80%) are small and clinically silent. With time, they undergo organization and become incorporated into the vascular wall; in some cases, organization of </a:t>
            </a:r>
            <a:r>
              <a:rPr lang="en-US" sz="1800" b="1" dirty="0" err="1">
                <a:solidFill>
                  <a:schemeClr val="accent5">
                    <a:lumMod val="50000"/>
                  </a:schemeClr>
                </a:solidFill>
              </a:rPr>
              <a:t>thromboemboli</a:t>
            </a:r>
            <a:r>
              <a:rPr lang="en-US" sz="1800" b="1" dirty="0">
                <a:solidFill>
                  <a:schemeClr val="accent5">
                    <a:lumMod val="50000"/>
                  </a:schemeClr>
                </a:solidFill>
              </a:rPr>
              <a:t> leaves behind bridging fibrous webs</a:t>
            </a:r>
            <a:r>
              <a:rPr lang="en-US" sz="1800" b="1" dirty="0" smtClean="0">
                <a:solidFill>
                  <a:schemeClr val="accent5">
                    <a:lumMod val="50000"/>
                  </a:schemeClr>
                </a:solidFill>
              </a:rPr>
              <a:t>. ( from </a:t>
            </a:r>
            <a:r>
              <a:rPr lang="en-US" sz="1800" b="1" dirty="0" err="1" smtClean="0">
                <a:solidFill>
                  <a:schemeClr val="accent5">
                    <a:lumMod val="50000"/>
                  </a:schemeClr>
                </a:solidFill>
              </a:rPr>
              <a:t>robbins</a:t>
            </a:r>
            <a:r>
              <a:rPr lang="en-US" sz="1800" b="1" dirty="0" smtClean="0">
                <a:solidFill>
                  <a:schemeClr val="accent5">
                    <a:lumMod val="50000"/>
                  </a:schemeClr>
                </a:solidFill>
              </a:rPr>
              <a:t> pathology )</a:t>
            </a:r>
            <a:endParaRPr lang="en-US" sz="1800" b="1" dirty="0" smtClean="0">
              <a:solidFill>
                <a:schemeClr val="accent5">
                  <a:lumMod val="50000"/>
                </a:schemeClr>
              </a:solidFill>
            </a:endParaRPr>
          </a:p>
          <a:p>
            <a:pPr eaLnBrk="1" hangingPunct="1"/>
            <a:endParaRPr lang="en-US" b="1" dirty="0" smtClean="0"/>
          </a:p>
        </p:txBody>
      </p:sp>
      <p:sp>
        <p:nvSpPr>
          <p:cNvPr id="2" name="TextBox 1"/>
          <p:cNvSpPr txBox="1"/>
          <p:nvPr/>
        </p:nvSpPr>
        <p:spPr>
          <a:xfrm>
            <a:off x="6019800" y="530999"/>
            <a:ext cx="2703666" cy="923330"/>
          </a:xfrm>
          <a:prstGeom prst="rect">
            <a:avLst/>
          </a:prstGeom>
          <a:noFill/>
          <a:ln>
            <a:solidFill>
              <a:schemeClr val="tx1"/>
            </a:solidFill>
          </a:ln>
        </p:spPr>
        <p:txBody>
          <a:bodyPr wrap="square" rtlCol="0">
            <a:spAutoFit/>
          </a:bodyPr>
          <a:lstStyle/>
          <a:p>
            <a:r>
              <a:rPr lang="en-US" dirty="0" smtClean="0">
                <a:solidFill>
                  <a:schemeClr val="accent5">
                    <a:lumMod val="50000"/>
                  </a:schemeClr>
                </a:solidFill>
              </a:rPr>
              <a:t>Depend mainly on the location and size of the embolus </a:t>
            </a:r>
            <a:endParaRPr lang="en-US" dirty="0">
              <a:solidFill>
                <a:schemeClr val="accent5">
                  <a:lumMod val="50000"/>
                </a:schemeClr>
              </a:solidFill>
            </a:endParaRPr>
          </a:p>
        </p:txBody>
      </p:sp>
      <p:sp>
        <p:nvSpPr>
          <p:cNvPr id="3" name="Rectangle 2"/>
          <p:cNvSpPr/>
          <p:nvPr/>
        </p:nvSpPr>
        <p:spPr>
          <a:xfrm>
            <a:off x="457200" y="4953000"/>
            <a:ext cx="73152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822385" y="2116823"/>
            <a:ext cx="901081" cy="2812293"/>
          </a:xfrm>
          <a:custGeom>
            <a:avLst/>
            <a:gdLst>
              <a:gd name="connsiteX0" fmla="*/ 123152 w 901081"/>
              <a:gd name="connsiteY0" fmla="*/ 0 h 2812293"/>
              <a:gd name="connsiteX1" fmla="*/ 901075 w 901081"/>
              <a:gd name="connsiteY1" fmla="*/ 1460310 h 2812293"/>
              <a:gd name="connsiteX2" fmla="*/ 136800 w 901081"/>
              <a:gd name="connsiteY2" fmla="*/ 2674961 h 2812293"/>
              <a:gd name="connsiteX3" fmla="*/ 323 w 901081"/>
              <a:gd name="connsiteY3" fmla="*/ 2784143 h 2812293"/>
              <a:gd name="connsiteX4" fmla="*/ 323 w 901081"/>
              <a:gd name="connsiteY4" fmla="*/ 2784143 h 2812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081" h="2812293">
                <a:moveTo>
                  <a:pt x="123152" y="0"/>
                </a:moveTo>
                <a:cubicBezTo>
                  <a:pt x="510976" y="507241"/>
                  <a:pt x="898800" y="1014483"/>
                  <a:pt x="901075" y="1460310"/>
                </a:cubicBezTo>
                <a:cubicBezTo>
                  <a:pt x="903350" y="1906137"/>
                  <a:pt x="286925" y="2454322"/>
                  <a:pt x="136800" y="2674961"/>
                </a:cubicBezTo>
                <a:cubicBezTo>
                  <a:pt x="-13325" y="2895600"/>
                  <a:pt x="323" y="2784143"/>
                  <a:pt x="323" y="2784143"/>
                </a:cubicBezTo>
                <a:lnTo>
                  <a:pt x="323" y="2784143"/>
                </a:lnTo>
              </a:path>
            </a:pathLst>
          </a:cu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3" idx="2"/>
          </p:cNvCxnSpPr>
          <p:nvPr/>
        </p:nvCxnSpPr>
        <p:spPr>
          <a:xfrm flipH="1">
            <a:off x="7772400" y="4791784"/>
            <a:ext cx="186785" cy="174023"/>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025"/>
          </a:xfrm>
        </p:spPr>
        <p:txBody>
          <a:bodyPr>
            <a:normAutofit fontScale="92500" lnSpcReduction="10000"/>
          </a:bodyPr>
          <a:lstStyle/>
          <a:p>
            <a:pPr marL="274320" indent="-274320" eaLnBrk="1" fontAlgn="auto" hangingPunct="1">
              <a:spcAft>
                <a:spcPts val="0"/>
              </a:spcAft>
              <a:buFont typeface="Wingdings"/>
              <a:buChar char=""/>
              <a:defRPr/>
            </a:pPr>
            <a:r>
              <a:rPr lang="en-US" sz="2600" b="1" dirty="0" smtClean="0">
                <a:solidFill>
                  <a:srgbClr val="C00000"/>
                </a:solidFill>
              </a:rPr>
              <a:t>Systemic</a:t>
            </a:r>
            <a:r>
              <a:rPr lang="en-US" b="1" dirty="0" smtClean="0">
                <a:solidFill>
                  <a:srgbClr val="C00000"/>
                </a:solidFill>
              </a:rPr>
              <a:t> </a:t>
            </a:r>
            <a:r>
              <a:rPr lang="en-US" sz="2600" b="1" dirty="0" err="1" smtClean="0">
                <a:solidFill>
                  <a:srgbClr val="C00000"/>
                </a:solidFill>
              </a:rPr>
              <a:t>thromboembolism</a:t>
            </a:r>
            <a:endParaRPr lang="en-US" b="1" dirty="0" smtClean="0">
              <a:solidFill>
                <a:srgbClr val="C00000"/>
              </a:solidFill>
            </a:endParaRPr>
          </a:p>
          <a:p>
            <a:pPr marL="274320" indent="-274320" eaLnBrk="1" fontAlgn="auto" hangingPunct="1">
              <a:spcAft>
                <a:spcPts val="0"/>
              </a:spcAft>
              <a:buFont typeface="Wingdings"/>
              <a:buChar char=""/>
              <a:defRPr/>
            </a:pPr>
            <a:endParaRPr lang="en-US" b="1" dirty="0" smtClean="0">
              <a:solidFill>
                <a:srgbClr val="C00000"/>
              </a:solidFill>
            </a:endParaRPr>
          </a:p>
          <a:p>
            <a:pPr marL="274320" indent="-274320" eaLnBrk="1" fontAlgn="auto" hangingPunct="1">
              <a:spcAft>
                <a:spcPts val="0"/>
              </a:spcAft>
              <a:defRPr/>
            </a:pPr>
            <a:r>
              <a:rPr lang="en-US" dirty="0" smtClean="0"/>
              <a:t>Emboli traveling within the arterial circulation</a:t>
            </a:r>
          </a:p>
          <a:p>
            <a:pPr marL="274320" indent="-274320" eaLnBrk="1" fontAlgn="auto" hangingPunct="1">
              <a:spcAft>
                <a:spcPts val="0"/>
              </a:spcAft>
              <a:defRPr/>
            </a:pPr>
            <a:r>
              <a:rPr lang="en-US" dirty="0" smtClean="0"/>
              <a:t> 80% due to </a:t>
            </a:r>
            <a:r>
              <a:rPr lang="en-US" dirty="0" err="1" smtClean="0"/>
              <a:t>intracardiac</a:t>
            </a:r>
            <a:r>
              <a:rPr lang="en-US" dirty="0" smtClean="0"/>
              <a:t> mural thrombi</a:t>
            </a:r>
          </a:p>
          <a:p>
            <a:pPr marL="274320" indent="-274320" eaLnBrk="1" fontAlgn="auto" hangingPunct="1">
              <a:spcAft>
                <a:spcPts val="0"/>
              </a:spcAft>
              <a:buFont typeface="Wingdings"/>
              <a:buNone/>
              <a:defRPr/>
            </a:pPr>
            <a:r>
              <a:rPr lang="en-US" dirty="0" smtClean="0"/>
              <a:t>			2/3  Lt. ventricular failure</a:t>
            </a:r>
          </a:p>
          <a:p>
            <a:pPr marL="274320" indent="-274320" eaLnBrk="1" fontAlgn="auto" hangingPunct="1">
              <a:spcAft>
                <a:spcPts val="0"/>
              </a:spcAft>
              <a:buFont typeface="Wingdings"/>
              <a:buNone/>
              <a:defRPr/>
            </a:pPr>
            <a:r>
              <a:rPr lang="en-US" dirty="0" smtClean="0"/>
              <a:t>			¼    Lt. </a:t>
            </a:r>
            <a:r>
              <a:rPr lang="en-US" dirty="0" err="1" smtClean="0"/>
              <a:t>atrial</a:t>
            </a:r>
            <a:r>
              <a:rPr lang="en-US" dirty="0" smtClean="0"/>
              <a:t> dilatation</a:t>
            </a:r>
          </a:p>
          <a:p>
            <a:pPr marL="274320" indent="-274320" eaLnBrk="1" fontAlgn="auto" hangingPunct="1">
              <a:spcAft>
                <a:spcPts val="0"/>
              </a:spcAft>
              <a:buFont typeface="Wingdings"/>
              <a:buNone/>
              <a:defRPr/>
            </a:pPr>
            <a:r>
              <a:rPr lang="en-US" dirty="0" smtClean="0"/>
              <a:t>			        Ulcerated atherosclerotic plaque,</a:t>
            </a:r>
          </a:p>
          <a:p>
            <a:pPr marL="274320" indent="-274320" eaLnBrk="1" fontAlgn="auto" hangingPunct="1">
              <a:spcAft>
                <a:spcPts val="0"/>
              </a:spcAft>
              <a:buFont typeface="Wingdings"/>
              <a:buNone/>
              <a:defRPr/>
            </a:pPr>
            <a:r>
              <a:rPr lang="en-US" dirty="0" smtClean="0"/>
              <a:t>			         Aortic aneurysm</a:t>
            </a:r>
          </a:p>
          <a:p>
            <a:pPr marL="274320" indent="-274320" eaLnBrk="1" fontAlgn="auto" hangingPunct="1">
              <a:spcAft>
                <a:spcPts val="0"/>
              </a:spcAft>
              <a:buFont typeface="Wingdings"/>
              <a:buNone/>
              <a:defRPr/>
            </a:pPr>
            <a:r>
              <a:rPr lang="en-US" dirty="0" smtClean="0"/>
              <a:t>			        </a:t>
            </a:r>
            <a:r>
              <a:rPr lang="en-US" dirty="0" err="1" smtClean="0"/>
              <a:t>valvular</a:t>
            </a:r>
            <a:r>
              <a:rPr lang="en-US" dirty="0" smtClean="0"/>
              <a:t> </a:t>
            </a:r>
            <a:r>
              <a:rPr lang="en-US" dirty="0" err="1" smtClean="0"/>
              <a:t>regetation</a:t>
            </a:r>
            <a:endParaRPr lang="en-US" dirty="0" smtClean="0"/>
          </a:p>
          <a:p>
            <a:pPr marL="274320" indent="-274320" eaLnBrk="1" fontAlgn="auto" hangingPunct="1">
              <a:spcAft>
                <a:spcPts val="0"/>
              </a:spcAft>
              <a:buFont typeface="Wingdings"/>
              <a:buNone/>
              <a:defRPr/>
            </a:pPr>
            <a:endParaRPr lang="en-US" dirty="0" smtClean="0"/>
          </a:p>
          <a:p>
            <a:pPr marL="274320" indent="-274320" eaLnBrk="1" fontAlgn="auto" hangingPunct="1">
              <a:spcAft>
                <a:spcPts val="0"/>
              </a:spcAft>
              <a:defRPr/>
            </a:pPr>
            <a:r>
              <a:rPr lang="en-US" dirty="0" smtClean="0"/>
              <a:t>The major targets are:</a:t>
            </a:r>
          </a:p>
          <a:p>
            <a:pPr marL="457200" indent="-457200" eaLnBrk="1" fontAlgn="auto" hangingPunct="1">
              <a:spcAft>
                <a:spcPts val="0"/>
              </a:spcAft>
              <a:buFont typeface="Wingdings"/>
              <a:buAutoNum type="arabicPeriod"/>
              <a:defRPr/>
            </a:pPr>
            <a:r>
              <a:rPr lang="en-US" i="1" dirty="0" smtClean="0"/>
              <a:t>Lower limbs  75%</a:t>
            </a:r>
          </a:p>
          <a:p>
            <a:pPr marL="457200" indent="-457200" eaLnBrk="1" fontAlgn="auto" hangingPunct="1">
              <a:spcAft>
                <a:spcPts val="0"/>
              </a:spcAft>
              <a:buFont typeface="Wingdings"/>
              <a:buAutoNum type="arabicPeriod"/>
              <a:defRPr/>
            </a:pPr>
            <a:r>
              <a:rPr lang="en-US" i="1" dirty="0" smtClean="0"/>
              <a:t>Brain 10%</a:t>
            </a:r>
          </a:p>
          <a:p>
            <a:pPr marL="457200" indent="-457200" eaLnBrk="1" fontAlgn="auto" hangingPunct="1">
              <a:spcAft>
                <a:spcPts val="0"/>
              </a:spcAft>
              <a:buFont typeface="Wingdings"/>
              <a:buAutoNum type="arabicPeriod"/>
              <a:defRPr/>
            </a:pPr>
            <a:r>
              <a:rPr lang="en-US" i="1" dirty="0" smtClean="0"/>
              <a:t>Intestine </a:t>
            </a:r>
          </a:p>
          <a:p>
            <a:pPr marL="457200" indent="-457200" eaLnBrk="1" fontAlgn="auto" hangingPunct="1">
              <a:spcAft>
                <a:spcPts val="0"/>
              </a:spcAft>
              <a:buFont typeface="Wingdings"/>
              <a:buAutoNum type="arabicPeriod"/>
              <a:defRPr/>
            </a:pPr>
            <a:r>
              <a:rPr lang="en-US" i="1" dirty="0" smtClean="0"/>
              <a:t>Kidneys</a:t>
            </a:r>
          </a:p>
          <a:p>
            <a:pPr marL="457200" indent="-457200" eaLnBrk="1" fontAlgn="auto" hangingPunct="1">
              <a:spcAft>
                <a:spcPts val="0"/>
              </a:spcAft>
              <a:buFont typeface="Wingdings"/>
              <a:buAutoNum type="arabicPeriod"/>
              <a:defRPr/>
            </a:pPr>
            <a:r>
              <a:rPr lang="en-US" i="1" dirty="0" smtClean="0"/>
              <a:t>Spleen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sz="quarter" idx="1"/>
          </p:nvPr>
        </p:nvSpPr>
        <p:spPr>
          <a:xfrm>
            <a:off x="457200" y="304800"/>
            <a:ext cx="6172200" cy="6169025"/>
          </a:xfrm>
        </p:spPr>
        <p:txBody>
          <a:bodyPr/>
          <a:lstStyle/>
          <a:p>
            <a:pPr eaLnBrk="1" hangingPunct="1">
              <a:lnSpc>
                <a:spcPct val="80000"/>
              </a:lnSpc>
            </a:pPr>
            <a:r>
              <a:rPr lang="en-US" sz="2200" b="1" dirty="0" smtClean="0">
                <a:solidFill>
                  <a:srgbClr val="C00000"/>
                </a:solidFill>
              </a:rPr>
              <a:t>Fat embolism</a:t>
            </a:r>
          </a:p>
          <a:p>
            <a:pPr eaLnBrk="1" hangingPunct="1">
              <a:lnSpc>
                <a:spcPct val="80000"/>
              </a:lnSpc>
              <a:buFontTx/>
              <a:buChar char="-"/>
            </a:pPr>
            <a:r>
              <a:rPr lang="en-US" sz="2200" dirty="0" smtClean="0"/>
              <a:t>Causes</a:t>
            </a:r>
          </a:p>
          <a:p>
            <a:pPr eaLnBrk="1" hangingPunct="1">
              <a:lnSpc>
                <a:spcPct val="80000"/>
              </a:lnSpc>
              <a:buFont typeface="Wingdings" pitchFamily="2" charset="2"/>
              <a:buAutoNum type="arabicPeriod"/>
            </a:pPr>
            <a:r>
              <a:rPr lang="en-US" sz="2200" i="1" dirty="0" smtClean="0"/>
              <a:t>Skeletal injury (</a:t>
            </a:r>
            <a:r>
              <a:rPr lang="en-US" sz="2000" dirty="0" smtClean="0"/>
              <a:t>fractures of long bones )</a:t>
            </a:r>
            <a:endParaRPr lang="en-US" sz="2200" i="1" dirty="0" smtClean="0"/>
          </a:p>
          <a:p>
            <a:pPr eaLnBrk="1" hangingPunct="1">
              <a:lnSpc>
                <a:spcPct val="80000"/>
              </a:lnSpc>
              <a:buFont typeface="Wingdings" pitchFamily="2" charset="2"/>
              <a:buAutoNum type="arabicPeriod"/>
            </a:pPr>
            <a:r>
              <a:rPr lang="en-US" sz="2200" i="1" dirty="0" smtClean="0"/>
              <a:t>Adipose tissue Injury</a:t>
            </a:r>
          </a:p>
          <a:p>
            <a:pPr eaLnBrk="1" hangingPunct="1">
              <a:lnSpc>
                <a:spcPct val="80000"/>
              </a:lnSpc>
            </a:pPr>
            <a:r>
              <a:rPr lang="en-US" sz="2000" dirty="0" smtClean="0"/>
              <a:t>Mechanical obstruction is exacerbated by free fatty acid release from the fat globules, causing local toxic injury to endothelium.</a:t>
            </a:r>
            <a:endParaRPr lang="en-US" sz="2200" dirty="0" smtClean="0"/>
          </a:p>
          <a:p>
            <a:pPr eaLnBrk="1" hangingPunct="1">
              <a:lnSpc>
                <a:spcPct val="80000"/>
              </a:lnSpc>
              <a:buFontTx/>
              <a:buChar char="-"/>
            </a:pPr>
            <a:r>
              <a:rPr lang="en-US" sz="2200" dirty="0" smtClean="0"/>
              <a:t>In skeletal injury, fat embolism occurs in 90% of cases, but only 10% or less have clinical findings</a:t>
            </a:r>
          </a:p>
          <a:p>
            <a:pPr eaLnBrk="1" hangingPunct="1">
              <a:lnSpc>
                <a:spcPct val="80000"/>
              </a:lnSpc>
              <a:buNone/>
            </a:pPr>
            <a:endParaRPr lang="en-US" sz="2200" dirty="0" smtClean="0"/>
          </a:p>
          <a:p>
            <a:pPr eaLnBrk="1" hangingPunct="1">
              <a:lnSpc>
                <a:spcPct val="80000"/>
              </a:lnSpc>
            </a:pPr>
            <a:r>
              <a:rPr lang="en-US" sz="2000" b="1" i="1" dirty="0" smtClean="0"/>
              <a:t>Fat embolism syndrome </a:t>
            </a:r>
            <a:r>
              <a:rPr lang="en-US" sz="2000" i="1" dirty="0" smtClean="0"/>
              <a:t>is characterized by</a:t>
            </a:r>
          </a:p>
          <a:p>
            <a:pPr marL="457200" indent="-457200" eaLnBrk="1" hangingPunct="1">
              <a:lnSpc>
                <a:spcPct val="80000"/>
              </a:lnSpc>
              <a:buFont typeface="+mj-lt"/>
              <a:buAutoNum type="alphaUcPeriod"/>
            </a:pPr>
            <a:r>
              <a:rPr lang="en-US" sz="2000" i="1" dirty="0" smtClean="0"/>
              <a:t> </a:t>
            </a:r>
            <a:r>
              <a:rPr lang="en-US" sz="2200" i="1" dirty="0" smtClean="0"/>
              <a:t>Pulmonary Insufficiency</a:t>
            </a:r>
          </a:p>
          <a:p>
            <a:pPr marL="457200" indent="-457200" eaLnBrk="1" hangingPunct="1">
              <a:lnSpc>
                <a:spcPct val="80000"/>
              </a:lnSpc>
              <a:buFont typeface="+mj-lt"/>
              <a:buAutoNum type="alphaUcPeriod"/>
            </a:pPr>
            <a:r>
              <a:rPr lang="en-US" sz="2200" i="1" dirty="0" smtClean="0"/>
              <a:t>Neurologic symptoms</a:t>
            </a:r>
          </a:p>
          <a:p>
            <a:pPr marL="457200" indent="-457200" eaLnBrk="1" hangingPunct="1">
              <a:lnSpc>
                <a:spcPct val="80000"/>
              </a:lnSpc>
              <a:buFont typeface="+mj-lt"/>
              <a:buAutoNum type="alphaUcPeriod"/>
            </a:pPr>
            <a:r>
              <a:rPr lang="en-US" sz="2200" i="1" dirty="0" smtClean="0"/>
              <a:t>Anemia</a:t>
            </a:r>
          </a:p>
          <a:p>
            <a:pPr marL="457200" indent="-457200" eaLnBrk="1" hangingPunct="1">
              <a:lnSpc>
                <a:spcPct val="80000"/>
              </a:lnSpc>
              <a:buFont typeface="+mj-lt"/>
              <a:buAutoNum type="alphaUcPeriod"/>
            </a:pPr>
            <a:r>
              <a:rPr lang="en-US" sz="2200" i="1" dirty="0" smtClean="0"/>
              <a:t>Thrombocytopenia </a:t>
            </a:r>
            <a:r>
              <a:rPr lang="en-US" sz="2200" i="1" dirty="0" smtClean="0">
                <a:solidFill>
                  <a:schemeClr val="accent5">
                    <a:lumMod val="50000"/>
                  </a:schemeClr>
                </a:solidFill>
              </a:rPr>
              <a:t>(first to appear)</a:t>
            </a:r>
            <a:endParaRPr lang="en-US" sz="2200" i="1" dirty="0" smtClean="0"/>
          </a:p>
          <a:p>
            <a:pPr marL="457200" indent="-457200" eaLnBrk="1" hangingPunct="1">
              <a:lnSpc>
                <a:spcPct val="80000"/>
              </a:lnSpc>
              <a:buFont typeface="+mj-lt"/>
              <a:buAutoNum type="alphaUcPeriod"/>
            </a:pPr>
            <a:r>
              <a:rPr lang="en-US" sz="2200" i="1" dirty="0" smtClean="0"/>
              <a:t>Death in 10% of the case </a:t>
            </a:r>
          </a:p>
          <a:p>
            <a:pPr eaLnBrk="1" hangingPunct="1">
              <a:lnSpc>
                <a:spcPct val="80000"/>
              </a:lnSpc>
              <a:buNone/>
            </a:pPr>
            <a:r>
              <a:rPr lang="en-US" sz="2200" dirty="0" smtClean="0"/>
              <a:t>- Symptoms appears 1-3 days after injury</a:t>
            </a:r>
          </a:p>
          <a:p>
            <a:pPr eaLnBrk="1" hangingPunct="1">
              <a:lnSpc>
                <a:spcPct val="80000"/>
              </a:lnSpc>
              <a:buFont typeface="Wingdings" pitchFamily="2" charset="2"/>
              <a:buNone/>
            </a:pPr>
            <a:r>
              <a:rPr lang="en-US" sz="2200" dirty="0" smtClean="0"/>
              <a:t>		</a:t>
            </a:r>
            <a:r>
              <a:rPr lang="en-US" sz="2200" i="1" dirty="0" smtClean="0"/>
              <a:t>Tachypnea</a:t>
            </a:r>
            <a:r>
              <a:rPr lang="en-US" sz="1800" i="1" dirty="0" smtClean="0">
                <a:solidFill>
                  <a:schemeClr val="accent5">
                    <a:lumMod val="50000"/>
                  </a:schemeClr>
                </a:solidFill>
              </a:rPr>
              <a:t>(rapid breathing), </a:t>
            </a:r>
            <a:r>
              <a:rPr lang="en-US" sz="2200" i="1" dirty="0" smtClean="0"/>
              <a:t>Dyspnea, Tachycardia </a:t>
            </a:r>
            <a:r>
              <a:rPr lang="en-US" sz="2200" i="1" dirty="0" smtClean="0"/>
              <a:t>and Neurological </a:t>
            </a:r>
            <a:r>
              <a:rPr lang="en-US" sz="2200" i="1" dirty="0" smtClean="0"/>
              <a:t>symptoms</a:t>
            </a:r>
          </a:p>
        </p:txBody>
      </p:sp>
      <p:sp>
        <p:nvSpPr>
          <p:cNvPr id="2" name="TextBox 1"/>
          <p:cNvSpPr txBox="1"/>
          <p:nvPr/>
        </p:nvSpPr>
        <p:spPr>
          <a:xfrm>
            <a:off x="7010400" y="457200"/>
            <a:ext cx="1646605" cy="369332"/>
          </a:xfrm>
          <a:prstGeom prst="rect">
            <a:avLst/>
          </a:prstGeom>
          <a:noFill/>
        </p:spPr>
        <p:txBody>
          <a:bodyPr wrap="none" rtlCol="0">
            <a:spAutoFit/>
          </a:bodyPr>
          <a:lstStyle/>
          <a:p>
            <a:r>
              <a:rPr lang="en-US" dirty="0" smtClean="0">
                <a:solidFill>
                  <a:schemeClr val="accent5">
                    <a:lumMod val="50000"/>
                  </a:schemeClr>
                </a:solidFill>
              </a:rPr>
              <a:t>Bone fracture</a:t>
            </a:r>
            <a:endParaRPr lang="en-US" dirty="0">
              <a:solidFill>
                <a:schemeClr val="accent5">
                  <a:lumMod val="50000"/>
                </a:schemeClr>
              </a:solidFill>
            </a:endParaRPr>
          </a:p>
        </p:txBody>
      </p:sp>
      <p:cxnSp>
        <p:nvCxnSpPr>
          <p:cNvPr id="4" name="Straight Arrow Connector 3"/>
          <p:cNvCxnSpPr>
            <a:stCxn id="2" idx="2"/>
          </p:cNvCxnSpPr>
          <p:nvPr/>
        </p:nvCxnSpPr>
        <p:spPr>
          <a:xfrm flipH="1">
            <a:off x="7833702" y="826532"/>
            <a:ext cx="1" cy="316468"/>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577589" y="1143000"/>
            <a:ext cx="2512226" cy="369332"/>
          </a:xfrm>
          <a:prstGeom prst="rect">
            <a:avLst/>
          </a:prstGeom>
          <a:noFill/>
        </p:spPr>
        <p:txBody>
          <a:bodyPr wrap="none" rtlCol="0">
            <a:spAutoFit/>
          </a:bodyPr>
          <a:lstStyle/>
          <a:p>
            <a:r>
              <a:rPr lang="en-US" dirty="0" smtClean="0">
                <a:solidFill>
                  <a:schemeClr val="accent5">
                    <a:lumMod val="50000"/>
                  </a:schemeClr>
                </a:solidFill>
              </a:rPr>
              <a:t>Fat in the circulation </a:t>
            </a:r>
            <a:endParaRPr lang="en-US" dirty="0">
              <a:solidFill>
                <a:schemeClr val="accent5">
                  <a:lumMod val="50000"/>
                </a:schemeClr>
              </a:solidFill>
            </a:endParaRPr>
          </a:p>
        </p:txBody>
      </p:sp>
      <p:cxnSp>
        <p:nvCxnSpPr>
          <p:cNvPr id="9" name="Straight Arrow Connector 8"/>
          <p:cNvCxnSpPr>
            <a:stCxn id="6" idx="2"/>
          </p:cNvCxnSpPr>
          <p:nvPr/>
        </p:nvCxnSpPr>
        <p:spPr>
          <a:xfrm flipH="1">
            <a:off x="7543800" y="1512332"/>
            <a:ext cx="289902" cy="468868"/>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p:cNvCxnSpPr>
          <p:nvPr/>
        </p:nvCxnSpPr>
        <p:spPr>
          <a:xfrm>
            <a:off x="7833702" y="1512332"/>
            <a:ext cx="243498" cy="468868"/>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69550" y="1981200"/>
            <a:ext cx="1219200" cy="738664"/>
          </a:xfrm>
          <a:prstGeom prst="rect">
            <a:avLst/>
          </a:prstGeom>
          <a:noFill/>
        </p:spPr>
        <p:txBody>
          <a:bodyPr wrap="square" rtlCol="0">
            <a:spAutoFit/>
          </a:bodyPr>
          <a:lstStyle/>
          <a:p>
            <a:r>
              <a:rPr lang="en-US" sz="1400" dirty="0" smtClean="0">
                <a:solidFill>
                  <a:schemeClr val="accent5">
                    <a:lumMod val="50000"/>
                  </a:schemeClr>
                </a:solidFill>
              </a:rPr>
              <a:t>Mechanical damage ( mass effect)</a:t>
            </a:r>
            <a:endParaRPr lang="en-US" sz="1400" dirty="0">
              <a:solidFill>
                <a:schemeClr val="accent5">
                  <a:lumMod val="50000"/>
                </a:schemeClr>
              </a:solidFill>
            </a:endParaRPr>
          </a:p>
        </p:txBody>
      </p:sp>
      <p:sp>
        <p:nvSpPr>
          <p:cNvPr id="16" name="TextBox 15"/>
          <p:cNvSpPr txBox="1"/>
          <p:nvPr/>
        </p:nvSpPr>
        <p:spPr>
          <a:xfrm>
            <a:off x="7688751" y="1981200"/>
            <a:ext cx="1066800" cy="1169551"/>
          </a:xfrm>
          <a:prstGeom prst="rect">
            <a:avLst/>
          </a:prstGeom>
          <a:noFill/>
        </p:spPr>
        <p:txBody>
          <a:bodyPr wrap="square" rtlCol="0">
            <a:spAutoFit/>
          </a:bodyPr>
          <a:lstStyle/>
          <a:p>
            <a:r>
              <a:rPr lang="en-US" sz="1400" dirty="0" smtClean="0">
                <a:solidFill>
                  <a:schemeClr val="accent5">
                    <a:lumMod val="50000"/>
                  </a:schemeClr>
                </a:solidFill>
              </a:rPr>
              <a:t>Immune RXN </a:t>
            </a:r>
            <a:r>
              <a:rPr lang="en-US" sz="1400" dirty="0" smtClean="0">
                <a:solidFill>
                  <a:schemeClr val="accent5">
                    <a:lumMod val="50000"/>
                  </a:schemeClr>
                </a:solidFill>
                <a:sym typeface="Wingdings" panose="05000000000000000000" pitchFamily="2" charset="2"/>
              </a:rPr>
              <a:t> affects bone marrow</a:t>
            </a:r>
            <a:endParaRPr lang="en-US" sz="1400" dirty="0">
              <a:solidFill>
                <a:schemeClr val="accent5">
                  <a:lumMod val="50000"/>
                </a:schemeClr>
              </a:solidFill>
            </a:endParaRPr>
          </a:p>
        </p:txBody>
      </p:sp>
      <p:sp>
        <p:nvSpPr>
          <p:cNvPr id="17" name="Rectangle 16"/>
          <p:cNvSpPr/>
          <p:nvPr/>
        </p:nvSpPr>
        <p:spPr>
          <a:xfrm flipH="1">
            <a:off x="6427723" y="304800"/>
            <a:ext cx="2522051" cy="35355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7353699" y="3100864"/>
            <a:ext cx="533400" cy="380263"/>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19906" y="3464250"/>
            <a:ext cx="2621333" cy="338554"/>
          </a:xfrm>
          <a:prstGeom prst="rect">
            <a:avLst/>
          </a:prstGeom>
          <a:noFill/>
        </p:spPr>
        <p:txBody>
          <a:bodyPr wrap="square" rtlCol="0">
            <a:spAutoFit/>
          </a:bodyPr>
          <a:lstStyle/>
          <a:p>
            <a:r>
              <a:rPr lang="en-US" sz="1600" b="1" dirty="0" smtClean="0">
                <a:solidFill>
                  <a:schemeClr val="accent5">
                    <a:lumMod val="50000"/>
                  </a:schemeClr>
                </a:solidFill>
              </a:rPr>
              <a:t>Fat emboli syndrome</a:t>
            </a:r>
            <a:endParaRPr lang="en-US" sz="1600" b="1" dirty="0">
              <a:solidFill>
                <a:schemeClr val="accent5">
                  <a:lumMod val="50000"/>
                </a:schemeClr>
              </a:solidFill>
            </a:endParaRPr>
          </a:p>
        </p:txBody>
      </p:sp>
      <p:sp>
        <p:nvSpPr>
          <p:cNvPr id="20" name="TextBox 19"/>
          <p:cNvSpPr txBox="1"/>
          <p:nvPr/>
        </p:nvSpPr>
        <p:spPr>
          <a:xfrm>
            <a:off x="6259970" y="3894224"/>
            <a:ext cx="2187457" cy="2677656"/>
          </a:xfrm>
          <a:prstGeom prst="rect">
            <a:avLst/>
          </a:prstGeom>
          <a:noFill/>
          <a:ln>
            <a:solidFill>
              <a:schemeClr val="accent5">
                <a:lumMod val="50000"/>
              </a:schemeClr>
            </a:solidFill>
          </a:ln>
        </p:spPr>
        <p:txBody>
          <a:bodyPr wrap="square" rtlCol="0">
            <a:spAutoFit/>
          </a:bodyPr>
          <a:lstStyle/>
          <a:p>
            <a:pPr algn="r" rtl="1"/>
            <a:r>
              <a:rPr lang="ar-SA" sz="1400" dirty="0" smtClean="0">
                <a:solidFill>
                  <a:schemeClr val="accent5">
                    <a:lumMod val="50000"/>
                  </a:schemeClr>
                </a:solidFill>
              </a:rPr>
              <a:t>عشان العلم و هيك  </a:t>
            </a:r>
            <a:r>
              <a:rPr lang="ar-JO" sz="1400" dirty="0" smtClean="0">
                <a:solidFill>
                  <a:schemeClr val="accent5">
                    <a:lumMod val="50000"/>
                  </a:schemeClr>
                </a:solidFill>
              </a:rPr>
              <a:t>:</a:t>
            </a:r>
            <a:r>
              <a:rPr lang="en-US" sz="1400" dirty="0" smtClean="0">
                <a:solidFill>
                  <a:schemeClr val="accent5">
                    <a:lumMod val="50000"/>
                  </a:schemeClr>
                </a:solidFill>
              </a:rPr>
              <a:t>P</a:t>
            </a:r>
          </a:p>
          <a:p>
            <a:r>
              <a:rPr lang="en-US" sz="1400" dirty="0" smtClean="0">
                <a:solidFill>
                  <a:schemeClr val="accent5">
                    <a:lumMod val="50000"/>
                  </a:schemeClr>
                </a:solidFill>
              </a:rPr>
              <a:t>** I didn’t find anything about an immune RXN in fat embolism syndrome in the internet :P, they all say it’s just the toxic (biochemical effect) of the released </a:t>
            </a:r>
            <a:r>
              <a:rPr lang="en-US" sz="1400" dirty="0">
                <a:solidFill>
                  <a:schemeClr val="accent5">
                    <a:lumMod val="50000"/>
                  </a:schemeClr>
                </a:solidFill>
              </a:rPr>
              <a:t>free fatty </a:t>
            </a:r>
            <a:r>
              <a:rPr lang="en-US" sz="1400" dirty="0" smtClean="0">
                <a:solidFill>
                  <a:schemeClr val="accent5">
                    <a:lumMod val="50000"/>
                  </a:schemeClr>
                </a:solidFill>
              </a:rPr>
              <a:t>acid. the anemia and TCP are of unknown cause.</a:t>
            </a:r>
            <a:endParaRPr lang="en-US" sz="1400"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5257800" cy="6169025"/>
          </a:xfrm>
        </p:spPr>
        <p:txBody>
          <a:bodyPr>
            <a:normAutofit fontScale="92500" lnSpcReduction="20000"/>
          </a:bodyPr>
          <a:lstStyle/>
          <a:p>
            <a:pPr marL="274320" indent="-274320" eaLnBrk="1" fontAlgn="auto" hangingPunct="1">
              <a:spcAft>
                <a:spcPts val="0"/>
              </a:spcAft>
              <a:buFont typeface="Wingdings"/>
              <a:buChar char=""/>
              <a:defRPr/>
            </a:pPr>
            <a:r>
              <a:rPr lang="en-US" b="1" dirty="0" smtClean="0">
                <a:solidFill>
                  <a:srgbClr val="C00000"/>
                </a:solidFill>
              </a:rPr>
              <a:t>Air Embolism</a:t>
            </a:r>
          </a:p>
          <a:p>
            <a:pPr marL="274320" indent="-274320" eaLnBrk="1" fontAlgn="auto" hangingPunct="1">
              <a:spcAft>
                <a:spcPts val="0"/>
              </a:spcAft>
              <a:defRPr/>
            </a:pPr>
            <a:r>
              <a:rPr lang="en-US" sz="2200" dirty="0" smtClean="0"/>
              <a:t>causes:</a:t>
            </a:r>
          </a:p>
          <a:p>
            <a:pPr marL="457200" indent="-457200" eaLnBrk="1" fontAlgn="auto" hangingPunct="1">
              <a:spcAft>
                <a:spcPts val="0"/>
              </a:spcAft>
              <a:buFont typeface="Wingdings"/>
              <a:buAutoNum type="arabicPeriod"/>
              <a:defRPr/>
            </a:pPr>
            <a:r>
              <a:rPr lang="en-US" sz="2200" i="1" dirty="0" smtClean="0"/>
              <a:t>Obstetric procedures</a:t>
            </a:r>
          </a:p>
          <a:p>
            <a:pPr marL="457200" indent="-457200" eaLnBrk="1" fontAlgn="auto" hangingPunct="1">
              <a:spcAft>
                <a:spcPts val="0"/>
              </a:spcAft>
              <a:buFont typeface="Wingdings"/>
              <a:buAutoNum type="arabicPeriod"/>
              <a:defRPr/>
            </a:pPr>
            <a:r>
              <a:rPr lang="en-US" sz="2200" i="1" dirty="0" smtClean="0"/>
              <a:t>Chest wall injury</a:t>
            </a:r>
          </a:p>
          <a:p>
            <a:pPr marL="457200" indent="-457200" eaLnBrk="1" fontAlgn="auto" hangingPunct="1">
              <a:spcAft>
                <a:spcPts val="0"/>
              </a:spcAft>
              <a:buFont typeface="Wingdings"/>
              <a:buAutoNum type="arabicPeriod"/>
              <a:defRPr/>
            </a:pPr>
            <a:r>
              <a:rPr lang="en-US" sz="2200" i="1" dirty="0" smtClean="0"/>
              <a:t>Decompression sickness: in </a:t>
            </a:r>
            <a:r>
              <a:rPr lang="en-US" sz="2200" dirty="0" smtClean="0"/>
              <a:t>Scuba and deep-sea divers ((</a:t>
            </a:r>
            <a:r>
              <a:rPr lang="en-US" sz="2200" dirty="0" smtClean="0">
                <a:solidFill>
                  <a:srgbClr val="0070C0"/>
                </a:solidFill>
              </a:rPr>
              <a:t>nitrogen</a:t>
            </a:r>
            <a:r>
              <a:rPr lang="en-US" sz="2200" dirty="0" smtClean="0"/>
              <a:t> </a:t>
            </a:r>
            <a:r>
              <a:rPr lang="en-US" sz="1700" dirty="0" smtClean="0">
                <a:solidFill>
                  <a:schemeClr val="accent5">
                    <a:lumMod val="50000"/>
                  </a:schemeClr>
                </a:solidFill>
              </a:rPr>
              <a:t>(80% of the air is nitrogen</a:t>
            </a:r>
            <a:r>
              <a:rPr lang="en-US" sz="2200" dirty="0" smtClean="0"/>
              <a:t>)))</a:t>
            </a:r>
            <a:endParaRPr lang="en-US" sz="2200" i="1" dirty="0" smtClean="0"/>
          </a:p>
          <a:p>
            <a:pPr marL="457200" indent="-457200" eaLnBrk="1" fontAlgn="auto" hangingPunct="1">
              <a:spcAft>
                <a:spcPts val="0"/>
              </a:spcAft>
              <a:defRPr/>
            </a:pPr>
            <a:r>
              <a:rPr lang="en-US" sz="2200" i="1" dirty="0" smtClean="0"/>
              <a:t>More then 100ml of air is required to produce clinical effect.</a:t>
            </a:r>
            <a:endParaRPr lang="en-US" sz="2200" dirty="0" smtClean="0"/>
          </a:p>
          <a:p>
            <a:pPr marL="457200" indent="-457200" eaLnBrk="1" fontAlgn="auto" hangingPunct="1">
              <a:spcAft>
                <a:spcPts val="0"/>
              </a:spcAft>
              <a:buFont typeface="Wingdings"/>
              <a:buChar char=""/>
              <a:defRPr/>
            </a:pPr>
            <a:r>
              <a:rPr lang="en-US" sz="2200" dirty="0" smtClean="0">
                <a:solidFill>
                  <a:srgbClr val="C00000"/>
                </a:solidFill>
              </a:rPr>
              <a:t>Clinical consequence</a:t>
            </a:r>
          </a:p>
          <a:p>
            <a:pPr marL="457200" indent="-457200" eaLnBrk="1" fontAlgn="auto" hangingPunct="1">
              <a:spcAft>
                <a:spcPts val="0"/>
              </a:spcAft>
              <a:buFont typeface="Wingdings"/>
              <a:buAutoNum type="arabicPeriod"/>
              <a:defRPr/>
            </a:pPr>
            <a:r>
              <a:rPr lang="en-US" sz="2200" b="1" i="1" dirty="0" smtClean="0"/>
              <a:t>Painful joints</a:t>
            </a:r>
            <a:r>
              <a:rPr lang="en-US" sz="2200" i="1" dirty="0" smtClean="0"/>
              <a:t>: due to rapid formation of gas bubbles within Sk. Muscles and supporting tissues.</a:t>
            </a:r>
          </a:p>
          <a:p>
            <a:pPr marL="457200" indent="-457200" eaLnBrk="1" fontAlgn="auto" hangingPunct="1">
              <a:spcAft>
                <a:spcPts val="0"/>
              </a:spcAft>
              <a:buFont typeface="Wingdings"/>
              <a:buAutoNum type="arabicPeriod"/>
              <a:defRPr/>
            </a:pPr>
            <a:r>
              <a:rPr lang="en-US" sz="2200" i="1" dirty="0" smtClean="0"/>
              <a:t>Focal </a:t>
            </a:r>
            <a:r>
              <a:rPr lang="en-US" sz="2200" b="1" i="1" dirty="0" smtClean="0"/>
              <a:t>ischemia in brain </a:t>
            </a:r>
            <a:r>
              <a:rPr lang="en-US" sz="2200" i="1" dirty="0" smtClean="0"/>
              <a:t>and heart</a:t>
            </a:r>
          </a:p>
          <a:p>
            <a:pPr marL="457200" indent="-457200" eaLnBrk="1" fontAlgn="auto" hangingPunct="1">
              <a:spcAft>
                <a:spcPts val="0"/>
              </a:spcAft>
              <a:buFont typeface="Wingdings"/>
              <a:buAutoNum type="arabicPeriod"/>
              <a:defRPr/>
            </a:pPr>
            <a:r>
              <a:rPr lang="en-US" sz="2200" b="1" i="1" dirty="0" smtClean="0"/>
              <a:t>Lung</a:t>
            </a:r>
            <a:r>
              <a:rPr lang="en-US" sz="2200" i="1" dirty="0" smtClean="0"/>
              <a:t> </a:t>
            </a:r>
            <a:r>
              <a:rPr lang="en-US" sz="2200" b="1" i="1" dirty="0" smtClean="0"/>
              <a:t>edema</a:t>
            </a:r>
            <a:r>
              <a:rPr lang="en-US" sz="2200" i="1" dirty="0" smtClean="0"/>
              <a:t>, Hemorrhage, </a:t>
            </a:r>
            <a:r>
              <a:rPr lang="en-US" sz="2200" b="1" i="1" dirty="0" err="1" smtClean="0"/>
              <a:t>atelectasis</a:t>
            </a:r>
            <a:r>
              <a:rPr lang="en-US" sz="2200" i="1" dirty="0" smtClean="0"/>
              <a:t>, </a:t>
            </a:r>
            <a:r>
              <a:rPr lang="en-US" sz="2200" b="1" i="1" dirty="0" smtClean="0"/>
              <a:t>emphysema</a:t>
            </a:r>
            <a:r>
              <a:rPr lang="en-US" sz="2200" i="1" dirty="0" smtClean="0"/>
              <a:t>, which all lead to Respiratory distress. (chokes)</a:t>
            </a:r>
          </a:p>
          <a:p>
            <a:pPr marL="457200" indent="-457200" eaLnBrk="1" fontAlgn="auto" hangingPunct="1">
              <a:spcAft>
                <a:spcPts val="0"/>
              </a:spcAft>
              <a:buFont typeface="Wingdings"/>
              <a:buAutoNum type="arabicPeriod"/>
              <a:defRPr/>
            </a:pPr>
            <a:r>
              <a:rPr lang="en-US" sz="2200" b="1" i="1" dirty="0" smtClean="0"/>
              <a:t>caisson</a:t>
            </a:r>
            <a:r>
              <a:rPr lang="en-US" sz="2200" i="1" dirty="0" smtClean="0"/>
              <a:t> </a:t>
            </a:r>
            <a:r>
              <a:rPr lang="en-US" sz="2200" b="1" i="1" dirty="0" smtClean="0"/>
              <a:t>disease</a:t>
            </a:r>
            <a:r>
              <a:rPr lang="en-US" sz="2200" i="1" dirty="0" smtClean="0"/>
              <a:t>: </a:t>
            </a:r>
            <a:r>
              <a:rPr lang="en-US" sz="2200" dirty="0" smtClean="0"/>
              <a:t>gas emboli in the bones leads to multiple foci of ischemic </a:t>
            </a:r>
            <a:r>
              <a:rPr lang="en-US" sz="2600" b="1" dirty="0" smtClean="0"/>
              <a:t>necrosis</a:t>
            </a:r>
            <a:r>
              <a:rPr lang="en-US" sz="2200" dirty="0" smtClean="0"/>
              <a:t>, usually the heads of the femurs, tibias, and </a:t>
            </a:r>
            <a:r>
              <a:rPr lang="en-US" sz="2200" dirty="0" err="1" smtClean="0"/>
              <a:t>humeri</a:t>
            </a:r>
            <a:r>
              <a:rPr lang="en-US" sz="2200" dirty="0" smtClean="0"/>
              <a:t> </a:t>
            </a:r>
            <a:endParaRPr lang="en-US" sz="2200" i="1" dirty="0" smtClean="0"/>
          </a:p>
          <a:p>
            <a:pPr marL="457200" indent="-457200" eaLnBrk="1" fontAlgn="auto" hangingPunct="1">
              <a:spcAft>
                <a:spcPts val="0"/>
              </a:spcAft>
              <a:buFont typeface="Wingdings"/>
              <a:buNone/>
              <a:defRPr/>
            </a:pPr>
            <a:endParaRPr lang="en-US" dirty="0" smtClean="0"/>
          </a:p>
        </p:txBody>
      </p:sp>
      <p:sp>
        <p:nvSpPr>
          <p:cNvPr id="2" name="TextBox 1"/>
          <p:cNvSpPr txBox="1"/>
          <p:nvPr/>
        </p:nvSpPr>
        <p:spPr>
          <a:xfrm>
            <a:off x="5867400" y="152400"/>
            <a:ext cx="2819399" cy="3416320"/>
          </a:xfrm>
          <a:prstGeom prst="rect">
            <a:avLst/>
          </a:prstGeom>
          <a:noFill/>
          <a:ln>
            <a:solidFill>
              <a:schemeClr val="accent5">
                <a:lumMod val="50000"/>
              </a:schemeClr>
            </a:solidFill>
          </a:ln>
        </p:spPr>
        <p:txBody>
          <a:bodyPr wrap="square" rtlCol="0">
            <a:spAutoFit/>
          </a:bodyPr>
          <a:lstStyle/>
          <a:p>
            <a:r>
              <a:rPr lang="en-US" sz="1600" dirty="0" smtClean="0">
                <a:solidFill>
                  <a:schemeClr val="accent5">
                    <a:lumMod val="50000"/>
                  </a:schemeClr>
                </a:solidFill>
              </a:rPr>
              <a:t>When a person dives deep, the atmospheric pressure will convert the gas into liquid ,when he goes up rapidly the liquid is converted back to gas and large amount of bubbles will be formed that resemble an embolus.</a:t>
            </a:r>
          </a:p>
          <a:p>
            <a:r>
              <a:rPr lang="en-US" sz="1600" dirty="0" smtClean="0">
                <a:solidFill>
                  <a:schemeClr val="accent5">
                    <a:lumMod val="50000"/>
                  </a:schemeClr>
                </a:solidFill>
              </a:rPr>
              <a:t>**</a:t>
            </a:r>
            <a:r>
              <a:rPr lang="en-US" sz="1400" dirty="0" smtClean="0">
                <a:solidFill>
                  <a:schemeClr val="accent5">
                    <a:lumMod val="50000"/>
                  </a:schemeClr>
                </a:solidFill>
              </a:rPr>
              <a:t>I guess the doc. </a:t>
            </a:r>
            <a:r>
              <a:rPr lang="en-US" sz="1400" dirty="0">
                <a:solidFill>
                  <a:schemeClr val="accent5">
                    <a:lumMod val="50000"/>
                  </a:schemeClr>
                </a:solidFill>
              </a:rPr>
              <a:t>m</a:t>
            </a:r>
            <a:r>
              <a:rPr lang="en-US" sz="1400" dirty="0" smtClean="0">
                <a:solidFill>
                  <a:schemeClr val="accent5">
                    <a:lumMod val="50000"/>
                  </a:schemeClr>
                </a:solidFill>
              </a:rPr>
              <a:t>eans by N</a:t>
            </a:r>
            <a:r>
              <a:rPr lang="en-US" sz="1050" dirty="0" smtClean="0">
                <a:solidFill>
                  <a:schemeClr val="accent5">
                    <a:lumMod val="50000"/>
                  </a:schemeClr>
                </a:solidFill>
              </a:rPr>
              <a:t>2</a:t>
            </a:r>
            <a:r>
              <a:rPr lang="en-US" sz="1400" dirty="0" smtClean="0">
                <a:solidFill>
                  <a:schemeClr val="accent5">
                    <a:lumMod val="50000"/>
                  </a:schemeClr>
                </a:solidFill>
              </a:rPr>
              <a:t> becomes liquid is that more is dissolved in the blood as the solubility increases with pressure increment. </a:t>
            </a:r>
            <a:endParaRPr lang="en-US" sz="1600" dirty="0">
              <a:solidFill>
                <a:schemeClr val="accent5">
                  <a:lumMod val="50000"/>
                </a:schemeClr>
              </a:solidFill>
            </a:endParaRPr>
          </a:p>
        </p:txBody>
      </p:sp>
      <p:cxnSp>
        <p:nvCxnSpPr>
          <p:cNvPr id="5" name="Straight Arrow Connector 4"/>
          <p:cNvCxnSpPr/>
          <p:nvPr/>
        </p:nvCxnSpPr>
        <p:spPr>
          <a:xfrm flipV="1">
            <a:off x="3505200" y="533400"/>
            <a:ext cx="2209800" cy="114300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sz="quarter" idx="1"/>
          </p:nvPr>
        </p:nvSpPr>
        <p:spPr>
          <a:xfrm>
            <a:off x="457200" y="304800"/>
            <a:ext cx="6172200" cy="6169025"/>
          </a:xfrm>
        </p:spPr>
        <p:txBody>
          <a:bodyPr/>
          <a:lstStyle/>
          <a:p>
            <a:pPr eaLnBrk="1" hangingPunct="1"/>
            <a:r>
              <a:rPr lang="en-US" sz="2800" b="1" dirty="0" smtClean="0">
                <a:solidFill>
                  <a:srgbClr val="C00000"/>
                </a:solidFill>
              </a:rPr>
              <a:t>Amniotic fluid embolism</a:t>
            </a:r>
          </a:p>
          <a:p>
            <a:pPr eaLnBrk="1" hangingPunct="1">
              <a:buFontTx/>
              <a:buChar char="-"/>
            </a:pPr>
            <a:r>
              <a:rPr lang="en-US" dirty="0" smtClean="0"/>
              <a:t>Mortality Rate = 20%-40%</a:t>
            </a:r>
          </a:p>
          <a:p>
            <a:pPr eaLnBrk="1" hangingPunct="1">
              <a:buFontTx/>
              <a:buChar char="-"/>
            </a:pPr>
            <a:r>
              <a:rPr lang="en-US" dirty="0" smtClean="0"/>
              <a:t>Uncommon complication of labor</a:t>
            </a:r>
          </a:p>
          <a:p>
            <a:pPr eaLnBrk="1" hangingPunct="1">
              <a:buFontTx/>
              <a:buChar char="-"/>
            </a:pPr>
            <a:r>
              <a:rPr lang="en-US" dirty="0" smtClean="0"/>
              <a:t> due to infusion of amniotic fluid into </a:t>
            </a:r>
            <a:r>
              <a:rPr lang="en-US" sz="2800" b="1" dirty="0" smtClean="0"/>
              <a:t>maternal</a:t>
            </a:r>
            <a:r>
              <a:rPr lang="en-US" dirty="0" smtClean="0"/>
              <a:t> circulation via tears in placental membranes and rupture of uterine veins.</a:t>
            </a:r>
          </a:p>
          <a:p>
            <a:pPr eaLnBrk="1" hangingPunct="1">
              <a:buFontTx/>
              <a:buChar char="-"/>
            </a:pPr>
            <a:r>
              <a:rPr lang="en-US" dirty="0" smtClean="0"/>
              <a:t>sudden severe </a:t>
            </a:r>
            <a:r>
              <a:rPr lang="en-US" dirty="0" err="1" smtClean="0"/>
              <a:t>dyspnea</a:t>
            </a:r>
            <a:r>
              <a:rPr lang="en-US" dirty="0" smtClean="0"/>
              <a:t>, cyanosis, and </a:t>
            </a:r>
            <a:r>
              <a:rPr lang="en-US" dirty="0" err="1" smtClean="0"/>
              <a:t>hypotensive</a:t>
            </a:r>
            <a:r>
              <a:rPr lang="en-US" dirty="0" smtClean="0"/>
              <a:t> shock, followed by seizures, DIC and coma</a:t>
            </a:r>
          </a:p>
          <a:p>
            <a:pPr eaLnBrk="1" hangingPunct="1">
              <a:buFontTx/>
              <a:buChar char="-"/>
            </a:pPr>
            <a:r>
              <a:rPr lang="en-US" dirty="0" smtClean="0"/>
              <a:t>Finding:</a:t>
            </a:r>
          </a:p>
          <a:p>
            <a:pPr eaLnBrk="1" hangingPunct="1">
              <a:buFont typeface="Wingdings" pitchFamily="2" charset="2"/>
              <a:buNone/>
            </a:pPr>
            <a:r>
              <a:rPr lang="en-US" dirty="0" smtClean="0"/>
              <a:t>	Squamous cells, </a:t>
            </a:r>
            <a:r>
              <a:rPr lang="en-US" dirty="0" err="1" smtClean="0"/>
              <a:t>languo</a:t>
            </a:r>
            <a:r>
              <a:rPr lang="en-US" dirty="0" smtClean="0"/>
              <a:t> hair, fat, </a:t>
            </a:r>
            <a:r>
              <a:rPr lang="en-US" dirty="0" err="1" smtClean="0"/>
              <a:t>mucin</a:t>
            </a:r>
            <a:r>
              <a:rPr lang="en-US" dirty="0" smtClean="0"/>
              <a:t>  …..etc within the pulmonary microcirculation</a:t>
            </a:r>
          </a:p>
          <a:p>
            <a:pPr eaLnBrk="1" hangingPunct="1">
              <a:buFont typeface="Wingdings" pitchFamily="2" charset="2"/>
              <a:buNone/>
            </a:pPr>
            <a:r>
              <a:rPr lang="en-US" dirty="0" smtClean="0"/>
              <a:t>			</a:t>
            </a:r>
          </a:p>
        </p:txBody>
      </p:sp>
      <p:sp>
        <p:nvSpPr>
          <p:cNvPr id="2" name="TextBox 1"/>
          <p:cNvSpPr txBox="1"/>
          <p:nvPr/>
        </p:nvSpPr>
        <p:spPr>
          <a:xfrm>
            <a:off x="6629401" y="685800"/>
            <a:ext cx="1905000" cy="1815882"/>
          </a:xfrm>
          <a:prstGeom prst="rect">
            <a:avLst/>
          </a:prstGeom>
          <a:noFill/>
          <a:ln>
            <a:solidFill>
              <a:schemeClr val="tx1"/>
            </a:solidFill>
          </a:ln>
        </p:spPr>
        <p:txBody>
          <a:bodyPr wrap="square" rtlCol="0">
            <a:spAutoFit/>
          </a:bodyPr>
          <a:lstStyle/>
          <a:p>
            <a:r>
              <a:rPr lang="en-US" sz="1600" dirty="0" smtClean="0">
                <a:solidFill>
                  <a:schemeClr val="accent5">
                    <a:lumMod val="50000"/>
                  </a:schemeClr>
                </a:solidFill>
              </a:rPr>
              <a:t>As in fat emboli syndrome , the amniotic fluid will have both mechanical and immunological effects</a:t>
            </a:r>
            <a:endParaRPr lang="en-US" sz="1600" dirty="0">
              <a:solidFill>
                <a:schemeClr val="accent5">
                  <a:lumMod val="50000"/>
                </a:schemeClr>
              </a:solidFill>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urse_x0020_Name xmlns="1273bb50-8aa1-4bf6-a01c-f5e28723f012">Cardiovascular pathology-3rd yr medical students</Course_x0020_Nam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E91D0C80A92546A90D71F2E4C386F2" ma:contentTypeVersion="1" ma:contentTypeDescription="Create a new document." ma:contentTypeScope="" ma:versionID="8150bc365a64f4197470ef36d602a064">
  <xsd:schema xmlns:xsd="http://www.w3.org/2001/XMLSchema" xmlns:xs="http://www.w3.org/2001/XMLSchema" xmlns:p="http://schemas.microsoft.com/office/2006/metadata/properties" xmlns:ns2="1273bb50-8aa1-4bf6-a01c-f5e28723f012" targetNamespace="http://schemas.microsoft.com/office/2006/metadata/properties" ma:root="true" ma:fieldsID="9617b7a75fb7d0093c66aedf80356b1a" ns2:_="">
    <xsd:import namespace="1273bb50-8aa1-4bf6-a01c-f5e28723f012"/>
    <xsd:element name="properties">
      <xsd:complexType>
        <xsd:sequence>
          <xsd:element name="documentManagement">
            <xsd:complexType>
              <xsd:all>
                <xsd:element ref="ns2:Cours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73bb50-8aa1-4bf6-a01c-f5e28723f012" elementFormDefault="qualified">
    <xsd:import namespace="http://schemas.microsoft.com/office/2006/documentManagement/types"/>
    <xsd:import namespace="http://schemas.microsoft.com/office/infopath/2007/PartnerControls"/>
    <xsd:element name="Course_x0020_Name" ma:index="2" nillable="true" ma:displayName="Course Name" ma:internalName="Cours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650DFB-7DAF-4787-9023-1B7E84FF1782}">
  <ds:schemaRefs>
    <ds:schemaRef ds:uri="http://schemas.microsoft.com/office/2006/metadata/properties"/>
    <ds:schemaRef ds:uri="http://schemas.microsoft.com/office/infopath/2007/PartnerControls"/>
    <ds:schemaRef ds:uri="1273bb50-8aa1-4bf6-a01c-f5e28723f012"/>
  </ds:schemaRefs>
</ds:datastoreItem>
</file>

<file path=customXml/itemProps2.xml><?xml version="1.0" encoding="utf-8"?>
<ds:datastoreItem xmlns:ds="http://schemas.openxmlformats.org/officeDocument/2006/customXml" ds:itemID="{DD45B8E1-A757-41DD-AB6A-763F50AA1F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73bb50-8aa1-4bf6-a01c-f5e28723f0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F40DAD-7577-4206-9164-69A0D5538A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216</TotalTime>
  <Words>1245</Words>
  <Application>Microsoft Office PowerPoint</Application>
  <PresentationFormat>On-screen Show (4:3)</PresentationFormat>
  <Paragraphs>142</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Adobe Fan Heiti Std B</vt:lpstr>
      <vt:lpstr>Arial</vt:lpstr>
      <vt:lpstr>Calibri</vt:lpstr>
      <vt:lpstr>Century Schoolbook</vt:lpstr>
      <vt:lpstr>Times New Roman</vt:lpstr>
      <vt:lpstr>Wingdings</vt:lpstr>
      <vt:lpstr>Wingdings 2</vt:lpstr>
      <vt:lpstr>Office Theme</vt:lpstr>
      <vt:lpstr>Oriel</vt:lpstr>
      <vt:lpstr>Embolism: </vt:lpstr>
      <vt:lpstr>PowerPoint Presentation</vt:lpstr>
      <vt:lpstr>PowerPoint Presentation</vt:lpstr>
      <vt:lpstr>Pulmonary thromboembolism </vt:lpstr>
      <vt:lpstr>Clinical consequence of Pulmonary thromboembolism : </vt:lpstr>
      <vt:lpstr>PowerPoint Presentation</vt:lpstr>
      <vt:lpstr>PowerPoint Presentation</vt:lpstr>
      <vt:lpstr>PowerPoint Presentation</vt:lpstr>
      <vt:lpstr>PowerPoint Presentation</vt:lpstr>
      <vt:lpstr>INFARCTION </vt:lpstr>
      <vt:lpstr>Morphology of infarcts</vt:lpstr>
      <vt:lpstr>Red infarcts: </vt:lpstr>
      <vt:lpstr>White infarcts  </vt:lpstr>
      <vt:lpstr>PowerPoint Presentation</vt:lpstr>
      <vt:lpstr>PowerPoint Presentation</vt:lpstr>
      <vt:lpstr>Factors That Influence Development of an Infarct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Embolism </dc:title>
  <dc:creator/>
  <cp:lastModifiedBy>رند</cp:lastModifiedBy>
  <cp:revision>17</cp:revision>
  <dcterms:created xsi:type="dcterms:W3CDTF">2006-08-16T00:00:00Z</dcterms:created>
  <dcterms:modified xsi:type="dcterms:W3CDTF">2016-10-22T08:56:41Z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0x01010032E91D0C80A92546A90D71F2E4C386F2</vt:lpwstr>
  </property>
</Properties>
</file>