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0206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14591" y="0"/>
            <a:ext cx="4729408" cy="603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093835" cy="1021715"/>
          </a:xfrm>
          <a:custGeom>
            <a:avLst/>
            <a:gdLst/>
            <a:ahLst/>
            <a:cxnLst/>
            <a:rect l="l" t="t" r="r" b="b"/>
            <a:pathLst>
              <a:path w="9093835" h="1021715">
                <a:moveTo>
                  <a:pt x="2834243" y="463880"/>
                </a:moveTo>
                <a:lnTo>
                  <a:pt x="2653941" y="463880"/>
                </a:lnTo>
                <a:lnTo>
                  <a:pt x="2611235" y="465150"/>
                </a:lnTo>
                <a:lnTo>
                  <a:pt x="2569430" y="465150"/>
                </a:lnTo>
                <a:lnTo>
                  <a:pt x="2528506" y="467690"/>
                </a:lnTo>
                <a:lnTo>
                  <a:pt x="2380419" y="475310"/>
                </a:lnTo>
                <a:lnTo>
                  <a:pt x="2231528" y="486740"/>
                </a:lnTo>
                <a:lnTo>
                  <a:pt x="2081906" y="501980"/>
                </a:lnTo>
                <a:lnTo>
                  <a:pt x="1881398" y="527380"/>
                </a:lnTo>
                <a:lnTo>
                  <a:pt x="1730352" y="550240"/>
                </a:lnTo>
                <a:lnTo>
                  <a:pt x="1679891" y="559130"/>
                </a:lnTo>
                <a:lnTo>
                  <a:pt x="1629379" y="566750"/>
                </a:lnTo>
                <a:lnTo>
                  <a:pt x="1578817" y="575640"/>
                </a:lnTo>
                <a:lnTo>
                  <a:pt x="1528210" y="585800"/>
                </a:lnTo>
                <a:lnTo>
                  <a:pt x="1477559" y="594690"/>
                </a:lnTo>
                <a:lnTo>
                  <a:pt x="1376137" y="615010"/>
                </a:lnTo>
                <a:lnTo>
                  <a:pt x="1325372" y="626440"/>
                </a:lnTo>
                <a:lnTo>
                  <a:pt x="1274574" y="636600"/>
                </a:lnTo>
                <a:lnTo>
                  <a:pt x="1122011" y="670890"/>
                </a:lnTo>
                <a:lnTo>
                  <a:pt x="967289" y="708990"/>
                </a:lnTo>
                <a:lnTo>
                  <a:pt x="862918" y="736930"/>
                </a:lnTo>
                <a:lnTo>
                  <a:pt x="811426" y="749630"/>
                </a:lnTo>
                <a:lnTo>
                  <a:pt x="760384" y="763600"/>
                </a:lnTo>
                <a:lnTo>
                  <a:pt x="709781" y="778840"/>
                </a:lnTo>
                <a:lnTo>
                  <a:pt x="609856" y="806780"/>
                </a:lnTo>
                <a:lnTo>
                  <a:pt x="511574" y="837260"/>
                </a:lnTo>
                <a:lnTo>
                  <a:pt x="463024" y="851230"/>
                </a:lnTo>
                <a:lnTo>
                  <a:pt x="367061" y="881710"/>
                </a:lnTo>
                <a:lnTo>
                  <a:pt x="319627" y="898220"/>
                </a:lnTo>
                <a:lnTo>
                  <a:pt x="225808" y="928700"/>
                </a:lnTo>
                <a:lnTo>
                  <a:pt x="133321" y="961720"/>
                </a:lnTo>
                <a:lnTo>
                  <a:pt x="87554" y="976960"/>
                </a:lnTo>
                <a:lnTo>
                  <a:pt x="0" y="1008858"/>
                </a:lnTo>
                <a:lnTo>
                  <a:pt x="0" y="1018028"/>
                </a:lnTo>
                <a:lnTo>
                  <a:pt x="1293" y="1021410"/>
                </a:lnTo>
                <a:lnTo>
                  <a:pt x="46405" y="1006170"/>
                </a:lnTo>
                <a:lnTo>
                  <a:pt x="183543" y="956640"/>
                </a:lnTo>
                <a:lnTo>
                  <a:pt x="229889" y="941400"/>
                </a:lnTo>
                <a:lnTo>
                  <a:pt x="276568" y="924890"/>
                </a:lnTo>
                <a:lnTo>
                  <a:pt x="515290" y="848690"/>
                </a:lnTo>
                <a:lnTo>
                  <a:pt x="564167" y="834720"/>
                </a:lnTo>
                <a:lnTo>
                  <a:pt x="613445" y="819480"/>
                </a:lnTo>
                <a:lnTo>
                  <a:pt x="663134" y="805510"/>
                </a:lnTo>
                <a:lnTo>
                  <a:pt x="713241" y="790270"/>
                </a:lnTo>
                <a:lnTo>
                  <a:pt x="866180" y="748360"/>
                </a:lnTo>
                <a:lnTo>
                  <a:pt x="918063" y="735660"/>
                </a:lnTo>
                <a:lnTo>
                  <a:pt x="1023244" y="707720"/>
                </a:lnTo>
                <a:lnTo>
                  <a:pt x="1074088" y="696290"/>
                </a:lnTo>
                <a:lnTo>
                  <a:pt x="1124912" y="683590"/>
                </a:lnTo>
                <a:lnTo>
                  <a:pt x="1327960" y="637870"/>
                </a:lnTo>
                <a:lnTo>
                  <a:pt x="1479909" y="607390"/>
                </a:lnTo>
                <a:lnTo>
                  <a:pt x="1530479" y="598500"/>
                </a:lnTo>
                <a:lnTo>
                  <a:pt x="1581006" y="588340"/>
                </a:lnTo>
                <a:lnTo>
                  <a:pt x="1681917" y="570560"/>
                </a:lnTo>
                <a:lnTo>
                  <a:pt x="1883093" y="540080"/>
                </a:lnTo>
                <a:lnTo>
                  <a:pt x="2083262" y="514680"/>
                </a:lnTo>
                <a:lnTo>
                  <a:pt x="2232624" y="499440"/>
                </a:lnTo>
                <a:lnTo>
                  <a:pt x="2381249" y="488010"/>
                </a:lnTo>
                <a:lnTo>
                  <a:pt x="2529065" y="480390"/>
                </a:lnTo>
                <a:lnTo>
                  <a:pt x="2569889" y="477850"/>
                </a:lnTo>
                <a:lnTo>
                  <a:pt x="2611594" y="477850"/>
                </a:lnTo>
                <a:lnTo>
                  <a:pt x="2654204" y="476580"/>
                </a:lnTo>
                <a:lnTo>
                  <a:pt x="2697741" y="476580"/>
                </a:lnTo>
                <a:lnTo>
                  <a:pt x="2742228" y="475310"/>
                </a:lnTo>
                <a:lnTo>
                  <a:pt x="3117939" y="475310"/>
                </a:lnTo>
                <a:lnTo>
                  <a:pt x="3082627" y="472770"/>
                </a:lnTo>
                <a:lnTo>
                  <a:pt x="3030785" y="470230"/>
                </a:lnTo>
                <a:lnTo>
                  <a:pt x="2980048" y="468960"/>
                </a:lnTo>
                <a:lnTo>
                  <a:pt x="2930394" y="466420"/>
                </a:lnTo>
                <a:lnTo>
                  <a:pt x="2834243" y="46388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</a:path>
              <a:path w="9093835" h="1021715">
                <a:moveTo>
                  <a:pt x="2697573" y="463880"/>
                </a:moveTo>
                <a:lnTo>
                  <a:pt x="2787702" y="463880"/>
                </a:lnTo>
              </a:path>
              <a:path w="9093835" h="1021715">
                <a:moveTo>
                  <a:pt x="2742228" y="475310"/>
                </a:moveTo>
                <a:lnTo>
                  <a:pt x="3117939" y="475310"/>
                </a:lnTo>
              </a:path>
              <a:path w="9093835" h="1021715">
                <a:moveTo>
                  <a:pt x="3117939" y="475310"/>
                </a:moveTo>
                <a:lnTo>
                  <a:pt x="2742228" y="475310"/>
                </a:lnTo>
                <a:lnTo>
                  <a:pt x="2787685" y="476580"/>
                </a:lnTo>
                <a:lnTo>
                  <a:pt x="2834137" y="476580"/>
                </a:lnTo>
                <a:lnTo>
                  <a:pt x="2930112" y="479120"/>
                </a:lnTo>
                <a:lnTo>
                  <a:pt x="2979680" y="481660"/>
                </a:lnTo>
                <a:lnTo>
                  <a:pt x="3030331" y="482930"/>
                </a:lnTo>
                <a:lnTo>
                  <a:pt x="3082089" y="485470"/>
                </a:lnTo>
                <a:lnTo>
                  <a:pt x="3134974" y="489280"/>
                </a:lnTo>
                <a:lnTo>
                  <a:pt x="3189011" y="491820"/>
                </a:lnTo>
                <a:lnTo>
                  <a:pt x="3358249" y="503250"/>
                </a:lnTo>
                <a:lnTo>
                  <a:pt x="3457092" y="512140"/>
                </a:lnTo>
                <a:lnTo>
                  <a:pt x="3496520" y="514680"/>
                </a:lnTo>
                <a:lnTo>
                  <a:pt x="3574860" y="522300"/>
                </a:lnTo>
                <a:lnTo>
                  <a:pt x="3614341" y="524840"/>
                </a:lnTo>
                <a:lnTo>
                  <a:pt x="3695343" y="532460"/>
                </a:lnTo>
                <a:lnTo>
                  <a:pt x="3737433" y="537540"/>
                </a:lnTo>
                <a:lnTo>
                  <a:pt x="3780961" y="541350"/>
                </a:lnTo>
                <a:lnTo>
                  <a:pt x="3826213" y="546430"/>
                </a:lnTo>
                <a:lnTo>
                  <a:pt x="3873471" y="550240"/>
                </a:lnTo>
                <a:lnTo>
                  <a:pt x="3923020" y="555320"/>
                </a:lnTo>
                <a:lnTo>
                  <a:pt x="3975144" y="561670"/>
                </a:lnTo>
                <a:lnTo>
                  <a:pt x="4030128" y="566750"/>
                </a:lnTo>
                <a:lnTo>
                  <a:pt x="4088255" y="573100"/>
                </a:lnTo>
                <a:lnTo>
                  <a:pt x="4149810" y="580720"/>
                </a:lnTo>
                <a:lnTo>
                  <a:pt x="4215078" y="587070"/>
                </a:lnTo>
                <a:lnTo>
                  <a:pt x="4284342" y="594690"/>
                </a:lnTo>
                <a:lnTo>
                  <a:pt x="4357886" y="603580"/>
                </a:lnTo>
                <a:lnTo>
                  <a:pt x="4906996" y="663270"/>
                </a:lnTo>
                <a:lnTo>
                  <a:pt x="4961164" y="668350"/>
                </a:lnTo>
                <a:lnTo>
                  <a:pt x="5013545" y="674700"/>
                </a:lnTo>
                <a:lnTo>
                  <a:pt x="5064271" y="679780"/>
                </a:lnTo>
                <a:lnTo>
                  <a:pt x="5113475" y="683590"/>
                </a:lnTo>
                <a:lnTo>
                  <a:pt x="5207846" y="693750"/>
                </a:lnTo>
                <a:lnTo>
                  <a:pt x="5426384" y="712800"/>
                </a:lnTo>
                <a:lnTo>
                  <a:pt x="5468168" y="715340"/>
                </a:lnTo>
                <a:lnTo>
                  <a:pt x="5509619" y="719150"/>
                </a:lnTo>
                <a:lnTo>
                  <a:pt x="5592051" y="724230"/>
                </a:lnTo>
                <a:lnTo>
                  <a:pt x="5652900" y="729310"/>
                </a:lnTo>
                <a:lnTo>
                  <a:pt x="5712549" y="733120"/>
                </a:lnTo>
                <a:lnTo>
                  <a:pt x="5939493" y="743280"/>
                </a:lnTo>
                <a:lnTo>
                  <a:pt x="6148632" y="748360"/>
                </a:lnTo>
                <a:lnTo>
                  <a:pt x="6198267" y="748360"/>
                </a:lnTo>
                <a:lnTo>
                  <a:pt x="6246876" y="747090"/>
                </a:lnTo>
                <a:lnTo>
                  <a:pt x="6294477" y="747090"/>
                </a:lnTo>
                <a:lnTo>
                  <a:pt x="6386727" y="744550"/>
                </a:lnTo>
                <a:lnTo>
                  <a:pt x="6517982" y="736930"/>
                </a:lnTo>
                <a:lnTo>
                  <a:pt x="6533801" y="735660"/>
                </a:lnTo>
                <a:lnTo>
                  <a:pt x="6148558" y="735660"/>
                </a:lnTo>
                <a:lnTo>
                  <a:pt x="5939811" y="730580"/>
                </a:lnTo>
                <a:lnTo>
                  <a:pt x="5713242" y="720420"/>
                </a:lnTo>
                <a:lnTo>
                  <a:pt x="5653685" y="716610"/>
                </a:lnTo>
                <a:lnTo>
                  <a:pt x="5592927" y="711530"/>
                </a:lnTo>
                <a:lnTo>
                  <a:pt x="5510558" y="706450"/>
                </a:lnTo>
                <a:lnTo>
                  <a:pt x="5469137" y="702640"/>
                </a:lnTo>
                <a:lnTo>
                  <a:pt x="5427382" y="700100"/>
                </a:lnTo>
                <a:lnTo>
                  <a:pt x="5208975" y="681050"/>
                </a:lnTo>
                <a:lnTo>
                  <a:pt x="5114652" y="670890"/>
                </a:lnTo>
                <a:lnTo>
                  <a:pt x="5065471" y="667080"/>
                </a:lnTo>
                <a:lnTo>
                  <a:pt x="5014767" y="662000"/>
                </a:lnTo>
                <a:lnTo>
                  <a:pt x="4962409" y="655650"/>
                </a:lnTo>
                <a:lnTo>
                  <a:pt x="4908263" y="650570"/>
                </a:lnTo>
                <a:lnTo>
                  <a:pt x="4359275" y="590880"/>
                </a:lnTo>
                <a:lnTo>
                  <a:pt x="4285711" y="581990"/>
                </a:lnTo>
                <a:lnTo>
                  <a:pt x="4216429" y="574370"/>
                </a:lnTo>
                <a:lnTo>
                  <a:pt x="4151143" y="568020"/>
                </a:lnTo>
                <a:lnTo>
                  <a:pt x="4089570" y="560400"/>
                </a:lnTo>
                <a:lnTo>
                  <a:pt x="4031425" y="554050"/>
                </a:lnTo>
                <a:lnTo>
                  <a:pt x="3924282" y="543890"/>
                </a:lnTo>
                <a:lnTo>
                  <a:pt x="3874716" y="537540"/>
                </a:lnTo>
                <a:lnTo>
                  <a:pt x="3827441" y="533730"/>
                </a:lnTo>
                <a:lnTo>
                  <a:pt x="3782173" y="528650"/>
                </a:lnTo>
                <a:lnTo>
                  <a:pt x="3738627" y="524840"/>
                </a:lnTo>
                <a:lnTo>
                  <a:pt x="3696519" y="519760"/>
                </a:lnTo>
                <a:lnTo>
                  <a:pt x="3615479" y="512140"/>
                </a:lnTo>
                <a:lnTo>
                  <a:pt x="3575979" y="509600"/>
                </a:lnTo>
                <a:lnTo>
                  <a:pt x="3497596" y="501980"/>
                </a:lnTo>
                <a:lnTo>
                  <a:pt x="3458145" y="499440"/>
                </a:lnTo>
                <a:lnTo>
                  <a:pt x="3359197" y="490550"/>
                </a:lnTo>
                <a:lnTo>
                  <a:pt x="3189715" y="479120"/>
                </a:lnTo>
                <a:lnTo>
                  <a:pt x="3135596" y="476580"/>
                </a:lnTo>
                <a:lnTo>
                  <a:pt x="3117939" y="475310"/>
                </a:lnTo>
              </a:path>
              <a:path w="9093835" h="1021715">
                <a:moveTo>
                  <a:pt x="6198090" y="735660"/>
                </a:moveTo>
                <a:lnTo>
                  <a:pt x="6533801" y="735660"/>
                </a:lnTo>
              </a:path>
              <a:path w="9093835" h="1021715">
                <a:moveTo>
                  <a:pt x="6533801" y="735660"/>
                </a:moveTo>
                <a:lnTo>
                  <a:pt x="6198090" y="735660"/>
                </a:lnTo>
              </a:path>
              <a:path w="9093835" h="1021715">
                <a:moveTo>
                  <a:pt x="9093449" y="0"/>
                </a:moveTo>
                <a:lnTo>
                  <a:pt x="9051053" y="0"/>
                </a:lnTo>
                <a:lnTo>
                  <a:pt x="9046207" y="1600"/>
                </a:lnTo>
                <a:lnTo>
                  <a:pt x="9005666" y="14300"/>
                </a:lnTo>
                <a:lnTo>
                  <a:pt x="8962554" y="29540"/>
                </a:lnTo>
                <a:lnTo>
                  <a:pt x="8916375" y="44780"/>
                </a:lnTo>
                <a:lnTo>
                  <a:pt x="8866636" y="63830"/>
                </a:lnTo>
                <a:lnTo>
                  <a:pt x="8812843" y="82880"/>
                </a:lnTo>
                <a:lnTo>
                  <a:pt x="8754501" y="105740"/>
                </a:lnTo>
                <a:lnTo>
                  <a:pt x="8691118" y="129870"/>
                </a:lnTo>
                <a:lnTo>
                  <a:pt x="8652023" y="143840"/>
                </a:lnTo>
                <a:lnTo>
                  <a:pt x="8433777" y="228930"/>
                </a:lnTo>
                <a:lnTo>
                  <a:pt x="8382045" y="247980"/>
                </a:lnTo>
                <a:lnTo>
                  <a:pt x="8332846" y="267030"/>
                </a:lnTo>
                <a:lnTo>
                  <a:pt x="8096713" y="354660"/>
                </a:lnTo>
                <a:lnTo>
                  <a:pt x="7988501" y="392760"/>
                </a:lnTo>
                <a:lnTo>
                  <a:pt x="7829846" y="446100"/>
                </a:lnTo>
                <a:lnTo>
                  <a:pt x="7726294" y="479120"/>
                </a:lnTo>
                <a:lnTo>
                  <a:pt x="7675126" y="494360"/>
                </a:lnTo>
                <a:lnTo>
                  <a:pt x="7624338" y="510870"/>
                </a:lnTo>
                <a:lnTo>
                  <a:pt x="7424603" y="566750"/>
                </a:lnTo>
                <a:lnTo>
                  <a:pt x="7326517" y="592150"/>
                </a:lnTo>
                <a:lnTo>
                  <a:pt x="7229414" y="615010"/>
                </a:lnTo>
                <a:lnTo>
                  <a:pt x="7085270" y="645490"/>
                </a:lnTo>
                <a:lnTo>
                  <a:pt x="6942478" y="672160"/>
                </a:lnTo>
                <a:lnTo>
                  <a:pt x="6847778" y="687400"/>
                </a:lnTo>
                <a:lnTo>
                  <a:pt x="6753297" y="700100"/>
                </a:lnTo>
                <a:lnTo>
                  <a:pt x="6706090" y="705180"/>
                </a:lnTo>
                <a:lnTo>
                  <a:pt x="6658881" y="711530"/>
                </a:lnTo>
                <a:lnTo>
                  <a:pt x="6611649" y="715340"/>
                </a:lnTo>
                <a:lnTo>
                  <a:pt x="6564376" y="720420"/>
                </a:lnTo>
                <a:lnTo>
                  <a:pt x="6517043" y="724230"/>
                </a:lnTo>
                <a:lnTo>
                  <a:pt x="6386127" y="731850"/>
                </a:lnTo>
                <a:lnTo>
                  <a:pt x="6294093" y="734390"/>
                </a:lnTo>
                <a:lnTo>
                  <a:pt x="6246596" y="734390"/>
                </a:lnTo>
                <a:lnTo>
                  <a:pt x="6198090" y="735660"/>
                </a:lnTo>
                <a:lnTo>
                  <a:pt x="6533801" y="735660"/>
                </a:lnTo>
                <a:lnTo>
                  <a:pt x="6565439" y="733120"/>
                </a:lnTo>
                <a:lnTo>
                  <a:pt x="6612834" y="728040"/>
                </a:lnTo>
                <a:lnTo>
                  <a:pt x="6660186" y="724230"/>
                </a:lnTo>
                <a:lnTo>
                  <a:pt x="6707515" y="717880"/>
                </a:lnTo>
                <a:lnTo>
                  <a:pt x="6754838" y="712800"/>
                </a:lnTo>
                <a:lnTo>
                  <a:pt x="6849549" y="700100"/>
                </a:lnTo>
                <a:lnTo>
                  <a:pt x="6944472" y="684860"/>
                </a:lnTo>
                <a:lnTo>
                  <a:pt x="7087589" y="658190"/>
                </a:lnTo>
                <a:lnTo>
                  <a:pt x="7232046" y="627710"/>
                </a:lnTo>
                <a:lnTo>
                  <a:pt x="7280586" y="616280"/>
                </a:lnTo>
                <a:lnTo>
                  <a:pt x="7329352" y="603580"/>
                </a:lnTo>
                <a:lnTo>
                  <a:pt x="7378362" y="592150"/>
                </a:lnTo>
                <a:lnTo>
                  <a:pt x="7427637" y="579450"/>
                </a:lnTo>
                <a:lnTo>
                  <a:pt x="7577237" y="537540"/>
                </a:lnTo>
                <a:lnTo>
                  <a:pt x="7729904" y="491820"/>
                </a:lnTo>
                <a:lnTo>
                  <a:pt x="7781564" y="475310"/>
                </a:lnTo>
                <a:lnTo>
                  <a:pt x="7833642" y="457530"/>
                </a:lnTo>
                <a:lnTo>
                  <a:pt x="7886157" y="441020"/>
                </a:lnTo>
                <a:lnTo>
                  <a:pt x="7939127" y="423240"/>
                </a:lnTo>
                <a:lnTo>
                  <a:pt x="8100966" y="366090"/>
                </a:lnTo>
                <a:lnTo>
                  <a:pt x="8155952" y="345770"/>
                </a:lnTo>
                <a:lnTo>
                  <a:pt x="8199944" y="330530"/>
                </a:lnTo>
                <a:lnTo>
                  <a:pt x="8244513" y="314020"/>
                </a:lnTo>
                <a:lnTo>
                  <a:pt x="8290147" y="296240"/>
                </a:lnTo>
                <a:lnTo>
                  <a:pt x="8337335" y="278460"/>
                </a:lnTo>
                <a:lnTo>
                  <a:pt x="8386564" y="260680"/>
                </a:lnTo>
                <a:lnTo>
                  <a:pt x="8758931" y="117170"/>
                </a:lnTo>
                <a:lnTo>
                  <a:pt x="8870861" y="75260"/>
                </a:lnTo>
                <a:lnTo>
                  <a:pt x="8966564" y="40970"/>
                </a:lnTo>
                <a:lnTo>
                  <a:pt x="9009562" y="27000"/>
                </a:lnTo>
                <a:lnTo>
                  <a:pt x="9049978" y="13030"/>
                </a:lnTo>
                <a:lnTo>
                  <a:pt x="9088307" y="1600"/>
                </a:lnTo>
                <a:lnTo>
                  <a:pt x="9093449" y="0"/>
                </a:lnTo>
              </a:path>
              <a:path w="9093835" h="1021715">
                <a:moveTo>
                  <a:pt x="2787702" y="463880"/>
                </a:moveTo>
                <a:lnTo>
                  <a:pt x="2697573" y="463880"/>
                </a:lnTo>
              </a:path>
              <a:path w="9093835" h="1021715">
                <a:moveTo>
                  <a:pt x="2742152" y="462610"/>
                </a:moveTo>
                <a:lnTo>
                  <a:pt x="2697573" y="463880"/>
                </a:lnTo>
                <a:lnTo>
                  <a:pt x="2787702" y="463880"/>
                </a:lnTo>
                <a:lnTo>
                  <a:pt x="2742152" y="46261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9093449" cy="10214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1447"/>
            <a:ext cx="9144000" cy="904240"/>
          </a:xfrm>
          <a:custGeom>
            <a:avLst/>
            <a:gdLst/>
            <a:ahLst/>
            <a:cxnLst/>
            <a:rect l="l" t="t" r="r" b="b"/>
            <a:pathLst>
              <a:path w="9144000" h="904240">
                <a:moveTo>
                  <a:pt x="2987379" y="450850"/>
                </a:moveTo>
                <a:lnTo>
                  <a:pt x="2729403" y="450850"/>
                </a:lnTo>
                <a:lnTo>
                  <a:pt x="2694033" y="452120"/>
                </a:lnTo>
                <a:lnTo>
                  <a:pt x="2658805" y="452120"/>
                </a:lnTo>
                <a:lnTo>
                  <a:pt x="2588475" y="454660"/>
                </a:lnTo>
                <a:lnTo>
                  <a:pt x="2398683" y="464820"/>
                </a:lnTo>
                <a:lnTo>
                  <a:pt x="2254926" y="476250"/>
                </a:lnTo>
                <a:lnTo>
                  <a:pt x="2206678" y="481330"/>
                </a:lnTo>
                <a:lnTo>
                  <a:pt x="2158247" y="485140"/>
                </a:lnTo>
                <a:lnTo>
                  <a:pt x="2060787" y="495300"/>
                </a:lnTo>
                <a:lnTo>
                  <a:pt x="2011737" y="501650"/>
                </a:lnTo>
                <a:lnTo>
                  <a:pt x="1962458" y="506730"/>
                </a:lnTo>
                <a:lnTo>
                  <a:pt x="1912939" y="513080"/>
                </a:lnTo>
                <a:lnTo>
                  <a:pt x="1863168" y="520700"/>
                </a:lnTo>
                <a:lnTo>
                  <a:pt x="1813135" y="527050"/>
                </a:lnTo>
                <a:lnTo>
                  <a:pt x="1610147" y="557530"/>
                </a:lnTo>
                <a:lnTo>
                  <a:pt x="1402048" y="593090"/>
                </a:lnTo>
                <a:lnTo>
                  <a:pt x="1188113" y="633730"/>
                </a:lnTo>
                <a:lnTo>
                  <a:pt x="1133633" y="645160"/>
                </a:lnTo>
                <a:lnTo>
                  <a:pt x="1078731" y="655320"/>
                </a:lnTo>
                <a:lnTo>
                  <a:pt x="1023397" y="666750"/>
                </a:lnTo>
                <a:lnTo>
                  <a:pt x="967619" y="679450"/>
                </a:lnTo>
                <a:lnTo>
                  <a:pt x="924101" y="688340"/>
                </a:lnTo>
                <a:lnTo>
                  <a:pt x="884153" y="697230"/>
                </a:lnTo>
                <a:lnTo>
                  <a:pt x="846054" y="704850"/>
                </a:lnTo>
                <a:lnTo>
                  <a:pt x="768516" y="722630"/>
                </a:lnTo>
                <a:lnTo>
                  <a:pt x="725635" y="731520"/>
                </a:lnTo>
                <a:lnTo>
                  <a:pt x="677719" y="742950"/>
                </a:lnTo>
                <a:lnTo>
                  <a:pt x="153713" y="862330"/>
                </a:lnTo>
                <a:lnTo>
                  <a:pt x="69121" y="878840"/>
                </a:lnTo>
                <a:lnTo>
                  <a:pt x="32778" y="886460"/>
                </a:lnTo>
                <a:lnTo>
                  <a:pt x="0" y="892611"/>
                </a:lnTo>
                <a:lnTo>
                  <a:pt x="0" y="898483"/>
                </a:lnTo>
                <a:lnTo>
                  <a:pt x="1074" y="904240"/>
                </a:lnTo>
                <a:lnTo>
                  <a:pt x="35027" y="899160"/>
                </a:lnTo>
                <a:lnTo>
                  <a:pt x="71471" y="891540"/>
                </a:lnTo>
                <a:lnTo>
                  <a:pt x="156237" y="875030"/>
                </a:lnTo>
                <a:lnTo>
                  <a:pt x="404130" y="819150"/>
                </a:lnTo>
                <a:lnTo>
                  <a:pt x="489379" y="798830"/>
                </a:lnTo>
                <a:lnTo>
                  <a:pt x="562709" y="782320"/>
                </a:lnTo>
                <a:lnTo>
                  <a:pt x="625842" y="767080"/>
                </a:lnTo>
                <a:lnTo>
                  <a:pt x="680498" y="755650"/>
                </a:lnTo>
                <a:lnTo>
                  <a:pt x="771261" y="734060"/>
                </a:lnTo>
                <a:lnTo>
                  <a:pt x="810809" y="725170"/>
                </a:lnTo>
                <a:lnTo>
                  <a:pt x="848761" y="717550"/>
                </a:lnTo>
                <a:lnTo>
                  <a:pt x="886840" y="708660"/>
                </a:lnTo>
                <a:lnTo>
                  <a:pt x="926764" y="701040"/>
                </a:lnTo>
                <a:lnTo>
                  <a:pt x="970255" y="690880"/>
                </a:lnTo>
                <a:lnTo>
                  <a:pt x="1136089" y="656590"/>
                </a:lnTo>
                <a:lnTo>
                  <a:pt x="1190508" y="646430"/>
                </a:lnTo>
                <a:lnTo>
                  <a:pt x="1244518" y="635000"/>
                </a:lnTo>
                <a:lnTo>
                  <a:pt x="1298128" y="624840"/>
                </a:lnTo>
                <a:lnTo>
                  <a:pt x="1351352" y="615950"/>
                </a:lnTo>
                <a:lnTo>
                  <a:pt x="1404198" y="605790"/>
                </a:lnTo>
                <a:lnTo>
                  <a:pt x="1456680" y="596900"/>
                </a:lnTo>
                <a:lnTo>
                  <a:pt x="1508808" y="586740"/>
                </a:lnTo>
                <a:lnTo>
                  <a:pt x="1560594" y="579120"/>
                </a:lnTo>
                <a:lnTo>
                  <a:pt x="1612048" y="570230"/>
                </a:lnTo>
                <a:lnTo>
                  <a:pt x="1663183" y="562610"/>
                </a:lnTo>
                <a:lnTo>
                  <a:pt x="1714009" y="553720"/>
                </a:lnTo>
                <a:lnTo>
                  <a:pt x="1764538" y="547370"/>
                </a:lnTo>
                <a:lnTo>
                  <a:pt x="1864749" y="532130"/>
                </a:lnTo>
                <a:lnTo>
                  <a:pt x="1963906" y="519430"/>
                </a:lnTo>
                <a:lnTo>
                  <a:pt x="2013118" y="514350"/>
                </a:lnTo>
                <a:lnTo>
                  <a:pt x="2062100" y="508000"/>
                </a:lnTo>
                <a:lnTo>
                  <a:pt x="2207782" y="492760"/>
                </a:lnTo>
                <a:lnTo>
                  <a:pt x="2399496" y="477520"/>
                </a:lnTo>
                <a:lnTo>
                  <a:pt x="2588983" y="467360"/>
                </a:lnTo>
                <a:lnTo>
                  <a:pt x="2659198" y="464820"/>
                </a:lnTo>
                <a:lnTo>
                  <a:pt x="2694371" y="464820"/>
                </a:lnTo>
                <a:lnTo>
                  <a:pt x="2729689" y="463550"/>
                </a:lnTo>
                <a:lnTo>
                  <a:pt x="2765227" y="463550"/>
                </a:lnTo>
                <a:lnTo>
                  <a:pt x="2801062" y="462280"/>
                </a:lnTo>
                <a:lnTo>
                  <a:pt x="3305455" y="462280"/>
                </a:lnTo>
                <a:lnTo>
                  <a:pt x="3282140" y="461010"/>
                </a:lnTo>
                <a:lnTo>
                  <a:pt x="3236791" y="459740"/>
                </a:lnTo>
                <a:lnTo>
                  <a:pt x="3192649" y="457200"/>
                </a:lnTo>
                <a:lnTo>
                  <a:pt x="2987379" y="45085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</a:path>
              <a:path w="9144000" h="904240">
                <a:moveTo>
                  <a:pt x="2764992" y="450850"/>
                </a:moveTo>
                <a:lnTo>
                  <a:pt x="2948881" y="450850"/>
                </a:lnTo>
              </a:path>
              <a:path w="9144000" h="904240">
                <a:moveTo>
                  <a:pt x="2911105" y="462280"/>
                </a:moveTo>
                <a:lnTo>
                  <a:pt x="3305455" y="462280"/>
                </a:lnTo>
              </a:path>
              <a:path w="9144000" h="904240">
                <a:moveTo>
                  <a:pt x="3305455" y="462280"/>
                </a:moveTo>
                <a:lnTo>
                  <a:pt x="2911105" y="462280"/>
                </a:lnTo>
                <a:lnTo>
                  <a:pt x="2948886" y="463550"/>
                </a:lnTo>
                <a:lnTo>
                  <a:pt x="2987342" y="463550"/>
                </a:lnTo>
                <a:lnTo>
                  <a:pt x="3192417" y="469900"/>
                </a:lnTo>
                <a:lnTo>
                  <a:pt x="3236522" y="472440"/>
                </a:lnTo>
                <a:lnTo>
                  <a:pt x="3281834" y="473710"/>
                </a:lnTo>
                <a:lnTo>
                  <a:pt x="3425772" y="481330"/>
                </a:lnTo>
                <a:lnTo>
                  <a:pt x="3476671" y="485140"/>
                </a:lnTo>
                <a:lnTo>
                  <a:pt x="3529156" y="487680"/>
                </a:lnTo>
                <a:lnTo>
                  <a:pt x="3696890" y="499110"/>
                </a:lnTo>
                <a:lnTo>
                  <a:pt x="3756480" y="504190"/>
                </a:lnTo>
                <a:lnTo>
                  <a:pt x="3818036" y="508000"/>
                </a:lnTo>
                <a:lnTo>
                  <a:pt x="4085434" y="528320"/>
                </a:lnTo>
                <a:lnTo>
                  <a:pt x="4157956" y="534670"/>
                </a:lnTo>
                <a:lnTo>
                  <a:pt x="4232900" y="539750"/>
                </a:lnTo>
                <a:lnTo>
                  <a:pt x="4723797" y="580390"/>
                </a:lnTo>
                <a:lnTo>
                  <a:pt x="4797173" y="585470"/>
                </a:lnTo>
                <a:lnTo>
                  <a:pt x="4868668" y="591820"/>
                </a:lnTo>
                <a:lnTo>
                  <a:pt x="5136792" y="612140"/>
                </a:lnTo>
                <a:lnTo>
                  <a:pt x="5199596" y="615950"/>
                </a:lnTo>
                <a:lnTo>
                  <a:pt x="5260804" y="621030"/>
                </a:lnTo>
                <a:lnTo>
                  <a:pt x="5378622" y="628650"/>
                </a:lnTo>
                <a:lnTo>
                  <a:pt x="5435328" y="631190"/>
                </a:lnTo>
                <a:lnTo>
                  <a:pt x="5490627" y="635000"/>
                </a:lnTo>
                <a:lnTo>
                  <a:pt x="5544568" y="637540"/>
                </a:lnTo>
                <a:lnTo>
                  <a:pt x="5597198" y="641350"/>
                </a:lnTo>
                <a:lnTo>
                  <a:pt x="5698714" y="646430"/>
                </a:lnTo>
                <a:lnTo>
                  <a:pt x="5747696" y="647700"/>
                </a:lnTo>
                <a:lnTo>
                  <a:pt x="5795557" y="650240"/>
                </a:lnTo>
                <a:lnTo>
                  <a:pt x="6019706" y="656590"/>
                </a:lnTo>
                <a:lnTo>
                  <a:pt x="6261613" y="656590"/>
                </a:lnTo>
                <a:lnTo>
                  <a:pt x="6447605" y="650240"/>
                </a:lnTo>
                <a:lnTo>
                  <a:pt x="6483672" y="647700"/>
                </a:lnTo>
                <a:lnTo>
                  <a:pt x="6519472" y="646430"/>
                </a:lnTo>
                <a:lnTo>
                  <a:pt x="6555054" y="643890"/>
                </a:lnTo>
                <a:lnTo>
                  <a:pt x="6019612" y="643890"/>
                </a:lnTo>
                <a:lnTo>
                  <a:pt x="5795689" y="637540"/>
                </a:lnTo>
                <a:lnTo>
                  <a:pt x="5747872" y="635000"/>
                </a:lnTo>
                <a:lnTo>
                  <a:pt x="5698934" y="633730"/>
                </a:lnTo>
                <a:lnTo>
                  <a:pt x="5597503" y="628650"/>
                </a:lnTo>
                <a:lnTo>
                  <a:pt x="5544916" y="624840"/>
                </a:lnTo>
                <a:lnTo>
                  <a:pt x="5491018" y="622300"/>
                </a:lnTo>
                <a:lnTo>
                  <a:pt x="5435762" y="618490"/>
                </a:lnTo>
                <a:lnTo>
                  <a:pt x="5379100" y="615950"/>
                </a:lnTo>
                <a:lnTo>
                  <a:pt x="5261369" y="608330"/>
                </a:lnTo>
                <a:lnTo>
                  <a:pt x="5200205" y="603250"/>
                </a:lnTo>
                <a:lnTo>
                  <a:pt x="5137446" y="599440"/>
                </a:lnTo>
                <a:lnTo>
                  <a:pt x="4869508" y="579120"/>
                </a:lnTo>
                <a:lnTo>
                  <a:pt x="4798061" y="572770"/>
                </a:lnTo>
                <a:lnTo>
                  <a:pt x="4724735" y="567690"/>
                </a:lnTo>
                <a:lnTo>
                  <a:pt x="4233806" y="527050"/>
                </a:lnTo>
                <a:lnTo>
                  <a:pt x="4158820" y="521970"/>
                </a:lnTo>
                <a:lnTo>
                  <a:pt x="4086256" y="515620"/>
                </a:lnTo>
                <a:lnTo>
                  <a:pt x="3818701" y="495300"/>
                </a:lnTo>
                <a:lnTo>
                  <a:pt x="3757109" y="491490"/>
                </a:lnTo>
                <a:lnTo>
                  <a:pt x="3697482" y="486410"/>
                </a:lnTo>
                <a:lnTo>
                  <a:pt x="3529640" y="474980"/>
                </a:lnTo>
                <a:lnTo>
                  <a:pt x="3477119" y="472440"/>
                </a:lnTo>
                <a:lnTo>
                  <a:pt x="3426185" y="468630"/>
                </a:lnTo>
                <a:lnTo>
                  <a:pt x="3305455" y="462280"/>
                </a:lnTo>
              </a:path>
              <a:path w="9144000" h="904240">
                <a:moveTo>
                  <a:pt x="6261217" y="643890"/>
                </a:moveTo>
                <a:lnTo>
                  <a:pt x="6555054" y="643890"/>
                </a:lnTo>
              </a:path>
              <a:path w="9144000" h="904240">
                <a:moveTo>
                  <a:pt x="6555054" y="643890"/>
                </a:moveTo>
                <a:lnTo>
                  <a:pt x="6261217" y="643890"/>
                </a:lnTo>
              </a:path>
              <a:path w="9144000" h="904240">
                <a:moveTo>
                  <a:pt x="9142120" y="0"/>
                </a:moveTo>
                <a:lnTo>
                  <a:pt x="9066845" y="19050"/>
                </a:lnTo>
                <a:lnTo>
                  <a:pt x="9026327" y="30480"/>
                </a:lnTo>
                <a:lnTo>
                  <a:pt x="8983205" y="43180"/>
                </a:lnTo>
                <a:lnTo>
                  <a:pt x="8833090" y="88900"/>
                </a:lnTo>
                <a:lnTo>
                  <a:pt x="8710599" y="128270"/>
                </a:lnTo>
                <a:lnTo>
                  <a:pt x="8673226" y="140970"/>
                </a:lnTo>
                <a:lnTo>
                  <a:pt x="8493402" y="199390"/>
                </a:lnTo>
                <a:lnTo>
                  <a:pt x="8452243" y="212090"/>
                </a:lnTo>
                <a:lnTo>
                  <a:pt x="8400471" y="228600"/>
                </a:lnTo>
                <a:lnTo>
                  <a:pt x="8351133" y="245110"/>
                </a:lnTo>
                <a:lnTo>
                  <a:pt x="8303763" y="260350"/>
                </a:lnTo>
                <a:lnTo>
                  <a:pt x="8061129" y="335280"/>
                </a:lnTo>
                <a:lnTo>
                  <a:pt x="7903258" y="381000"/>
                </a:lnTo>
                <a:lnTo>
                  <a:pt x="7749342" y="422910"/>
                </a:lnTo>
                <a:lnTo>
                  <a:pt x="7598885" y="461010"/>
                </a:lnTo>
                <a:lnTo>
                  <a:pt x="7549416" y="472440"/>
                </a:lnTo>
                <a:lnTo>
                  <a:pt x="7500258" y="485140"/>
                </a:lnTo>
                <a:lnTo>
                  <a:pt x="7451392" y="495300"/>
                </a:lnTo>
                <a:lnTo>
                  <a:pt x="7402801" y="506730"/>
                </a:lnTo>
                <a:lnTo>
                  <a:pt x="7306369" y="527050"/>
                </a:lnTo>
                <a:lnTo>
                  <a:pt x="7258491" y="535940"/>
                </a:lnTo>
                <a:lnTo>
                  <a:pt x="7210814" y="546100"/>
                </a:lnTo>
                <a:lnTo>
                  <a:pt x="7163319" y="554990"/>
                </a:lnTo>
                <a:lnTo>
                  <a:pt x="6974802" y="585470"/>
                </a:lnTo>
                <a:lnTo>
                  <a:pt x="6834435" y="604520"/>
                </a:lnTo>
                <a:lnTo>
                  <a:pt x="6694391" y="619760"/>
                </a:lnTo>
                <a:lnTo>
                  <a:pt x="6518662" y="633730"/>
                </a:lnTo>
                <a:lnTo>
                  <a:pt x="6482927" y="635000"/>
                </a:lnTo>
                <a:lnTo>
                  <a:pt x="6446922" y="637540"/>
                </a:lnTo>
                <a:lnTo>
                  <a:pt x="6261217" y="643890"/>
                </a:lnTo>
                <a:lnTo>
                  <a:pt x="6555054" y="643890"/>
                </a:lnTo>
                <a:lnTo>
                  <a:pt x="6695570" y="632460"/>
                </a:lnTo>
                <a:lnTo>
                  <a:pt x="6835905" y="617220"/>
                </a:lnTo>
                <a:lnTo>
                  <a:pt x="6976553" y="598170"/>
                </a:lnTo>
                <a:lnTo>
                  <a:pt x="7118012" y="575310"/>
                </a:lnTo>
                <a:lnTo>
                  <a:pt x="7165431" y="566420"/>
                </a:lnTo>
                <a:lnTo>
                  <a:pt x="7213013" y="558800"/>
                </a:lnTo>
                <a:lnTo>
                  <a:pt x="7260776" y="548640"/>
                </a:lnTo>
                <a:lnTo>
                  <a:pt x="7308740" y="539750"/>
                </a:lnTo>
                <a:lnTo>
                  <a:pt x="7405342" y="519430"/>
                </a:lnTo>
                <a:lnTo>
                  <a:pt x="7601757" y="473710"/>
                </a:lnTo>
                <a:lnTo>
                  <a:pt x="7701863" y="448310"/>
                </a:lnTo>
                <a:lnTo>
                  <a:pt x="7752455" y="434340"/>
                </a:lnTo>
                <a:lnTo>
                  <a:pt x="7803431" y="421640"/>
                </a:lnTo>
                <a:lnTo>
                  <a:pt x="7854809" y="407670"/>
                </a:lnTo>
                <a:lnTo>
                  <a:pt x="7906607" y="392430"/>
                </a:lnTo>
                <a:lnTo>
                  <a:pt x="7958845" y="378460"/>
                </a:lnTo>
                <a:lnTo>
                  <a:pt x="8011539" y="361950"/>
                </a:lnTo>
                <a:lnTo>
                  <a:pt x="8064710" y="346710"/>
                </a:lnTo>
                <a:lnTo>
                  <a:pt x="8172551" y="313690"/>
                </a:lnTo>
                <a:lnTo>
                  <a:pt x="8216835" y="300990"/>
                </a:lnTo>
                <a:lnTo>
                  <a:pt x="8261693" y="287020"/>
                </a:lnTo>
                <a:lnTo>
                  <a:pt x="8307590" y="271780"/>
                </a:lnTo>
                <a:lnTo>
                  <a:pt x="8354990" y="256540"/>
                </a:lnTo>
                <a:lnTo>
                  <a:pt x="8404357" y="241300"/>
                </a:lnTo>
                <a:lnTo>
                  <a:pt x="8456155" y="224790"/>
                </a:lnTo>
                <a:lnTo>
                  <a:pt x="8497321" y="210820"/>
                </a:lnTo>
                <a:lnTo>
                  <a:pt x="8677148" y="152400"/>
                </a:lnTo>
                <a:lnTo>
                  <a:pt x="8714511" y="140970"/>
                </a:lnTo>
                <a:lnTo>
                  <a:pt x="8778247" y="119380"/>
                </a:lnTo>
                <a:lnTo>
                  <a:pt x="8836820" y="101600"/>
                </a:lnTo>
                <a:lnTo>
                  <a:pt x="8890739" y="83820"/>
                </a:lnTo>
                <a:lnTo>
                  <a:pt x="8940516" y="68580"/>
                </a:lnTo>
                <a:lnTo>
                  <a:pt x="8986660" y="55880"/>
                </a:lnTo>
                <a:lnTo>
                  <a:pt x="9029684" y="43180"/>
                </a:lnTo>
                <a:lnTo>
                  <a:pt x="9070096" y="31750"/>
                </a:lnTo>
                <a:lnTo>
                  <a:pt x="9108408" y="21590"/>
                </a:lnTo>
                <a:lnTo>
                  <a:pt x="9144000" y="12973"/>
                </a:lnTo>
                <a:lnTo>
                  <a:pt x="9144000" y="7930"/>
                </a:lnTo>
                <a:lnTo>
                  <a:pt x="9142120" y="0"/>
                </a:lnTo>
              </a:path>
              <a:path w="9144000" h="904240">
                <a:moveTo>
                  <a:pt x="2948881" y="450850"/>
                </a:moveTo>
                <a:lnTo>
                  <a:pt x="2764992" y="450850"/>
                </a:lnTo>
              </a:path>
              <a:path w="9144000" h="904240">
                <a:moveTo>
                  <a:pt x="2911057" y="449580"/>
                </a:moveTo>
                <a:lnTo>
                  <a:pt x="2800876" y="449580"/>
                </a:lnTo>
                <a:lnTo>
                  <a:pt x="2764992" y="450850"/>
                </a:lnTo>
                <a:lnTo>
                  <a:pt x="2948881" y="450850"/>
                </a:lnTo>
                <a:lnTo>
                  <a:pt x="2911057" y="44958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51447"/>
            <a:ext cx="9144000" cy="9042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900" y="744728"/>
            <a:ext cx="795020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4617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97" y="1582420"/>
            <a:ext cx="8074405" cy="417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72" y="1385570"/>
            <a:ext cx="6960234" cy="1102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3710">
              <a:lnSpc>
                <a:spcPts val="4310"/>
              </a:lnSpc>
            </a:pPr>
            <a:r>
              <a:rPr sz="3600" spc="-5" dirty="0">
                <a:latin typeface="Arial"/>
                <a:cs typeface="Arial"/>
              </a:rPr>
              <a:t>Medical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Virology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ts val="4310"/>
              </a:lnSpc>
            </a:pPr>
            <a:r>
              <a:rPr sz="3600" spc="-5" dirty="0">
                <a:latin typeface="Arial"/>
                <a:cs typeface="Arial"/>
              </a:rPr>
              <a:t>Lower Respiratory </a:t>
            </a:r>
            <a:r>
              <a:rPr sz="3600" spc="-30" dirty="0">
                <a:latin typeface="Arial"/>
                <a:cs typeface="Arial"/>
              </a:rPr>
              <a:t>Tract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Infections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1462" y="2910941"/>
            <a:ext cx="6061710" cy="258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94615" algn="ctr">
              <a:lnSpc>
                <a:spcPct val="122000"/>
              </a:lnSpc>
            </a:pPr>
            <a:r>
              <a:rPr sz="2800" spc="-50" dirty="0">
                <a:solidFill>
                  <a:srgbClr val="04617B"/>
                </a:solidFill>
                <a:latin typeface="Arial"/>
                <a:cs typeface="Arial"/>
              </a:rPr>
              <a:t>Dr.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Sameer Naji, MB, BCh, PhD</a:t>
            </a:r>
            <a:r>
              <a:rPr sz="2800" spc="-50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(UK)  Dean</a:t>
            </a:r>
            <a:r>
              <a:rPr sz="2800" spc="-24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Assistant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Head of Basic Medical Sciences</a:t>
            </a:r>
            <a:r>
              <a:rPr sz="2800" spc="-7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Dept.</a:t>
            </a:r>
            <a:endParaRPr sz="2800">
              <a:latin typeface="Arial"/>
              <a:cs typeface="Arial"/>
            </a:endParaRPr>
          </a:p>
          <a:p>
            <a:pPr marL="991235" marR="983615" indent="504825">
              <a:lnSpc>
                <a:spcPts val="4100"/>
              </a:lnSpc>
              <a:spcBef>
                <a:spcPts val="160"/>
              </a:spcBef>
            </a:pP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Faculty of Medicine  The Hashemite</a:t>
            </a:r>
            <a:r>
              <a:rPr sz="2800" spc="-75" dirty="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4617B"/>
                </a:solidFill>
                <a:latin typeface="Arial"/>
                <a:cs typeface="Arial"/>
              </a:rPr>
              <a:t>University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35" dirty="0">
                <a:latin typeface="Calibri"/>
                <a:cs typeface="Calibri"/>
              </a:rPr>
              <a:t>Treatment </a:t>
            </a:r>
            <a:r>
              <a:rPr dirty="0">
                <a:latin typeface="Calibri"/>
                <a:cs typeface="Calibri"/>
              </a:rPr>
              <a:t>and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Prevention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52220"/>
            <a:ext cx="7788275" cy="5162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220" indent="-350520">
              <a:lnSpc>
                <a:spcPct val="100000"/>
              </a:lnSpc>
              <a:buClr>
                <a:srgbClr val="0BD0D9"/>
              </a:buClr>
              <a:buSzPct val="95833"/>
              <a:buFont typeface="Arial"/>
              <a:buChar char="§"/>
              <a:tabLst>
                <a:tab pos="362585" algn="l"/>
                <a:tab pos="363220" algn="l"/>
              </a:tabLst>
            </a:pPr>
            <a:r>
              <a:rPr sz="2400" spc="-20" dirty="0">
                <a:latin typeface="Constantia"/>
                <a:cs typeface="Constantia"/>
              </a:rPr>
              <a:t>No </a:t>
            </a:r>
            <a:r>
              <a:rPr sz="2400" spc="-5" dirty="0">
                <a:latin typeface="Constantia"/>
                <a:cs typeface="Constantia"/>
              </a:rPr>
              <a:t>standard treatment</a:t>
            </a:r>
            <a:r>
              <a:rPr sz="2400" spc="-31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yet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0"/>
              </a:spcBef>
              <a:buClr>
                <a:srgbClr val="0BD0D9"/>
              </a:buClr>
              <a:buSzPct val="95833"/>
              <a:buFont typeface="Arial"/>
              <a:buChar char="§"/>
              <a:tabLst>
                <a:tab pos="286385" algn="l"/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Patients </a:t>
            </a:r>
            <a:r>
              <a:rPr sz="2400" spc="-25" dirty="0">
                <a:latin typeface="Constantia"/>
                <a:cs typeface="Constantia"/>
              </a:rPr>
              <a:t>receive </a:t>
            </a:r>
            <a:r>
              <a:rPr sz="2400" spc="-10" dirty="0">
                <a:latin typeface="Constantia"/>
                <a:cs typeface="Constantia"/>
              </a:rPr>
              <a:t>combination</a:t>
            </a:r>
            <a:r>
              <a:rPr sz="2400" spc="-229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therapy</a:t>
            </a:r>
            <a:endParaRPr sz="2400">
              <a:latin typeface="Constantia"/>
              <a:cs typeface="Constantia"/>
            </a:endParaRPr>
          </a:p>
          <a:p>
            <a:pPr marL="652780" marR="5080" lvl="1" indent="-247015">
              <a:lnSpc>
                <a:spcPct val="79900"/>
              </a:lnSpc>
              <a:spcBef>
                <a:spcPts val="595"/>
              </a:spcBef>
              <a:buClr>
                <a:srgbClr val="0F6FC6"/>
              </a:buClr>
              <a:buSzPct val="83333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spc="-15" dirty="0">
                <a:latin typeface="Constantia"/>
                <a:cs typeface="Constantia"/>
              </a:rPr>
              <a:t>effective </a:t>
            </a:r>
            <a:r>
              <a:rPr sz="2400" spc="-10" dirty="0">
                <a:latin typeface="Constantia"/>
                <a:cs typeface="Constantia"/>
              </a:rPr>
              <a:t>antiviral </a:t>
            </a:r>
            <a:r>
              <a:rPr sz="2400" spc="-5" dirty="0">
                <a:latin typeface="Constantia"/>
                <a:cs typeface="Constantia"/>
              </a:rPr>
              <a:t>and </a:t>
            </a:r>
            <a:r>
              <a:rPr sz="2400" spc="-10" dirty="0">
                <a:latin typeface="Constantia"/>
                <a:cs typeface="Constantia"/>
              </a:rPr>
              <a:t>steroid </a:t>
            </a:r>
            <a:r>
              <a:rPr sz="2400" spc="-10">
                <a:latin typeface="Constantia"/>
                <a:cs typeface="Constantia"/>
              </a:rPr>
              <a:t>(</a:t>
            </a:r>
            <a:r>
              <a:rPr sz="2400" spc="-10" smtClean="0">
                <a:latin typeface="Constantia"/>
                <a:cs typeface="Constantia"/>
              </a:rPr>
              <a:t>Lopinavir/ritonavir</a:t>
            </a:r>
            <a:r>
              <a:rPr lang="en-US" sz="2400" spc="-10" dirty="0" smtClean="0">
                <a:latin typeface="Constantia"/>
                <a:cs typeface="Constantia"/>
              </a:rPr>
              <a:t> </a:t>
            </a:r>
            <a:r>
              <a:rPr sz="2400" spc="-325" smtClean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plus  </a:t>
            </a:r>
            <a:r>
              <a:rPr sz="2400" spc="-10" dirty="0">
                <a:solidFill>
                  <a:srgbClr val="FF0000"/>
                </a:solidFill>
                <a:latin typeface="Constantia"/>
                <a:cs typeface="Constantia"/>
              </a:rPr>
              <a:t>ribavirin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0"/>
              </a:spcBef>
              <a:buClr>
                <a:srgbClr val="0BD0D9"/>
              </a:buClr>
              <a:buSzPct val="95833"/>
              <a:buFont typeface="Arial"/>
              <a:buChar char="§"/>
              <a:tabLst>
                <a:tab pos="286385" algn="l"/>
                <a:tab pos="287020" algn="l"/>
              </a:tabLst>
            </a:pPr>
            <a:r>
              <a:rPr sz="2400" spc="-10" dirty="0">
                <a:latin typeface="Constantia"/>
                <a:cs typeface="Constantia"/>
              </a:rPr>
              <a:t>Prevention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ts val="2840"/>
              </a:lnSpc>
              <a:spcBef>
                <a:spcPts val="20"/>
              </a:spcBef>
              <a:buClr>
                <a:srgbClr val="0F6FC6"/>
              </a:buClr>
              <a:buSzPct val="83333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Isolation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ts val="2840"/>
              </a:lnSpc>
              <a:buClr>
                <a:srgbClr val="0F6FC6"/>
              </a:buClr>
              <a:buSzPct val="83333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Sterilization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area occupied </a:t>
            </a:r>
            <a:r>
              <a:rPr sz="2400" spc="-15" dirty="0">
                <a:latin typeface="Constantia"/>
                <a:cs typeface="Constantia"/>
              </a:rPr>
              <a:t>by </a:t>
            </a:r>
            <a:r>
              <a:rPr sz="2400" spc="-5" dirty="0">
                <a:latin typeface="Constantia"/>
                <a:cs typeface="Constantia"/>
              </a:rPr>
              <a:t>SARS</a:t>
            </a:r>
            <a:r>
              <a:rPr sz="2400" spc="-3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patients</a:t>
            </a:r>
            <a:endParaRPr sz="2400">
              <a:latin typeface="Constantia"/>
              <a:cs typeface="Constantia"/>
            </a:endParaRPr>
          </a:p>
          <a:p>
            <a:pPr marL="652780" marR="511809" lvl="1" indent="-247015">
              <a:lnSpc>
                <a:spcPct val="79900"/>
              </a:lnSpc>
              <a:spcBef>
                <a:spcPts val="595"/>
              </a:spcBef>
              <a:buClr>
                <a:srgbClr val="0F6FC6"/>
              </a:buClr>
              <a:buSzPct val="83333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Caution and </a:t>
            </a:r>
            <a:r>
              <a:rPr sz="2400" spc="-10" dirty="0">
                <a:latin typeface="Constantia"/>
                <a:cs typeface="Constantia"/>
              </a:rPr>
              <a:t>extra </a:t>
            </a:r>
            <a:r>
              <a:rPr sz="2400" spc="-5" dirty="0">
                <a:latin typeface="Constantia"/>
                <a:cs typeface="Constantia"/>
              </a:rPr>
              <a:t>precautionary </a:t>
            </a:r>
            <a:r>
              <a:rPr sz="2400" spc="-10" dirty="0">
                <a:latin typeface="Constantia"/>
                <a:cs typeface="Constantia"/>
              </a:rPr>
              <a:t>measure </a:t>
            </a:r>
            <a:r>
              <a:rPr sz="2400" spc="-15" dirty="0">
                <a:latin typeface="Constantia"/>
                <a:cs typeface="Constantia"/>
              </a:rPr>
              <a:t>taken</a:t>
            </a:r>
            <a:r>
              <a:rPr sz="2400" spc="-39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by  </a:t>
            </a:r>
            <a:r>
              <a:rPr sz="2400" spc="-5" dirty="0">
                <a:latin typeface="Constantia"/>
                <a:cs typeface="Constantia"/>
              </a:rPr>
              <a:t>medical </a:t>
            </a:r>
            <a:r>
              <a:rPr sz="2400" spc="-20" dirty="0">
                <a:latin typeface="Constantia"/>
                <a:cs typeface="Constantia"/>
              </a:rPr>
              <a:t>workers </a:t>
            </a:r>
            <a:r>
              <a:rPr sz="2400" spc="-5" dirty="0">
                <a:latin typeface="Constantia"/>
                <a:cs typeface="Constantia"/>
              </a:rPr>
              <a:t>and</a:t>
            </a:r>
            <a:r>
              <a:rPr sz="2400" spc="-22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doctors.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3333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spc="-30" dirty="0">
                <a:latin typeface="Constantia"/>
                <a:cs typeface="Constantia"/>
              </a:rPr>
              <a:t>Vaccines</a:t>
            </a:r>
            <a:endParaRPr sz="2400">
              <a:latin typeface="Constantia"/>
              <a:cs typeface="Constantia"/>
            </a:endParaRPr>
          </a:p>
          <a:p>
            <a:pPr marL="927100" marR="20955" indent="53340">
              <a:lnSpc>
                <a:spcPct val="79900"/>
              </a:lnSpc>
              <a:spcBef>
                <a:spcPts val="595"/>
              </a:spcBef>
            </a:pPr>
            <a:r>
              <a:rPr sz="2400" spc="-20" dirty="0">
                <a:latin typeface="Constantia"/>
                <a:cs typeface="Constantia"/>
              </a:rPr>
              <a:t>According to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55" dirty="0">
                <a:latin typeface="Constantia"/>
                <a:cs typeface="Constantia"/>
              </a:rPr>
              <a:t>SAVI </a:t>
            </a:r>
            <a:r>
              <a:rPr sz="2400" spc="-10" dirty="0">
                <a:latin typeface="Constantia"/>
                <a:cs typeface="Constantia"/>
              </a:rPr>
              <a:t>researchers </a:t>
            </a:r>
            <a:r>
              <a:rPr sz="2400" dirty="0">
                <a:latin typeface="Constantia"/>
                <a:cs typeface="Constantia"/>
              </a:rPr>
              <a:t>3 </a:t>
            </a:r>
            <a:r>
              <a:rPr sz="2400" spc="-10" dirty="0">
                <a:latin typeface="Constantia"/>
                <a:cs typeface="Constantia"/>
              </a:rPr>
              <a:t>vaccines </a:t>
            </a:r>
            <a:r>
              <a:rPr sz="2400" spc="-15" dirty="0">
                <a:latin typeface="Constantia"/>
                <a:cs typeface="Constantia"/>
              </a:rPr>
              <a:t>are  </a:t>
            </a:r>
            <a:r>
              <a:rPr sz="2400" spc="-5" dirty="0">
                <a:latin typeface="Constantia"/>
                <a:cs typeface="Constantia"/>
              </a:rPr>
              <a:t>possible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dirty="0">
                <a:latin typeface="Constantia"/>
                <a:cs typeface="Constantia"/>
              </a:rPr>
              <a:t>be </a:t>
            </a:r>
            <a:r>
              <a:rPr sz="2400" spc="-5" dirty="0">
                <a:latin typeface="Constantia"/>
                <a:cs typeface="Constantia"/>
              </a:rPr>
              <a:t>used in the </a:t>
            </a:r>
            <a:r>
              <a:rPr sz="2400" spc="-10" dirty="0">
                <a:latin typeface="Constantia"/>
                <a:cs typeface="Constantia"/>
              </a:rPr>
              <a:t>future: </a:t>
            </a:r>
            <a:r>
              <a:rPr sz="2400" spc="-5" dirty="0">
                <a:latin typeface="Constantia"/>
                <a:cs typeface="Constantia"/>
              </a:rPr>
              <a:t>Whole killed  </a:t>
            </a:r>
            <a:r>
              <a:rPr sz="2400" spc="-10" dirty="0">
                <a:latin typeface="Constantia"/>
                <a:cs typeface="Constantia"/>
              </a:rPr>
              <a:t>vaccine, </a:t>
            </a:r>
            <a:r>
              <a:rPr sz="2400" spc="-5" dirty="0">
                <a:latin typeface="Constantia"/>
                <a:cs typeface="Constantia"/>
              </a:rPr>
              <a:t>adenovirus </a:t>
            </a:r>
            <a:r>
              <a:rPr sz="2400" spc="-40" dirty="0">
                <a:latin typeface="Constantia"/>
                <a:cs typeface="Constantia"/>
              </a:rPr>
              <a:t>vector, </a:t>
            </a:r>
            <a:r>
              <a:rPr sz="2400" spc="-5" dirty="0">
                <a:latin typeface="Constantia"/>
                <a:cs typeface="Constantia"/>
              </a:rPr>
              <a:t>and </a:t>
            </a:r>
            <a:r>
              <a:rPr sz="2400" spc="-10" dirty="0">
                <a:latin typeface="Constantia"/>
                <a:cs typeface="Constantia"/>
              </a:rPr>
              <a:t>recombination</a:t>
            </a:r>
            <a:r>
              <a:rPr sz="2400" spc="-32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spike  </a:t>
            </a:r>
            <a:r>
              <a:rPr sz="2400" spc="-10">
                <a:latin typeface="Constantia"/>
                <a:cs typeface="Constantia"/>
              </a:rPr>
              <a:t>protein</a:t>
            </a:r>
            <a:r>
              <a:rPr sz="2400" spc="-10" smtClean="0">
                <a:latin typeface="Constantia"/>
                <a:cs typeface="Constantia"/>
              </a:rPr>
              <a:t>.</a:t>
            </a:r>
            <a:endParaRPr lang="en-US" sz="2400" spc="-10" dirty="0" smtClean="0">
              <a:latin typeface="Constantia"/>
              <a:cs typeface="Constantia"/>
            </a:endParaRPr>
          </a:p>
          <a:p>
            <a:pPr marL="927100" marR="20955" indent="53340">
              <a:lnSpc>
                <a:spcPct val="79900"/>
              </a:lnSpc>
              <a:spcBef>
                <a:spcPts val="595"/>
              </a:spcBef>
            </a:pPr>
            <a:r>
              <a:rPr lang="ar-SA" sz="24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الدكتور مش مقتنع بالتطعيمات</a:t>
            </a:r>
            <a:r>
              <a:rPr lang="ar-SA" sz="2400" spc="-10" dirty="0" smtClean="0">
                <a:solidFill>
                  <a:srgbClr val="00B050"/>
                </a:solidFill>
                <a:latin typeface="Constantia"/>
                <a:cs typeface="Constantia"/>
              </a:rPr>
              <a:t> </a:t>
            </a:r>
            <a:r>
              <a:rPr lang="ar-SA" sz="2400" spc="-10" dirty="0" smtClean="0">
                <a:solidFill>
                  <a:srgbClr val="00B050"/>
                </a:solidFill>
                <a:latin typeface="Constantia"/>
                <a:cs typeface="Constantia"/>
                <a:sym typeface="Wingdings" pitchFamily="2" charset="2"/>
              </a:rPr>
              <a:t></a:t>
            </a:r>
            <a:endParaRPr sz="2400">
              <a:solidFill>
                <a:srgbClr val="00B050"/>
              </a:solidFill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1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Epidemiology </a:t>
            </a:r>
            <a:r>
              <a:rPr spc="-5" dirty="0">
                <a:latin typeface="Calibri"/>
                <a:cs typeface="Calibri"/>
              </a:rPr>
              <a:t>of</a:t>
            </a:r>
            <a:r>
              <a:rPr spc="-8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SARS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557020"/>
            <a:ext cx="7908290" cy="479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Animal and </a:t>
            </a:r>
            <a:r>
              <a:rPr sz="2400" spc="-10" dirty="0">
                <a:latin typeface="Constantia"/>
                <a:cs typeface="Constantia"/>
              </a:rPr>
              <a:t>environmental</a:t>
            </a:r>
            <a:r>
              <a:rPr sz="2400" spc="-17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reservoirs</a:t>
            </a:r>
            <a:endParaRPr sz="2400">
              <a:latin typeface="Constantia"/>
              <a:cs typeface="Constantia"/>
            </a:endParaRPr>
          </a:p>
          <a:p>
            <a:pPr marL="652780" marR="5080" lvl="1" indent="-247015">
              <a:lnSpc>
                <a:spcPct val="79900"/>
              </a:lnSpc>
              <a:spcBef>
                <a:spcPts val="894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20" dirty="0">
                <a:latin typeface="Constantia"/>
                <a:cs typeface="Constantia"/>
              </a:rPr>
              <a:t>Farms: </a:t>
            </a:r>
            <a:r>
              <a:rPr sz="2400" spc="-10" dirty="0">
                <a:latin typeface="Constantia"/>
                <a:cs typeface="Constantia"/>
              </a:rPr>
              <a:t>raising </a:t>
            </a:r>
            <a:r>
              <a:rPr sz="2400" spc="-5" dirty="0">
                <a:latin typeface="Constantia"/>
                <a:cs typeface="Constantia"/>
              </a:rPr>
              <a:t>and slaughtering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infected </a:t>
            </a:r>
            <a:r>
              <a:rPr sz="2400" spc="-5" dirty="0">
                <a:latin typeface="Constantia"/>
                <a:cs typeface="Constantia"/>
              </a:rPr>
              <a:t>animals</a:t>
            </a:r>
            <a:r>
              <a:rPr sz="2400" spc="-22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like  </a:t>
            </a:r>
            <a:r>
              <a:rPr sz="2400" spc="-5" dirty="0">
                <a:latin typeface="Constantia"/>
                <a:cs typeface="Constantia"/>
              </a:rPr>
              <a:t>unlucky palm</a:t>
            </a:r>
            <a:r>
              <a:rPr sz="2400" spc="-25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civets</a:t>
            </a:r>
            <a:endParaRPr sz="2400">
              <a:latin typeface="Constantia"/>
              <a:cs typeface="Constantia"/>
            </a:endParaRPr>
          </a:p>
          <a:p>
            <a:pPr marL="652780" marR="315595" lvl="1" indent="-247015">
              <a:lnSpc>
                <a:spcPct val="79900"/>
              </a:lnSpc>
              <a:spcBef>
                <a:spcPts val="595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10" dirty="0">
                <a:latin typeface="Constantia"/>
                <a:cs typeface="Constantia"/>
              </a:rPr>
              <a:t>Might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SARS-CoV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recombine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with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other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strains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the  </a:t>
            </a:r>
            <a:r>
              <a:rPr sz="2400" spc="-15">
                <a:latin typeface="Constantia"/>
                <a:cs typeface="Constantia"/>
              </a:rPr>
              <a:t>coronavirus</a:t>
            </a:r>
            <a:r>
              <a:rPr sz="2400" spc="-15" smtClean="0">
                <a:latin typeface="Constantia"/>
                <a:cs typeface="Constantia"/>
              </a:rPr>
              <a:t>?</a:t>
            </a:r>
            <a:r>
              <a:rPr lang="en-US" sz="2400" spc="-15" dirty="0" smtClean="0">
                <a:latin typeface="Constantia"/>
                <a:cs typeface="Constantia"/>
              </a:rPr>
              <a:t> </a:t>
            </a:r>
            <a:r>
              <a:rPr lang="en-US" sz="24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Yes it’s possible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Onset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illness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Incubation period: </a:t>
            </a:r>
            <a:r>
              <a:rPr sz="2400" dirty="0">
                <a:latin typeface="Constantia"/>
                <a:cs typeface="Constantia"/>
              </a:rPr>
              <a:t>4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dirty="0">
                <a:latin typeface="Constantia"/>
                <a:cs typeface="Constantia"/>
              </a:rPr>
              <a:t>6</a:t>
            </a:r>
            <a:r>
              <a:rPr sz="2400" spc="-22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days</a:t>
            </a:r>
            <a:endParaRPr sz="2400">
              <a:latin typeface="Constantia"/>
              <a:cs typeface="Constantia"/>
            </a:endParaRPr>
          </a:p>
          <a:p>
            <a:pPr marL="652780" marR="179070" lvl="1" indent="-247015">
              <a:lnSpc>
                <a:spcPct val="79900"/>
              </a:lnSpc>
              <a:spcBef>
                <a:spcPts val="595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Infectious period is very </a:t>
            </a:r>
            <a:r>
              <a:rPr sz="2400" spc="-15" dirty="0">
                <a:latin typeface="Constantia"/>
                <a:cs typeface="Constantia"/>
              </a:rPr>
              <a:t>dangerous </a:t>
            </a:r>
            <a:r>
              <a:rPr sz="2400" spc="-5" dirty="0">
                <a:latin typeface="Constantia"/>
                <a:cs typeface="Constantia"/>
              </a:rPr>
              <a:t>if </a:t>
            </a:r>
            <a:r>
              <a:rPr sz="2400" dirty="0">
                <a:latin typeface="Constantia"/>
                <a:cs typeface="Constantia"/>
              </a:rPr>
              <a:t>not </a:t>
            </a:r>
            <a:r>
              <a:rPr sz="2400" spc="-10" dirty="0">
                <a:latin typeface="Constantia"/>
                <a:cs typeface="Constantia"/>
              </a:rPr>
              <a:t>treated</a:t>
            </a:r>
            <a:r>
              <a:rPr sz="2400" spc="-38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right  </a:t>
            </a:r>
            <a:r>
              <a:rPr sz="2400" spc="-30" dirty="0">
                <a:latin typeface="Constantia"/>
                <a:cs typeface="Constantia"/>
              </a:rPr>
              <a:t>away </a:t>
            </a:r>
            <a:r>
              <a:rPr sz="2400" spc="-5" dirty="0">
                <a:latin typeface="Constantia"/>
                <a:cs typeface="Constantia"/>
              </a:rPr>
              <a:t>leads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spc="-5" dirty="0">
                <a:latin typeface="Constantia"/>
                <a:cs typeface="Constantia"/>
              </a:rPr>
              <a:t>death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infected</a:t>
            </a:r>
            <a:r>
              <a:rPr sz="2400" spc="-29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person/animal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20" smtClean="0">
                <a:latin typeface="Constantia"/>
                <a:cs typeface="Constantia"/>
              </a:rPr>
              <a:t>Transmission</a:t>
            </a:r>
            <a:r>
              <a:rPr lang="en-US" sz="2400" spc="-20" dirty="0" smtClean="0">
                <a:latin typeface="Constantia"/>
                <a:cs typeface="Constantia"/>
              </a:rPr>
              <a:t> </a:t>
            </a:r>
            <a:r>
              <a:rPr lang="en-US" sz="2400" i="1" spc="-20" dirty="0" smtClean="0">
                <a:solidFill>
                  <a:srgbClr val="00B050"/>
                </a:solidFill>
                <a:latin typeface="Constantia"/>
                <a:cs typeface="Constantia"/>
              </a:rPr>
              <a:t>Important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Close </a:t>
            </a:r>
            <a:r>
              <a:rPr sz="2400" spc="-10" dirty="0">
                <a:latin typeface="Constantia"/>
                <a:cs typeface="Constantia"/>
              </a:rPr>
              <a:t>contact </a:t>
            </a:r>
            <a:r>
              <a:rPr sz="2400" dirty="0">
                <a:latin typeface="Constantia"/>
                <a:cs typeface="Constantia"/>
              </a:rPr>
              <a:t>– </a:t>
            </a:r>
            <a:r>
              <a:rPr sz="2400" spc="-5" dirty="0">
                <a:latin typeface="Constantia"/>
                <a:cs typeface="Constantia"/>
              </a:rPr>
              <a:t>droplet, </a:t>
            </a:r>
            <a:r>
              <a:rPr sz="2400" spc="-15" dirty="0">
                <a:latin typeface="Constantia"/>
                <a:cs typeface="Constantia"/>
              </a:rPr>
              <a:t>fomites, </a:t>
            </a:r>
            <a:r>
              <a:rPr sz="2400" spc="-10" dirty="0">
                <a:latin typeface="Constantia"/>
                <a:cs typeface="Constantia"/>
              </a:rPr>
              <a:t>direct</a:t>
            </a:r>
            <a:r>
              <a:rPr sz="2400" spc="-38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contact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Constantia"/>
                <a:cs typeface="Constantia"/>
              </a:rPr>
              <a:t>Airborne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20"/>
              </a:spcBef>
              <a:buClr>
                <a:srgbClr val="0F6FC6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sz="2400" spc="-10" dirty="0">
                <a:latin typeface="Constantia"/>
                <a:cs typeface="Constantia"/>
              </a:rPr>
              <a:t>Fecal-oral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397" y="1031240"/>
            <a:ext cx="7766684" cy="88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84220" marR="5080" indent="-3272154">
              <a:lnSpc>
                <a:spcPts val="3500"/>
              </a:lnSpc>
            </a:pPr>
            <a:r>
              <a:rPr dirty="0">
                <a:latin typeface="Calibri"/>
                <a:cs typeface="Calibri"/>
              </a:rPr>
              <a:t>Middle </a:t>
            </a:r>
            <a:r>
              <a:rPr spc="-25" dirty="0">
                <a:latin typeface="Calibri"/>
                <a:cs typeface="Calibri"/>
              </a:rPr>
              <a:t>East </a:t>
            </a:r>
            <a:r>
              <a:rPr spc="-20" dirty="0">
                <a:latin typeface="Calibri"/>
                <a:cs typeface="Calibri"/>
              </a:rPr>
              <a:t>Respiratory </a:t>
            </a:r>
            <a:r>
              <a:rPr spc="-10" dirty="0">
                <a:latin typeface="Calibri"/>
                <a:cs typeface="Calibri"/>
              </a:rPr>
              <a:t>Syndrome Coronavirus  (MERS)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74240"/>
            <a:ext cx="8075295" cy="3586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332105" indent="-274320">
              <a:lnSpc>
                <a:spcPts val="28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MERS is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newly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described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disease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human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beings,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spc="5" dirty="0">
                <a:latin typeface="Constantia"/>
                <a:cs typeface="Constantia"/>
              </a:rPr>
              <a:t>first  </a:t>
            </a:r>
            <a:r>
              <a:rPr sz="2400" spc="-10" dirty="0">
                <a:latin typeface="Constantia"/>
                <a:cs typeface="Constantia"/>
              </a:rPr>
              <a:t>reported from </a:t>
            </a:r>
            <a:r>
              <a:rPr sz="2400" spc="-5" dirty="0">
                <a:latin typeface="Constantia"/>
                <a:cs typeface="Constantia"/>
              </a:rPr>
              <a:t>Saudi </a:t>
            </a:r>
            <a:r>
              <a:rPr sz="2400" spc="-10" dirty="0">
                <a:latin typeface="Constantia"/>
                <a:cs typeface="Constantia"/>
              </a:rPr>
              <a:t>Arabia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spc="-25" dirty="0">
                <a:latin typeface="Constantia"/>
                <a:cs typeface="Constantia"/>
              </a:rPr>
              <a:t>September,</a:t>
            </a:r>
            <a:r>
              <a:rPr sz="2400" spc="-2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2012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2400">
              <a:latin typeface="Times New Roman"/>
              <a:cs typeface="Times New Roman"/>
            </a:endParaRPr>
          </a:p>
          <a:p>
            <a:pPr marL="287020" marR="446405" indent="-274320">
              <a:lnSpc>
                <a:spcPts val="2800"/>
              </a:lnSpc>
              <a:spcBef>
                <a:spcPts val="1440"/>
              </a:spcBef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35" dirty="0">
                <a:latin typeface="Constantia"/>
                <a:cs typeface="Constantia"/>
              </a:rPr>
              <a:t>It </a:t>
            </a:r>
            <a:r>
              <a:rPr sz="2400" spc="-5" dirty="0">
                <a:latin typeface="Constantia"/>
                <a:cs typeface="Constantia"/>
              </a:rPr>
              <a:t>is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20" dirty="0">
                <a:latin typeface="Constantia"/>
                <a:cs typeface="Constantia"/>
              </a:rPr>
              <a:t>novel </a:t>
            </a:r>
            <a:r>
              <a:rPr sz="2400" u="sng" spc="-5" dirty="0">
                <a:solidFill>
                  <a:srgbClr val="F49100"/>
                </a:solidFill>
                <a:latin typeface="Constantia"/>
                <a:cs typeface="Constantia"/>
              </a:rPr>
              <a:t>positive-sense, single-stranded RNA </a:t>
            </a:r>
            <a:r>
              <a:rPr sz="2400" spc="-5" dirty="0">
                <a:latin typeface="Constantia"/>
                <a:cs typeface="Constantia"/>
              </a:rPr>
              <a:t>virus</a:t>
            </a:r>
            <a:r>
              <a:rPr sz="2400" spc="-4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15" dirty="0">
                <a:latin typeface="Constantia"/>
                <a:cs typeface="Constantia"/>
              </a:rPr>
              <a:t>genus</a:t>
            </a:r>
            <a:r>
              <a:rPr sz="2400" spc="-180" dirty="0">
                <a:latin typeface="Constantia"/>
                <a:cs typeface="Constantia"/>
              </a:rPr>
              <a:t> </a:t>
            </a:r>
            <a:r>
              <a:rPr sz="2400" u="sng" spc="-15" dirty="0">
                <a:solidFill>
                  <a:srgbClr val="F49100"/>
                </a:solidFill>
                <a:latin typeface="Constantia"/>
                <a:cs typeface="Constantia"/>
              </a:rPr>
              <a:t>Betacoronavirus</a:t>
            </a:r>
            <a:r>
              <a:rPr sz="2400" spc="-15" dirty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BD0D9"/>
              </a:buClr>
              <a:buFont typeface="Wingdings 2"/>
              <a:buChar char=""/>
            </a:pPr>
            <a:endParaRPr sz="34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699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As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4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July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2015, </a:t>
            </a:r>
            <a:r>
              <a:rPr sz="2400" dirty="0">
                <a:latin typeface="Constantia"/>
                <a:cs typeface="Constantia"/>
              </a:rPr>
              <a:t>MERS-CoV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cases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have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been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reported </a:t>
            </a:r>
            <a:r>
              <a:rPr sz="2400" spc="-5" dirty="0">
                <a:latin typeface="Constantia"/>
                <a:cs typeface="Constantia"/>
              </a:rPr>
              <a:t>in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over  </a:t>
            </a:r>
            <a:r>
              <a:rPr sz="2400" dirty="0">
                <a:latin typeface="Constantia"/>
                <a:cs typeface="Constantia"/>
              </a:rPr>
              <a:t>21 </a:t>
            </a:r>
            <a:r>
              <a:rPr sz="2400" spc="-10" dirty="0">
                <a:latin typeface="Constantia"/>
                <a:cs typeface="Constantia"/>
              </a:rPr>
              <a:t>countries, </a:t>
            </a:r>
            <a:r>
              <a:rPr sz="2400" spc="-5" dirty="0">
                <a:latin typeface="Constantia"/>
                <a:cs typeface="Constantia"/>
              </a:rPr>
              <a:t>including Saudi </a:t>
            </a:r>
            <a:r>
              <a:rPr sz="2400" spc="-10" dirty="0">
                <a:latin typeface="Constantia"/>
                <a:cs typeface="Constantia"/>
              </a:rPr>
              <a:t>Arabia, </a:t>
            </a:r>
            <a:r>
              <a:rPr sz="2400" u="sng" spc="-15" dirty="0">
                <a:solidFill>
                  <a:srgbClr val="F49100"/>
                </a:solidFill>
                <a:latin typeface="Constantia"/>
                <a:cs typeface="Constantia"/>
              </a:rPr>
              <a:t>Jordan</a:t>
            </a:r>
            <a:r>
              <a:rPr sz="2400" spc="-15" dirty="0">
                <a:latin typeface="Constantia"/>
                <a:cs typeface="Constantia"/>
              </a:rPr>
              <a:t>, </a:t>
            </a:r>
            <a:r>
              <a:rPr sz="2400" spc="-40" dirty="0">
                <a:latin typeface="Constantia"/>
                <a:cs typeface="Constantia"/>
              </a:rPr>
              <a:t>Qatar, </a:t>
            </a:r>
            <a:r>
              <a:rPr sz="2400" dirty="0">
                <a:latin typeface="Constantia"/>
                <a:cs typeface="Constantia"/>
              </a:rPr>
              <a:t>Egypt, 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15" dirty="0">
                <a:latin typeface="Constantia"/>
                <a:cs typeface="Constantia"/>
              </a:rPr>
              <a:t>United Arab Emirates, Kuwait, </a:t>
            </a:r>
            <a:r>
              <a:rPr sz="2400" spc="-75" dirty="0">
                <a:latin typeface="Constantia"/>
                <a:cs typeface="Constantia"/>
              </a:rPr>
              <a:t>Turkey, </a:t>
            </a:r>
            <a:r>
              <a:rPr sz="2400" spc="-5" dirty="0">
                <a:latin typeface="Constantia"/>
                <a:cs typeface="Constantia"/>
              </a:rPr>
              <a:t>Oman,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Algeria,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8240" y="17856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F4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64640"/>
            <a:ext cx="7856220" cy="4215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791845" indent="-274320">
              <a:lnSpc>
                <a:spcPts val="28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onstantia"/>
                <a:cs typeface="Constantia"/>
              </a:rPr>
              <a:t>Bangladesh, Indonesia, Austria,</a:t>
            </a:r>
            <a:r>
              <a:rPr sz="2400" spc="-7" baseline="24305" dirty="0">
                <a:solidFill>
                  <a:srgbClr val="F49100"/>
                </a:solidFill>
                <a:latin typeface="Constantia"/>
                <a:cs typeface="Constantia"/>
              </a:rPr>
              <a:t>[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15" dirty="0">
                <a:latin typeface="Constantia"/>
                <a:cs typeface="Constantia"/>
              </a:rPr>
              <a:t>United  </a:t>
            </a:r>
            <a:r>
              <a:rPr sz="2400" spc="-10" dirty="0">
                <a:latin typeface="Constantia"/>
                <a:cs typeface="Constantia"/>
              </a:rPr>
              <a:t>Kingdom, </a:t>
            </a:r>
            <a:r>
              <a:rPr sz="2400" u="sng" spc="-5" dirty="0">
                <a:solidFill>
                  <a:srgbClr val="F49100"/>
                </a:solidFill>
                <a:latin typeface="Constantia"/>
                <a:cs typeface="Constantia"/>
              </a:rPr>
              <a:t>South</a:t>
            </a:r>
            <a:r>
              <a:rPr sz="2400" u="sng" spc="-45" dirty="0">
                <a:solidFill>
                  <a:srgbClr val="F49100"/>
                </a:solidFill>
                <a:latin typeface="Constantia"/>
                <a:cs typeface="Constantia"/>
              </a:rPr>
              <a:t> </a:t>
            </a:r>
            <a:r>
              <a:rPr sz="2400" u="sng" spc="-15" dirty="0">
                <a:solidFill>
                  <a:srgbClr val="F49100"/>
                </a:solidFill>
                <a:latin typeface="Constantia"/>
                <a:cs typeface="Constantia"/>
              </a:rPr>
              <a:t>Korea</a:t>
            </a:r>
            <a:r>
              <a:rPr sz="2400" spc="-15" dirty="0">
                <a:latin typeface="Constantia"/>
                <a:cs typeface="Constantia"/>
              </a:rPr>
              <a:t>,</a:t>
            </a:r>
            <a:r>
              <a:rPr sz="2400" spc="-2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United</a:t>
            </a:r>
            <a:r>
              <a:rPr sz="2400" spc="-10" dirty="0">
                <a:latin typeface="Constantia"/>
                <a:cs typeface="Constantia"/>
              </a:rPr>
              <a:t> States,</a:t>
            </a:r>
            <a:r>
              <a:rPr sz="2400" spc="-2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Mainland</a:t>
            </a:r>
            <a:endParaRPr sz="2400">
              <a:latin typeface="Constantia"/>
              <a:cs typeface="Constantia"/>
            </a:endParaRPr>
          </a:p>
          <a:p>
            <a:pPr marL="286385" marR="417195">
              <a:lnSpc>
                <a:spcPts val="2900"/>
              </a:lnSpc>
              <a:spcBef>
                <a:spcPts val="20"/>
              </a:spcBef>
            </a:pPr>
            <a:r>
              <a:rPr sz="2400" spc="-5" dirty="0">
                <a:latin typeface="Constantia"/>
                <a:cs typeface="Constantia"/>
              </a:rPr>
              <a:t>China, Thailand, and the </a:t>
            </a:r>
            <a:r>
              <a:rPr sz="2400" spc="-10" dirty="0">
                <a:latin typeface="Constantia"/>
                <a:cs typeface="Constantia"/>
              </a:rPr>
              <a:t>Philippines. </a:t>
            </a:r>
            <a:r>
              <a:rPr sz="2400" spc="-5" dirty="0">
                <a:latin typeface="Constantia"/>
                <a:cs typeface="Constantia"/>
              </a:rPr>
              <a:t>About </a:t>
            </a:r>
            <a:r>
              <a:rPr sz="2400" dirty="0">
                <a:latin typeface="Constantia"/>
                <a:cs typeface="Constantia"/>
              </a:rPr>
              <a:t>3-4 </a:t>
            </a:r>
            <a:r>
              <a:rPr sz="2400" spc="-5" dirty="0">
                <a:latin typeface="Constantia"/>
                <a:cs typeface="Constantia"/>
              </a:rPr>
              <a:t>out </a:t>
            </a:r>
            <a:r>
              <a:rPr sz="2400" dirty="0">
                <a:latin typeface="Constantia"/>
                <a:cs typeface="Constantia"/>
              </a:rPr>
              <a:t>of  </a:t>
            </a:r>
            <a:r>
              <a:rPr sz="2400" spc="-5" dirty="0">
                <a:latin typeface="Constantia"/>
                <a:cs typeface="Constantia"/>
              </a:rPr>
              <a:t>every 10 patients </a:t>
            </a:r>
            <a:r>
              <a:rPr sz="2400" spc="-10" dirty="0">
                <a:latin typeface="Constantia"/>
                <a:cs typeface="Constantia"/>
              </a:rPr>
              <a:t>reported </a:t>
            </a:r>
            <a:r>
              <a:rPr sz="2400" dirty="0">
                <a:latin typeface="Constantia"/>
                <a:cs typeface="Constantia"/>
              </a:rPr>
              <a:t>with </a:t>
            </a:r>
            <a:r>
              <a:rPr sz="2400" spc="-5" dirty="0">
                <a:latin typeface="Constantia"/>
                <a:cs typeface="Constantia"/>
              </a:rPr>
              <a:t>MERS </a:t>
            </a:r>
            <a:r>
              <a:rPr sz="2400" spc="-30" dirty="0">
                <a:latin typeface="Constantia"/>
                <a:cs typeface="Constantia"/>
              </a:rPr>
              <a:t>have</a:t>
            </a:r>
            <a:r>
              <a:rPr sz="2400" spc="-43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died.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699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MERS-CoV </a:t>
            </a:r>
            <a:r>
              <a:rPr sz="2400" spc="-5" dirty="0">
                <a:latin typeface="Constantia"/>
                <a:cs typeface="Constantia"/>
              </a:rPr>
              <a:t>is</a:t>
            </a:r>
            <a:r>
              <a:rPr sz="2400" spc="-43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distinct </a:t>
            </a:r>
            <a:r>
              <a:rPr sz="2400" spc="-10" dirty="0">
                <a:latin typeface="Constantia"/>
                <a:cs typeface="Constantia"/>
              </a:rPr>
              <a:t>from </a:t>
            </a:r>
            <a:r>
              <a:rPr sz="2400" u="sng" spc="-5" dirty="0">
                <a:solidFill>
                  <a:srgbClr val="F49100"/>
                </a:solidFill>
                <a:latin typeface="Constantia"/>
                <a:cs typeface="Constantia"/>
              </a:rPr>
              <a:t>SARS </a:t>
            </a:r>
            <a:r>
              <a:rPr sz="2400" u="sng" spc="-15" dirty="0">
                <a:solidFill>
                  <a:srgbClr val="F49100"/>
                </a:solidFill>
                <a:latin typeface="Constantia"/>
                <a:cs typeface="Constantia"/>
              </a:rPr>
              <a:t>coronavirus </a:t>
            </a:r>
            <a:r>
              <a:rPr sz="2400" spc="-5" dirty="0">
                <a:latin typeface="Constantia"/>
                <a:cs typeface="Constantia"/>
              </a:rPr>
              <a:t>and distinct  </a:t>
            </a:r>
            <a:r>
              <a:rPr sz="2400" spc="-10" dirty="0">
                <a:latin typeface="Constantia"/>
                <a:cs typeface="Constantia"/>
              </a:rPr>
              <a:t>from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10" dirty="0">
                <a:latin typeface="Constantia"/>
                <a:cs typeface="Constantia"/>
              </a:rPr>
              <a:t>common-cold </a:t>
            </a:r>
            <a:r>
              <a:rPr sz="2400" spc="-15" dirty="0">
                <a:latin typeface="Constantia"/>
                <a:cs typeface="Constantia"/>
              </a:rPr>
              <a:t>coronavirus </a:t>
            </a:r>
            <a:r>
              <a:rPr sz="2400" spc="-5" dirty="0">
                <a:latin typeface="Constantia"/>
                <a:cs typeface="Constantia"/>
              </a:rPr>
              <a:t>and </a:t>
            </a:r>
            <a:r>
              <a:rPr sz="2400" spc="-10" dirty="0">
                <a:latin typeface="Constantia"/>
                <a:cs typeface="Constantia"/>
              </a:rPr>
              <a:t>known </a:t>
            </a:r>
            <a:r>
              <a:rPr sz="2400" spc="-5" dirty="0">
                <a:latin typeface="Constantia"/>
                <a:cs typeface="Constantia"/>
              </a:rPr>
              <a:t>endemic  </a:t>
            </a:r>
            <a:r>
              <a:rPr sz="2400" spc="-5">
                <a:latin typeface="Constantia"/>
                <a:cs typeface="Constantia"/>
              </a:rPr>
              <a:t>human </a:t>
            </a:r>
            <a:r>
              <a:rPr sz="2400" spc="-10" smtClean="0">
                <a:latin typeface="Constantia"/>
                <a:cs typeface="Constantia"/>
              </a:rPr>
              <a:t>betacoronaviruses </a:t>
            </a:r>
            <a:r>
              <a:rPr lang="en-US" sz="2400" spc="-10" dirty="0" smtClean="0">
                <a:latin typeface="Constantia"/>
                <a:cs typeface="Constantia"/>
              </a:rPr>
              <a:t>(</a:t>
            </a:r>
            <a:r>
              <a:rPr sz="2400" spc="-20" smtClean="0">
                <a:latin typeface="Constantia"/>
                <a:cs typeface="Constantia"/>
              </a:rPr>
              <a:t>HCoV-OC43 </a:t>
            </a:r>
            <a:r>
              <a:rPr sz="2400" spc="-5">
                <a:latin typeface="Constantia"/>
                <a:cs typeface="Constantia"/>
              </a:rPr>
              <a:t>and</a:t>
            </a:r>
            <a:r>
              <a:rPr sz="2400" spc="-145">
                <a:latin typeface="Constantia"/>
                <a:cs typeface="Constantia"/>
              </a:rPr>
              <a:t> </a:t>
            </a:r>
            <a:r>
              <a:rPr sz="2400" spc="-15" smtClean="0">
                <a:latin typeface="Constantia"/>
                <a:cs typeface="Constantia"/>
              </a:rPr>
              <a:t>HCoV-HKU1</a:t>
            </a:r>
            <a:r>
              <a:rPr lang="en-US" sz="2400" spc="-15" dirty="0" smtClean="0">
                <a:latin typeface="Constantia"/>
                <a:cs typeface="Constantia"/>
              </a:rPr>
              <a:t> </a:t>
            </a:r>
            <a:r>
              <a:rPr lang="en-US" sz="24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Don’t memorize these two names</a:t>
            </a:r>
            <a:r>
              <a:rPr lang="en-US" sz="2400" spc="-15" dirty="0" smtClean="0">
                <a:latin typeface="Constantia"/>
                <a:cs typeface="Constantia"/>
              </a:rPr>
              <a:t>)</a:t>
            </a:r>
          </a:p>
          <a:p>
            <a:pPr marL="287020" marR="5080" indent="-274320">
              <a:lnSpc>
                <a:spcPct val="100699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lang="en-US" sz="2400" i="1" spc="-15" dirty="0" smtClean="0">
                <a:solidFill>
                  <a:srgbClr val="00B050"/>
                </a:solidFill>
                <a:latin typeface="Constantia"/>
                <a:cs typeface="Constantia"/>
              </a:rPr>
              <a:t>It’s important to know that it’s caused by a </a:t>
            </a:r>
            <a:r>
              <a:rPr lang="en-US" sz="2400" i="1" spc="-15" dirty="0" err="1" smtClean="0">
                <a:solidFill>
                  <a:srgbClr val="00B050"/>
                </a:solidFill>
                <a:latin typeface="Constantia"/>
                <a:cs typeface="Constantia"/>
              </a:rPr>
              <a:t>betacoronavirus</a:t>
            </a:r>
            <a:r>
              <a:rPr sz="2400" i="1" spc="-15" smtClean="0">
                <a:solidFill>
                  <a:srgbClr val="00B050"/>
                </a:solidFill>
                <a:latin typeface="Constantia"/>
                <a:cs typeface="Constantia"/>
              </a:rPr>
              <a:t>.</a:t>
            </a:r>
            <a:endParaRPr sz="2400" i="1">
              <a:solidFill>
                <a:srgbClr val="00B050"/>
              </a:solidFill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327231"/>
            <a:ext cx="7531100" cy="3190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87020" marR="77470" indent="-274320">
              <a:lnSpc>
                <a:spcPts val="3100"/>
              </a:lnSpc>
              <a:spcBef>
                <a:spcPts val="13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In humans,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transmission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coronaviruses between  an infected individual and others can occur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via</a:t>
            </a:r>
            <a:endParaRPr sz="2600">
              <a:latin typeface="Times New Roman"/>
              <a:cs typeface="Times New Roman"/>
            </a:endParaRPr>
          </a:p>
          <a:p>
            <a:pPr marL="286385" marR="5080">
              <a:lnSpc>
                <a:spcPts val="31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respiratory secretions. This can happen either directly  through droplets from coughing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sneezing, </a:t>
            </a:r>
            <a:r>
              <a:rPr sz="2600" dirty="0">
                <a:latin typeface="Times New Roman"/>
                <a:cs typeface="Times New Roman"/>
              </a:rPr>
              <a:t>or  </a:t>
            </a:r>
            <a:r>
              <a:rPr sz="2600" spc="-5" dirty="0">
                <a:latin typeface="Times New Roman"/>
                <a:cs typeface="Times New Roman"/>
              </a:rPr>
              <a:t>indirectly through touching contaminated objects </a:t>
            </a:r>
            <a:r>
              <a:rPr sz="2600" dirty="0">
                <a:latin typeface="Times New Roman"/>
                <a:cs typeface="Times New Roman"/>
              </a:rPr>
              <a:t>or  </a:t>
            </a:r>
            <a:r>
              <a:rPr sz="2600" spc="-5" dirty="0">
                <a:latin typeface="Times New Roman"/>
                <a:cs typeface="Times New Roman"/>
              </a:rPr>
              <a:t>surfaces as well as close contact, such as touching </a:t>
            </a:r>
            <a:r>
              <a:rPr sz="2600" dirty="0">
                <a:latin typeface="Times New Roman"/>
                <a:cs typeface="Times New Roman"/>
              </a:rPr>
              <a:t>or  </a:t>
            </a:r>
            <a:r>
              <a:rPr sz="2600" spc="-5" dirty="0">
                <a:latin typeface="Times New Roman"/>
                <a:cs typeface="Times New Roman"/>
              </a:rPr>
              <a:t>shaking hands.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Camels</a:t>
            </a:r>
            <a:r>
              <a:rPr sz="2600" spc="-5" dirty="0">
                <a:latin typeface="Times New Roman"/>
                <a:cs typeface="Times New Roman"/>
              </a:rPr>
              <a:t> are suspected </a:t>
            </a:r>
            <a:r>
              <a:rPr sz="2600" dirty="0">
                <a:latin typeface="Times New Roman"/>
                <a:cs typeface="Times New Roman"/>
              </a:rPr>
              <a:t>to be the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primary</a:t>
            </a:r>
            <a:endParaRPr sz="2600">
              <a:latin typeface="Times New Roman"/>
              <a:cs typeface="Times New Roman"/>
            </a:endParaRPr>
          </a:p>
          <a:p>
            <a:pPr marL="286385">
              <a:lnSpc>
                <a:spcPts val="3100"/>
              </a:lnSpc>
            </a:pPr>
            <a:r>
              <a:rPr sz="2600" spc="-5" dirty="0">
                <a:latin typeface="Times New Roman"/>
                <a:cs typeface="Times New Roman"/>
              </a:rPr>
              <a:t>source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infection for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humans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481216"/>
            <a:ext cx="7654925" cy="2781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87020" marR="5080" indent="-274320">
              <a:lnSpc>
                <a:spcPts val="3100"/>
              </a:lnSpc>
              <a:spcBef>
                <a:spcPts val="114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There are currently </a:t>
            </a:r>
            <a:r>
              <a:rPr sz="2600" dirty="0">
                <a:latin typeface="Times New Roman"/>
                <a:cs typeface="Times New Roman"/>
              </a:rPr>
              <a:t>no </a:t>
            </a:r>
            <a:r>
              <a:rPr sz="2600" spc="-5" dirty="0">
                <a:latin typeface="Times New Roman"/>
                <a:cs typeface="Times New Roman"/>
              </a:rPr>
              <a:t>vaccines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specific treatments  for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coronaviruses. Hence, </a:t>
            </a: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order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reduce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risk</a:t>
            </a:r>
            <a:endParaRPr sz="2600">
              <a:latin typeface="Times New Roman"/>
              <a:cs typeface="Times New Roman"/>
            </a:endParaRPr>
          </a:p>
          <a:p>
            <a:pPr marL="286385" marR="5715">
              <a:lnSpc>
                <a:spcPts val="31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and prevent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spread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infections, </a:t>
            </a:r>
            <a:r>
              <a:rPr sz="2600" dirty="0">
                <a:latin typeface="Times New Roman"/>
                <a:cs typeface="Times New Roman"/>
              </a:rPr>
              <a:t>simple  </a:t>
            </a:r>
            <a:r>
              <a:rPr sz="2600" spc="-5" dirty="0">
                <a:latin typeface="Times New Roman"/>
                <a:cs typeface="Times New Roman"/>
              </a:rPr>
              <a:t>preventative measure are: </a:t>
            </a:r>
            <a:r>
              <a:rPr sz="2600" dirty="0">
                <a:latin typeface="Times New Roman"/>
                <a:cs typeface="Times New Roman"/>
              </a:rPr>
              <a:t>good </a:t>
            </a:r>
            <a:r>
              <a:rPr sz="2600" spc="-5" dirty="0">
                <a:latin typeface="Times New Roman"/>
                <a:cs typeface="Times New Roman"/>
              </a:rPr>
              <a:t>respiratory hygiene,  including washing hands; avoiding touching one's eyes,  </a:t>
            </a:r>
            <a:r>
              <a:rPr sz="2600" dirty="0">
                <a:latin typeface="Times New Roman"/>
                <a:cs typeface="Times New Roman"/>
              </a:rPr>
              <a:t>mouth </a:t>
            </a:r>
            <a:r>
              <a:rPr sz="2600" spc="-5" dirty="0">
                <a:latin typeface="Times New Roman"/>
                <a:cs typeface="Times New Roman"/>
              </a:rPr>
              <a:t>and nose; sanitary disposal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oral and nasal  </a:t>
            </a:r>
            <a:r>
              <a:rPr sz="2600" spc="-10" dirty="0">
                <a:latin typeface="Times New Roman"/>
                <a:cs typeface="Times New Roman"/>
              </a:rPr>
              <a:t>discharges </a:t>
            </a:r>
            <a:r>
              <a:rPr sz="2600" spc="-5" dirty="0">
                <a:latin typeface="Times New Roman"/>
                <a:cs typeface="Times New Roman"/>
              </a:rPr>
              <a:t>as well as avoiding contact with sick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people.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971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4500" spc="-10" dirty="0">
                <a:latin typeface="Calibri"/>
                <a:cs typeface="Calibri"/>
              </a:rPr>
              <a:t>Metapneumovirus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38" y="1988820"/>
            <a:ext cx="7579995" cy="2659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First </a:t>
            </a:r>
            <a:r>
              <a:rPr sz="2600" spc="-5" dirty="0">
                <a:latin typeface="Constantia"/>
                <a:cs typeface="Constantia"/>
              </a:rPr>
              <a:t>described </a:t>
            </a:r>
            <a:r>
              <a:rPr sz="2600" dirty="0">
                <a:latin typeface="Constantia"/>
                <a:cs typeface="Constantia"/>
              </a:rPr>
              <a:t>in 2001 </a:t>
            </a:r>
            <a:r>
              <a:rPr sz="2600" spc="-15" dirty="0">
                <a:latin typeface="Constantia"/>
                <a:cs typeface="Constantia"/>
              </a:rPr>
              <a:t>by </a:t>
            </a:r>
            <a:r>
              <a:rPr sz="2600" spc="-10" dirty="0">
                <a:latin typeface="Constantia"/>
                <a:cs typeface="Constantia"/>
              </a:rPr>
              <a:t>van </a:t>
            </a:r>
            <a:r>
              <a:rPr sz="2600" dirty="0">
                <a:latin typeface="Constantia"/>
                <a:cs typeface="Constantia"/>
              </a:rPr>
              <a:t>den</a:t>
            </a:r>
            <a:r>
              <a:rPr sz="2600" spc="-44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Hoogen</a:t>
            </a:r>
            <a:endParaRPr sz="2600">
              <a:latin typeface="Constantia"/>
              <a:cs typeface="Constantia"/>
            </a:endParaRPr>
          </a:p>
          <a:p>
            <a:pPr marL="652780" marR="5080" lvl="1" indent="-247015">
              <a:lnSpc>
                <a:spcPts val="3100"/>
              </a:lnSpc>
              <a:spcBef>
                <a:spcPts val="80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652780" algn="l"/>
              </a:tabLst>
            </a:pPr>
            <a:r>
              <a:rPr sz="2600" spc="-10" dirty="0">
                <a:latin typeface="Constantia"/>
                <a:cs typeface="Constantia"/>
              </a:rPr>
              <a:t>Nasophargyngeal </a:t>
            </a:r>
            <a:r>
              <a:rPr sz="2600" spc="-15" dirty="0">
                <a:latin typeface="Constantia"/>
                <a:cs typeface="Constantia"/>
              </a:rPr>
              <a:t>aspirates from </a:t>
            </a:r>
            <a:r>
              <a:rPr sz="2600" dirty="0">
                <a:latin typeface="Constantia"/>
                <a:cs typeface="Constantia"/>
              </a:rPr>
              <a:t>28 </a:t>
            </a:r>
            <a:r>
              <a:rPr sz="2600" spc="-5" dirty="0">
                <a:latin typeface="Constantia"/>
                <a:cs typeface="Constantia"/>
              </a:rPr>
              <a:t>children</a:t>
            </a:r>
            <a:r>
              <a:rPr sz="2600" spc="-320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over  </a:t>
            </a:r>
            <a:r>
              <a:rPr sz="2600" dirty="0">
                <a:latin typeface="Constantia"/>
                <a:cs typeface="Constantia"/>
              </a:rPr>
              <a:t>a 20 </a:t>
            </a:r>
            <a:r>
              <a:rPr sz="2600" spc="-20">
                <a:latin typeface="Constantia"/>
                <a:cs typeface="Constantia"/>
              </a:rPr>
              <a:t>year</a:t>
            </a:r>
            <a:r>
              <a:rPr sz="2600" spc="-335">
                <a:latin typeface="Constantia"/>
                <a:cs typeface="Constantia"/>
              </a:rPr>
              <a:t> </a:t>
            </a:r>
            <a:r>
              <a:rPr sz="2600" spc="-5" smtClean="0">
                <a:latin typeface="Constantia"/>
                <a:cs typeface="Constantia"/>
              </a:rPr>
              <a:t>period</a:t>
            </a:r>
            <a:r>
              <a:rPr lang="en-US" sz="2600" spc="-5" dirty="0" smtClean="0">
                <a:latin typeface="Constantia"/>
                <a:cs typeface="Constantia"/>
              </a:rPr>
              <a:t> </a:t>
            </a:r>
            <a:r>
              <a:rPr lang="en-US" sz="2600" i="1" spc="-5" dirty="0" smtClean="0">
                <a:solidFill>
                  <a:srgbClr val="00B050"/>
                </a:solidFill>
                <a:latin typeface="Constantia"/>
                <a:cs typeface="Constantia"/>
              </a:rPr>
              <a:t>were examined</a:t>
            </a:r>
            <a:endParaRPr sz="2600" i="1">
              <a:solidFill>
                <a:srgbClr val="00B050"/>
              </a:solidFill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652780" algn="l"/>
              </a:tabLst>
            </a:pPr>
            <a:r>
              <a:rPr sz="2600" spc="-10" dirty="0">
                <a:latin typeface="Constantia"/>
                <a:cs typeface="Constantia"/>
              </a:rPr>
              <a:t>Children </a:t>
            </a:r>
            <a:r>
              <a:rPr sz="2600" dirty="0">
                <a:latin typeface="Constantia"/>
                <a:cs typeface="Constantia"/>
              </a:rPr>
              <a:t>had </a:t>
            </a:r>
            <a:r>
              <a:rPr sz="2600" spc="-5" dirty="0">
                <a:latin typeface="Constantia"/>
                <a:cs typeface="Constantia"/>
              </a:rPr>
              <a:t>similar </a:t>
            </a:r>
            <a:r>
              <a:rPr sz="2600" spc="-10" dirty="0">
                <a:latin typeface="Constantia"/>
                <a:cs typeface="Constantia"/>
              </a:rPr>
              <a:t>symptoms </a:t>
            </a:r>
            <a:r>
              <a:rPr sz="2600" spc="-25" dirty="0">
                <a:latin typeface="Constantia"/>
                <a:cs typeface="Constantia"/>
              </a:rPr>
              <a:t>to</a:t>
            </a:r>
            <a:r>
              <a:rPr sz="2600" spc="-3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RSV</a:t>
            </a:r>
            <a:endParaRPr sz="2600">
              <a:latin typeface="Constantia"/>
              <a:cs typeface="Constantia"/>
            </a:endParaRPr>
          </a:p>
          <a:p>
            <a:pPr marL="652780" marR="449580" lvl="1" indent="-247015">
              <a:lnSpc>
                <a:spcPts val="3100"/>
              </a:lnSpc>
              <a:spcBef>
                <a:spcPts val="700"/>
              </a:spcBef>
              <a:buClr>
                <a:srgbClr val="0F6FC6"/>
              </a:buClr>
              <a:buSzPct val="84615"/>
              <a:buFont typeface="Wingdings 2"/>
              <a:buChar char=""/>
              <a:tabLst>
                <a:tab pos="652780" algn="l"/>
              </a:tabLst>
            </a:pPr>
            <a:r>
              <a:rPr sz="2600" spc="-45" dirty="0">
                <a:latin typeface="Constantia"/>
                <a:cs typeface="Constantia"/>
              </a:rPr>
              <a:t>World </a:t>
            </a:r>
            <a:r>
              <a:rPr sz="2600" spc="-5" dirty="0">
                <a:latin typeface="Constantia"/>
                <a:cs typeface="Constantia"/>
              </a:rPr>
              <a:t>wide distribution: Has </a:t>
            </a:r>
            <a:r>
              <a:rPr sz="2600" dirty="0">
                <a:latin typeface="Constantia"/>
                <a:cs typeface="Constantia"/>
              </a:rPr>
              <a:t>been </a:t>
            </a:r>
            <a:r>
              <a:rPr sz="2600" spc="-10" dirty="0">
                <a:latin typeface="Constantia"/>
                <a:cs typeface="Constantia"/>
              </a:rPr>
              <a:t>isolated</a:t>
            </a:r>
            <a:r>
              <a:rPr sz="2600" spc="-2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  </a:t>
            </a:r>
            <a:r>
              <a:rPr sz="2600" spc="-5" dirty="0">
                <a:latin typeface="Constantia"/>
                <a:cs typeface="Constantia"/>
              </a:rPr>
              <a:t>US, </a:t>
            </a:r>
            <a:r>
              <a:rPr sz="2600" spc="-10" dirty="0">
                <a:latin typeface="Constantia"/>
                <a:cs typeface="Constantia"/>
              </a:rPr>
              <a:t>Brazil, Japan, </a:t>
            </a:r>
            <a:r>
              <a:rPr sz="2600" spc="-15" dirty="0">
                <a:latin typeface="Constantia"/>
                <a:cs typeface="Constantia"/>
              </a:rPr>
              <a:t>Australia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1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UK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998220"/>
            <a:ext cx="152654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Virology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pc="-5" dirty="0"/>
              <a:t>RNA </a:t>
            </a:r>
            <a:r>
              <a:rPr spc="-10" dirty="0"/>
              <a:t>Virus, </a:t>
            </a:r>
            <a:r>
              <a:rPr spc="-20" dirty="0"/>
              <a:t>Paramyxoviridae</a:t>
            </a:r>
            <a:r>
              <a:rPr spc="-155" dirty="0"/>
              <a:t> </a:t>
            </a:r>
            <a:r>
              <a:rPr spc="-10" dirty="0"/>
              <a:t>family</a:t>
            </a:r>
          </a:p>
          <a:p>
            <a:pPr marL="16510" marR="921385">
              <a:lnSpc>
                <a:spcPts val="2600"/>
              </a:lnSpc>
              <a:spcBef>
                <a:spcPts val="640"/>
              </a:spcBef>
              <a:buClr>
                <a:srgbClr val="0BD0D9"/>
              </a:buClr>
              <a:buSzPct val="95833"/>
              <a:buFont typeface="Arial"/>
              <a:buChar char="§"/>
              <a:tabLst>
                <a:tab pos="296545" algn="l"/>
                <a:tab pos="297180" algn="l"/>
              </a:tabLst>
            </a:pPr>
            <a:r>
              <a:rPr spc="-5" dirty="0"/>
              <a:t>Antibodies </a:t>
            </a:r>
            <a:r>
              <a:rPr spc="-35" dirty="0"/>
              <a:t>have </a:t>
            </a:r>
            <a:r>
              <a:rPr spc="-5" dirty="0"/>
              <a:t>been </a:t>
            </a:r>
            <a:r>
              <a:rPr spc="-10" dirty="0"/>
              <a:t>isolated </a:t>
            </a:r>
            <a:r>
              <a:rPr spc="-5" dirty="0"/>
              <a:t>in samples </a:t>
            </a:r>
            <a:r>
              <a:rPr spc="-10" dirty="0"/>
              <a:t>from </a:t>
            </a:r>
            <a:r>
              <a:rPr spc="-5" dirty="0"/>
              <a:t>as</a:t>
            </a:r>
            <a:r>
              <a:rPr spc="-415" dirty="0"/>
              <a:t> </a:t>
            </a:r>
            <a:r>
              <a:rPr spc="-5" dirty="0"/>
              <a:t>far  back as</a:t>
            </a:r>
            <a:r>
              <a:rPr spc="-190" dirty="0"/>
              <a:t> </a:t>
            </a:r>
            <a:r>
              <a:rPr spc="-10" dirty="0"/>
              <a:t>1958</a:t>
            </a:r>
          </a:p>
          <a:p>
            <a:pPr marL="16510">
              <a:lnSpc>
                <a:spcPct val="100000"/>
              </a:lnSpc>
              <a:spcBef>
                <a:spcPts val="1980"/>
              </a:spcBef>
            </a:pPr>
            <a:r>
              <a:rPr sz="2800" dirty="0"/>
              <a:t>Epidemiology</a:t>
            </a:r>
            <a:endParaRPr sz="2800"/>
          </a:p>
          <a:p>
            <a:pPr marL="290830" indent="-274320">
              <a:lnSpc>
                <a:spcPct val="100000"/>
              </a:lnSpc>
              <a:spcBef>
                <a:spcPts val="2140"/>
              </a:spcBef>
              <a:buClr>
                <a:srgbClr val="0BD0D9"/>
              </a:buClr>
              <a:buSzPct val="95833"/>
              <a:buFont typeface="Arial"/>
              <a:buChar char="§"/>
              <a:tabLst>
                <a:tab pos="290830" algn="l"/>
                <a:tab pos="291465" algn="l"/>
              </a:tabLst>
            </a:pPr>
            <a:r>
              <a:rPr spc="-15" dirty="0"/>
              <a:t>Most</a:t>
            </a:r>
            <a:r>
              <a:rPr spc="-120" dirty="0"/>
              <a:t> </a:t>
            </a:r>
            <a:r>
              <a:rPr dirty="0"/>
              <a:t>of</a:t>
            </a:r>
            <a:r>
              <a:rPr spc="20" dirty="0"/>
              <a:t> </a:t>
            </a:r>
            <a:r>
              <a:rPr spc="-5" dirty="0"/>
              <a:t>the</a:t>
            </a:r>
            <a:r>
              <a:rPr spc="-125" dirty="0"/>
              <a:t> </a:t>
            </a:r>
            <a:r>
              <a:rPr spc="-10" dirty="0"/>
              <a:t>early</a:t>
            </a:r>
            <a:r>
              <a:rPr spc="-70" dirty="0"/>
              <a:t> </a:t>
            </a:r>
            <a:r>
              <a:rPr spc="-15" dirty="0"/>
              <a:t>literature</a:t>
            </a:r>
            <a:r>
              <a:rPr spc="-65" dirty="0"/>
              <a:t> </a:t>
            </a:r>
            <a:r>
              <a:rPr spc="-5" dirty="0"/>
              <a:t>is</a:t>
            </a:r>
            <a:r>
              <a:rPr spc="-50" dirty="0"/>
              <a:t> </a:t>
            </a:r>
            <a:r>
              <a:rPr spc="-5" dirty="0"/>
              <a:t>in</a:t>
            </a:r>
            <a:r>
              <a:rPr spc="-75" dirty="0"/>
              <a:t> </a:t>
            </a:r>
            <a:r>
              <a:rPr spc="-5" dirty="0"/>
              <a:t>pediatric</a:t>
            </a:r>
            <a:r>
              <a:rPr spc="-95" dirty="0"/>
              <a:t> </a:t>
            </a:r>
            <a:r>
              <a:rPr spc="-5" dirty="0"/>
              <a:t>population</a:t>
            </a:r>
          </a:p>
          <a:p>
            <a:pPr marL="290830" indent="-274320">
              <a:lnSpc>
                <a:spcPts val="2740"/>
              </a:lnSpc>
              <a:spcBef>
                <a:spcPts val="320"/>
              </a:spcBef>
              <a:buClr>
                <a:srgbClr val="0BD0D9"/>
              </a:buClr>
              <a:buSzPct val="95833"/>
              <a:buFont typeface="Arial"/>
              <a:buChar char="§"/>
              <a:tabLst>
                <a:tab pos="290830" algn="l"/>
                <a:tab pos="291465" algn="l"/>
              </a:tabLst>
            </a:pPr>
            <a:r>
              <a:rPr spc="-5" dirty="0"/>
              <a:t>In</a:t>
            </a:r>
            <a:r>
              <a:rPr spc="-100" dirty="0"/>
              <a:t> </a:t>
            </a:r>
            <a:r>
              <a:rPr spc="-5" dirty="0"/>
              <a:t>adult</a:t>
            </a:r>
            <a:r>
              <a:rPr spc="-100" dirty="0"/>
              <a:t> </a:t>
            </a:r>
            <a:r>
              <a:rPr spc="-5" dirty="0"/>
              <a:t>population,</a:t>
            </a:r>
            <a:r>
              <a:rPr spc="-10" dirty="0"/>
              <a:t> </a:t>
            </a:r>
            <a:r>
              <a:rPr spc="-5" dirty="0"/>
              <a:t>immune</a:t>
            </a:r>
            <a:r>
              <a:rPr spc="-125" dirty="0"/>
              <a:t> </a:t>
            </a:r>
            <a:r>
              <a:rPr spc="-10" dirty="0"/>
              <a:t>compromised</a:t>
            </a:r>
            <a:r>
              <a:rPr spc="-70" dirty="0"/>
              <a:t> </a:t>
            </a:r>
            <a:r>
              <a:rPr spc="-5" dirty="0"/>
              <a:t>at</a:t>
            </a:r>
            <a:r>
              <a:rPr spc="-65" dirty="0"/>
              <a:t> </a:t>
            </a:r>
            <a:r>
              <a:rPr spc="-5" dirty="0"/>
              <a:t>highest</a:t>
            </a:r>
            <a:r>
              <a:rPr spc="-100" dirty="0"/>
              <a:t> </a:t>
            </a:r>
            <a:r>
              <a:rPr dirty="0"/>
              <a:t>risk</a:t>
            </a:r>
          </a:p>
          <a:p>
            <a:pPr marL="290830" marR="5080">
              <a:lnSpc>
                <a:spcPts val="2600"/>
              </a:lnSpc>
              <a:spcBef>
                <a:spcPts val="180"/>
              </a:spcBef>
            </a:pPr>
            <a:r>
              <a:rPr dirty="0"/>
              <a:t>- </a:t>
            </a:r>
            <a:r>
              <a:rPr spc="-5" dirty="0"/>
              <a:t>human metapneumovirus infection </a:t>
            </a:r>
            <a:r>
              <a:rPr spc="-10" dirty="0"/>
              <a:t>could </a:t>
            </a:r>
            <a:r>
              <a:rPr dirty="0"/>
              <a:t>be</a:t>
            </a:r>
            <a:r>
              <a:rPr spc="-425" dirty="0"/>
              <a:t> </a:t>
            </a:r>
            <a:r>
              <a:rPr spc="-15" dirty="0"/>
              <a:t>severe </a:t>
            </a:r>
            <a:r>
              <a:rPr spc="-5" dirty="0"/>
              <a:t>in the  </a:t>
            </a:r>
            <a:r>
              <a:rPr spc="-10" dirty="0"/>
              <a:t>elderly </a:t>
            </a:r>
            <a:r>
              <a:rPr spc="-5" dirty="0"/>
              <a:t>and that, during some </a:t>
            </a:r>
            <a:r>
              <a:rPr spc="-15" dirty="0"/>
              <a:t>years, </a:t>
            </a:r>
            <a:r>
              <a:rPr spc="-5" dirty="0"/>
              <a:t>metapneumovirus</a:t>
            </a:r>
            <a:r>
              <a:rPr spc="-409" dirty="0"/>
              <a:t> </a:t>
            </a:r>
            <a:r>
              <a:rPr spc="-20" dirty="0"/>
              <a:t>may  </a:t>
            </a:r>
            <a:r>
              <a:rPr spc="-15" dirty="0"/>
              <a:t>account </a:t>
            </a:r>
            <a:r>
              <a:rPr spc="-10" dirty="0"/>
              <a:t>for </a:t>
            </a:r>
            <a:r>
              <a:rPr dirty="0"/>
              <a:t>a significant </a:t>
            </a:r>
            <a:r>
              <a:rPr spc="-5" dirty="0"/>
              <a:t>portion </a:t>
            </a:r>
            <a:r>
              <a:rPr dirty="0"/>
              <a:t>of </a:t>
            </a:r>
            <a:r>
              <a:rPr spc="-5" dirty="0"/>
              <a:t>the </a:t>
            </a:r>
            <a:r>
              <a:rPr dirty="0"/>
              <a:t>older </a:t>
            </a:r>
            <a:r>
              <a:rPr spc="-5" dirty="0"/>
              <a:t>people  hospitalized </a:t>
            </a:r>
            <a:r>
              <a:rPr dirty="0"/>
              <a:t>with </a:t>
            </a:r>
            <a:r>
              <a:rPr spc="-10" dirty="0"/>
              <a:t>respiratory tract</a:t>
            </a:r>
            <a:r>
              <a:rPr spc="-320" dirty="0"/>
              <a:t> </a:t>
            </a:r>
            <a:r>
              <a:rPr spc="-5" dirty="0"/>
              <a:t>infections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29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35" dirty="0">
                <a:latin typeface="Calibri"/>
                <a:cs typeface="Calibri"/>
              </a:rPr>
              <a:t>S</a:t>
            </a:r>
            <a:r>
              <a:rPr dirty="0">
                <a:latin typeface="Calibri"/>
                <a:cs typeface="Calibri"/>
              </a:rPr>
              <a:t>y</a:t>
            </a:r>
            <a:r>
              <a:rPr spc="5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p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909445"/>
            <a:ext cx="7099934" cy="343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latin typeface="Constantia"/>
                <a:cs typeface="Constantia"/>
              </a:rPr>
              <a:t>Cough, </a:t>
            </a:r>
            <a:r>
              <a:rPr sz="2600" spc="-50" dirty="0">
                <a:latin typeface="Constantia"/>
                <a:cs typeface="Constantia"/>
              </a:rPr>
              <a:t>fever,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dyspnea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Can </a:t>
            </a:r>
            <a:r>
              <a:rPr sz="2600" spc="-20" dirty="0">
                <a:latin typeface="Constantia"/>
                <a:cs typeface="Constantia"/>
              </a:rPr>
              <a:t>range </a:t>
            </a:r>
            <a:r>
              <a:rPr sz="2600" spc="-15">
                <a:latin typeface="Constantia"/>
                <a:cs typeface="Constantia"/>
              </a:rPr>
              <a:t>from </a:t>
            </a:r>
            <a:r>
              <a:rPr sz="2600" spc="55" smtClean="0">
                <a:latin typeface="Constantia"/>
                <a:cs typeface="Constantia"/>
              </a:rPr>
              <a:t>URTI</a:t>
            </a:r>
            <a:r>
              <a:rPr lang="en-US" sz="2600" spc="55" dirty="0" smtClean="0">
                <a:latin typeface="Arial"/>
                <a:cs typeface="Arial"/>
              </a:rPr>
              <a:t> to </a:t>
            </a:r>
            <a:r>
              <a:rPr sz="2600" spc="55" smtClean="0">
                <a:latin typeface="Constantia"/>
                <a:cs typeface="Constantia"/>
              </a:rPr>
              <a:t>Respiratory</a:t>
            </a:r>
            <a:r>
              <a:rPr sz="2600" spc="-280" smtClean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failure</a:t>
            </a:r>
            <a:endParaRPr sz="2600">
              <a:latin typeface="Constantia"/>
              <a:cs typeface="Constantia"/>
            </a:endParaRPr>
          </a:p>
          <a:p>
            <a:pPr marL="287020" marR="5080" indent="-274320">
              <a:lnSpc>
                <a:spcPct val="102600"/>
              </a:lnSpc>
              <a:spcBef>
                <a:spcPts val="495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Significant </a:t>
            </a:r>
            <a:r>
              <a:rPr sz="2600" spc="-5" dirty="0">
                <a:latin typeface="Constantia"/>
                <a:cs typeface="Constantia"/>
              </a:rPr>
              <a:t>pulmonary </a:t>
            </a:r>
            <a:r>
              <a:rPr sz="2600" spc="10" dirty="0">
                <a:latin typeface="Constantia"/>
                <a:cs typeface="Constantia"/>
              </a:rPr>
              <a:t>inflammatory </a:t>
            </a:r>
            <a:r>
              <a:rPr sz="2600" spc="-10" dirty="0">
                <a:latin typeface="Constantia"/>
                <a:cs typeface="Constantia"/>
              </a:rPr>
              <a:t>changes</a:t>
            </a:r>
            <a:r>
              <a:rPr sz="2600" spc="-3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  </a:t>
            </a:r>
            <a:r>
              <a:rPr sz="2600" spc="-15" dirty="0">
                <a:latin typeface="Constantia"/>
                <a:cs typeface="Constantia"/>
              </a:rPr>
              <a:t>BAL</a:t>
            </a:r>
            <a:endParaRPr sz="2600">
              <a:latin typeface="Constantia"/>
              <a:cs typeface="Constantia"/>
            </a:endParaRPr>
          </a:p>
          <a:p>
            <a:pPr marL="560705" lvl="1" indent="-247015">
              <a:lnSpc>
                <a:spcPct val="100000"/>
              </a:lnSpc>
              <a:spcBef>
                <a:spcPts val="480"/>
              </a:spcBef>
              <a:buClr>
                <a:srgbClr val="0F6FC6"/>
              </a:buClr>
              <a:buSzPct val="85714"/>
              <a:buFont typeface="Wingdings 2"/>
              <a:buChar char=""/>
              <a:tabLst>
                <a:tab pos="560705" algn="l"/>
              </a:tabLst>
            </a:pPr>
            <a:r>
              <a:rPr sz="2100" spc="-10" dirty="0">
                <a:latin typeface="Constantia"/>
                <a:cs typeface="Constantia"/>
              </a:rPr>
              <a:t>Increased </a:t>
            </a:r>
            <a:r>
              <a:rPr sz="2100" spc="-5" dirty="0">
                <a:latin typeface="Constantia"/>
                <a:cs typeface="Constantia"/>
              </a:rPr>
              <a:t>IL-8, </a:t>
            </a:r>
            <a:r>
              <a:rPr sz="2100" spc="-10" dirty="0">
                <a:latin typeface="Constantia"/>
                <a:cs typeface="Constantia"/>
              </a:rPr>
              <a:t>foamy</a:t>
            </a:r>
            <a:r>
              <a:rPr sz="2100" spc="-114" dirty="0">
                <a:latin typeface="Constantia"/>
                <a:cs typeface="Constantia"/>
              </a:rPr>
              <a:t> </a:t>
            </a:r>
            <a:r>
              <a:rPr sz="2100" spc="-10" dirty="0">
                <a:latin typeface="Constantia"/>
                <a:cs typeface="Constantia"/>
              </a:rPr>
              <a:t>macrophages</a:t>
            </a:r>
            <a:endParaRPr sz="2100">
              <a:latin typeface="Constantia"/>
              <a:cs typeface="Constantia"/>
            </a:endParaRPr>
          </a:p>
          <a:p>
            <a:pPr marL="287020" marR="369570" indent="-274320" algn="just">
              <a:lnSpc>
                <a:spcPct val="101000"/>
              </a:lnSpc>
              <a:spcBef>
                <a:spcPts val="545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20" dirty="0">
                <a:latin typeface="Constantia"/>
                <a:cs typeface="Constantia"/>
              </a:rPr>
              <a:t>temperate </a:t>
            </a:r>
            <a:r>
              <a:rPr sz="2600" spc="-15" dirty="0">
                <a:latin typeface="Constantia"/>
                <a:cs typeface="Constantia"/>
              </a:rPr>
              <a:t>countries, hMPV </a:t>
            </a:r>
            <a:r>
              <a:rPr sz="2600" dirty="0">
                <a:latin typeface="Constantia"/>
                <a:cs typeface="Constantia"/>
              </a:rPr>
              <a:t>has a </a:t>
            </a:r>
            <a:r>
              <a:rPr sz="2600" spc="-5" dirty="0">
                <a:latin typeface="Constantia"/>
                <a:cs typeface="Constantia"/>
              </a:rPr>
              <a:t>seasonal  distribution, </a:t>
            </a:r>
            <a:r>
              <a:rPr sz="2600" spc="-20" dirty="0">
                <a:latin typeface="Constantia"/>
                <a:cs typeface="Constantia"/>
              </a:rPr>
              <a:t>overlapping </a:t>
            </a:r>
            <a:r>
              <a:rPr sz="2600" spc="-5" dirty="0">
                <a:latin typeface="Constantia"/>
                <a:cs typeface="Constantia"/>
              </a:rPr>
              <a:t>with RSV with</a:t>
            </a:r>
            <a:r>
              <a:rPr sz="2600" spc="-29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most  cases </a:t>
            </a:r>
            <a:r>
              <a:rPr sz="2600" spc="-15" dirty="0">
                <a:latin typeface="Constantia"/>
                <a:cs typeface="Constantia"/>
              </a:rPr>
              <a:t>reported </a:t>
            </a:r>
            <a:r>
              <a:rPr sz="2600" spc="-5" dirty="0">
                <a:latin typeface="Constantia"/>
                <a:cs typeface="Constantia"/>
              </a:rPr>
              <a:t>during the</a:t>
            </a:r>
            <a:r>
              <a:rPr sz="2600" spc="-315" dirty="0">
                <a:latin typeface="Constantia"/>
                <a:cs typeface="Constant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onstantia"/>
                <a:cs typeface="Constantia"/>
              </a:rPr>
              <a:t>winter/spring.</a:t>
            </a:r>
            <a:endParaRPr sz="2600" b="1">
              <a:solidFill>
                <a:srgbClr val="FF0000"/>
              </a:solidFill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9691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30" dirty="0"/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88820"/>
            <a:ext cx="7296784" cy="296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Primarily </a:t>
            </a:r>
            <a:r>
              <a:rPr sz="2600" spc="-15" dirty="0">
                <a:latin typeface="Constantia"/>
                <a:cs typeface="Constantia"/>
              </a:rPr>
              <a:t>supportive</a:t>
            </a:r>
            <a:r>
              <a:rPr sz="2600" spc="-22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measures</a:t>
            </a:r>
            <a:endParaRPr sz="2600">
              <a:latin typeface="Constantia"/>
              <a:cs typeface="Constantia"/>
            </a:endParaRPr>
          </a:p>
          <a:p>
            <a:pPr marL="287020" marR="93980" indent="-274320">
              <a:lnSpc>
                <a:spcPts val="3100"/>
              </a:lnSpc>
              <a:spcBef>
                <a:spcPts val="80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Raza </a:t>
            </a:r>
            <a:r>
              <a:rPr sz="2600" dirty="0">
                <a:latin typeface="Constantia"/>
                <a:cs typeface="Constantia"/>
              </a:rPr>
              <a:t>et al (2007) </a:t>
            </a:r>
            <a:r>
              <a:rPr sz="2600" spc="-10" dirty="0">
                <a:latin typeface="Constantia"/>
                <a:cs typeface="Constantia"/>
              </a:rPr>
              <a:t>presented </a:t>
            </a:r>
            <a:r>
              <a:rPr sz="2600" dirty="0">
                <a:latin typeface="Constantia"/>
                <a:cs typeface="Constantia"/>
              </a:rPr>
              <a:t>a </a:t>
            </a:r>
            <a:r>
              <a:rPr sz="2600" spc="-5" dirty="0">
                <a:latin typeface="Constantia"/>
                <a:cs typeface="Constantia"/>
              </a:rPr>
              <a:t>case describing  </a:t>
            </a:r>
            <a:r>
              <a:rPr sz="2600" spc="-15" dirty="0">
                <a:latin typeface="Constantia"/>
                <a:cs typeface="Constantia"/>
              </a:rPr>
              <a:t>successful </a:t>
            </a:r>
            <a:r>
              <a:rPr sz="2600" spc="-5" dirty="0">
                <a:latin typeface="Constantia"/>
                <a:cs typeface="Constantia"/>
              </a:rPr>
              <a:t>use of </a:t>
            </a:r>
            <a:r>
              <a:rPr sz="2600" spc="-15" dirty="0">
                <a:latin typeface="Constantia"/>
                <a:cs typeface="Constantia"/>
              </a:rPr>
              <a:t>ribavarin </a:t>
            </a:r>
            <a:r>
              <a:rPr sz="2600" dirty="0">
                <a:latin typeface="Constantia"/>
                <a:cs typeface="Constantia"/>
              </a:rPr>
              <a:t>in a </a:t>
            </a:r>
            <a:r>
              <a:rPr sz="2600" spc="-5" dirty="0">
                <a:latin typeface="Constantia"/>
                <a:cs typeface="Constantia"/>
              </a:rPr>
              <a:t>patient with </a:t>
            </a:r>
            <a:r>
              <a:rPr sz="2600" dirty="0">
                <a:latin typeface="Constantia"/>
                <a:cs typeface="Constantia"/>
              </a:rPr>
              <a:t>a  </a:t>
            </a:r>
            <a:r>
              <a:rPr sz="2600" spc="-5" dirty="0">
                <a:latin typeface="Constantia"/>
                <a:cs typeface="Constantia"/>
              </a:rPr>
              <a:t>history of double lung </a:t>
            </a:r>
            <a:r>
              <a:rPr sz="2600" spc="-10" dirty="0">
                <a:latin typeface="Constantia"/>
                <a:cs typeface="Constantia"/>
              </a:rPr>
              <a:t>transplant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4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respiratory  failure.</a:t>
            </a:r>
            <a:endParaRPr sz="2600">
              <a:latin typeface="Constantia"/>
              <a:cs typeface="Constantia"/>
            </a:endParaRPr>
          </a:p>
          <a:p>
            <a:pPr marL="287020" marR="5080" indent="-274320">
              <a:lnSpc>
                <a:spcPts val="3100"/>
              </a:lnSpc>
              <a:spcBef>
                <a:spcPts val="70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latin typeface="Constantia"/>
                <a:cs typeface="Constantia"/>
              </a:rPr>
              <a:t>Ribavarin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has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been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shown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to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have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vitro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activity  </a:t>
            </a:r>
            <a:r>
              <a:rPr sz="2600" spc="-5" dirty="0">
                <a:latin typeface="Constantia"/>
                <a:cs typeface="Constantia"/>
              </a:rPr>
              <a:t>against </a:t>
            </a:r>
            <a:r>
              <a:rPr sz="2600" spc="-10" dirty="0">
                <a:latin typeface="Constantia"/>
                <a:cs typeface="Constantia"/>
              </a:rPr>
              <a:t>metapneumovirus </a:t>
            </a:r>
            <a:r>
              <a:rPr sz="2600" spc="-25" dirty="0">
                <a:latin typeface="Constantia"/>
                <a:cs typeface="Constantia"/>
              </a:rPr>
              <a:t>(Wyde </a:t>
            </a:r>
            <a:r>
              <a:rPr sz="2600" dirty="0">
                <a:latin typeface="Constantia"/>
                <a:cs typeface="Constantia"/>
              </a:rPr>
              <a:t>et al</a:t>
            </a:r>
            <a:r>
              <a:rPr sz="2600" spc="-3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2007)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3738" y="1569720"/>
            <a:ext cx="7736840" cy="433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0" dirty="0">
                <a:solidFill>
                  <a:srgbClr val="04617B"/>
                </a:solidFill>
                <a:latin typeface="Arial"/>
                <a:cs typeface="Arial"/>
              </a:rPr>
              <a:t>Viral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4000" spc="-5" dirty="0">
                <a:solidFill>
                  <a:srgbClr val="04617B"/>
                </a:solidFill>
                <a:latin typeface="Arial"/>
                <a:cs typeface="Arial"/>
              </a:rPr>
              <a:t>Lower </a:t>
            </a:r>
            <a:r>
              <a:rPr sz="4000" dirty="0">
                <a:solidFill>
                  <a:srgbClr val="04617B"/>
                </a:solidFill>
                <a:latin typeface="Arial"/>
                <a:cs typeface="Arial"/>
              </a:rPr>
              <a:t>Respiratory </a:t>
            </a:r>
            <a:r>
              <a:rPr sz="4000" spc="-30">
                <a:solidFill>
                  <a:srgbClr val="04617B"/>
                </a:solidFill>
                <a:latin typeface="Arial"/>
                <a:cs typeface="Arial"/>
              </a:rPr>
              <a:t>Tract</a:t>
            </a:r>
            <a:r>
              <a:rPr sz="4000" spc="-100">
                <a:solidFill>
                  <a:srgbClr val="04617B"/>
                </a:solidFill>
                <a:latin typeface="Arial"/>
                <a:cs typeface="Arial"/>
              </a:rPr>
              <a:t> </a:t>
            </a:r>
            <a:r>
              <a:rPr sz="4000" spc="-5" smtClean="0">
                <a:solidFill>
                  <a:srgbClr val="04617B"/>
                </a:solidFill>
                <a:latin typeface="Arial"/>
                <a:cs typeface="Arial"/>
              </a:rPr>
              <a:t>Infections</a:t>
            </a:r>
            <a:endParaRPr lang="en-US" sz="4000" spc="-5" dirty="0" smtClean="0">
              <a:solidFill>
                <a:srgbClr val="04617B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en-US" sz="4000" spc="-5" dirty="0" smtClean="0">
              <a:solidFill>
                <a:srgbClr val="04617B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US" sz="4000" i="1" spc="-5" dirty="0" smtClean="0">
                <a:solidFill>
                  <a:srgbClr val="00B050"/>
                </a:solidFill>
                <a:latin typeface="Arial"/>
                <a:cs typeface="Arial"/>
              </a:rPr>
              <a:t>Lecture 2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US" sz="4000" i="1" spc="-5" dirty="0" smtClean="0">
                <a:solidFill>
                  <a:srgbClr val="00B050"/>
                </a:solidFill>
                <a:latin typeface="Arial"/>
                <a:cs typeface="Arial"/>
              </a:rPr>
              <a:t>Additions are in Italic Green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US" sz="2000" b="1" i="1" spc="-5" dirty="0" smtClean="0">
                <a:solidFill>
                  <a:srgbClr val="00B050"/>
                </a:solidFill>
                <a:latin typeface="Arial"/>
                <a:cs typeface="Arial"/>
              </a:rPr>
              <a:t>Some points were mentioned as not important by the doctor, but it’s better if </a:t>
            </a:r>
            <a:r>
              <a:rPr lang="en-US" sz="2000" b="1" i="1" spc="-5" smtClean="0">
                <a:solidFill>
                  <a:srgbClr val="00B050"/>
                </a:solidFill>
                <a:latin typeface="Arial"/>
                <a:cs typeface="Arial"/>
              </a:rPr>
              <a:t>you read them</a:t>
            </a:r>
            <a:endParaRPr sz="2000" b="1" i="1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0329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Severe </a:t>
            </a:r>
            <a:r>
              <a:rPr spc="-10" dirty="0">
                <a:latin typeface="Calibri"/>
                <a:cs typeface="Calibri"/>
              </a:rPr>
              <a:t>Acute </a:t>
            </a:r>
            <a:r>
              <a:rPr spc="-20" dirty="0">
                <a:latin typeface="Calibri"/>
                <a:cs typeface="Calibri"/>
              </a:rPr>
              <a:t>Respiratory </a:t>
            </a:r>
            <a:r>
              <a:rPr spc="-15" dirty="0">
                <a:latin typeface="Calibri"/>
                <a:cs typeface="Calibri"/>
              </a:rPr>
              <a:t>Syndrome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(SARS)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161540"/>
            <a:ext cx="6847205" cy="2589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441959" indent="-274320">
              <a:lnSpc>
                <a:spcPts val="2800"/>
              </a:lnSpc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20" dirty="0">
                <a:latin typeface="Constantia"/>
                <a:cs typeface="Constantia"/>
              </a:rPr>
              <a:t>Enveloped </a:t>
            </a:r>
            <a:r>
              <a:rPr sz="2600" spc="-10" dirty="0">
                <a:latin typeface="Constantia"/>
                <a:cs typeface="Constantia"/>
              </a:rPr>
              <a:t>virus, </a:t>
            </a:r>
            <a:r>
              <a:rPr sz="2600" spc="-15" dirty="0">
                <a:latin typeface="Constantia"/>
                <a:cs typeface="Constantia"/>
              </a:rPr>
              <a:t>Replicates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10" dirty="0">
                <a:latin typeface="Constantia"/>
                <a:cs typeface="Constantia"/>
              </a:rPr>
              <a:t>cytoplasm</a:t>
            </a:r>
            <a:r>
              <a:rPr sz="2600" spc="-2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of  animal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cells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4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Constantia"/>
                <a:cs typeface="Constantia"/>
              </a:rPr>
              <a:t>Single-strand </a:t>
            </a:r>
            <a:r>
              <a:rPr sz="2600" dirty="0">
                <a:latin typeface="Constantia"/>
                <a:cs typeface="Constantia"/>
              </a:rPr>
              <a:t>30 </a:t>
            </a:r>
            <a:r>
              <a:rPr sz="2600" spc="-5" dirty="0">
                <a:latin typeface="Constantia"/>
                <a:cs typeface="Constantia"/>
              </a:rPr>
              <a:t>kb RNA</a:t>
            </a:r>
            <a:r>
              <a:rPr sz="2600" spc="-2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genome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First </a:t>
            </a:r>
            <a:r>
              <a:rPr sz="2600" dirty="0">
                <a:latin typeface="Constantia"/>
                <a:cs typeface="Constantia"/>
              </a:rPr>
              <a:t>identified in </a:t>
            </a:r>
            <a:r>
              <a:rPr sz="2600" spc="-10" dirty="0">
                <a:latin typeface="Constantia"/>
                <a:cs typeface="Constantia"/>
              </a:rPr>
              <a:t>Guangdong </a:t>
            </a:r>
            <a:r>
              <a:rPr sz="2600" spc="-20" dirty="0">
                <a:latin typeface="Constantia"/>
                <a:cs typeface="Constantia"/>
              </a:rPr>
              <a:t>Province,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China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  <a:tab pos="1776095" algn="l"/>
              </a:tabLst>
            </a:pPr>
            <a:r>
              <a:rPr sz="2600" spc="-10" dirty="0">
                <a:latin typeface="Constantia"/>
                <a:cs typeface="Constantia"/>
              </a:rPr>
              <a:t>Mortality	</a:t>
            </a:r>
            <a:r>
              <a:rPr sz="2600" dirty="0">
                <a:latin typeface="Constantia"/>
                <a:cs typeface="Constantia"/>
              </a:rPr>
              <a:t>3-6% </a:t>
            </a:r>
            <a:r>
              <a:rPr sz="2600" spc="-15" dirty="0">
                <a:latin typeface="Constantia"/>
                <a:cs typeface="Constantia"/>
              </a:rPr>
              <a:t>(45-63%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5" dirty="0">
                <a:latin typeface="Constantia"/>
                <a:cs typeface="Constantia"/>
              </a:rPr>
              <a:t>persons</a:t>
            </a:r>
            <a:r>
              <a:rPr sz="2600" spc="-229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over-60)</a:t>
            </a:r>
            <a:endParaRPr sz="26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latin typeface="Constantia"/>
                <a:cs typeface="Constantia"/>
              </a:rPr>
              <a:t>Associated </a:t>
            </a:r>
            <a:r>
              <a:rPr sz="2600" spc="-20" dirty="0">
                <a:latin typeface="Constantia"/>
                <a:cs typeface="Constantia"/>
              </a:rPr>
              <a:t>Coronavirus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SARS-HCoV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SARS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History:</a:t>
            </a:r>
          </a:p>
        </p:txBody>
      </p:sp>
      <p:sp>
        <p:nvSpPr>
          <p:cNvPr id="3" name="object 3"/>
          <p:cNvSpPr/>
          <p:nvPr/>
        </p:nvSpPr>
        <p:spPr>
          <a:xfrm>
            <a:off x="368300" y="1320800"/>
            <a:ext cx="5461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257300"/>
            <a:ext cx="1993900" cy="723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0" y="1257300"/>
            <a:ext cx="1092200" cy="723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8300" y="2794000"/>
            <a:ext cx="5461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2730500"/>
            <a:ext cx="1028700" cy="723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3800" y="2730500"/>
            <a:ext cx="546100" cy="723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5400" y="2730500"/>
            <a:ext cx="1803400" cy="723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54300" y="2730500"/>
            <a:ext cx="1079500" cy="723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8300" y="3924300"/>
            <a:ext cx="5461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9600" y="3860800"/>
            <a:ext cx="1028700" cy="723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3800" y="3860800"/>
            <a:ext cx="546100" cy="723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95400" y="3860800"/>
            <a:ext cx="1358900" cy="723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8300" y="4724400"/>
            <a:ext cx="5461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9600" y="4660900"/>
            <a:ext cx="1435100" cy="7239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0200" y="4660900"/>
            <a:ext cx="698500" cy="7239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5940" y="1394460"/>
            <a:ext cx="7909559" cy="5077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87630" indent="-274320">
              <a:lnSpc>
                <a:spcPts val="26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b="1" spc="-20" dirty="0">
                <a:latin typeface="Constantia"/>
                <a:cs typeface="Constantia"/>
              </a:rPr>
              <a:t>November </a:t>
            </a:r>
            <a:r>
              <a:rPr sz="2400" b="1" spc="-10" dirty="0">
                <a:latin typeface="Constantia"/>
                <a:cs typeface="Constantia"/>
              </a:rPr>
              <a:t>2002</a:t>
            </a:r>
            <a:r>
              <a:rPr sz="2400" spc="-10" dirty="0">
                <a:latin typeface="Constantia"/>
                <a:cs typeface="Constantia"/>
              </a:rPr>
              <a:t>: </a:t>
            </a:r>
            <a:r>
              <a:rPr sz="2400" spc="-5" dirty="0">
                <a:latin typeface="Constantia"/>
                <a:cs typeface="Constantia"/>
              </a:rPr>
              <a:t>An </a:t>
            </a:r>
            <a:r>
              <a:rPr sz="2400" spc="-10" dirty="0">
                <a:latin typeface="Constantia"/>
                <a:cs typeface="Constantia"/>
              </a:rPr>
              <a:t>outbreak </a:t>
            </a:r>
            <a:r>
              <a:rPr sz="2400" dirty="0">
                <a:latin typeface="Constantia"/>
                <a:cs typeface="Constantia"/>
              </a:rPr>
              <a:t>of a </a:t>
            </a:r>
            <a:r>
              <a:rPr sz="2400" spc="-15" dirty="0">
                <a:latin typeface="Constantia"/>
                <a:cs typeface="Constantia"/>
              </a:rPr>
              <a:t>mysterious</a:t>
            </a:r>
            <a:r>
              <a:rPr sz="2400" spc="-42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respiratory  </a:t>
            </a:r>
            <a:r>
              <a:rPr sz="2400" spc="-5" dirty="0">
                <a:latin typeface="Constantia"/>
                <a:cs typeface="Constantia"/>
              </a:rPr>
              <a:t>illness </a:t>
            </a:r>
            <a:r>
              <a:rPr sz="2400" spc="-10" dirty="0">
                <a:latin typeface="Constantia"/>
                <a:cs typeface="Constantia"/>
              </a:rPr>
              <a:t>occurs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spc="-10" dirty="0">
                <a:latin typeface="Constantia"/>
                <a:cs typeface="Constantia"/>
              </a:rPr>
              <a:t>Guangdong </a:t>
            </a:r>
            <a:r>
              <a:rPr sz="2400" spc="-15" dirty="0">
                <a:latin typeface="Constantia"/>
                <a:cs typeface="Constantia"/>
              </a:rPr>
              <a:t>Province, </a:t>
            </a:r>
            <a:r>
              <a:rPr sz="2400" spc="-5" dirty="0">
                <a:latin typeface="Constantia"/>
                <a:cs typeface="Constantia"/>
              </a:rPr>
              <a:t>China, making  hundreds seriously ill and killing</a:t>
            </a:r>
            <a:r>
              <a:rPr sz="2400" spc="-29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dozens.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BD0D9"/>
              </a:buClr>
              <a:buFont typeface="Wingdings 2"/>
              <a:buChar char=""/>
            </a:pPr>
            <a:endParaRPr sz="3300">
              <a:latin typeface="Times New Roman"/>
              <a:cs typeface="Times New Roman"/>
            </a:endParaRPr>
          </a:p>
          <a:p>
            <a:pPr marL="287020" marR="125730" indent="-274320">
              <a:lnSpc>
                <a:spcPts val="26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b="1" spc="-10" dirty="0">
                <a:latin typeface="Constantia"/>
                <a:cs typeface="Constantia"/>
              </a:rPr>
              <a:t>Mid-February </a:t>
            </a:r>
            <a:r>
              <a:rPr sz="2400" b="1" spc="-5" dirty="0">
                <a:latin typeface="Constantia"/>
                <a:cs typeface="Constantia"/>
              </a:rPr>
              <a:t>2003</a:t>
            </a:r>
            <a:r>
              <a:rPr sz="2400" spc="-5" dirty="0">
                <a:latin typeface="Constantia"/>
                <a:cs typeface="Constantia"/>
              </a:rPr>
              <a:t>: Virus </a:t>
            </a:r>
            <a:r>
              <a:rPr sz="2400" spc="-10" dirty="0">
                <a:latin typeface="Constantia"/>
                <a:cs typeface="Constantia"/>
              </a:rPr>
              <a:t>spreads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spc="-5" dirty="0">
                <a:latin typeface="Constantia"/>
                <a:cs typeface="Constantia"/>
              </a:rPr>
              <a:t>Vietnam</a:t>
            </a:r>
            <a:r>
              <a:rPr sz="2400" spc="-409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and </a:t>
            </a:r>
            <a:r>
              <a:rPr sz="2400" spc="-15" dirty="0">
                <a:latin typeface="Constantia"/>
                <a:cs typeface="Constantia"/>
              </a:rPr>
              <a:t>Hong  </a:t>
            </a:r>
            <a:r>
              <a:rPr sz="2400" spc="-5" dirty="0">
                <a:latin typeface="Constantia"/>
                <a:cs typeface="Constantia"/>
              </a:rPr>
              <a:t>Kong; international </a:t>
            </a:r>
            <a:r>
              <a:rPr sz="2400" spc="-30" dirty="0">
                <a:latin typeface="Constantia"/>
                <a:cs typeface="Constantia"/>
              </a:rPr>
              <a:t>travel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blamed.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BD0D9"/>
              </a:buClr>
              <a:buFont typeface="Wingdings 2"/>
              <a:buChar char=""/>
            </a:pPr>
            <a:endParaRPr sz="2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b="1" spc="-10" dirty="0">
                <a:latin typeface="Constantia"/>
                <a:cs typeface="Constantia"/>
              </a:rPr>
              <a:t>Mid-March</a:t>
            </a:r>
            <a:r>
              <a:rPr sz="2400" spc="-10" dirty="0">
                <a:latin typeface="Constantia"/>
                <a:cs typeface="Constantia"/>
              </a:rPr>
              <a:t>: </a:t>
            </a:r>
            <a:r>
              <a:rPr sz="2400" spc="-5" dirty="0">
                <a:latin typeface="Constantia"/>
                <a:cs typeface="Constantia"/>
              </a:rPr>
              <a:t>Virus </a:t>
            </a:r>
            <a:r>
              <a:rPr sz="2400" spc="-10" dirty="0">
                <a:latin typeface="Constantia"/>
                <a:cs typeface="Constantia"/>
              </a:rPr>
              <a:t>spreads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spc="-5" dirty="0">
                <a:latin typeface="Constantia"/>
                <a:cs typeface="Constantia"/>
              </a:rPr>
              <a:t>Singapore and</a:t>
            </a:r>
            <a:r>
              <a:rPr sz="2400" spc="-3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Canada.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25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2600"/>
              </a:lnSpc>
              <a:buClr>
                <a:srgbClr val="0BD0D9"/>
              </a:buClr>
              <a:buSzPct val="95833"/>
              <a:buFont typeface="Wingdings 2"/>
              <a:buChar char=""/>
              <a:tabLst>
                <a:tab pos="287020" algn="l"/>
              </a:tabLst>
            </a:pPr>
            <a:r>
              <a:rPr sz="2400" b="1" spc="-10" dirty="0">
                <a:latin typeface="Constantia"/>
                <a:cs typeface="Constantia"/>
              </a:rPr>
              <a:t>March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b="1" spc="-15" dirty="0">
                <a:latin typeface="Constantia"/>
                <a:cs typeface="Constantia"/>
              </a:rPr>
              <a:t>15</a:t>
            </a:r>
            <a:r>
              <a:rPr sz="2400" spc="-15" dirty="0">
                <a:latin typeface="Constantia"/>
                <a:cs typeface="Constantia"/>
              </a:rPr>
              <a:t>: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Singaporean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doctor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travels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through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New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York  </a:t>
            </a:r>
            <a:r>
              <a:rPr sz="2400" dirty="0">
                <a:latin typeface="Constantia"/>
                <a:cs typeface="Constantia"/>
              </a:rPr>
              <a:t>on </a:t>
            </a:r>
            <a:r>
              <a:rPr sz="2400" spc="-5" dirty="0">
                <a:latin typeface="Constantia"/>
                <a:cs typeface="Constantia"/>
              </a:rPr>
              <a:t>his </a:t>
            </a:r>
            <a:r>
              <a:rPr sz="2400" spc="-25" dirty="0">
                <a:latin typeface="Constantia"/>
                <a:cs typeface="Constantia"/>
              </a:rPr>
              <a:t>way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spc="-35" dirty="0">
                <a:latin typeface="Constantia"/>
                <a:cs typeface="Constantia"/>
              </a:rPr>
              <a:t>Germany, </a:t>
            </a:r>
            <a:r>
              <a:rPr sz="2400" spc="-10" dirty="0">
                <a:latin typeface="Constantia"/>
                <a:cs typeface="Constantia"/>
              </a:rPr>
              <a:t>becoming </a:t>
            </a:r>
            <a:r>
              <a:rPr sz="2400" spc="-5" dirty="0">
                <a:latin typeface="Constantia"/>
                <a:cs typeface="Constantia"/>
              </a:rPr>
              <a:t>ill </a:t>
            </a:r>
            <a:r>
              <a:rPr sz="2400" dirty="0">
                <a:latin typeface="Constantia"/>
                <a:cs typeface="Constantia"/>
              </a:rPr>
              <a:t>en </a:t>
            </a:r>
            <a:r>
              <a:rPr sz="2400" spc="-15" dirty="0">
                <a:latin typeface="Constantia"/>
                <a:cs typeface="Constantia"/>
              </a:rPr>
              <a:t>route; </a:t>
            </a:r>
            <a:r>
              <a:rPr sz="2400" spc="-5" dirty="0">
                <a:latin typeface="Constantia"/>
                <a:cs typeface="Constantia"/>
              </a:rPr>
              <a:t>he is  diagnosed with SARS in </a:t>
            </a:r>
            <a:r>
              <a:rPr sz="2400" spc="-10" dirty="0">
                <a:latin typeface="Constantia"/>
                <a:cs typeface="Constantia"/>
              </a:rPr>
              <a:t>Frankfurt. </a:t>
            </a:r>
            <a:r>
              <a:rPr sz="2400" spc="-5" dirty="0">
                <a:latin typeface="Constantia"/>
                <a:cs typeface="Constantia"/>
              </a:rPr>
              <a:t>The </a:t>
            </a:r>
            <a:r>
              <a:rPr sz="2400" spc="-40" dirty="0">
                <a:latin typeface="Constantia"/>
                <a:cs typeface="Constantia"/>
              </a:rPr>
              <a:t>World </a:t>
            </a:r>
            <a:r>
              <a:rPr sz="2400" spc="-10" dirty="0">
                <a:latin typeface="Constantia"/>
                <a:cs typeface="Constantia"/>
              </a:rPr>
              <a:t>Health  </a:t>
            </a:r>
            <a:r>
              <a:rPr sz="2400" spc="-5" dirty="0">
                <a:latin typeface="Constantia"/>
                <a:cs typeface="Constantia"/>
              </a:rPr>
              <a:t>Organization issued an </a:t>
            </a:r>
            <a:r>
              <a:rPr sz="2400" spc="-10" dirty="0">
                <a:latin typeface="Constantia"/>
                <a:cs typeface="Constantia"/>
              </a:rPr>
              <a:t>unprecedented </a:t>
            </a:r>
            <a:r>
              <a:rPr sz="2400" spc="-20" dirty="0">
                <a:latin typeface="Constantia"/>
                <a:cs typeface="Constantia"/>
              </a:rPr>
              <a:t>“Worldwide  </a:t>
            </a:r>
            <a:r>
              <a:rPr sz="2400" spc="-5" dirty="0">
                <a:latin typeface="Constantia"/>
                <a:cs typeface="Constantia"/>
              </a:rPr>
              <a:t>Disease</a:t>
            </a:r>
            <a:r>
              <a:rPr sz="2400" spc="-1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Alert”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257300"/>
            <a:ext cx="52070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2300" y="1206500"/>
            <a:ext cx="1371600" cy="69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2100" y="1206500"/>
            <a:ext cx="673100" cy="698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" y="2654300"/>
            <a:ext cx="52070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300" y="2603500"/>
            <a:ext cx="1371600" cy="69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2100" y="2603500"/>
            <a:ext cx="723900" cy="698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" y="3746500"/>
            <a:ext cx="52070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2300" y="3695700"/>
            <a:ext cx="1371600" cy="69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2100" y="3695700"/>
            <a:ext cx="736600" cy="698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" y="4826000"/>
            <a:ext cx="520700" cy="58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2300" y="4775200"/>
            <a:ext cx="1066800" cy="698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7300" y="4775200"/>
            <a:ext cx="533400" cy="698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940" y="1329578"/>
            <a:ext cx="7984490" cy="454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39065" indent="-274320">
              <a:lnSpc>
                <a:spcPct val="8880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15" dirty="0">
                <a:latin typeface="Constantia"/>
                <a:cs typeface="Constantia"/>
              </a:rPr>
              <a:t>March 17</a:t>
            </a:r>
            <a:r>
              <a:rPr sz="2300" spc="-15" dirty="0">
                <a:latin typeface="Constantia"/>
                <a:cs typeface="Constantia"/>
              </a:rPr>
              <a:t>: </a:t>
            </a:r>
            <a:r>
              <a:rPr sz="2300" spc="-40" dirty="0">
                <a:latin typeface="Constantia"/>
                <a:cs typeface="Constantia"/>
              </a:rPr>
              <a:t>World </a:t>
            </a:r>
            <a:r>
              <a:rPr sz="2300" spc="-10" dirty="0">
                <a:latin typeface="Constantia"/>
                <a:cs typeface="Constantia"/>
              </a:rPr>
              <a:t>Health Organization facilitates </a:t>
            </a:r>
            <a:r>
              <a:rPr sz="2300" dirty="0">
                <a:latin typeface="Constantia"/>
                <a:cs typeface="Constantia"/>
              </a:rPr>
              <a:t>the  </a:t>
            </a:r>
            <a:r>
              <a:rPr sz="2300" spc="-10" dirty="0">
                <a:latin typeface="Constantia"/>
                <a:cs typeface="Constantia"/>
              </a:rPr>
              <a:t>collaboration </a:t>
            </a:r>
            <a:r>
              <a:rPr sz="2300" spc="-5" dirty="0">
                <a:latin typeface="Constantia"/>
                <a:cs typeface="Constantia"/>
              </a:rPr>
              <a:t>of </a:t>
            </a:r>
            <a:r>
              <a:rPr sz="2300" dirty="0">
                <a:latin typeface="Constantia"/>
                <a:cs typeface="Constantia"/>
              </a:rPr>
              <a:t>11 </a:t>
            </a:r>
            <a:r>
              <a:rPr sz="2300" spc="-10" dirty="0">
                <a:latin typeface="Constantia"/>
                <a:cs typeface="Constantia"/>
              </a:rPr>
              <a:t>laboratories </a:t>
            </a:r>
            <a:r>
              <a:rPr sz="2300" spc="-5" dirty="0">
                <a:latin typeface="Constantia"/>
                <a:cs typeface="Constantia"/>
              </a:rPr>
              <a:t>in </a:t>
            </a:r>
            <a:r>
              <a:rPr sz="2300" dirty="0">
                <a:latin typeface="Constantia"/>
                <a:cs typeface="Constantia"/>
              </a:rPr>
              <a:t>10 </a:t>
            </a:r>
            <a:r>
              <a:rPr sz="2300" spc="-10" dirty="0">
                <a:latin typeface="Constantia"/>
                <a:cs typeface="Constantia"/>
              </a:rPr>
              <a:t>countries </a:t>
            </a:r>
            <a:r>
              <a:rPr sz="2300" spc="-20" dirty="0">
                <a:latin typeface="Constantia"/>
                <a:cs typeface="Constantia"/>
              </a:rPr>
              <a:t>to </a:t>
            </a:r>
            <a:r>
              <a:rPr sz="2300" spc="5" dirty="0">
                <a:latin typeface="Constantia"/>
                <a:cs typeface="Constantia"/>
              </a:rPr>
              <a:t>identify</a:t>
            </a:r>
            <a:r>
              <a:rPr sz="2300" spc="-340" dirty="0">
                <a:latin typeface="Constantia"/>
                <a:cs typeface="Constantia"/>
              </a:rPr>
              <a:t> </a:t>
            </a:r>
            <a:r>
              <a:rPr sz="2300" dirty="0">
                <a:latin typeface="Constantia"/>
                <a:cs typeface="Constantia"/>
              </a:rPr>
              <a:t>the  </a:t>
            </a:r>
            <a:r>
              <a:rPr sz="2300" spc="-5" dirty="0">
                <a:latin typeface="Constantia"/>
                <a:cs typeface="Constantia"/>
              </a:rPr>
              <a:t>cause of</a:t>
            </a:r>
            <a:r>
              <a:rPr sz="2300" spc="-135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SARS.</a:t>
            </a:r>
            <a:endParaRPr sz="23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BD0D9"/>
              </a:buClr>
              <a:buFont typeface="Wingdings 2"/>
              <a:buChar char=""/>
            </a:pPr>
            <a:endParaRPr sz="3150">
              <a:latin typeface="Times New Roman"/>
              <a:cs typeface="Times New Roman"/>
            </a:endParaRPr>
          </a:p>
          <a:p>
            <a:pPr marL="287020" marR="873760" indent="-274320">
              <a:lnSpc>
                <a:spcPts val="250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15" dirty="0">
                <a:latin typeface="Constantia"/>
                <a:cs typeface="Constantia"/>
              </a:rPr>
              <a:t>March </a:t>
            </a:r>
            <a:r>
              <a:rPr sz="2300" b="1" spc="-5" dirty="0">
                <a:latin typeface="Constantia"/>
                <a:cs typeface="Constantia"/>
              </a:rPr>
              <a:t>24</a:t>
            </a:r>
            <a:r>
              <a:rPr sz="2300" spc="-5" dirty="0">
                <a:latin typeface="Constantia"/>
                <a:cs typeface="Constantia"/>
              </a:rPr>
              <a:t>: </a:t>
            </a:r>
            <a:r>
              <a:rPr sz="2300" spc="-15" dirty="0">
                <a:latin typeface="Constantia"/>
                <a:cs typeface="Constantia"/>
              </a:rPr>
              <a:t>Centers </a:t>
            </a:r>
            <a:r>
              <a:rPr sz="2300" spc="-10" dirty="0">
                <a:latin typeface="Constantia"/>
                <a:cs typeface="Constantia"/>
              </a:rPr>
              <a:t>for Disease Control </a:t>
            </a:r>
            <a:r>
              <a:rPr sz="2300" spc="-5" dirty="0">
                <a:latin typeface="Constantia"/>
                <a:cs typeface="Constantia"/>
              </a:rPr>
              <a:t>and</a:t>
            </a:r>
            <a:r>
              <a:rPr sz="2300" spc="-210" dirty="0">
                <a:latin typeface="Constantia"/>
                <a:cs typeface="Constantia"/>
              </a:rPr>
              <a:t> </a:t>
            </a:r>
            <a:r>
              <a:rPr sz="2300" spc="-15" dirty="0">
                <a:latin typeface="Constantia"/>
                <a:cs typeface="Constantia"/>
              </a:rPr>
              <a:t>Prevention  </a:t>
            </a:r>
            <a:r>
              <a:rPr sz="2300" spc="-10" dirty="0">
                <a:latin typeface="Constantia"/>
                <a:cs typeface="Constantia"/>
              </a:rPr>
              <a:t>announces</a:t>
            </a:r>
            <a:r>
              <a:rPr sz="2300" spc="-85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that</a:t>
            </a:r>
            <a:r>
              <a:rPr sz="2300" spc="-125" dirty="0">
                <a:latin typeface="Constantia"/>
                <a:cs typeface="Constantia"/>
              </a:rPr>
              <a:t> </a:t>
            </a:r>
            <a:r>
              <a:rPr sz="2300" dirty="0">
                <a:latin typeface="Constantia"/>
                <a:cs typeface="Constantia"/>
              </a:rPr>
              <a:t>a</a:t>
            </a:r>
            <a:r>
              <a:rPr sz="2300" spc="-130" dirty="0">
                <a:latin typeface="Constantia"/>
                <a:cs typeface="Constantia"/>
              </a:rPr>
              <a:t> </a:t>
            </a:r>
            <a:r>
              <a:rPr sz="2300" spc="-15" dirty="0">
                <a:latin typeface="Constantia"/>
                <a:cs typeface="Constantia"/>
              </a:rPr>
              <a:t>coronavirus</a:t>
            </a:r>
            <a:r>
              <a:rPr sz="2300" spc="-105" dirty="0">
                <a:latin typeface="Constantia"/>
                <a:cs typeface="Constantia"/>
              </a:rPr>
              <a:t> </a:t>
            </a:r>
            <a:r>
              <a:rPr sz="2300" spc="-10" dirty="0">
                <a:latin typeface="Constantia"/>
                <a:cs typeface="Constantia"/>
              </a:rPr>
              <a:t>strain</a:t>
            </a:r>
            <a:r>
              <a:rPr sz="2300" spc="-105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causes</a:t>
            </a:r>
            <a:r>
              <a:rPr sz="2300" spc="-65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SARS.</a:t>
            </a:r>
            <a:endParaRPr sz="23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Clr>
                <a:srgbClr val="0BD0D9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287020" marR="200025" indent="-274320">
              <a:lnSpc>
                <a:spcPts val="240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15" dirty="0">
                <a:latin typeface="Constantia"/>
                <a:cs typeface="Constantia"/>
              </a:rPr>
              <a:t>March </a:t>
            </a:r>
            <a:r>
              <a:rPr sz="2300" b="1" spc="-10" dirty="0">
                <a:latin typeface="Constantia"/>
                <a:cs typeface="Constantia"/>
              </a:rPr>
              <a:t>29</a:t>
            </a:r>
            <a:r>
              <a:rPr sz="2300" spc="-10" dirty="0">
                <a:latin typeface="Constantia"/>
                <a:cs typeface="Constantia"/>
              </a:rPr>
              <a:t>: </a:t>
            </a:r>
            <a:r>
              <a:rPr sz="2300" spc="-70" dirty="0">
                <a:latin typeface="Constantia"/>
                <a:cs typeface="Constantia"/>
              </a:rPr>
              <a:t>Dr. </a:t>
            </a:r>
            <a:r>
              <a:rPr sz="2300" spc="-5" dirty="0">
                <a:latin typeface="Constantia"/>
                <a:cs typeface="Constantia"/>
              </a:rPr>
              <a:t>Carlo </a:t>
            </a:r>
            <a:r>
              <a:rPr sz="2300" spc="-15" dirty="0">
                <a:latin typeface="Constantia"/>
                <a:cs typeface="Constantia"/>
              </a:rPr>
              <a:t>Urbani, </a:t>
            </a:r>
            <a:r>
              <a:rPr sz="2300" dirty="0">
                <a:latin typeface="Constantia"/>
                <a:cs typeface="Constantia"/>
              </a:rPr>
              <a:t>a WHO </a:t>
            </a:r>
            <a:r>
              <a:rPr sz="2300" spc="-5" dirty="0">
                <a:latin typeface="Constantia"/>
                <a:cs typeface="Constantia"/>
              </a:rPr>
              <a:t>officer </a:t>
            </a:r>
            <a:r>
              <a:rPr sz="2300" spc="-10" dirty="0">
                <a:latin typeface="Constantia"/>
                <a:cs typeface="Constantia"/>
              </a:rPr>
              <a:t>who</a:t>
            </a:r>
            <a:r>
              <a:rPr sz="2300" spc="-409" dirty="0">
                <a:latin typeface="Constantia"/>
                <a:cs typeface="Constantia"/>
              </a:rPr>
              <a:t> </a:t>
            </a:r>
            <a:r>
              <a:rPr sz="2300" spc="-15" dirty="0">
                <a:latin typeface="Constantia"/>
                <a:cs typeface="Constantia"/>
              </a:rPr>
              <a:t>treated </a:t>
            </a:r>
            <a:r>
              <a:rPr sz="2300" dirty="0">
                <a:latin typeface="Constantia"/>
                <a:cs typeface="Constantia"/>
              </a:rPr>
              <a:t>the  </a:t>
            </a:r>
            <a:r>
              <a:rPr sz="2300" spc="-10" dirty="0">
                <a:latin typeface="Constantia"/>
                <a:cs typeface="Constantia"/>
              </a:rPr>
              <a:t>earliest </a:t>
            </a:r>
            <a:r>
              <a:rPr sz="2300" spc="-5" dirty="0">
                <a:latin typeface="Constantia"/>
                <a:cs typeface="Constantia"/>
              </a:rPr>
              <a:t>cases in </a:t>
            </a:r>
            <a:r>
              <a:rPr sz="2300" spc="-10" dirty="0">
                <a:latin typeface="Constantia"/>
                <a:cs typeface="Constantia"/>
              </a:rPr>
              <a:t>Hanoi, </a:t>
            </a:r>
            <a:r>
              <a:rPr sz="2300" spc="-5" dirty="0">
                <a:latin typeface="Constantia"/>
                <a:cs typeface="Constantia"/>
              </a:rPr>
              <a:t>dies of</a:t>
            </a:r>
            <a:r>
              <a:rPr sz="2300" spc="-310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SARS.</a:t>
            </a:r>
            <a:endParaRPr sz="23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BD0D9"/>
              </a:buClr>
              <a:buFont typeface="Wingdings 2"/>
              <a:buChar char=""/>
            </a:pPr>
            <a:endParaRPr sz="310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250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20" dirty="0">
                <a:latin typeface="Constantia"/>
                <a:cs typeface="Constantia"/>
              </a:rPr>
              <a:t>May </a:t>
            </a:r>
            <a:r>
              <a:rPr sz="2300" b="1" spc="-5" dirty="0">
                <a:latin typeface="Constantia"/>
                <a:cs typeface="Constantia"/>
              </a:rPr>
              <a:t>1</a:t>
            </a:r>
            <a:r>
              <a:rPr sz="2300" spc="-5" dirty="0">
                <a:latin typeface="Constantia"/>
                <a:cs typeface="Constantia"/>
              </a:rPr>
              <a:t>: CDC and </a:t>
            </a:r>
            <a:r>
              <a:rPr sz="2300" dirty="0">
                <a:latin typeface="Constantia"/>
                <a:cs typeface="Constantia"/>
              </a:rPr>
              <a:t>the </a:t>
            </a:r>
            <a:r>
              <a:rPr sz="2300" spc="-5" dirty="0">
                <a:latin typeface="Constantia"/>
                <a:cs typeface="Constantia"/>
              </a:rPr>
              <a:t>British Columbia </a:t>
            </a:r>
            <a:r>
              <a:rPr sz="2300" spc="-10" dirty="0">
                <a:latin typeface="Constantia"/>
                <a:cs typeface="Constantia"/>
              </a:rPr>
              <a:t>Cancer Agency </a:t>
            </a:r>
            <a:r>
              <a:rPr sz="2300" spc="-5" dirty="0">
                <a:latin typeface="Constantia"/>
                <a:cs typeface="Constantia"/>
              </a:rPr>
              <a:t>in  Canada</a:t>
            </a:r>
            <a:r>
              <a:rPr sz="2300" spc="-100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publish</a:t>
            </a:r>
            <a:r>
              <a:rPr sz="2300" spc="-40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near-identical</a:t>
            </a:r>
            <a:r>
              <a:rPr sz="2300" spc="-50" dirty="0">
                <a:latin typeface="Constantia"/>
                <a:cs typeface="Constantia"/>
              </a:rPr>
              <a:t> </a:t>
            </a:r>
            <a:r>
              <a:rPr sz="2300" spc="-10" dirty="0">
                <a:latin typeface="Constantia"/>
                <a:cs typeface="Constantia"/>
              </a:rPr>
              <a:t>sequences</a:t>
            </a:r>
            <a:r>
              <a:rPr sz="2300" spc="-114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of</a:t>
            </a:r>
            <a:r>
              <a:rPr sz="2300" spc="25" dirty="0">
                <a:latin typeface="Constantia"/>
                <a:cs typeface="Constantia"/>
              </a:rPr>
              <a:t> </a:t>
            </a:r>
            <a:r>
              <a:rPr sz="2300" dirty="0">
                <a:latin typeface="Constantia"/>
                <a:cs typeface="Constantia"/>
              </a:rPr>
              <a:t>the</a:t>
            </a:r>
            <a:r>
              <a:rPr sz="2300" spc="-65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SARS</a:t>
            </a:r>
            <a:r>
              <a:rPr sz="2300" spc="-75" dirty="0">
                <a:latin typeface="Constantia"/>
                <a:cs typeface="Constantia"/>
              </a:rPr>
              <a:t> </a:t>
            </a:r>
            <a:r>
              <a:rPr sz="2300" dirty="0">
                <a:latin typeface="Constantia"/>
                <a:cs typeface="Constantia"/>
              </a:rPr>
              <a:t>virus</a:t>
            </a:r>
            <a:r>
              <a:rPr sz="2300" spc="-60" dirty="0">
                <a:latin typeface="Constantia"/>
                <a:cs typeface="Constantia"/>
              </a:rPr>
              <a:t> </a:t>
            </a:r>
            <a:r>
              <a:rPr sz="2300" spc="-5" dirty="0">
                <a:latin typeface="Constantia"/>
                <a:cs typeface="Constantia"/>
              </a:rPr>
              <a:t>in  </a:t>
            </a:r>
            <a:r>
              <a:rPr sz="2300" i="1" spc="-5" dirty="0">
                <a:latin typeface="Constantia"/>
                <a:cs typeface="Constantia"/>
              </a:rPr>
              <a:t>Science</a:t>
            </a:r>
            <a:r>
              <a:rPr sz="2300" spc="-5" dirty="0">
                <a:latin typeface="Constantia"/>
                <a:cs typeface="Constantia"/>
              </a:rPr>
              <a:t>.</a:t>
            </a:r>
            <a:endParaRPr sz="2300">
              <a:latin typeface="Constantia"/>
              <a:cs typeface="Constant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394967"/>
            <a:ext cx="3732529" cy="44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Coronavirus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Pathogenesis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0200" y="1816100"/>
            <a:ext cx="4902200" cy="414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3840" y="1468120"/>
            <a:ext cx="351409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8320">
              <a:lnSpc>
                <a:spcPct val="100000"/>
              </a:lnSpc>
            </a:pPr>
            <a:r>
              <a:rPr sz="2000" spc="10" smtClean="0">
                <a:latin typeface="Constantia"/>
                <a:cs typeface="Constantia"/>
              </a:rPr>
              <a:t>“</a:t>
            </a:r>
            <a:r>
              <a:rPr lang="en-US" sz="2000" i="1" spc="10" dirty="0" smtClean="0">
                <a:solidFill>
                  <a:srgbClr val="00B050"/>
                </a:solidFill>
                <a:latin typeface="Constantia"/>
                <a:cs typeface="Constantia"/>
              </a:rPr>
              <a:t>Not Important’;:</a:t>
            </a:r>
          </a:p>
          <a:p>
            <a:pPr marL="12700" marR="528320">
              <a:lnSpc>
                <a:spcPct val="100000"/>
              </a:lnSpc>
            </a:pPr>
            <a:r>
              <a:rPr sz="2000" spc="10" smtClean="0">
                <a:latin typeface="Constantia"/>
                <a:cs typeface="Constantia"/>
              </a:rPr>
              <a:t>The </a:t>
            </a:r>
            <a:r>
              <a:rPr sz="2000" spc="-15" dirty="0">
                <a:latin typeface="Constantia"/>
                <a:cs typeface="Constantia"/>
              </a:rPr>
              <a:t>envelope </a:t>
            </a:r>
            <a:r>
              <a:rPr sz="2000" spc="-5" dirty="0">
                <a:latin typeface="Constantia"/>
                <a:cs typeface="Constantia"/>
              </a:rPr>
              <a:t>carries</a:t>
            </a:r>
            <a:r>
              <a:rPr sz="2000" spc="-2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three  </a:t>
            </a:r>
            <a:r>
              <a:rPr sz="2000" spc="-20" dirty="0">
                <a:latin typeface="Constantia"/>
                <a:cs typeface="Constantia"/>
              </a:rPr>
              <a:t>glycoproteins:</a:t>
            </a:r>
            <a:endParaRPr sz="2000">
              <a:latin typeface="Constantia"/>
              <a:cs typeface="Constantia"/>
            </a:endParaRPr>
          </a:p>
          <a:p>
            <a:pPr marL="12700" marR="512445">
              <a:lnSpc>
                <a:spcPct val="100000"/>
              </a:lnSpc>
              <a:buChar char="•"/>
              <a:tabLst>
                <a:tab pos="155575" algn="l"/>
              </a:tabLst>
            </a:pPr>
            <a:r>
              <a:rPr sz="2000" dirty="0">
                <a:latin typeface="Constantia"/>
                <a:cs typeface="Constantia"/>
              </a:rPr>
              <a:t>S - </a:t>
            </a:r>
            <a:r>
              <a:rPr sz="2000" spc="-10" dirty="0">
                <a:latin typeface="Constantia"/>
                <a:cs typeface="Constantia"/>
              </a:rPr>
              <a:t>Spike protein:</a:t>
            </a:r>
            <a:r>
              <a:rPr sz="2000" spc="-16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receptor  </a:t>
            </a:r>
            <a:r>
              <a:rPr sz="2000" spc="-10" dirty="0">
                <a:latin typeface="Constantia"/>
                <a:cs typeface="Constantia"/>
              </a:rPr>
              <a:t>binding, cell </a:t>
            </a:r>
            <a:r>
              <a:rPr sz="2000" spc="-5" dirty="0">
                <a:latin typeface="Constantia"/>
                <a:cs typeface="Constantia"/>
              </a:rPr>
              <a:t>fusion, major  </a:t>
            </a:r>
            <a:r>
              <a:rPr sz="2000" spc="-15" dirty="0">
                <a:latin typeface="Constantia"/>
                <a:cs typeface="Constantia"/>
              </a:rPr>
              <a:t>antigen</a:t>
            </a:r>
            <a:endParaRPr sz="2000">
              <a:latin typeface="Constantia"/>
              <a:cs typeface="Constantia"/>
            </a:endParaRPr>
          </a:p>
          <a:p>
            <a:pPr marL="12700" marR="349885">
              <a:lnSpc>
                <a:spcPct val="100000"/>
              </a:lnSpc>
              <a:buChar char="•"/>
              <a:tabLst>
                <a:tab pos="155575" algn="l"/>
              </a:tabLst>
            </a:pPr>
            <a:r>
              <a:rPr sz="2000" dirty="0">
                <a:latin typeface="Constantia"/>
                <a:cs typeface="Constantia"/>
              </a:rPr>
              <a:t>E - </a:t>
            </a:r>
            <a:r>
              <a:rPr sz="2000" spc="-15" dirty="0">
                <a:latin typeface="Constantia"/>
                <a:cs typeface="Constantia"/>
              </a:rPr>
              <a:t>Envelope protein:</a:t>
            </a:r>
            <a:r>
              <a:rPr sz="2000" spc="-1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small,  </a:t>
            </a:r>
            <a:r>
              <a:rPr sz="2000" spc="-10" dirty="0">
                <a:latin typeface="Constantia"/>
                <a:cs typeface="Constantia"/>
              </a:rPr>
              <a:t>envelope-associated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protein</a:t>
            </a:r>
            <a:endParaRPr sz="2000">
              <a:latin typeface="Constantia"/>
              <a:cs typeface="Constantia"/>
            </a:endParaRPr>
          </a:p>
          <a:p>
            <a:pPr marL="12700" marR="378460">
              <a:lnSpc>
                <a:spcPct val="100000"/>
              </a:lnSpc>
              <a:buChar char="•"/>
              <a:tabLst>
                <a:tab pos="155575" algn="l"/>
              </a:tabLst>
            </a:pPr>
            <a:r>
              <a:rPr sz="2000" dirty="0">
                <a:latin typeface="Constantia"/>
                <a:cs typeface="Constantia"/>
              </a:rPr>
              <a:t>M - </a:t>
            </a:r>
            <a:r>
              <a:rPr sz="2000" spc="-15" dirty="0">
                <a:latin typeface="Constantia"/>
                <a:cs typeface="Constantia"/>
              </a:rPr>
              <a:t>Membrane protein:  </a:t>
            </a:r>
            <a:r>
              <a:rPr sz="2000" spc="-10" dirty="0">
                <a:latin typeface="Constantia"/>
                <a:cs typeface="Constantia"/>
              </a:rPr>
              <a:t>transmembrane </a:t>
            </a:r>
            <a:r>
              <a:rPr sz="2000" dirty="0">
                <a:latin typeface="Constantia"/>
                <a:cs typeface="Constantia"/>
              </a:rPr>
              <a:t>- </a:t>
            </a:r>
            <a:r>
              <a:rPr sz="2000" spc="-5" dirty="0">
                <a:latin typeface="Constantia"/>
                <a:cs typeface="Constantia"/>
              </a:rPr>
              <a:t>budding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&amp;  </a:t>
            </a:r>
            <a:r>
              <a:rPr sz="2000" spc="-15" dirty="0">
                <a:latin typeface="Constantia"/>
                <a:cs typeface="Constantia"/>
              </a:rPr>
              <a:t>envelope </a:t>
            </a:r>
            <a:r>
              <a:rPr sz="2000" spc="-5" dirty="0">
                <a:latin typeface="Constantia"/>
                <a:cs typeface="Constantia"/>
              </a:rPr>
              <a:t>formation In </a:t>
            </a:r>
            <a:r>
              <a:rPr sz="2000" dirty="0">
                <a:latin typeface="Constantia"/>
                <a:cs typeface="Constantia"/>
              </a:rPr>
              <a:t>a </a:t>
            </a:r>
            <a:r>
              <a:rPr sz="2000" spc="-5" dirty="0">
                <a:latin typeface="Constantia"/>
                <a:cs typeface="Constantia"/>
              </a:rPr>
              <a:t>few  types, </a:t>
            </a:r>
            <a:r>
              <a:rPr sz="2000" spc="-10" dirty="0">
                <a:latin typeface="Constantia"/>
                <a:cs typeface="Constantia"/>
              </a:rPr>
              <a:t>there </a:t>
            </a:r>
            <a:r>
              <a:rPr sz="2000" spc="-5" dirty="0">
                <a:latin typeface="Constantia"/>
                <a:cs typeface="Constantia"/>
              </a:rPr>
              <a:t>is </a:t>
            </a:r>
            <a:r>
              <a:rPr sz="2000" dirty="0">
                <a:latin typeface="Constantia"/>
                <a:cs typeface="Constantia"/>
              </a:rPr>
              <a:t>a </a:t>
            </a:r>
            <a:r>
              <a:rPr sz="2000" spc="-10" dirty="0">
                <a:latin typeface="Constantia"/>
                <a:cs typeface="Constantia"/>
              </a:rPr>
              <a:t>third  </a:t>
            </a:r>
            <a:r>
              <a:rPr sz="2000" spc="-20" dirty="0">
                <a:latin typeface="Constantia"/>
                <a:cs typeface="Constantia"/>
              </a:rPr>
              <a:t>glycoprotein:</a:t>
            </a:r>
            <a:endParaRPr sz="2000">
              <a:latin typeface="Constantia"/>
              <a:cs typeface="Constantia"/>
            </a:endParaRPr>
          </a:p>
          <a:p>
            <a:pPr marL="12700" marR="5080" algn="just">
              <a:lnSpc>
                <a:spcPct val="100000"/>
              </a:lnSpc>
              <a:buChar char="•"/>
              <a:tabLst>
                <a:tab pos="155575" algn="l"/>
              </a:tabLst>
            </a:pPr>
            <a:r>
              <a:rPr sz="2000" dirty="0">
                <a:latin typeface="Constantia"/>
                <a:cs typeface="Constantia"/>
              </a:rPr>
              <a:t>HE - </a:t>
            </a:r>
            <a:r>
              <a:rPr sz="2000" spc="-10" dirty="0">
                <a:latin typeface="Constantia"/>
                <a:cs typeface="Constantia"/>
              </a:rPr>
              <a:t>Haemagglutinin-esterase 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genome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associated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  </a:t>
            </a:r>
            <a:r>
              <a:rPr sz="2000" spc="-5" dirty="0">
                <a:latin typeface="Constantia"/>
                <a:cs typeface="Constantia"/>
              </a:rPr>
              <a:t>basic </a:t>
            </a:r>
            <a:r>
              <a:rPr sz="2000" spc="-10" dirty="0">
                <a:latin typeface="Constantia"/>
                <a:cs typeface="Constantia"/>
              </a:rPr>
              <a:t>phosphoprotein,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85" dirty="0">
                <a:latin typeface="Constantia"/>
                <a:cs typeface="Constantia"/>
              </a:rPr>
              <a:t>N.”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850" y="1809750"/>
            <a:ext cx="4914900" cy="41529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770505">
              <a:lnSpc>
                <a:spcPct val="100000"/>
              </a:lnSpc>
              <a:spcBef>
                <a:spcPts val="980"/>
              </a:spcBef>
            </a:pPr>
            <a:r>
              <a:rPr sz="1200" spc="-5" dirty="0">
                <a:solidFill>
                  <a:srgbClr val="080808"/>
                </a:solidFill>
                <a:latin typeface="Constantia"/>
                <a:cs typeface="Constantia"/>
              </a:rPr>
              <a:t>Courtesy </a:t>
            </a:r>
            <a:r>
              <a:rPr sz="1200" dirty="0">
                <a:solidFill>
                  <a:srgbClr val="080808"/>
                </a:solidFill>
                <a:latin typeface="Constantia"/>
                <a:cs typeface="Constantia"/>
              </a:rPr>
              <a:t>of </a:t>
            </a:r>
            <a:r>
              <a:rPr sz="1200" spc="-40" dirty="0">
                <a:solidFill>
                  <a:srgbClr val="080808"/>
                </a:solidFill>
                <a:latin typeface="Constantia"/>
                <a:cs typeface="Constantia"/>
              </a:rPr>
              <a:t>Dr. </a:t>
            </a:r>
            <a:r>
              <a:rPr sz="1200" spc="-5" dirty="0">
                <a:solidFill>
                  <a:srgbClr val="080808"/>
                </a:solidFill>
                <a:latin typeface="Constantia"/>
                <a:cs typeface="Constantia"/>
              </a:rPr>
              <a:t>Alan</a:t>
            </a:r>
            <a:r>
              <a:rPr sz="1200" spc="-70" dirty="0">
                <a:solidFill>
                  <a:srgbClr val="080808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080808"/>
                </a:solidFill>
                <a:latin typeface="Constantia"/>
                <a:cs typeface="Constantia"/>
              </a:rPr>
              <a:t>Cann.</a:t>
            </a:r>
            <a:endParaRPr sz="12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074420"/>
            <a:ext cx="7454265" cy="5304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Char char="•"/>
              <a:tabLst>
                <a:tab pos="361315" algn="l"/>
                <a:tab pos="361950" algn="l"/>
              </a:tabLst>
            </a:pPr>
            <a:r>
              <a:rPr lang="en-US" sz="26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These points are not important:</a:t>
            </a:r>
          </a:p>
          <a:p>
            <a:pPr marL="287020" indent="-274320">
              <a:lnSpc>
                <a:spcPct val="100000"/>
              </a:lnSpc>
              <a:buClr>
                <a:srgbClr val="0BD0D9"/>
              </a:buClr>
              <a:buSzPct val="96153"/>
              <a:buChar char="•"/>
              <a:tabLst>
                <a:tab pos="361315" algn="l"/>
                <a:tab pos="361950" algn="l"/>
              </a:tabLst>
            </a:pPr>
            <a:r>
              <a:rPr sz="2600" spc="-10" smtClean="0">
                <a:latin typeface="Constantia"/>
                <a:cs typeface="Constantia"/>
              </a:rPr>
              <a:t>enters </a:t>
            </a:r>
            <a:r>
              <a:rPr sz="2600" spc="-5" dirty="0">
                <a:latin typeface="Constantia"/>
                <a:cs typeface="Constantia"/>
              </a:rPr>
              <a:t>via endocytosis </a:t>
            </a:r>
            <a:r>
              <a:rPr sz="2600" dirty="0">
                <a:latin typeface="Constantia"/>
                <a:cs typeface="Constantia"/>
              </a:rPr>
              <a:t>&amp; </a:t>
            </a:r>
            <a:r>
              <a:rPr sz="2600" spc="-10" dirty="0">
                <a:latin typeface="Constantia"/>
                <a:cs typeface="Constantia"/>
              </a:rPr>
              <a:t>membrane</a:t>
            </a:r>
            <a:r>
              <a:rPr sz="2600" spc="-4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fusion</a:t>
            </a:r>
            <a:endParaRPr sz="2600">
              <a:latin typeface="Constantia"/>
              <a:cs typeface="Constantia"/>
            </a:endParaRPr>
          </a:p>
          <a:p>
            <a:pPr marL="286385" marR="742950" indent="-274320">
              <a:lnSpc>
                <a:spcPts val="3100"/>
              </a:lnSpc>
              <a:spcBef>
                <a:spcPts val="800"/>
              </a:spcBef>
              <a:tabLst>
                <a:tab pos="368935" algn="l"/>
              </a:tabLst>
            </a:pPr>
            <a:r>
              <a:rPr sz="2500" dirty="0">
                <a:solidFill>
                  <a:srgbClr val="0BD0D9"/>
                </a:solidFill>
                <a:latin typeface="Constantia"/>
                <a:cs typeface="Constantia"/>
              </a:rPr>
              <a:t>•		</a:t>
            </a:r>
            <a:r>
              <a:rPr sz="2600" dirty="0">
                <a:latin typeface="Constantia"/>
                <a:cs typeface="Constantia"/>
              </a:rPr>
              <a:t>+ </a:t>
            </a:r>
            <a:r>
              <a:rPr sz="2600" spc="-5" dirty="0">
                <a:latin typeface="Constantia"/>
                <a:cs typeface="Constantia"/>
              </a:rPr>
              <a:t>sense </a:t>
            </a:r>
            <a:r>
              <a:rPr sz="2600" spc="-15" dirty="0">
                <a:latin typeface="Constantia"/>
                <a:cs typeface="Constantia"/>
              </a:rPr>
              <a:t>genome </a:t>
            </a:r>
            <a:r>
              <a:rPr sz="2600" dirty="0">
                <a:latin typeface="Constantia"/>
                <a:cs typeface="Constantia"/>
              </a:rPr>
              <a:t>is </a:t>
            </a:r>
            <a:r>
              <a:rPr sz="2600" spc="-15" dirty="0">
                <a:latin typeface="Constantia"/>
                <a:cs typeface="Constantia"/>
              </a:rPr>
              <a:t>translated </a:t>
            </a:r>
            <a:r>
              <a:rPr sz="2600" spc="-25" dirty="0">
                <a:latin typeface="Constantia"/>
                <a:cs typeface="Constantia"/>
              </a:rPr>
              <a:t>to</a:t>
            </a:r>
            <a:r>
              <a:rPr sz="2600" spc="-41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produce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viral </a:t>
            </a:r>
            <a:r>
              <a:rPr sz="26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polymerase</a:t>
            </a:r>
            <a:endParaRPr sz="2600">
              <a:latin typeface="Constantia"/>
              <a:cs typeface="Constantia"/>
            </a:endParaRPr>
          </a:p>
          <a:p>
            <a:pPr marL="287020" marR="680085" indent="-274320">
              <a:lnSpc>
                <a:spcPts val="3100"/>
              </a:lnSpc>
              <a:spcBef>
                <a:spcPts val="700"/>
              </a:spcBef>
              <a:buClr>
                <a:srgbClr val="0BD0D9"/>
              </a:buClr>
              <a:buSzPct val="96153"/>
              <a:buChar char="•"/>
              <a:tabLst>
                <a:tab pos="361315" algn="l"/>
                <a:tab pos="361950" algn="l"/>
              </a:tabLst>
            </a:pPr>
            <a:r>
              <a:rPr sz="2600" spc="-10" dirty="0">
                <a:latin typeface="Constantia"/>
                <a:cs typeface="Constantia"/>
              </a:rPr>
              <a:t>Viral polymerase </a:t>
            </a:r>
            <a:r>
              <a:rPr sz="2600" spc="-15" dirty="0">
                <a:latin typeface="Constantia"/>
                <a:cs typeface="Constantia"/>
              </a:rPr>
              <a:t>produces </a:t>
            </a:r>
            <a:r>
              <a:rPr sz="2600" spc="-5" dirty="0">
                <a:latin typeface="Constantia"/>
                <a:cs typeface="Constantia"/>
              </a:rPr>
              <a:t>full length </a:t>
            </a:r>
            <a:r>
              <a:rPr sz="2600" dirty="0">
                <a:latin typeface="Constantia"/>
                <a:cs typeface="Constantia"/>
              </a:rPr>
              <a:t>–</a:t>
            </a:r>
            <a:r>
              <a:rPr sz="2600" spc="-3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sense  </a:t>
            </a:r>
            <a:r>
              <a:rPr sz="2600" spc="-15" dirty="0">
                <a:latin typeface="Constantia"/>
                <a:cs typeface="Constantia"/>
              </a:rPr>
              <a:t>strand </a:t>
            </a:r>
            <a:r>
              <a:rPr sz="2600" spc="-10" dirty="0">
                <a:latin typeface="Constantia"/>
                <a:cs typeface="Constantia"/>
              </a:rPr>
              <a:t>(poorly understood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step)</a:t>
            </a:r>
            <a:endParaRPr sz="2600">
              <a:latin typeface="Constantia"/>
              <a:cs typeface="Constantia"/>
            </a:endParaRPr>
          </a:p>
          <a:p>
            <a:pPr marL="287020" marR="5080" indent="-274320">
              <a:lnSpc>
                <a:spcPts val="3100"/>
              </a:lnSpc>
              <a:spcBef>
                <a:spcPts val="600"/>
              </a:spcBef>
              <a:buClr>
                <a:srgbClr val="0BD0D9"/>
              </a:buClr>
              <a:buSzPct val="96153"/>
              <a:buChar char="•"/>
              <a:tabLst>
                <a:tab pos="368935" algn="l"/>
                <a:tab pos="369570" algn="l"/>
              </a:tabLst>
            </a:pPr>
            <a:r>
              <a:rPr sz="2600" dirty="0">
                <a:latin typeface="Constantia"/>
                <a:cs typeface="Constantia"/>
              </a:rPr>
              <a:t>- </a:t>
            </a:r>
            <a:r>
              <a:rPr sz="2600" spc="-5" dirty="0">
                <a:latin typeface="Constantia"/>
                <a:cs typeface="Constantia"/>
              </a:rPr>
              <a:t>sense </a:t>
            </a:r>
            <a:r>
              <a:rPr sz="2600" spc="-15" dirty="0">
                <a:latin typeface="Constantia"/>
                <a:cs typeface="Constantia"/>
              </a:rPr>
              <a:t>strand </a:t>
            </a:r>
            <a:r>
              <a:rPr sz="2600" spc="-5" dirty="0">
                <a:latin typeface="Constantia"/>
                <a:cs typeface="Constantia"/>
              </a:rPr>
              <a:t>used </a:t>
            </a:r>
            <a:r>
              <a:rPr sz="2600" dirty="0">
                <a:latin typeface="Constantia"/>
                <a:cs typeface="Constantia"/>
              </a:rPr>
              <a:t>as a </a:t>
            </a:r>
            <a:r>
              <a:rPr sz="2600" spc="-15" dirty="0">
                <a:latin typeface="Constantia"/>
                <a:cs typeface="Constantia"/>
              </a:rPr>
              <a:t>template </a:t>
            </a:r>
            <a:r>
              <a:rPr sz="2600" spc="-25" dirty="0">
                <a:latin typeface="Constantia"/>
                <a:cs typeface="Constantia"/>
              </a:rPr>
              <a:t>to </a:t>
            </a:r>
            <a:r>
              <a:rPr sz="2600" spc="-15" dirty="0">
                <a:latin typeface="Constantia"/>
                <a:cs typeface="Constantia"/>
              </a:rPr>
              <a:t>produce  </a:t>
            </a:r>
            <a:r>
              <a:rPr sz="2600" spc="-5" dirty="0">
                <a:latin typeface="Constantia"/>
                <a:cs typeface="Constantia"/>
              </a:rPr>
              <a:t>mRNA </a:t>
            </a:r>
            <a:r>
              <a:rPr sz="2600" spc="-10" dirty="0">
                <a:latin typeface="Constantia"/>
                <a:cs typeface="Constantia"/>
              </a:rPr>
              <a:t>(monocistronic), “nested </a:t>
            </a:r>
            <a:r>
              <a:rPr sz="2600" spc="-5" dirty="0">
                <a:latin typeface="Constantia"/>
                <a:cs typeface="Constantia"/>
              </a:rPr>
              <a:t>set” of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transcripts</a:t>
            </a:r>
            <a:endParaRPr sz="2600">
              <a:latin typeface="Constantia"/>
              <a:cs typeface="Constantia"/>
            </a:endParaRPr>
          </a:p>
          <a:p>
            <a:pPr marL="287020" marR="350520" indent="-274320">
              <a:lnSpc>
                <a:spcPts val="3100"/>
              </a:lnSpc>
              <a:spcBef>
                <a:spcPts val="700"/>
              </a:spcBef>
              <a:buClr>
                <a:srgbClr val="0BD0D9"/>
              </a:buClr>
              <a:buSzPct val="96153"/>
              <a:buChar char="•"/>
              <a:tabLst>
                <a:tab pos="443865" algn="l"/>
                <a:tab pos="444500" algn="l"/>
              </a:tabLst>
            </a:pPr>
            <a:r>
              <a:rPr sz="2600" spc="-5" dirty="0">
                <a:latin typeface="Constantia"/>
                <a:cs typeface="Constantia"/>
              </a:rPr>
              <a:t>assembled </a:t>
            </a:r>
            <a:r>
              <a:rPr sz="2600" dirty="0">
                <a:latin typeface="Constantia"/>
                <a:cs typeface="Constantia"/>
              </a:rPr>
              <a:t>in </a:t>
            </a:r>
            <a:r>
              <a:rPr sz="2600" spc="-5" dirty="0">
                <a:latin typeface="Constantia"/>
                <a:cs typeface="Constantia"/>
              </a:rPr>
              <a:t>the </a:t>
            </a:r>
            <a:r>
              <a:rPr sz="2600" spc="-15" dirty="0">
                <a:latin typeface="Constantia"/>
                <a:cs typeface="Constantia"/>
              </a:rPr>
              <a:t>golgi </a:t>
            </a:r>
            <a:r>
              <a:rPr sz="2600" spc="-10" dirty="0">
                <a:latin typeface="Constantia"/>
                <a:cs typeface="Constantia"/>
              </a:rPr>
              <a:t>apparatus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40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transport  </a:t>
            </a:r>
            <a:r>
              <a:rPr sz="2600" spc="-5" dirty="0">
                <a:latin typeface="Constantia"/>
                <a:cs typeface="Constantia"/>
              </a:rPr>
              <a:t>using </a:t>
            </a:r>
            <a:r>
              <a:rPr sz="2600" spc="-10" dirty="0">
                <a:latin typeface="Constantia"/>
                <a:cs typeface="Constantia"/>
              </a:rPr>
              <a:t>secretory nature </a:t>
            </a:r>
            <a:r>
              <a:rPr sz="2600" spc="-5" dirty="0">
                <a:latin typeface="Constantia"/>
                <a:cs typeface="Constantia"/>
              </a:rPr>
              <a:t>and</a:t>
            </a:r>
            <a:r>
              <a:rPr sz="2600" spc="-260" dirty="0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released</a:t>
            </a:r>
            <a:r>
              <a:rPr sz="2600" spc="-10" smtClean="0">
                <a:latin typeface="Constantia"/>
                <a:cs typeface="Constantia"/>
              </a:rPr>
              <a:t>.</a:t>
            </a:r>
            <a:endParaRPr lang="en-US" sz="2600" spc="-10" dirty="0" smtClean="0">
              <a:latin typeface="Constantia"/>
              <a:cs typeface="Constantia"/>
            </a:endParaRPr>
          </a:p>
          <a:p>
            <a:pPr marL="287020" marR="350520" indent="-274320">
              <a:lnSpc>
                <a:spcPts val="3100"/>
              </a:lnSpc>
              <a:spcBef>
                <a:spcPts val="700"/>
              </a:spcBef>
              <a:buClr>
                <a:srgbClr val="0BD0D9"/>
              </a:buClr>
              <a:buSzPct val="96153"/>
              <a:buChar char="•"/>
              <a:tabLst>
                <a:tab pos="443865" algn="l"/>
                <a:tab pos="444500" algn="l"/>
              </a:tabLst>
            </a:pPr>
            <a:r>
              <a:rPr lang="en-US" sz="2600" i="1" spc="-10" dirty="0" smtClean="0">
                <a:solidFill>
                  <a:srgbClr val="00B050"/>
                </a:solidFill>
                <a:latin typeface="Constantia"/>
                <a:cs typeface="Constantia"/>
              </a:rPr>
              <a:t>This point is very important:</a:t>
            </a:r>
            <a:endParaRPr sz="2600" i="1">
              <a:solidFill>
                <a:srgbClr val="00B050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0BD0D9"/>
              </a:buClr>
              <a:buSzPct val="96153"/>
              <a:buChar char="•"/>
              <a:tabLst>
                <a:tab pos="286385" algn="l"/>
                <a:tab pos="287020" algn="l"/>
              </a:tabLst>
            </a:pPr>
            <a:r>
              <a:rPr sz="2600" spc="-20" dirty="0">
                <a:solidFill>
                  <a:srgbClr val="FF0000"/>
                </a:solidFill>
                <a:latin typeface="Constantia"/>
                <a:cs typeface="Constantia"/>
              </a:rPr>
              <a:t>REPLICATION OCCURS </a:t>
            </a:r>
            <a:r>
              <a:rPr sz="2600" dirty="0">
                <a:solidFill>
                  <a:srgbClr val="FF0000"/>
                </a:solidFill>
                <a:latin typeface="Constantia"/>
                <a:cs typeface="Constantia"/>
              </a:rPr>
              <a:t>IN</a:t>
            </a:r>
            <a:r>
              <a:rPr sz="2600" spc="-10" dirty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2600" u="sng" dirty="0">
                <a:solidFill>
                  <a:srgbClr val="FF0000"/>
                </a:solidFill>
                <a:latin typeface="Constantia"/>
                <a:cs typeface="Constantia"/>
              </a:rPr>
              <a:t>CYTOPLASM</a:t>
            </a:r>
            <a:endParaRPr sz="2600">
              <a:solidFill>
                <a:srgbClr val="FF0000"/>
              </a:solidFill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2391" rIns="0" bIns="0" rtlCol="0">
            <a:spAutoFit/>
          </a:bodyPr>
          <a:lstStyle/>
          <a:p>
            <a:pPr marL="317500">
              <a:lnSpc>
                <a:spcPct val="100000"/>
              </a:lnSpc>
            </a:pPr>
            <a:r>
              <a:rPr spc="-10" dirty="0">
                <a:latin typeface="Calibri"/>
                <a:cs typeface="Calibri"/>
              </a:rPr>
              <a:t>Symptoms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Diagnostic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70" dirty="0">
                <a:latin typeface="Calibri"/>
                <a:cs typeface="Calibri"/>
              </a:rPr>
              <a:t>Tests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950720"/>
            <a:ext cx="7422515" cy="3699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ts val="273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5" dirty="0">
                <a:latin typeface="Times New Roman"/>
                <a:cs typeface="Times New Roman"/>
              </a:rPr>
              <a:t>Initial</a:t>
            </a:r>
            <a:r>
              <a:rPr sz="2300" b="1" spc="-6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Symptoms:</a:t>
            </a:r>
            <a:endParaRPr sz="2300">
              <a:latin typeface="Times New Roman"/>
              <a:cs typeface="Times New Roman"/>
            </a:endParaRPr>
          </a:p>
          <a:p>
            <a:pPr marL="698500" marR="315595" indent="-228600">
              <a:lnSpc>
                <a:spcPct val="79700"/>
              </a:lnSpc>
              <a:spcBef>
                <a:spcPts val="530"/>
              </a:spcBef>
            </a:pPr>
            <a:r>
              <a:rPr sz="2300" spc="-5" dirty="0">
                <a:latin typeface="Times New Roman"/>
                <a:cs typeface="Times New Roman"/>
              </a:rPr>
              <a:t>High fever </a:t>
            </a:r>
            <a:r>
              <a:rPr sz="2300" dirty="0">
                <a:latin typeface="Times New Roman"/>
                <a:cs typeface="Times New Roman"/>
              </a:rPr>
              <a:t>of 38</a:t>
            </a:r>
            <a:r>
              <a:rPr sz="2250" baseline="25925" dirty="0">
                <a:latin typeface="Times New Roman"/>
                <a:cs typeface="Times New Roman"/>
              </a:rPr>
              <a:t>о </a:t>
            </a:r>
            <a:r>
              <a:rPr sz="2300" dirty="0">
                <a:latin typeface="Times New Roman"/>
                <a:cs typeface="Times New Roman"/>
              </a:rPr>
              <a:t>C or </a:t>
            </a:r>
            <a:r>
              <a:rPr sz="2300" spc="-15" dirty="0">
                <a:latin typeface="Times New Roman"/>
                <a:cs typeface="Times New Roman"/>
              </a:rPr>
              <a:t>higher, </a:t>
            </a:r>
            <a:r>
              <a:rPr sz="2300" dirty="0">
                <a:latin typeface="Times New Roman"/>
                <a:cs typeface="Times New Roman"/>
              </a:rPr>
              <a:t>headaces, body aches, and  </a:t>
            </a:r>
            <a:r>
              <a:rPr sz="2300" spc="-5">
                <a:latin typeface="Times New Roman"/>
                <a:cs typeface="Times New Roman"/>
              </a:rPr>
              <a:t>malaise</a:t>
            </a:r>
            <a:r>
              <a:rPr sz="2300" spc="-5" smtClean="0">
                <a:latin typeface="Times New Roman"/>
                <a:cs typeface="Times New Roman"/>
              </a:rPr>
              <a:t>.</a:t>
            </a:r>
            <a:r>
              <a:rPr lang="en-US" sz="2300" spc="-5" dirty="0" smtClean="0">
                <a:latin typeface="Times New Roman"/>
                <a:cs typeface="Times New Roman"/>
              </a:rPr>
              <a:t> </a:t>
            </a:r>
            <a:r>
              <a:rPr lang="en-US" sz="2300" i="1" spc="-5" dirty="0" smtClean="0">
                <a:solidFill>
                  <a:srgbClr val="00B050"/>
                </a:solidFill>
                <a:latin typeface="Times New Roman"/>
                <a:cs typeface="Times New Roman"/>
              </a:rPr>
              <a:t>(general constitutional symptoms)</a:t>
            </a:r>
            <a:endParaRPr sz="23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40"/>
              </a:spcBef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35" dirty="0">
                <a:latin typeface="Times New Roman"/>
                <a:cs typeface="Times New Roman"/>
              </a:rPr>
              <a:t>Week</a:t>
            </a:r>
            <a:r>
              <a:rPr sz="2300" b="1" spc="-7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Later</a:t>
            </a:r>
            <a:r>
              <a:rPr sz="2300" spc="-5" dirty="0">
                <a:latin typeface="Times New Roman"/>
                <a:cs typeface="Times New Roman"/>
              </a:rPr>
              <a:t>:</a:t>
            </a:r>
            <a:endParaRPr sz="2300">
              <a:latin typeface="Times New Roman"/>
              <a:cs typeface="Times New Roman"/>
            </a:endParaRPr>
          </a:p>
          <a:p>
            <a:pPr marL="450850">
              <a:lnSpc>
                <a:spcPts val="2730"/>
              </a:lnSpc>
              <a:spcBef>
                <a:spcPts val="40"/>
              </a:spcBef>
            </a:pPr>
            <a:r>
              <a:rPr sz="2300" spc="-5" dirty="0">
                <a:latin typeface="Times New Roman"/>
                <a:cs typeface="Times New Roman"/>
              </a:rPr>
              <a:t>dry </a:t>
            </a:r>
            <a:r>
              <a:rPr sz="2300" dirty="0">
                <a:latin typeface="Times New Roman"/>
                <a:cs typeface="Times New Roman"/>
              </a:rPr>
              <a:t>cough, </a:t>
            </a:r>
            <a:r>
              <a:rPr sz="2300" spc="-10" dirty="0">
                <a:latin typeface="Times New Roman"/>
                <a:cs typeface="Times New Roman"/>
              </a:rPr>
              <a:t>difficulty </a:t>
            </a:r>
            <a:r>
              <a:rPr sz="2300" spc="-5" dirty="0">
                <a:latin typeface="Times New Roman"/>
                <a:cs typeface="Times New Roman"/>
              </a:rPr>
              <a:t>breathing </a:t>
            </a:r>
            <a:r>
              <a:rPr sz="2300" dirty="0">
                <a:latin typeface="Times New Roman"/>
                <a:cs typeface="Times New Roman"/>
              </a:rPr>
              <a:t>and </a:t>
            </a:r>
            <a:r>
              <a:rPr sz="2300">
                <a:latin typeface="Times New Roman"/>
                <a:cs typeface="Times New Roman"/>
              </a:rPr>
              <a:t>severe</a:t>
            </a:r>
            <a:r>
              <a:rPr sz="2300" spc="20">
                <a:latin typeface="Times New Roman"/>
                <a:cs typeface="Times New Roman"/>
              </a:rPr>
              <a:t> </a:t>
            </a:r>
            <a:r>
              <a:rPr sz="2300" spc="-5" smtClean="0">
                <a:latin typeface="Times New Roman"/>
                <a:cs typeface="Times New Roman"/>
              </a:rPr>
              <a:t>diarrhea</a:t>
            </a:r>
            <a:r>
              <a:rPr lang="en-US" sz="2300" spc="-5" dirty="0" smtClean="0">
                <a:latin typeface="Times New Roman"/>
                <a:cs typeface="Times New Roman"/>
              </a:rPr>
              <a:t> </a:t>
            </a:r>
            <a:r>
              <a:rPr lang="en-US" sz="2300" i="1" spc="-5" dirty="0" smtClean="0">
                <a:solidFill>
                  <a:srgbClr val="00B050"/>
                </a:solidFill>
                <a:latin typeface="Times New Roman"/>
                <a:cs typeface="Times New Roman"/>
              </a:rPr>
              <a:t>(transmission: fecal oral, droplets, contact with the patient)</a:t>
            </a:r>
            <a:r>
              <a:rPr sz="2300" i="1" spc="-5" smtClean="0">
                <a:latin typeface="Times New Roman"/>
                <a:cs typeface="Times New Roman"/>
              </a:rPr>
              <a:t>.</a:t>
            </a:r>
            <a:endParaRPr sz="2300" i="1">
              <a:latin typeface="Times New Roman"/>
              <a:cs typeface="Times New Roman"/>
            </a:endParaRPr>
          </a:p>
          <a:p>
            <a:pPr marL="287020" indent="-274320">
              <a:lnSpc>
                <a:spcPts val="2730"/>
              </a:lnSpc>
              <a:buClr>
                <a:srgbClr val="0BD0D9"/>
              </a:buClr>
              <a:buSzPct val="95652"/>
              <a:buFont typeface="Wingdings 2"/>
              <a:buChar char=""/>
              <a:tabLst>
                <a:tab pos="287020" algn="l"/>
              </a:tabLst>
            </a:pPr>
            <a:r>
              <a:rPr sz="2300" b="1" spc="-5" dirty="0">
                <a:latin typeface="Times New Roman"/>
                <a:cs typeface="Times New Roman"/>
              </a:rPr>
              <a:t>Recovery</a:t>
            </a:r>
            <a:r>
              <a:rPr sz="2300" spc="-5" dirty="0">
                <a:latin typeface="Times New Roman"/>
                <a:cs typeface="Times New Roman"/>
              </a:rPr>
              <a:t>: starts after </a:t>
            </a:r>
            <a:r>
              <a:rPr sz="2300" dirty="0">
                <a:latin typeface="Times New Roman"/>
                <a:cs typeface="Times New Roman"/>
              </a:rPr>
              <a:t>5 </a:t>
            </a:r>
            <a:r>
              <a:rPr sz="2300" spc="-5" dirty="0">
                <a:latin typeface="Times New Roman"/>
                <a:cs typeface="Times New Roman"/>
              </a:rPr>
              <a:t>to </a:t>
            </a:r>
            <a:r>
              <a:rPr sz="2300" dirty="0">
                <a:latin typeface="Times New Roman"/>
                <a:cs typeface="Times New Roman"/>
              </a:rPr>
              <a:t>6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days</a:t>
            </a:r>
            <a:endParaRPr sz="2300">
              <a:latin typeface="Times New Roman"/>
              <a:cs typeface="Times New Roman"/>
            </a:endParaRPr>
          </a:p>
          <a:p>
            <a:pPr marL="377825">
              <a:lnSpc>
                <a:spcPts val="2730"/>
              </a:lnSpc>
              <a:spcBef>
                <a:spcPts val="40"/>
              </a:spcBef>
            </a:pPr>
            <a:r>
              <a:rPr sz="2300" b="1" spc="-5" dirty="0">
                <a:latin typeface="Times New Roman"/>
                <a:cs typeface="Times New Roman"/>
              </a:rPr>
              <a:t>Early</a:t>
            </a:r>
            <a:r>
              <a:rPr sz="2300" b="1" spc="-4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Diagnosis</a:t>
            </a:r>
            <a:r>
              <a:rPr sz="2300" spc="-5" dirty="0">
                <a:latin typeface="Times New Roman"/>
                <a:cs typeface="Times New Roman"/>
              </a:rPr>
              <a:t>:</a:t>
            </a:r>
            <a:endParaRPr sz="23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79700"/>
              </a:lnSpc>
              <a:spcBef>
                <a:spcPts val="530"/>
              </a:spcBef>
              <a:buChar char="-"/>
              <a:tabLst>
                <a:tab pos="640080" algn="l"/>
              </a:tabLst>
            </a:pPr>
            <a:r>
              <a:rPr sz="2300" spc="-5" dirty="0">
                <a:latin typeface="Times New Roman"/>
                <a:cs typeface="Times New Roman"/>
              </a:rPr>
              <a:t>patient is given antibiotics, antiviral, </a:t>
            </a:r>
            <a:r>
              <a:rPr sz="2300" dirty="0">
                <a:latin typeface="Times New Roman"/>
                <a:cs typeface="Times New Roman"/>
              </a:rPr>
              <a:t>and </a:t>
            </a:r>
            <a:r>
              <a:rPr sz="2300" spc="-5" dirty="0">
                <a:latin typeface="Times New Roman"/>
                <a:cs typeface="Times New Roman"/>
              </a:rPr>
              <a:t>steroids </a:t>
            </a:r>
            <a:r>
              <a:rPr sz="2300" dirty="0">
                <a:latin typeface="Times New Roman"/>
                <a:cs typeface="Times New Roman"/>
              </a:rPr>
              <a:t>used </a:t>
            </a:r>
            <a:r>
              <a:rPr sz="2300" spc="-5">
                <a:latin typeface="Times New Roman"/>
                <a:cs typeface="Times New Roman"/>
              </a:rPr>
              <a:t>for  </a:t>
            </a:r>
            <a:r>
              <a:rPr sz="2300" spc="-5" smtClean="0">
                <a:latin typeface="Times New Roman"/>
                <a:cs typeface="Times New Roman"/>
              </a:rPr>
              <a:t>atypical</a:t>
            </a:r>
            <a:r>
              <a:rPr lang="en-US" sz="2300" spc="-5" dirty="0" smtClean="0">
                <a:latin typeface="Times New Roman"/>
                <a:cs typeface="Times New Roman"/>
              </a:rPr>
              <a:t> </a:t>
            </a:r>
            <a:r>
              <a:rPr sz="2300" spc="-5" smtClean="0">
                <a:latin typeface="Times New Roman"/>
                <a:cs typeface="Times New Roman"/>
              </a:rPr>
              <a:t>pneumonia</a:t>
            </a:r>
            <a:r>
              <a:rPr sz="2300" spc="-5" dirty="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  <a:p>
            <a:pPr marL="639445" lvl="1" indent="-169545">
              <a:lnSpc>
                <a:spcPct val="100000"/>
              </a:lnSpc>
              <a:spcBef>
                <a:spcPts val="40"/>
              </a:spcBef>
              <a:buChar char="-"/>
              <a:tabLst>
                <a:tab pos="640080" algn="l"/>
              </a:tabLst>
            </a:pPr>
            <a:r>
              <a:rPr sz="2300" spc="-5">
                <a:latin typeface="Times New Roman"/>
                <a:cs typeface="Times New Roman"/>
              </a:rPr>
              <a:t>Patient </a:t>
            </a:r>
            <a:r>
              <a:rPr sz="2300" spc="-5" smtClean="0">
                <a:latin typeface="Times New Roman"/>
                <a:cs typeface="Times New Roman"/>
              </a:rPr>
              <a:t>is</a:t>
            </a:r>
            <a:r>
              <a:rPr lang="en-US" sz="2300" spc="-5" dirty="0" smtClean="0">
                <a:latin typeface="Times New Roman"/>
                <a:cs typeface="Times New Roman"/>
              </a:rPr>
              <a:t> </a:t>
            </a:r>
            <a:r>
              <a:rPr sz="2300" spc="-5" smtClean="0">
                <a:latin typeface="Times New Roman"/>
                <a:cs typeface="Times New Roman"/>
              </a:rPr>
              <a:t>quarantined </a:t>
            </a:r>
            <a:r>
              <a:rPr sz="2300" spc="-5" dirty="0">
                <a:latin typeface="Times New Roman"/>
                <a:cs typeface="Times New Roman"/>
              </a:rPr>
              <a:t>in specially ventilated</a:t>
            </a:r>
            <a:r>
              <a:rPr sz="2300" spc="1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rooms.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404620"/>
            <a:ext cx="7292975" cy="3622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Laboratory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tests: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9900"/>
              </a:lnSpc>
              <a:spcBef>
                <a:spcPts val="595"/>
              </a:spcBef>
              <a:buChar char="-"/>
              <a:tabLst>
                <a:tab pos="190500" algn="l"/>
              </a:tabLst>
            </a:pPr>
            <a:r>
              <a:rPr sz="2400" spc="-65" dirty="0">
                <a:latin typeface="Times New Roman"/>
                <a:cs typeface="Times New Roman"/>
              </a:rPr>
              <a:t>RT-PCR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reverse transcription</a:t>
            </a:r>
            <a:r>
              <a:rPr sz="2400" spc="-5" dirty="0">
                <a:latin typeface="Times New Roman"/>
                <a:cs typeface="Times New Roman"/>
              </a:rPr>
              <a:t>-polymerase chain reaction)  assay</a:t>
            </a:r>
            <a:endParaRPr sz="24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Detection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>
                <a:latin typeface="Times New Roman"/>
                <a:cs typeface="Times New Roman"/>
              </a:rPr>
              <a:t>SARS-CoV</a:t>
            </a:r>
            <a:r>
              <a:rPr sz="2400" spc="-80">
                <a:latin typeface="Times New Roman"/>
                <a:cs typeface="Times New Roman"/>
              </a:rPr>
              <a:t> </a:t>
            </a:r>
            <a:r>
              <a:rPr sz="2400" spc="-5" smtClean="0">
                <a:solidFill>
                  <a:srgbClr val="FF0000"/>
                </a:solidFill>
                <a:latin typeface="Times New Roman"/>
                <a:cs typeface="Times New Roman"/>
              </a:rPr>
              <a:t>RNA</a:t>
            </a:r>
            <a:endParaRPr lang="en-US" sz="2400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20"/>
              </a:spcBef>
            </a:pPr>
            <a:r>
              <a:rPr lang="en-US" sz="2400" i="1" spc="-5" dirty="0" smtClean="0">
                <a:solidFill>
                  <a:srgbClr val="00B050"/>
                </a:solidFill>
                <a:latin typeface="Times New Roman"/>
                <a:cs typeface="Times New Roman"/>
              </a:rPr>
              <a:t>It’s a molecular technique – not antigen antibody reaction</a:t>
            </a:r>
          </a:p>
          <a:p>
            <a:pPr marL="222250">
              <a:lnSpc>
                <a:spcPct val="100000"/>
              </a:lnSpc>
              <a:spcBef>
                <a:spcPts val="20"/>
              </a:spcBef>
            </a:pPr>
            <a:r>
              <a:rPr lang="en-US" sz="2400" i="1" spc="-5" dirty="0" smtClean="0">
                <a:solidFill>
                  <a:srgbClr val="00B050"/>
                </a:solidFill>
                <a:latin typeface="Times New Roman"/>
                <a:cs typeface="Times New Roman"/>
              </a:rPr>
              <a:t>It’s the best test available </a:t>
            </a:r>
            <a:endParaRPr sz="2400" i="1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20"/>
              </a:spcBef>
              <a:buChar char="-"/>
              <a:tabLst>
                <a:tab pos="190500" algn="l"/>
              </a:tabLst>
            </a:pPr>
            <a:r>
              <a:rPr sz="2400" spc="-5" dirty="0">
                <a:latin typeface="Times New Roman"/>
                <a:cs typeface="Times New Roman"/>
              </a:rPr>
              <a:t>EIA (enzyme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immunoassay)</a:t>
            </a:r>
            <a:endParaRPr sz="24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Detection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serum antibody to SARS-CoV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RNA</a:t>
            </a:r>
            <a:endParaRPr sz="2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20"/>
              </a:spcBef>
              <a:buChar char="-"/>
              <a:tabLst>
                <a:tab pos="190500" algn="l"/>
              </a:tabLst>
            </a:pPr>
            <a:r>
              <a:rPr sz="2400" spc="-5" dirty="0">
                <a:latin typeface="Times New Roman"/>
                <a:cs typeface="Times New Roman"/>
              </a:rPr>
              <a:t>Enzyme-linked immunosorbent assays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(ELISA)</a:t>
            </a:r>
            <a:endParaRPr sz="24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Detects antibodies against the virus produced in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infection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1140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Medical Virology Lower Respiratory Tract Infections</vt:lpstr>
      <vt:lpstr>Slide 2</vt:lpstr>
      <vt:lpstr>Severe Acute Respiratory Syndrome (SARS)</vt:lpstr>
      <vt:lpstr>SARS History:</vt:lpstr>
      <vt:lpstr>Slide 5</vt:lpstr>
      <vt:lpstr>Coronavirus Pathogenesis</vt:lpstr>
      <vt:lpstr>Slide 7</vt:lpstr>
      <vt:lpstr>Symptoms and Diagnostic Tests</vt:lpstr>
      <vt:lpstr>Slide 9</vt:lpstr>
      <vt:lpstr>Treatment and Prevention</vt:lpstr>
      <vt:lpstr>Epidemiology of SARS</vt:lpstr>
      <vt:lpstr>Middle East Respiratory Syndrome Coronavirus  (MERS)</vt:lpstr>
      <vt:lpstr>Slide 13</vt:lpstr>
      <vt:lpstr>Slide 14</vt:lpstr>
      <vt:lpstr>Slide 15</vt:lpstr>
      <vt:lpstr>Metapneumovirus</vt:lpstr>
      <vt:lpstr>Virology</vt:lpstr>
      <vt:lpstr>Symptoms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Virology Lower Respiratory Tract Infections</dc:title>
  <dc:creator>hassan saadi</dc:creator>
  <cp:lastModifiedBy>hassan saadi</cp:lastModifiedBy>
  <cp:revision>11</cp:revision>
  <dcterms:created xsi:type="dcterms:W3CDTF">2016-11-29T18:40:23Z</dcterms:created>
  <dcterms:modified xsi:type="dcterms:W3CDTF">2016-12-04T21:00:28Z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2016-11-29T00:00:00Z</vt:filetime>
  </property>
</Properties>
</file>