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66" r:id="rId7"/>
    <p:sldId id="273" r:id="rId8"/>
    <p:sldId id="257" r:id="rId9"/>
    <p:sldId id="270" r:id="rId10"/>
    <p:sldId id="271" r:id="rId11"/>
    <p:sldId id="268" r:id="rId12"/>
    <p:sldId id="258" r:id="rId13"/>
    <p:sldId id="267" r:id="rId14"/>
    <p:sldId id="259" r:id="rId15"/>
    <p:sldId id="260" r:id="rId16"/>
    <p:sldId id="272" r:id="rId17"/>
    <p:sldId id="269" r:id="rId18"/>
    <p:sldId id="261" r:id="rId19"/>
    <p:sldId id="262" r:id="rId20"/>
    <p:sldId id="263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C6EB6-1365-4E79-827B-A0ACA25170DF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16A78-6E6B-4E9B-8FE0-D7B0AD0E67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F86ED9-0318-4B4E-A557-4BE6E69DD584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D79F-EA13-4253-83F0-88AF70D5E4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2C660-6B7B-452D-9611-B854942A9828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51B66-09CA-44BE-B83D-A4B424C894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578BA-154D-4529-B45F-BAB2C18201BF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94453-81FF-4B6F-9D0A-A78E9A9EC0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50E1-8736-4CE7-BC3A-530D341117AC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E8B79-AC33-47E4-A3C7-4E2322F64D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7675AB-679D-4371-A77E-A6BB569C736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29771-710A-4E95-B48B-4D77B7D1B8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008A-2072-4CD4-B9AE-C518664A03F8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B210-6497-4940-BECC-64E9B4DF4F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B81719-B00F-4160-A5A4-531043541B44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E7D61-ABEE-4B08-B7E0-43AB788751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BF7030-3F80-4D07-85D1-D4B364EE83C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6E0A-3824-4288-9FC0-AC504AA0FF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54D2-9B37-4990-ACDC-3F140BED32A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E24B-3C80-450A-AC5D-115037C302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0439-5EF2-4EEC-A879-8C2E4ED059A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F8CA-1607-47AD-88F7-E4756B9650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2FE40B-EB8C-4664-BF3B-06DD684D63D3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0977D6A9-D325-4178-A711-F5BC745429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Veins and </a:t>
            </a:r>
            <a:r>
              <a:rPr lang="en-US" sz="6000" b="1" dirty="0" err="1" smtClean="0">
                <a:solidFill>
                  <a:srgbClr val="7030A0"/>
                </a:solidFill>
              </a:rPr>
              <a:t>lymphatics</a:t>
            </a:r>
            <a:endParaRPr lang="ar-JO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731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complications</a:t>
            </a:r>
            <a:endParaRPr lang="ar-JO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3806952"/>
          </a:xfrm>
        </p:spPr>
        <p:txBody>
          <a:bodyPr/>
          <a:lstStyle/>
          <a:p>
            <a:r>
              <a:rPr lang="en-US" sz="3600" b="1" dirty="0" smtClean="0"/>
              <a:t>stasis, congestion, edema, pain, and </a:t>
            </a:r>
            <a:r>
              <a:rPr lang="en-US" sz="3600" b="1" dirty="0" smtClean="0"/>
              <a:t>                                                        thrombosis</a:t>
            </a:r>
            <a:endParaRPr lang="en-US" sz="3600" b="1" dirty="0" smtClean="0"/>
          </a:p>
          <a:p>
            <a:r>
              <a:rPr lang="en-US" sz="3600" b="1" dirty="0" smtClean="0"/>
              <a:t>chronic </a:t>
            </a:r>
            <a:r>
              <a:rPr lang="en-US" sz="3600" b="1" i="1" dirty="0" smtClean="0"/>
              <a:t>varicose </a:t>
            </a:r>
            <a:r>
              <a:rPr lang="en-US" sz="3600" b="1" i="1" dirty="0" smtClean="0"/>
              <a:t>ulcers </a:t>
            </a:r>
            <a:r>
              <a:rPr lang="en-US" sz="2000" b="1" i="1" dirty="0" smtClean="0">
                <a:solidFill>
                  <a:schemeClr val="accent5">
                    <a:lumMod val="50000"/>
                  </a:schemeClr>
                </a:solidFill>
              </a:rPr>
              <a:t>in the skin</a:t>
            </a:r>
            <a:endParaRPr lang="en-US" sz="3600" b="1" dirty="0" smtClean="0"/>
          </a:p>
          <a:p>
            <a:r>
              <a:rPr lang="en-US" sz="3600" b="1" i="1" dirty="0" smtClean="0"/>
              <a:t>embolism is </a:t>
            </a:r>
            <a:r>
              <a:rPr lang="en-US" sz="3600" b="1" i="1" u="sng" dirty="0" smtClean="0"/>
              <a:t>very rare</a:t>
            </a:r>
            <a:r>
              <a:rPr lang="en-US" sz="3600" b="1" i="1" dirty="0" smtClean="0"/>
              <a:t>.</a:t>
            </a:r>
            <a:endParaRPr lang="ar-JO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750649"/>
            <a:ext cx="38266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problem is usually only cosmetic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47800" y="2286000"/>
            <a:ext cx="457200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2702" y="223823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</a:rPr>
              <a:t>Thrombophlebitis</a:t>
            </a:r>
            <a:r>
              <a:rPr lang="en-US" sz="4000" b="1" dirty="0" smtClean="0">
                <a:solidFill>
                  <a:srgbClr val="7030A0"/>
                </a:solidFill>
              </a:rPr>
              <a:t> And </a:t>
            </a:r>
            <a:r>
              <a:rPr lang="en-US" sz="4000" b="1" dirty="0" err="1" smtClean="0">
                <a:solidFill>
                  <a:srgbClr val="7030A0"/>
                </a:solidFill>
              </a:rPr>
              <a:t>Phlebothrombosis</a:t>
            </a:r>
            <a:endParaRPr lang="ar-JO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i="1" dirty="0" smtClean="0"/>
              <a:t> interchangeable terms</a:t>
            </a:r>
          </a:p>
          <a:p>
            <a:r>
              <a:rPr lang="en-US" sz="3200" b="1" i="1" dirty="0" smtClean="0"/>
              <a:t>= </a:t>
            </a:r>
            <a:r>
              <a:rPr lang="en-US" sz="3200" b="1" i="1" dirty="0" smtClean="0"/>
              <a:t>(Inflammation </a:t>
            </a:r>
            <a:r>
              <a:rPr lang="en-US" sz="3200" b="1" i="1" dirty="0" smtClean="0"/>
              <a:t>+ </a:t>
            </a:r>
            <a:r>
              <a:rPr lang="en-US" sz="3200" b="1" i="1" dirty="0" smtClean="0"/>
              <a:t>thrombosis) 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</a:rPr>
              <a:t>of veins</a:t>
            </a:r>
          </a:p>
          <a:p>
            <a:r>
              <a:rPr lang="en-US" sz="3200" i="1" dirty="0" smtClean="0"/>
              <a:t>The deep leg veins account for more than 90% of cases </a:t>
            </a:r>
          </a:p>
          <a:p>
            <a:r>
              <a:rPr lang="en-US" sz="3200" dirty="0" smtClean="0"/>
              <a:t>the most important </a:t>
            </a:r>
            <a:r>
              <a:rPr lang="en-US" sz="3200" dirty="0" smtClean="0"/>
              <a:t>clinical  </a:t>
            </a:r>
            <a:r>
              <a:rPr lang="en-US" sz="3200" b="1" dirty="0" smtClean="0"/>
              <a:t>predispositions</a:t>
            </a:r>
            <a:r>
              <a:rPr lang="en-US" sz="3200" dirty="0" smtClean="0"/>
              <a:t> are: congestive heart failure, </a:t>
            </a:r>
            <a:r>
              <a:rPr lang="en-US" sz="3200" dirty="0" err="1" smtClean="0"/>
              <a:t>neoplasia</a:t>
            </a:r>
            <a:r>
              <a:rPr lang="en-US" sz="3200" dirty="0" smtClean="0"/>
              <a:t>, pregnancy, obesity, the postoperative state, and prolonged bed rest or immobilization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884238"/>
            <a:ext cx="19812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Sometimes the inflammation occurs first and sometimes thrombosis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47800" y="57150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5350860" y="4062608"/>
            <a:ext cx="2573940" cy="1766692"/>
          </a:xfrm>
          <a:custGeom>
            <a:avLst/>
            <a:gdLst>
              <a:gd name="connsiteX0" fmla="*/ 0 w 2573940"/>
              <a:gd name="connsiteY0" fmla="*/ 211986 h 1766692"/>
              <a:gd name="connsiteX1" fmla="*/ 2169994 w 2573940"/>
              <a:gd name="connsiteY1" fmla="*/ 116452 h 1766692"/>
              <a:gd name="connsiteX2" fmla="*/ 2538483 w 2573940"/>
              <a:gd name="connsiteY2" fmla="*/ 1617706 h 1766692"/>
              <a:gd name="connsiteX3" fmla="*/ 2538483 w 2573940"/>
              <a:gd name="connsiteY3" fmla="*/ 1631354 h 17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3940" h="1766692">
                <a:moveTo>
                  <a:pt x="0" y="211986"/>
                </a:moveTo>
                <a:cubicBezTo>
                  <a:pt x="873457" y="47075"/>
                  <a:pt x="1746914" y="-117835"/>
                  <a:pt x="2169994" y="116452"/>
                </a:cubicBezTo>
                <a:cubicBezTo>
                  <a:pt x="2593075" y="350739"/>
                  <a:pt x="2477068" y="1365222"/>
                  <a:pt x="2538483" y="1617706"/>
                </a:cubicBezTo>
                <a:cubicBezTo>
                  <a:pt x="2599898" y="1870190"/>
                  <a:pt x="2569190" y="1750772"/>
                  <a:pt x="2538483" y="163135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V="1">
            <a:off x="7520854" y="3886200"/>
            <a:ext cx="175346" cy="292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18395" y="3543458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All causes  </a:t>
            </a:r>
            <a:r>
              <a:rPr lang="en-US" b="1" u="sng" dirty="0" smtClean="0">
                <a:solidFill>
                  <a:schemeClr val="accent5">
                    <a:lumMod val="50000"/>
                  </a:schemeClr>
                </a:solidFill>
              </a:rPr>
              <a:t>stasis</a:t>
            </a:r>
            <a:endParaRPr lang="en-US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r>
              <a:rPr lang="en-US" sz="3200" b="1" dirty="0" smtClean="0"/>
              <a:t>Thrombophlebitis of </a:t>
            </a:r>
            <a:r>
              <a:rPr lang="en-US" sz="3200" b="1" u="sng" dirty="0" smtClean="0"/>
              <a:t>upper </a:t>
            </a:r>
            <a:r>
              <a:rPr lang="en-US" sz="3200" b="1" dirty="0" smtClean="0"/>
              <a:t>limb veins</a:t>
            </a:r>
            <a:r>
              <a:rPr lang="en-US" sz="3200" b="1" u="sng" dirty="0" smtClean="0"/>
              <a:t> </a:t>
            </a:r>
            <a:r>
              <a:rPr lang="en-US" sz="3200" b="1" dirty="0" smtClean="0"/>
              <a:t>are usually associated with local risk factors like: catheter or </a:t>
            </a:r>
            <a:r>
              <a:rPr lang="en-US" sz="3200" b="1" dirty="0" err="1" smtClean="0"/>
              <a:t>canula</a:t>
            </a:r>
            <a:r>
              <a:rPr lang="en-US" sz="3200" b="1" dirty="0" smtClean="0"/>
              <a:t> </a:t>
            </a:r>
            <a:r>
              <a:rPr lang="en-US" sz="3200" b="1" dirty="0" smtClean="0"/>
              <a:t>site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(where inflammation sometimes occur)</a:t>
            </a:r>
            <a:r>
              <a:rPr lang="en-US" sz="3200" b="1" dirty="0" smtClean="0"/>
              <a:t>; </a:t>
            </a:r>
            <a:r>
              <a:rPr lang="en-US" sz="3200" b="1" dirty="0" smtClean="0"/>
              <a:t>or in some cases can be associated with systemic </a:t>
            </a:r>
            <a:r>
              <a:rPr lang="en-US" sz="3200" b="1" dirty="0" err="1" smtClean="0"/>
              <a:t>hypercoagulabilities</a:t>
            </a:r>
            <a:r>
              <a:rPr lang="en-US" sz="3200" b="1" dirty="0" smtClean="0"/>
              <a:t>.</a:t>
            </a:r>
          </a:p>
          <a:p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local manifestations</a:t>
            </a:r>
            <a:r>
              <a:rPr lang="en-US" sz="3200" dirty="0" smtClean="0"/>
              <a:t>: distal edema, cyanosis, superficial vein dilation, heat, tenderness, redness, swelling, and pain</a:t>
            </a:r>
          </a:p>
          <a:p>
            <a:r>
              <a:rPr lang="en-US" sz="3200" i="1" dirty="0" smtClean="0"/>
              <a:t>Distant manifestations: emboli</a:t>
            </a:r>
          </a:p>
          <a:p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en-US" sz="3200" b="1" i="1" u="sng" dirty="0" smtClean="0">
                <a:solidFill>
                  <a:schemeClr val="accent3">
                    <a:lumMod val="75000"/>
                  </a:schemeClr>
                </a:solidFill>
              </a:rPr>
              <a:t>Clinical syndromes associated with venous </a:t>
            </a:r>
            <a:r>
              <a:rPr lang="en-US" sz="3200" b="1" i="1" u="sng" dirty="0" err="1" smtClean="0">
                <a:solidFill>
                  <a:schemeClr val="accent3">
                    <a:lumMod val="75000"/>
                  </a:schemeClr>
                </a:solidFill>
              </a:rPr>
              <a:t>thrmobosis</a:t>
            </a:r>
            <a:r>
              <a:rPr lang="en-US" sz="3200" b="1" i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endParaRPr lang="en-US" sz="3200" i="1" dirty="0" smtClean="0"/>
          </a:p>
          <a:p>
            <a:pPr>
              <a:buNone/>
            </a:pPr>
            <a:r>
              <a:rPr lang="en-US" sz="2800" b="1" i="1" u="sng" dirty="0" smtClean="0">
                <a:solidFill>
                  <a:srgbClr val="7030A0"/>
                </a:solidFill>
              </a:rPr>
              <a:t>1- Migratory </a:t>
            </a:r>
            <a:r>
              <a:rPr lang="en-US" sz="2800" b="1" i="1" u="sng" dirty="0" err="1" smtClean="0">
                <a:solidFill>
                  <a:srgbClr val="7030A0"/>
                </a:solidFill>
              </a:rPr>
              <a:t>thrombophlebitis</a:t>
            </a:r>
            <a:r>
              <a:rPr lang="en-US" sz="2800" b="1" i="1" u="sng" dirty="0" smtClean="0">
                <a:solidFill>
                  <a:srgbClr val="7030A0"/>
                </a:solidFill>
              </a:rPr>
              <a:t> (Trousseau sign):</a:t>
            </a:r>
          </a:p>
          <a:p>
            <a:pPr>
              <a:buNone/>
            </a:pPr>
            <a:r>
              <a:rPr lang="en-US" sz="3200" b="1" i="1" u="sng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/>
              <a:t>hypercoagulability</a:t>
            </a:r>
            <a:r>
              <a:rPr lang="en-US" sz="3200" dirty="0" smtClean="0"/>
              <a:t> occurs as a </a:t>
            </a:r>
            <a:r>
              <a:rPr lang="en-US" sz="3200" b="1" u="sng" dirty="0" err="1" smtClean="0"/>
              <a:t>paraneoplastic</a:t>
            </a:r>
            <a:r>
              <a:rPr lang="en-US" sz="3200" b="1" u="sng" dirty="0" smtClean="0"/>
              <a:t> syndrome </a:t>
            </a:r>
            <a:r>
              <a:rPr lang="en-US" sz="3200" dirty="0" smtClean="0"/>
              <a:t>related to tumor elaboration of pro-coagulant factors</a:t>
            </a:r>
          </a:p>
          <a:p>
            <a:pPr>
              <a:buNone/>
            </a:pPr>
            <a:r>
              <a:rPr lang="en-US" sz="3200" dirty="0" smtClean="0"/>
              <a:t>- Most often related to </a:t>
            </a:r>
            <a:r>
              <a:rPr lang="en-US" sz="3200" u="sng" dirty="0" smtClean="0"/>
              <a:t>GI </a:t>
            </a:r>
            <a:r>
              <a:rPr lang="en-US" sz="3200" u="sng" dirty="0" smtClean="0"/>
              <a:t>carcinomas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 colon . Stomach and pancreatic cancers)</a:t>
            </a:r>
            <a:endParaRPr lang="ar-JO" sz="3200" u="sng" dirty="0" smtClean="0"/>
          </a:p>
          <a:p>
            <a:endParaRPr lang="ar-JO" sz="32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752600" y="1905000"/>
            <a:ext cx="7620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34737" y="1541355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Migrates between veins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467600" cy="1325562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2- The </a:t>
            </a:r>
            <a:r>
              <a:rPr lang="en-US" sz="3200" b="1" i="1" u="sng" dirty="0" smtClean="0">
                <a:solidFill>
                  <a:srgbClr val="7030A0"/>
                </a:solidFill>
              </a:rPr>
              <a:t>superior vena </a:t>
            </a:r>
            <a:r>
              <a:rPr lang="en-US" sz="3200" b="1" i="1" u="sng" dirty="0" err="1" smtClean="0">
                <a:solidFill>
                  <a:srgbClr val="7030A0"/>
                </a:solidFill>
              </a:rPr>
              <a:t>caval</a:t>
            </a:r>
            <a:r>
              <a:rPr lang="en-US" sz="3200" b="1" i="1" u="sng" dirty="0" smtClean="0">
                <a:solidFill>
                  <a:srgbClr val="7030A0"/>
                </a:solidFill>
              </a:rPr>
              <a:t> syndrome</a:t>
            </a:r>
            <a:r>
              <a:rPr lang="en-US" sz="3200" b="1" u="sng" dirty="0" smtClean="0">
                <a:solidFill>
                  <a:srgbClr val="7030A0"/>
                </a:solidFill>
              </a:rPr>
              <a:t> </a:t>
            </a:r>
            <a:br>
              <a:rPr lang="en-US" sz="3200" b="1" u="sng" dirty="0" smtClean="0">
                <a:solidFill>
                  <a:srgbClr val="7030A0"/>
                </a:solidFill>
              </a:rPr>
            </a:b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600" dirty="0" smtClean="0"/>
              <a:t>caused by </a:t>
            </a:r>
            <a:r>
              <a:rPr lang="en-US" sz="3600" dirty="0" smtClean="0"/>
              <a:t>neoplasms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(most commonly lung cancer)</a:t>
            </a:r>
            <a:r>
              <a:rPr lang="en-US" sz="3600" dirty="0" smtClean="0"/>
              <a:t> </a:t>
            </a:r>
            <a:r>
              <a:rPr lang="en-US" sz="3600" dirty="0" smtClean="0"/>
              <a:t>that </a:t>
            </a:r>
            <a:r>
              <a:rPr lang="en-US" sz="3600" b="1" dirty="0" smtClean="0"/>
              <a:t>compress</a:t>
            </a:r>
            <a:r>
              <a:rPr lang="en-US" sz="3600" dirty="0" smtClean="0"/>
              <a:t> </a:t>
            </a:r>
            <a:r>
              <a:rPr lang="en-US" sz="3600" u="sng" dirty="0" smtClean="0"/>
              <a:t>or</a:t>
            </a:r>
            <a:r>
              <a:rPr lang="en-US" sz="3600" dirty="0" smtClean="0"/>
              <a:t> </a:t>
            </a:r>
            <a:r>
              <a:rPr lang="en-US" sz="3600" b="1" dirty="0" smtClean="0"/>
              <a:t>invade</a:t>
            </a:r>
            <a:r>
              <a:rPr lang="en-US" sz="3600" dirty="0" smtClean="0"/>
              <a:t> the superior vena cava.</a:t>
            </a:r>
          </a:p>
          <a:p>
            <a:pPr>
              <a:buFontTx/>
              <a:buChar char="-"/>
            </a:pPr>
            <a:r>
              <a:rPr lang="en-US" sz="3600" dirty="0" smtClean="0"/>
              <a:t>A characteristic clinical complex including marked dilation of the veins of the head, neck, and </a:t>
            </a:r>
            <a:r>
              <a:rPr lang="en-US" sz="3600" dirty="0" smtClean="0"/>
              <a:t>arms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upper limb)</a:t>
            </a:r>
            <a:r>
              <a:rPr lang="en-US" sz="3600" dirty="0" smtClean="0"/>
              <a:t> </a:t>
            </a:r>
            <a:r>
              <a:rPr lang="en-US" sz="3600" dirty="0" smtClean="0"/>
              <a:t>with </a:t>
            </a:r>
            <a:r>
              <a:rPr lang="en-US" sz="3600" dirty="0" smtClean="0"/>
              <a:t>cyanosis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edema , congestion… (all the local manifestations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sz="3600" dirty="0" smtClean="0"/>
              <a:t>. </a:t>
            </a:r>
            <a:endParaRPr lang="ar-J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3- The </a:t>
            </a:r>
            <a:r>
              <a:rPr lang="en-US" sz="3200" b="1" i="1" u="sng" dirty="0" smtClean="0">
                <a:solidFill>
                  <a:srgbClr val="7030A0"/>
                </a:solidFill>
              </a:rPr>
              <a:t>inferior vena </a:t>
            </a:r>
            <a:r>
              <a:rPr lang="en-US" sz="3200" b="1" i="1" u="sng" dirty="0" err="1" smtClean="0">
                <a:solidFill>
                  <a:srgbClr val="7030A0"/>
                </a:solidFill>
              </a:rPr>
              <a:t>caval</a:t>
            </a:r>
            <a:r>
              <a:rPr lang="en-US" sz="3200" b="1" i="1" u="sng" dirty="0" smtClean="0">
                <a:solidFill>
                  <a:srgbClr val="7030A0"/>
                </a:solidFill>
              </a:rPr>
              <a:t> syndrome</a:t>
            </a:r>
            <a:r>
              <a:rPr lang="en-US" sz="3200" b="1" u="sng" dirty="0" smtClean="0">
                <a:solidFill>
                  <a:srgbClr val="7030A0"/>
                </a:solidFill>
              </a:rPr>
              <a:t> </a:t>
            </a:r>
            <a:endParaRPr lang="ar-JO" sz="32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can be caused by neoplasms that </a:t>
            </a:r>
            <a:r>
              <a:rPr lang="en-US" sz="2800" b="1" u="sng" dirty="0" smtClean="0"/>
              <a:t>compress</a:t>
            </a:r>
            <a:r>
              <a:rPr lang="en-US" sz="2800" b="1" dirty="0" smtClean="0"/>
              <a:t> or </a:t>
            </a:r>
            <a:r>
              <a:rPr lang="en-US" sz="2800" b="1" u="sng" dirty="0" smtClean="0"/>
              <a:t>invade</a:t>
            </a:r>
            <a:r>
              <a:rPr lang="en-US" sz="2800" b="1" dirty="0" smtClean="0"/>
              <a:t> the inferior vena cava (IVC)- particularly </a:t>
            </a:r>
            <a:r>
              <a:rPr lang="en-US" sz="2800" b="1" u="sng" dirty="0" err="1" smtClean="0"/>
              <a:t>hepatocellular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carcinoma</a:t>
            </a:r>
            <a:r>
              <a:rPr lang="en-US" sz="2800" b="1" dirty="0" smtClean="0"/>
              <a:t> and </a:t>
            </a:r>
            <a:r>
              <a:rPr lang="en-US" sz="2800" b="1" u="sng" dirty="0" smtClean="0"/>
              <a:t>renal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cell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carcinoma</a:t>
            </a:r>
            <a:r>
              <a:rPr lang="en-US" sz="2800" b="1" dirty="0" smtClean="0"/>
              <a:t>, which show a striking tendency to grow within veins-</a:t>
            </a:r>
          </a:p>
          <a:p>
            <a:r>
              <a:rPr lang="en-US" sz="2800" b="1" dirty="0" smtClean="0"/>
              <a:t>induces marked </a:t>
            </a:r>
            <a:r>
              <a:rPr lang="en-US" sz="2800" b="1" u="sng" dirty="0" smtClean="0"/>
              <a:t>lower </a:t>
            </a:r>
            <a:r>
              <a:rPr lang="en-US" sz="2800" b="1" u="sng" dirty="0" smtClean="0"/>
              <a:t>extremity/limb </a:t>
            </a:r>
            <a:r>
              <a:rPr lang="en-US" sz="2800" b="1" u="sng" dirty="0" smtClean="0"/>
              <a:t>edema</a:t>
            </a:r>
            <a:r>
              <a:rPr lang="en-US" sz="2800" b="1" dirty="0" smtClean="0"/>
              <a:t>, distention of the superficial collateral veins of the </a:t>
            </a:r>
            <a:r>
              <a:rPr lang="en-US" sz="2800" b="1" u="sng" dirty="0" smtClean="0"/>
              <a:t>lower abdomen</a:t>
            </a:r>
            <a:r>
              <a:rPr lang="en-US" sz="2800" b="1" dirty="0" smtClean="0"/>
              <a:t>, and-with renal vein involvement-massive proteinuria.</a:t>
            </a:r>
            <a:endParaRPr lang="ar-J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635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Lymphangitis</a:t>
            </a:r>
            <a:endParaRPr lang="ar-JO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63562"/>
            <a:ext cx="8153400" cy="517855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800" b="1" dirty="0" smtClean="0"/>
              <a:t>is the acute inflammation due to bacterial infections spread into the </a:t>
            </a:r>
            <a:r>
              <a:rPr lang="en-US" sz="2800" b="1" dirty="0" err="1" smtClean="0"/>
              <a:t>lymphatics</a:t>
            </a:r>
            <a:endParaRPr lang="en-US" sz="2800" b="1" dirty="0" smtClean="0"/>
          </a:p>
          <a:p>
            <a:pPr>
              <a:buFontTx/>
              <a:buChar char="-"/>
            </a:pPr>
            <a:r>
              <a:rPr lang="en-US" sz="2800" b="1" dirty="0" smtClean="0"/>
              <a:t>most common are </a:t>
            </a:r>
            <a:r>
              <a:rPr lang="en-US" sz="2800" b="1" u="sng" dirty="0" smtClean="0"/>
              <a:t>group A β-hemolytic streptococci.</a:t>
            </a:r>
          </a:p>
          <a:p>
            <a:pPr>
              <a:buFontTx/>
              <a:buChar char="-"/>
            </a:pPr>
            <a:r>
              <a:rPr lang="en-US" sz="2800" b="1" dirty="0" err="1" smtClean="0"/>
              <a:t>lymphatics</a:t>
            </a:r>
            <a:r>
              <a:rPr lang="en-US" sz="2800" b="1" dirty="0" smtClean="0"/>
              <a:t> are </a:t>
            </a:r>
            <a:r>
              <a:rPr lang="en-US" sz="2800" b="1" u="sng" dirty="0" smtClean="0"/>
              <a:t>dilated</a:t>
            </a:r>
            <a:r>
              <a:rPr lang="en-US" sz="2800" b="1" dirty="0" smtClean="0"/>
              <a:t> and </a:t>
            </a:r>
            <a:r>
              <a:rPr lang="en-US" sz="2800" b="1" u="sng" dirty="0" smtClean="0"/>
              <a:t>filled with an </a:t>
            </a:r>
            <a:r>
              <a:rPr lang="en-US" sz="2800" b="1" u="sng" dirty="0" err="1" smtClean="0"/>
              <a:t>exudate</a:t>
            </a:r>
            <a:r>
              <a:rPr lang="en-US" sz="2800" b="1" u="sng" dirty="0" smtClean="0"/>
              <a:t> of </a:t>
            </a:r>
            <a:r>
              <a:rPr lang="en-US" sz="2800" b="1" u="sng" dirty="0" err="1" smtClean="0"/>
              <a:t>neutrophils</a:t>
            </a:r>
            <a:r>
              <a:rPr lang="en-US" sz="2800" b="1" u="sng" dirty="0" smtClean="0"/>
              <a:t> and </a:t>
            </a:r>
            <a:r>
              <a:rPr lang="en-US" sz="2800" b="1" u="sng" dirty="0" err="1" smtClean="0"/>
              <a:t>monocytes</a:t>
            </a:r>
            <a:r>
              <a:rPr lang="en-US" sz="2800" b="1" dirty="0" smtClean="0"/>
              <a:t>.</a:t>
            </a:r>
          </a:p>
          <a:p>
            <a:pPr>
              <a:buFontTx/>
              <a:buChar char="-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resentation :</a:t>
            </a:r>
            <a:r>
              <a:rPr lang="en-US" sz="2800" b="1" u="sng" dirty="0" smtClean="0"/>
              <a:t>red</a:t>
            </a:r>
            <a:r>
              <a:rPr lang="en-US" sz="2800" b="1" u="sng" dirty="0" smtClean="0"/>
              <a:t>, painful subcutaneous </a:t>
            </a:r>
            <a:r>
              <a:rPr lang="en-US" sz="2800" b="1" u="sng" dirty="0" smtClean="0"/>
              <a:t>streaks</a:t>
            </a:r>
            <a:r>
              <a:rPr lang="en-US" sz="2800" b="1" dirty="0" smtClean="0"/>
              <a:t> </a:t>
            </a:r>
            <a:r>
              <a:rPr lang="en-US" sz="2800" b="1" dirty="0" smtClean="0"/>
              <a:t>(the inflamed </a:t>
            </a:r>
            <a:r>
              <a:rPr lang="en-US" sz="2800" b="1" dirty="0" err="1" smtClean="0"/>
              <a:t>lymphatics</a:t>
            </a:r>
            <a:r>
              <a:rPr lang="en-US" sz="2800" b="1" dirty="0" smtClean="0"/>
              <a:t>),with </a:t>
            </a:r>
            <a:r>
              <a:rPr lang="en-US" sz="2800" b="1" dirty="0" smtClean="0"/>
              <a:t>painful enlargement of the draining lymph nodes </a:t>
            </a:r>
            <a:r>
              <a:rPr lang="en-US" sz="2800" b="1" i="1" dirty="0" smtClean="0"/>
              <a:t>(acute lymphadenitis</a:t>
            </a:r>
            <a:r>
              <a:rPr lang="en-US" sz="2800" b="1" i="1" dirty="0" smtClean="0"/>
              <a:t>)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when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the infection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reachs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the lymph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nodes)</a:t>
            </a:r>
            <a:r>
              <a:rPr lang="en-US" sz="2000" b="1" dirty="0" smtClean="0"/>
              <a:t> </a:t>
            </a:r>
            <a:r>
              <a:rPr lang="en-US" sz="2800" b="1" i="1" dirty="0" smtClean="0"/>
              <a:t>.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>
              <a:buFontTx/>
              <a:buChar char="-"/>
            </a:pPr>
            <a:r>
              <a:rPr lang="en-US" sz="2800" b="1" dirty="0" smtClean="0"/>
              <a:t>Its </a:t>
            </a:r>
            <a:r>
              <a:rPr lang="en-US" sz="2800" b="1" dirty="0" smtClean="0"/>
              <a:t>usually localized but </a:t>
            </a:r>
            <a:r>
              <a:rPr lang="en-US" sz="2800" b="1" dirty="0" smtClean="0"/>
              <a:t>Sometimes subsequent </a:t>
            </a:r>
            <a:r>
              <a:rPr lang="en-US" sz="2800" b="1" dirty="0" smtClean="0"/>
              <a:t>passage into the venous circulation can result in </a:t>
            </a:r>
            <a:r>
              <a:rPr lang="en-US" sz="2800" b="1" u="sng" dirty="0" smtClean="0"/>
              <a:t>bacteremia</a:t>
            </a:r>
            <a:r>
              <a:rPr lang="en-US" sz="2800" b="1" dirty="0" smtClean="0"/>
              <a:t> or </a:t>
            </a:r>
            <a:r>
              <a:rPr lang="en-US" sz="2800" b="1" u="sng" dirty="0" smtClean="0"/>
              <a:t>sepsis</a:t>
            </a:r>
            <a:r>
              <a:rPr lang="en-US" sz="2800" b="1" dirty="0" smtClean="0"/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(specially in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immunocompetent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patients)</a:t>
            </a:r>
            <a:r>
              <a:rPr lang="en-US" sz="2800" b="1" dirty="0" smtClean="0"/>
              <a:t>.</a:t>
            </a:r>
            <a:endParaRPr lang="ar-JO" sz="2800" b="1" dirty="0"/>
          </a:p>
        </p:txBody>
      </p:sp>
      <p:pic>
        <p:nvPicPr>
          <p:cNvPr id="2050" name="Picture 2" descr="https://scontent-mrs1-1.xx.fbcdn.net/v/t34.0-12/14825609_1329106533796138_983132941_n.jpg?oh=4f94d47a5796acb84fb4ac49ae346cf6&amp;oe=580D9CC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255" y="990600"/>
            <a:ext cx="212109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7924800" y="2543176"/>
            <a:ext cx="609600" cy="962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</a:rPr>
              <a:t>lymphedema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endParaRPr lang="ar-JO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13562"/>
            <a:ext cx="8153400" cy="5635752"/>
          </a:xfrm>
        </p:spPr>
        <p:txBody>
          <a:bodyPr/>
          <a:lstStyle/>
          <a:p>
            <a:r>
              <a:rPr lang="en-US" sz="2800" dirty="0" smtClean="0"/>
              <a:t>can occur as:</a:t>
            </a:r>
          </a:p>
          <a:p>
            <a:pPr>
              <a:buNone/>
            </a:pPr>
            <a:r>
              <a:rPr lang="en-US" sz="2800" b="1" dirty="0" smtClean="0"/>
              <a:t>1- Primary (A congenital </a:t>
            </a:r>
            <a:r>
              <a:rPr lang="en-US" sz="2800" b="1" dirty="0" smtClean="0"/>
              <a:t>defect 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early in life</a:t>
            </a:r>
            <a:r>
              <a:rPr lang="en-US" sz="2800" b="1" dirty="0" smtClean="0"/>
              <a:t>)</a:t>
            </a:r>
            <a:r>
              <a:rPr lang="en-US" sz="2800" i="1" dirty="0" smtClean="0"/>
              <a:t>,</a:t>
            </a:r>
            <a:r>
              <a:rPr lang="en-US" sz="2800" dirty="0" smtClean="0"/>
              <a:t> </a:t>
            </a:r>
            <a:r>
              <a:rPr lang="en-US" sz="2800" dirty="0" smtClean="0"/>
              <a:t>resulting from lymphatic </a:t>
            </a:r>
            <a:r>
              <a:rPr lang="en-US" sz="2800" u="sng" dirty="0" smtClean="0"/>
              <a:t>agenesis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(failure to form)</a:t>
            </a:r>
            <a:r>
              <a:rPr lang="en-US" sz="1800" dirty="0" smtClean="0"/>
              <a:t> </a:t>
            </a:r>
            <a:r>
              <a:rPr lang="en-US" sz="2800" dirty="0" smtClean="0"/>
              <a:t>or </a:t>
            </a:r>
            <a:r>
              <a:rPr lang="en-US" sz="2800" u="sng" dirty="0" smtClean="0"/>
              <a:t>hypoplasia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(less than normal)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>
              <a:buNone/>
            </a:pPr>
            <a:r>
              <a:rPr lang="en-US" sz="2800" b="1" i="1" dirty="0" smtClean="0"/>
              <a:t>2- Secondary</a:t>
            </a:r>
            <a:r>
              <a:rPr lang="en-US" sz="2800" b="1" dirty="0" smtClean="0"/>
              <a:t> or </a:t>
            </a:r>
            <a:r>
              <a:rPr lang="en-US" sz="2800" b="1" i="1" dirty="0" smtClean="0"/>
              <a:t>obstructive lymphedema</a:t>
            </a:r>
            <a:r>
              <a:rPr lang="en-US" sz="2800" b="1" dirty="0" smtClean="0"/>
              <a:t> </a:t>
            </a:r>
            <a:r>
              <a:rPr lang="en-US" sz="2800" b="1" dirty="0" smtClean="0"/>
              <a:t>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more common</a:t>
            </a:r>
            <a:endParaRPr lang="en-US" sz="1600" b="1" dirty="0" smtClean="0"/>
          </a:p>
          <a:p>
            <a:pPr>
              <a:buFontTx/>
              <a:buChar char="-"/>
            </a:pPr>
            <a:r>
              <a:rPr lang="en-US" sz="2000" dirty="0" smtClean="0"/>
              <a:t>1- blockage </a:t>
            </a:r>
            <a:r>
              <a:rPr lang="en-US" sz="2000" dirty="0" smtClean="0"/>
              <a:t>of a previously normal lymphatic; e.g. Malignant tumors</a:t>
            </a:r>
          </a:p>
          <a:p>
            <a:pPr>
              <a:buFontTx/>
              <a:buChar char="-"/>
            </a:pPr>
            <a:r>
              <a:rPr lang="en-US" sz="2000" dirty="0" smtClean="0"/>
              <a:t>2- Surgical </a:t>
            </a:r>
            <a:r>
              <a:rPr lang="en-US" sz="2000" dirty="0" smtClean="0"/>
              <a:t>procedures that </a:t>
            </a:r>
            <a:r>
              <a:rPr lang="en-US" sz="2000" dirty="0" smtClean="0"/>
              <a:t>remove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smtClean="0"/>
              <a:t>lymph </a:t>
            </a:r>
            <a:r>
              <a:rPr lang="en-US" sz="2000" dirty="0" smtClean="0"/>
              <a:t>nodes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ex. Breast cancer and the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edema will occur in the upper limb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3- Post-irradiation </a:t>
            </a:r>
            <a:r>
              <a:rPr lang="en-US" sz="2000" dirty="0" smtClean="0"/>
              <a:t>(e.g. breast cancer)</a:t>
            </a:r>
          </a:p>
          <a:p>
            <a:pPr>
              <a:buFontTx/>
              <a:buChar char="-"/>
            </a:pPr>
            <a:r>
              <a:rPr lang="en-US" sz="2000" dirty="0" smtClean="0"/>
              <a:t>4- Fibrosis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5- </a:t>
            </a:r>
            <a:r>
              <a:rPr lang="en-US" sz="2000" dirty="0" err="1" smtClean="0"/>
              <a:t>Filariasis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infection by filarial parasite 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that leads to blockage of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lympatics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6- Post-inflammatory </a:t>
            </a:r>
            <a:r>
              <a:rPr lang="en-US" sz="2000" dirty="0" smtClean="0"/>
              <a:t>thrombosis and scarring </a:t>
            </a:r>
          </a:p>
          <a:p>
            <a:endParaRPr lang="ar-JO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285129"/>
            <a:ext cx="22671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Edema caused by a problem in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lymphatics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https://scontent-mrs1-1.xx.fbcdn.net/v/t34.0-12/14800736_1329122690461189_1913186473_n.jpg?oh=aee8cafb0f8b36ad307972ed13b99776&amp;oe=580D5B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740" y="3048000"/>
            <a:ext cx="4284260" cy="238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chylous</a:t>
            </a:r>
            <a:endParaRPr lang="ar-JO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Milky accumulations of lymph in various </a:t>
            </a:r>
            <a:r>
              <a:rPr lang="en-US" sz="2800" b="1" i="1" u="sng" dirty="0" smtClean="0"/>
              <a:t>body cavities</a:t>
            </a:r>
          </a:p>
          <a:p>
            <a:r>
              <a:rPr lang="en-US" sz="2800" dirty="0" smtClean="0"/>
              <a:t>caused by </a:t>
            </a:r>
            <a:r>
              <a:rPr lang="en-US" sz="2800" b="1" dirty="0" smtClean="0"/>
              <a:t>rupture</a:t>
            </a:r>
            <a:r>
              <a:rPr lang="en-US" sz="2800" dirty="0" smtClean="0"/>
              <a:t> of dilated </a:t>
            </a:r>
            <a:r>
              <a:rPr lang="en-US" sz="2800" dirty="0" err="1" smtClean="0"/>
              <a:t>lymphatics</a:t>
            </a:r>
            <a:r>
              <a:rPr lang="en-US" sz="2800" dirty="0" smtClean="0"/>
              <a:t>, typically obstructed secondary to an infiltrating tumor </a:t>
            </a:r>
            <a:r>
              <a:rPr lang="en-US" sz="2800" dirty="0" smtClean="0"/>
              <a:t>mass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(meaning a connection between a lymphatic and a body cavity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occured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- </a:t>
            </a:r>
            <a:r>
              <a:rPr lang="en-US" sz="2800" b="1" i="1" dirty="0" err="1" smtClean="0"/>
              <a:t>chylous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ascites</a:t>
            </a:r>
            <a:r>
              <a:rPr lang="en-US" sz="2800" b="1" dirty="0" smtClean="0"/>
              <a:t> </a:t>
            </a:r>
            <a:r>
              <a:rPr lang="en-US" sz="2800" dirty="0" smtClean="0"/>
              <a:t>(abdomen)</a:t>
            </a:r>
          </a:p>
          <a:p>
            <a:pPr>
              <a:buFontTx/>
              <a:buChar char="-"/>
            </a:pPr>
            <a:r>
              <a:rPr lang="en-US" sz="2800" b="1" i="1" dirty="0" err="1" smtClean="0"/>
              <a:t>Chylothorax</a:t>
            </a:r>
            <a:r>
              <a:rPr lang="en-US" sz="2800" i="1" dirty="0" smtClean="0"/>
              <a:t>  (chest)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b="1" i="1" dirty="0" err="1" smtClean="0"/>
              <a:t>Chylopericardium</a:t>
            </a:r>
            <a:r>
              <a:rPr lang="en-US" sz="2800" i="1" dirty="0" smtClean="0"/>
              <a:t> (pericardium)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685800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(Means milky substance)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547300"/>
            <a:ext cx="2590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Accumulation of lymph outside the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lymphatics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6172200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Special thanks to </a:t>
            </a:r>
            <a:endParaRPr lang="en-US" dirty="0"/>
          </a:p>
        </p:txBody>
      </p:sp>
      <p:pic>
        <p:nvPicPr>
          <p:cNvPr id="4098" name="Picture 2" descr="https://scontent-mrs1-1.xx.fbcdn.net/v/t34.0-12/14813716_1329145797125545_1810057356_n.jpg?oh=2e5b3d6452d6606a11daea1504544dd2&amp;oe=580DB07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661" y="6172200"/>
            <a:ext cx="765940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39" y="0"/>
            <a:ext cx="8229600" cy="1143000"/>
          </a:xfrm>
        </p:spPr>
        <p:txBody>
          <a:bodyPr/>
          <a:lstStyle/>
          <a:p>
            <a:r>
              <a:rPr lang="en-US" dirty="0" smtClean="0"/>
              <a:t>Normal vein physiology</a:t>
            </a:r>
            <a:endParaRPr lang="ar-JO" dirty="0"/>
          </a:p>
        </p:txBody>
      </p:sp>
      <p:pic>
        <p:nvPicPr>
          <p:cNvPr id="1026" name="Picture 2" descr="C:\Documents and Settings\Administrator\Desktop\Valveani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7824" y="891381"/>
            <a:ext cx="6092429" cy="4061619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flipH="1">
            <a:off x="1517824" y="4724400"/>
            <a:ext cx="463376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5181600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Prevent the backflow of blood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6330085" y="3628070"/>
            <a:ext cx="17299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Skeletal muscles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699058" y="3628069"/>
            <a:ext cx="17299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Skeletal muscles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010399" y="4724400"/>
            <a:ext cx="184666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57800" y="5135433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They “pump” the blood towards the heart and prevent backflow of blood by compressing the veins when contracted.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748705" y="4724400"/>
            <a:ext cx="509095" cy="411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‪veins vs arteries histology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5400" y="5029200"/>
            <a:ext cx="67818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Because of the difference in tunica media between the arteries and veins, the arteries are stronger and the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veins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are easier to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compress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dilate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(the vein is weaker and tortuous) 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7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Veins and </a:t>
            </a:r>
            <a:r>
              <a:rPr lang="en-US" sz="3600" b="1" dirty="0" err="1" smtClean="0">
                <a:solidFill>
                  <a:srgbClr val="7030A0"/>
                </a:solidFill>
              </a:rPr>
              <a:t>lymphatics</a:t>
            </a:r>
            <a:endParaRPr lang="ar-JO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r>
              <a:rPr lang="en-US" sz="3600" b="1" i="1" u="sng" dirty="0" smtClean="0"/>
              <a:t>Varicose Veins </a:t>
            </a:r>
          </a:p>
          <a:p>
            <a:pPr>
              <a:buFontTx/>
              <a:buChar char="-"/>
            </a:pPr>
            <a:r>
              <a:rPr lang="en-US" sz="3600" dirty="0" smtClean="0"/>
              <a:t>are abnormally dilated, tortuous veins produced by prolonged increase in intra-luminal </a:t>
            </a:r>
            <a:r>
              <a:rPr lang="en-US" sz="3600" dirty="0" smtClean="0"/>
              <a:t>pressure, </a:t>
            </a:r>
            <a:r>
              <a:rPr lang="en-US" sz="3600" dirty="0" smtClean="0"/>
              <a:t>loss of vessel wall </a:t>
            </a:r>
            <a:r>
              <a:rPr lang="en-US" sz="3600" dirty="0" smtClean="0"/>
              <a:t>support (weakness of veins) or abnormality in pocket valves.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smtClean="0"/>
              <a:t> The </a:t>
            </a:r>
            <a:r>
              <a:rPr lang="en-US" sz="3600" b="1" i="1" dirty="0" smtClean="0"/>
              <a:t>superficial veins</a:t>
            </a:r>
            <a:r>
              <a:rPr lang="en-US" sz="3600" dirty="0" smtClean="0"/>
              <a:t> of the leg are typically involved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 smtClean="0"/>
              <a:t>Varicose Veins </a:t>
            </a:r>
            <a:br>
              <a:rPr lang="en-US" sz="3200" b="1" i="1" u="sng" dirty="0" smtClean="0"/>
            </a:br>
            <a:endParaRPr lang="ar-JO" dirty="0"/>
          </a:p>
        </p:txBody>
      </p:sp>
      <p:pic>
        <p:nvPicPr>
          <p:cNvPr id="1026" name="Picture 2" descr="C:\Documents and Settings\Administrator\Desktop\spider-veins-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6000" y="1846262"/>
            <a:ext cx="6350000" cy="4381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53000" y="141763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At resting state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3293" y="1417638"/>
            <a:ext cx="287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After standing up for 2 hours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04054" y="1119116"/>
            <a:ext cx="2516818" cy="2647666"/>
          </a:xfrm>
          <a:custGeom>
            <a:avLst/>
            <a:gdLst>
              <a:gd name="connsiteX0" fmla="*/ 2516818 w 2516818"/>
              <a:gd name="connsiteY0" fmla="*/ 2647666 h 2647666"/>
              <a:gd name="connsiteX1" fmla="*/ 169403 w 2516818"/>
              <a:gd name="connsiteY1" fmla="*/ 1433015 h 2647666"/>
              <a:gd name="connsiteX2" fmla="*/ 183050 w 2516818"/>
              <a:gd name="connsiteY2" fmla="*/ 0 h 2647666"/>
              <a:gd name="connsiteX3" fmla="*/ 183050 w 2516818"/>
              <a:gd name="connsiteY3" fmla="*/ 0 h 264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6818" h="2647666">
                <a:moveTo>
                  <a:pt x="2516818" y="2647666"/>
                </a:moveTo>
                <a:cubicBezTo>
                  <a:pt x="1537591" y="2260979"/>
                  <a:pt x="558364" y="1874293"/>
                  <a:pt x="169403" y="1433015"/>
                </a:cubicBezTo>
                <a:cubicBezTo>
                  <a:pt x="-219558" y="991737"/>
                  <a:pt x="183050" y="0"/>
                  <a:pt x="183050" y="0"/>
                </a:cubicBezTo>
                <a:lnTo>
                  <a:pt x="18305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flipV="1">
            <a:off x="887104" y="990600"/>
            <a:ext cx="27296" cy="128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06254" y="621268"/>
            <a:ext cx="314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They appear because of gravity </a:t>
            </a:r>
            <a:endParaRPr lang="en-US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Desktop\showimageCAURL3K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2137114" y="457200"/>
            <a:ext cx="5635285" cy="601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800" dirty="0" smtClean="0"/>
              <a:t>venous pressures in legs can be markedly elevated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venous stasis and pedal edema (</a:t>
            </a:r>
            <a:r>
              <a:rPr lang="en-US" sz="2800" i="1" dirty="0" smtClean="0"/>
              <a:t>simple orthostatic edema</a:t>
            </a:r>
            <a:r>
              <a:rPr lang="en-US" sz="2800" dirty="0" smtClean="0"/>
              <a:t>).</a:t>
            </a:r>
          </a:p>
          <a:p>
            <a:pPr>
              <a:buFontTx/>
              <a:buChar char="-"/>
            </a:pPr>
            <a:r>
              <a:rPr lang="en-US" sz="2800" dirty="0" smtClean="0"/>
              <a:t>Some 10% to 20% of adult males and 25% to 33% of adult females develop lower extremity varicose veins </a:t>
            </a:r>
          </a:p>
          <a:p>
            <a:pPr>
              <a:buNone/>
            </a:pPr>
            <a:endParaRPr lang="ar-JO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124200" y="3332910"/>
            <a:ext cx="511710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females have higher susceptibility Because of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1-pregnancy    2-weaker muscles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less “pumping” </a:t>
            </a:r>
          </a:p>
          <a:p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3- estrogens by decreasing the overall muscle tone.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Risk factors</a:t>
            </a:r>
            <a:endParaRPr lang="ar-JO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9296400" cy="5559552"/>
          </a:xfrm>
        </p:spPr>
        <p:txBody>
          <a:bodyPr/>
          <a:lstStyle/>
          <a:p>
            <a:r>
              <a:rPr lang="en-US" sz="3600" dirty="0" smtClean="0"/>
              <a:t>Obesity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increases intraluminal pressure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3600" dirty="0" smtClean="0"/>
              <a:t>Female </a:t>
            </a:r>
            <a:r>
              <a:rPr lang="en-US" sz="3600" dirty="0" smtClean="0"/>
              <a:t>gender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less muscles and high estrogen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3600" dirty="0" smtClean="0"/>
              <a:t>Pregnancy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compressing the pelvic veins</a:t>
            </a:r>
            <a:r>
              <a:rPr lang="en-US" sz="3600" dirty="0" smtClean="0"/>
              <a:t>. </a:t>
            </a:r>
            <a:endParaRPr lang="en-US" sz="3600" dirty="0" smtClean="0"/>
          </a:p>
          <a:p>
            <a:r>
              <a:rPr lang="en-US" sz="3600" i="1" dirty="0" smtClean="0"/>
              <a:t>Familial tendency</a:t>
            </a:r>
            <a:r>
              <a:rPr lang="en-US" sz="3600" dirty="0" smtClean="0"/>
              <a:t> (</a:t>
            </a:r>
            <a:r>
              <a:rPr lang="en-US" sz="3600" b="1" dirty="0" smtClean="0"/>
              <a:t>premature</a:t>
            </a:r>
            <a:r>
              <a:rPr lang="en-US" sz="3600" dirty="0" smtClean="0"/>
              <a:t> varicosities results from imperfect venous wall </a:t>
            </a:r>
            <a:r>
              <a:rPr lang="en-US" sz="3600" dirty="0" smtClean="0"/>
              <a:t>development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making the walls weaker</a:t>
            </a:r>
            <a:r>
              <a:rPr lang="en-US" sz="3600" dirty="0" smtClean="0"/>
              <a:t>)</a:t>
            </a:r>
            <a:endParaRPr lang="en-US" sz="3600" dirty="0" smtClean="0"/>
          </a:p>
          <a:p>
            <a:endParaRPr lang="ar-J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001000" cy="594055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Morphology (microscopic)</a:t>
            </a:r>
          </a:p>
          <a:p>
            <a:pPr>
              <a:buFontTx/>
              <a:buChar char="-"/>
            </a:pPr>
            <a:r>
              <a:rPr lang="en-US" sz="3200" dirty="0" smtClean="0"/>
              <a:t>wall thinning </a:t>
            </a:r>
          </a:p>
          <a:p>
            <a:pPr>
              <a:buFontTx/>
              <a:buChar char="-"/>
            </a:pPr>
            <a:r>
              <a:rPr lang="en-US" sz="3200" dirty="0" smtClean="0"/>
              <a:t>intimal fibrosis in adjacent segments</a:t>
            </a:r>
          </a:p>
          <a:p>
            <a:pPr>
              <a:buFontTx/>
              <a:buChar char="-"/>
            </a:pPr>
            <a:r>
              <a:rPr lang="en-US" sz="3200" dirty="0" smtClean="0"/>
              <a:t>spotty medial calcifications (</a:t>
            </a:r>
            <a:r>
              <a:rPr lang="en-US" sz="3200" dirty="0" err="1" smtClean="0"/>
              <a:t>phlebosclerosis</a:t>
            </a:r>
            <a:r>
              <a:rPr lang="en-US" sz="3200" dirty="0" smtClean="0"/>
              <a:t>)</a:t>
            </a:r>
          </a:p>
          <a:p>
            <a:pPr>
              <a:buFontTx/>
              <a:buChar char="-"/>
            </a:pPr>
            <a:r>
              <a:rPr lang="en-US" sz="3200" dirty="0" smtClean="0"/>
              <a:t>Focal </a:t>
            </a:r>
            <a:r>
              <a:rPr lang="en-US" sz="3200" dirty="0" err="1" smtClean="0"/>
              <a:t>intraluminal</a:t>
            </a:r>
            <a:r>
              <a:rPr lang="en-US" sz="3200" dirty="0" smtClean="0"/>
              <a:t> thrombosis</a:t>
            </a:r>
          </a:p>
          <a:p>
            <a:pPr>
              <a:buFontTx/>
              <a:buChar char="-"/>
            </a:pPr>
            <a:r>
              <a:rPr lang="en-US" sz="3200" dirty="0" smtClean="0"/>
              <a:t>venous valve deformities (rolling and shortening)</a:t>
            </a:r>
            <a:endParaRPr lang="ar-JO" sz="3200" dirty="0" smtClean="0"/>
          </a:p>
          <a:p>
            <a:endParaRPr lang="ar-J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Arial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91D0C80A92546A90D71F2E4C386F2" ma:contentTypeVersion="1" ma:contentTypeDescription="Create a new document." ma:contentTypeScope="" ma:versionID="8150bc365a64f4197470ef36d602a064">
  <xsd:schema xmlns:xsd="http://www.w3.org/2001/XMLSchema" xmlns:xs="http://www.w3.org/2001/XMLSchema" xmlns:p="http://schemas.microsoft.com/office/2006/metadata/properties" xmlns:ns2="1273bb50-8aa1-4bf6-a01c-f5e28723f012" targetNamespace="http://schemas.microsoft.com/office/2006/metadata/properties" ma:root="true" ma:fieldsID="9617b7a75fb7d0093c66aedf80356b1a" ns2:_="">
    <xsd:import namespace="1273bb50-8aa1-4bf6-a01c-f5e28723f012"/>
    <xsd:element name="properties">
      <xsd:complexType>
        <xsd:sequence>
          <xsd:element name="documentManagement">
            <xsd:complexType>
              <xsd:all>
                <xsd:element ref="ns2:Cours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50-8aa1-4bf6-a01c-f5e28723f012" elementFormDefault="qualified">
    <xsd:import namespace="http://schemas.microsoft.com/office/2006/documentManagement/types"/>
    <xsd:import namespace="http://schemas.microsoft.com/office/infopath/2007/PartnerControls"/>
    <xsd:element name="Course_x0020_Name" ma:index="2" nillable="true" ma:displayName="Course Name" ma:internalName="Cours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rse_x0020_Name xmlns="1273bb50-8aa1-4bf6-a01c-f5e28723f012">cardiovascular pathology-3rd yr medical students</Course_x0020_Name>
  </documentManagement>
</p:properties>
</file>

<file path=customXml/itemProps1.xml><?xml version="1.0" encoding="utf-8"?>
<ds:datastoreItem xmlns:ds="http://schemas.openxmlformats.org/officeDocument/2006/customXml" ds:itemID="{78EA0A49-6C1C-420C-8AE8-63AE98F25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73bb50-8aa1-4bf6-a01c-f5e28723f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DFC396-1201-4948-888A-E20605F87D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D77E58-78C7-4FBD-93F2-C57C4EFFA37D}">
  <ds:schemaRefs>
    <ds:schemaRef ds:uri="http://schemas.microsoft.com/office/2006/metadata/properties"/>
    <ds:schemaRef ds:uri="http://schemas.microsoft.com/office/infopath/2007/PartnerControls"/>
    <ds:schemaRef ds:uri="1273bb50-8aa1-4bf6-a01c-f5e28723f0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845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Century Schoolbook</vt:lpstr>
      <vt:lpstr>Times New Roman</vt:lpstr>
      <vt:lpstr>Wingdings</vt:lpstr>
      <vt:lpstr>Wingdings 2</vt:lpstr>
      <vt:lpstr>Office Theme</vt:lpstr>
      <vt:lpstr>Oriel</vt:lpstr>
      <vt:lpstr>Veins and lymphatics</vt:lpstr>
      <vt:lpstr>Normal vein physiology</vt:lpstr>
      <vt:lpstr>PowerPoint Presentation</vt:lpstr>
      <vt:lpstr>Veins and lymphatics</vt:lpstr>
      <vt:lpstr>Varicose Veins  </vt:lpstr>
      <vt:lpstr>PowerPoint Presentation</vt:lpstr>
      <vt:lpstr>PowerPoint Presentation</vt:lpstr>
      <vt:lpstr>Risk factors</vt:lpstr>
      <vt:lpstr>PowerPoint Presentation</vt:lpstr>
      <vt:lpstr>complications</vt:lpstr>
      <vt:lpstr>Thrombophlebitis And Phlebothrombosis</vt:lpstr>
      <vt:lpstr>PowerPoint Presentation</vt:lpstr>
      <vt:lpstr>PowerPoint Presentation</vt:lpstr>
      <vt:lpstr>2- The superior vena caval syndrome  </vt:lpstr>
      <vt:lpstr>3- The inferior vena caval syndrome </vt:lpstr>
      <vt:lpstr>Lymphangitis</vt:lpstr>
      <vt:lpstr>lymphedema </vt:lpstr>
      <vt:lpstr>chylous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veins and lymphatics</dc:title>
  <dc:creator/>
  <cp:lastModifiedBy>رند</cp:lastModifiedBy>
  <cp:revision>34</cp:revision>
  <dcterms:created xsi:type="dcterms:W3CDTF">2006-08-16T00:00:00Z</dcterms:created>
  <dcterms:modified xsi:type="dcterms:W3CDTF">2016-10-22T12:39:08Z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0x01010032E91D0C80A92546A90D71F2E4C386F2</vt:lpwstr>
  </property>
</Properties>
</file>