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1" r:id="rId3"/>
    <p:sldId id="276" r:id="rId4"/>
    <p:sldId id="263" r:id="rId5"/>
    <p:sldId id="278" r:id="rId6"/>
    <p:sldId id="265" r:id="rId7"/>
    <p:sldId id="282" r:id="rId8"/>
    <p:sldId id="283" r:id="rId9"/>
    <p:sldId id="258" r:id="rId10"/>
    <p:sldId id="281" r:id="rId11"/>
    <p:sldId id="260" r:id="rId12"/>
    <p:sldId id="279" r:id="rId13"/>
    <p:sldId id="280" r:id="rId14"/>
    <p:sldId id="267" r:id="rId15"/>
    <p:sldId id="277" r:id="rId16"/>
    <p:sldId id="259" r:id="rId17"/>
    <p:sldId id="270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7EE44-438A-4178-9AE2-7270C2F5E26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76CF0-4C63-47BE-9B7E-FEDCC4459A5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003C4-EE11-4651-8E91-7664A26CCD7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DDE3B-D0C7-4520-9852-F5A42D52AEC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65244-E4A8-4FDB-BD6D-8B9BFDBF8C5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1CC14-A208-4B86-AD42-215FB968394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3FD6B-69A6-429E-A1F9-5952800ACFE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FB0DE-9D22-42DB-8B52-546ED48414C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722D5-F009-4567-8481-CB8EEEFAFF2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6199C-88E5-4EE4-BAD5-A200AEF9A6D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D1CE7-559D-4CB6-87C3-ECECEB8A95B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C5823B-E203-4891-AC21-711217BE6CE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ow-density_lipoprotei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adical_(chemistry)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showimageCAURL3K6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371850" y="95250"/>
            <a:ext cx="5619750" cy="6667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990600"/>
            <a:ext cx="2387192" cy="206210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/>
              <a:t>Normal </a:t>
            </a:r>
          </a:p>
          <a:p>
            <a:r>
              <a:rPr lang="en-US" sz="3200" dirty="0" smtClean="0"/>
              <a:t>blood vessels</a:t>
            </a:r>
          </a:p>
          <a:p>
            <a:r>
              <a:rPr lang="en-US" sz="3200" dirty="0" smtClean="0"/>
              <a:t>A= artery</a:t>
            </a:r>
          </a:p>
          <a:p>
            <a:r>
              <a:rPr lang="en-US" sz="3200" dirty="0" smtClean="0"/>
              <a:t>V= vein</a:t>
            </a:r>
            <a:endParaRPr lang="ar-JO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Atheromatous</a:t>
            </a:r>
            <a:r>
              <a:rPr lang="en-US" dirty="0" smtClean="0"/>
              <a:t> </a:t>
            </a:r>
            <a:r>
              <a:rPr lang="en-US" dirty="0" smtClean="0"/>
              <a:t>plaque</a:t>
            </a:r>
            <a:endParaRPr lang="en-US" dirty="0"/>
          </a:p>
        </p:txBody>
      </p:sp>
      <p:pic>
        <p:nvPicPr>
          <p:cNvPr id="5122" name="Picture 2" descr="C:\Users\Owner\Desktop\atheroma_cross_section134673747692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29823"/>
            <a:ext cx="5762625" cy="4213777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5400000">
            <a:off x="4229100" y="22479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381500" y="27813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533900" y="32385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381500" y="43815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istrator\Desktop\showimage.jpg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2743200" y="95250"/>
            <a:ext cx="5105400" cy="6667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" y="609600"/>
            <a:ext cx="251062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Formation of </a:t>
            </a:r>
          </a:p>
          <a:p>
            <a:r>
              <a:rPr lang="en-US" sz="2800" dirty="0" err="1" smtClean="0"/>
              <a:t>atheromatous</a:t>
            </a:r>
            <a:endParaRPr lang="en-US" sz="2800" dirty="0" smtClean="0"/>
          </a:p>
          <a:p>
            <a:r>
              <a:rPr lang="en-US" sz="2800" dirty="0" smtClean="0"/>
              <a:t> plaque</a:t>
            </a:r>
            <a:endParaRPr lang="ar-J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800px-Endo_dysfunction_Athero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6934199" cy="566896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" y="6350913"/>
            <a:ext cx="8686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"Endo dysfunction </a:t>
            </a:r>
            <a:r>
              <a:rPr lang="en-US" sz="1100" dirty="0" err="1" smtClean="0"/>
              <a:t>Athero</a:t>
            </a:r>
            <a:r>
              <a:rPr lang="en-US" sz="1100" dirty="0" smtClean="0"/>
              <a:t>" by Transferred from </a:t>
            </a:r>
            <a:r>
              <a:rPr lang="en-US" sz="1100" dirty="0" err="1" smtClean="0"/>
              <a:t>en.wikipedia</a:t>
            </a:r>
            <a:r>
              <a:rPr lang="en-US" sz="1100" dirty="0" smtClean="0"/>
              <a:t> to Commons.. Licensed under CC BY-SA 3.0 via Commons - https://commons.wikimedia.org/wiki/File:Endo_dysfunction_Athero.PNG#/media/File:Endo_dysfunction_Athero.PNG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Atherosclerosis progression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Owner\Desktop\Atherosclerosis_disease_progressio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 l="66378"/>
          <a:stretch>
            <a:fillRect/>
          </a:stretch>
        </p:blipFill>
        <p:spPr bwMode="auto">
          <a:xfrm>
            <a:off x="4419600" y="1600200"/>
            <a:ext cx="39624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200000"/>
                  </a:schemeClr>
                </a:solidFill>
              </a:rPr>
              <a:t>Epidemiology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914401"/>
            <a:ext cx="7772400" cy="5441950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atherosclerosis is much less prevalent in Central and South America, Africa, and Asia. </a:t>
            </a:r>
            <a:endParaRPr lang="en-US" sz="2800" dirty="0" smtClean="0"/>
          </a:p>
          <a:p>
            <a:pPr algn="l" rtl="0"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The mortality rate for IHD in the United States is among the highest in the world and is approximately five times higher than that in Japan</a:t>
            </a:r>
            <a:r>
              <a:rPr lang="en-US" sz="2800" dirty="0" smtClean="0"/>
              <a:t>.</a:t>
            </a:r>
          </a:p>
          <a:p>
            <a:pPr algn="l" rtl="0"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 Nevertheless, IHD has been increasing in Japan and is now the second leading cause of death there. Moreover, Japanese who immigrate to the United States and adopt American </a:t>
            </a:r>
            <a:r>
              <a:rPr lang="en-US" sz="2800" b="1" i="1" u="sng" dirty="0" smtClean="0"/>
              <a:t>lifestyles and dietary customs</a:t>
            </a:r>
            <a:r>
              <a:rPr lang="en-US" sz="2800" dirty="0" smtClean="0"/>
              <a:t> acquire the same predisposition to atherosclerosis as the homegrown population. </a:t>
            </a:r>
          </a:p>
          <a:p>
            <a:pPr algn="l" rtl="0"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i="1" dirty="0" smtClean="0">
                <a:solidFill>
                  <a:srgbClr val="FF0000"/>
                </a:solidFill>
              </a:rPr>
              <a:t>Multiple risk factors have a multiplicative effect: </a:t>
            </a:r>
            <a:r>
              <a:rPr lang="en-US" dirty="0" smtClean="0">
                <a:solidFill>
                  <a:srgbClr val="FF0000"/>
                </a:solidFill>
              </a:rPr>
              <a:t>2 risk factors increase the risk 4X. </a:t>
            </a:r>
            <a:r>
              <a:rPr lang="en-US" dirty="0" smtClean="0">
                <a:solidFill>
                  <a:srgbClr val="FF0000"/>
                </a:solidFill>
              </a:rPr>
              <a:t>E.g. if </a:t>
            </a:r>
            <a:r>
              <a:rPr lang="en-US" dirty="0" smtClean="0"/>
              <a:t>3 </a:t>
            </a:r>
            <a:r>
              <a:rPr lang="en-US" dirty="0" smtClean="0"/>
              <a:t>risk factors are present (e.g., </a:t>
            </a:r>
            <a:r>
              <a:rPr lang="en-US" dirty="0" err="1" smtClean="0"/>
              <a:t>hyperlipidemia</a:t>
            </a:r>
            <a:r>
              <a:rPr lang="en-US" dirty="0" smtClean="0"/>
              <a:t>, hypertension, and smoking), the rate of myocardial infarction is increased 7X.</a:t>
            </a:r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1279368"/>
          <a:ext cx="7620000" cy="542623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810000"/>
                <a:gridCol w="3810000"/>
              </a:tblGrid>
              <a:tr h="45651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Major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Risks</a:t>
                      </a:r>
                    </a:p>
                  </a:txBody>
                  <a:tcPr marL="18078" marR="18078" marT="18078" marB="18078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Lesser, Uncertain, or </a:t>
                      </a:r>
                      <a:r>
                        <a:rPr lang="en-US" sz="2000" b="1" dirty="0" smtClean="0"/>
                        <a:t>Non-</a:t>
                      </a:r>
                      <a:r>
                        <a:rPr lang="en-US" sz="2000" b="1" dirty="0" err="1" smtClean="0"/>
                        <a:t>quantitated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/>
                        <a:t>Risks</a:t>
                      </a:r>
                    </a:p>
                  </a:txBody>
                  <a:tcPr marL="18078" marR="18078" marT="18078" marB="18078" anchor="b">
                    <a:solidFill>
                      <a:schemeClr val="accent2"/>
                    </a:solidFill>
                  </a:tcPr>
                </a:tc>
              </a:tr>
              <a:tr h="28349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/>
                        <a:t>Nonmodifiable</a:t>
                      </a:r>
                      <a:endParaRPr lang="en-US" sz="2000" b="1" dirty="0"/>
                    </a:p>
                  </a:txBody>
                  <a:tcPr marL="18078" marR="18078" marT="18078" marB="1807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/>
                        <a:t>Obsesity</a:t>
                      </a:r>
                      <a:endParaRPr lang="en-US" sz="2000" b="1" dirty="0"/>
                    </a:p>
                  </a:txBody>
                  <a:tcPr marL="18078" marR="18078" marT="18078" marB="18078"/>
                </a:tc>
              </a:tr>
              <a:tr h="28349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Increasing age</a:t>
                      </a:r>
                    </a:p>
                  </a:txBody>
                  <a:tcPr marL="18078" marR="18078" marT="18078" marB="1807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/>
                        <a:t>Physical inactivity</a:t>
                      </a:r>
                    </a:p>
                  </a:txBody>
                  <a:tcPr marL="18078" marR="18078" marT="18078" marB="18078"/>
                </a:tc>
              </a:tr>
              <a:tr h="28349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Male gender</a:t>
                      </a:r>
                    </a:p>
                  </a:txBody>
                  <a:tcPr marL="18078" marR="18078" marT="18078" marB="1807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/>
                        <a:t>Stress ("type A personality)</a:t>
                      </a:r>
                    </a:p>
                  </a:txBody>
                  <a:tcPr marL="18078" marR="18078" marT="18078" marB="18078"/>
                </a:tc>
              </a:tr>
              <a:tr h="45651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Family history</a:t>
                      </a:r>
                    </a:p>
                  </a:txBody>
                  <a:tcPr marL="18078" marR="18078" marT="18078" marB="1807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/>
                        <a:t>Postmenopausal estrogen deficiency</a:t>
                      </a:r>
                    </a:p>
                  </a:txBody>
                  <a:tcPr marL="18078" marR="18078" marT="18078" marB="18078"/>
                </a:tc>
              </a:tr>
              <a:tr h="283496"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Genetic abnormalities</a:t>
                      </a:r>
                    </a:p>
                    <a:p>
                      <a:pPr algn="l"/>
                      <a:r>
                        <a:rPr lang="ar-JO" sz="2000" b="1" dirty="0"/>
                        <a:t> </a:t>
                      </a:r>
                    </a:p>
                  </a:txBody>
                  <a:tcPr marL="18078" marR="18078" marT="18078" marB="1807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/>
                        <a:t>High carbohydrate intake</a:t>
                      </a:r>
                    </a:p>
                  </a:txBody>
                  <a:tcPr marL="18078" marR="18078" marT="18078" marB="18078"/>
                </a:tc>
              </a:tr>
              <a:tr h="283496">
                <a:tc vMerge="1">
                  <a:txBody>
                    <a:bodyPr/>
                    <a:lstStyle/>
                    <a:p>
                      <a:pPr algn="l"/>
                      <a:endParaRPr lang="ar-JO" sz="1800" dirty="0"/>
                    </a:p>
                  </a:txBody>
                  <a:tcPr marL="18078" marR="18078" marT="18078" marB="1807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/>
                        <a:t>Lipoprotein(a)</a:t>
                      </a:r>
                    </a:p>
                  </a:txBody>
                  <a:tcPr marL="18078" marR="18078" marT="18078" marB="18078"/>
                </a:tc>
              </a:tr>
              <a:tr h="45651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Potentially Controllable</a:t>
                      </a:r>
                    </a:p>
                  </a:txBody>
                  <a:tcPr marL="18078" marR="18078" marT="18078" marB="18078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Hardened (trans)unsaturated fat intake</a:t>
                      </a:r>
                    </a:p>
                    <a:p>
                      <a:pPr algn="l"/>
                      <a:r>
                        <a:rPr lang="ar-JO" sz="2000" b="1" dirty="0"/>
                        <a:t> </a:t>
                      </a:r>
                    </a:p>
                  </a:txBody>
                  <a:tcPr marL="18078" marR="18078" marT="18078" marB="18078"/>
                </a:tc>
              </a:tr>
              <a:tr h="28349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/>
                        <a:t>Hyperlipidemia</a:t>
                      </a:r>
                      <a:endParaRPr lang="en-US" sz="2000" b="1" dirty="0"/>
                    </a:p>
                  </a:txBody>
                  <a:tcPr marL="18078" marR="18078" marT="18078" marB="18078"/>
                </a:tc>
                <a:tc vMerge="1">
                  <a:txBody>
                    <a:bodyPr/>
                    <a:lstStyle/>
                    <a:p>
                      <a:pPr algn="l"/>
                      <a:endParaRPr lang="ar-JO" sz="1800" dirty="0"/>
                    </a:p>
                  </a:txBody>
                  <a:tcPr marL="18078" marR="18078" marT="18078" marB="18078"/>
                </a:tc>
              </a:tr>
              <a:tr h="45651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Hypertension</a:t>
                      </a:r>
                    </a:p>
                  </a:txBody>
                  <a:tcPr marL="18078" marR="18078" marT="18078" marB="1807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/>
                        <a:t>Chlamydia pneumoniae infection</a:t>
                      </a:r>
                    </a:p>
                  </a:txBody>
                  <a:tcPr marL="18078" marR="18078" marT="18078" marB="18078"/>
                </a:tc>
              </a:tr>
              <a:tr h="28349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Cigarette smoking</a:t>
                      </a:r>
                    </a:p>
                  </a:txBody>
                  <a:tcPr marL="18078" marR="18078" marT="18078" marB="18078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ar-JO" sz="2000" b="1" dirty="0"/>
                        <a:t> </a:t>
                      </a:r>
                    </a:p>
                    <a:p>
                      <a:pPr algn="l"/>
                      <a:r>
                        <a:rPr lang="ar-JO" sz="2000" b="1" dirty="0"/>
                        <a:t> </a:t>
                      </a:r>
                    </a:p>
                    <a:p>
                      <a:pPr algn="l"/>
                      <a:r>
                        <a:rPr lang="ar-JO" sz="2000" b="1" dirty="0"/>
                        <a:t> </a:t>
                      </a:r>
                    </a:p>
                  </a:txBody>
                  <a:tcPr marL="18078" marR="18078" marT="18078" marB="18078"/>
                </a:tc>
              </a:tr>
              <a:tr h="28349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Diabetes</a:t>
                      </a:r>
                    </a:p>
                  </a:txBody>
                  <a:tcPr marL="18078" marR="18078" marT="18078" marB="18078"/>
                </a:tc>
                <a:tc vMerge="1">
                  <a:txBody>
                    <a:bodyPr/>
                    <a:lstStyle/>
                    <a:p>
                      <a:pPr algn="l"/>
                      <a:endParaRPr lang="ar-JO" sz="1800" dirty="0"/>
                    </a:p>
                  </a:txBody>
                  <a:tcPr marL="18078" marR="18078" marT="18078" marB="18078"/>
                </a:tc>
              </a:tr>
              <a:tr h="28349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C-reactive protein</a:t>
                      </a:r>
                    </a:p>
                  </a:txBody>
                  <a:tcPr marL="18078" marR="18078" marT="18078" marB="18078"/>
                </a:tc>
                <a:tc vMerge="1">
                  <a:txBody>
                    <a:bodyPr/>
                    <a:lstStyle/>
                    <a:p>
                      <a:pPr algn="l"/>
                      <a:endParaRPr lang="ar-JO" sz="1800" dirty="0"/>
                    </a:p>
                  </a:txBody>
                  <a:tcPr marL="18078" marR="18078" marT="18078" marB="18078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43200" y="533400"/>
            <a:ext cx="413921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Risk Factors for Atherosclerosis</a:t>
            </a:r>
            <a:endParaRPr lang="ar-JO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smtClean="0">
                <a:solidFill>
                  <a:schemeClr val="tx2">
                    <a:satMod val="200000"/>
                  </a:schemeClr>
                </a:solidFill>
              </a:rPr>
              <a:t>Major Constitutional Risk Factors for atherosclerosis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/>
            <a:r>
              <a:rPr lang="en-US" sz="2400" b="1" u="sng" dirty="0" smtClean="0"/>
              <a:t>Major Risks (</a:t>
            </a:r>
            <a:r>
              <a:rPr lang="en-US" sz="2400" b="1" i="1" u="sng" dirty="0" err="1" smtClean="0"/>
              <a:t>Nonmodifiable</a:t>
            </a:r>
            <a:r>
              <a:rPr lang="en-US" sz="2400" b="1" i="1" u="sng" dirty="0" smtClean="0"/>
              <a:t>):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*Increasing age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*Male gender   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*Family history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*Genetic abnormalities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400" dirty="0" smtClean="0"/>
          </a:p>
          <a:p>
            <a:pPr algn="l" rtl="0" eaLnBrk="1" hangingPunct="1"/>
            <a:r>
              <a:rPr lang="en-US" sz="2400" b="1" i="1" u="sng" dirty="0" smtClean="0"/>
              <a:t>Potentially </a:t>
            </a:r>
            <a:r>
              <a:rPr lang="en-US" sz="2400" b="1" i="1" u="sng" dirty="0" smtClean="0"/>
              <a:t>Controllable/modifiable:  </a:t>
            </a:r>
            <a:endParaRPr lang="en-US" sz="2400" b="1" i="1" u="sng" dirty="0" smtClean="0"/>
          </a:p>
          <a:p>
            <a:pPr algn="l" rtl="0" eaLnBrk="1" hangingPunct="1"/>
            <a:r>
              <a:rPr lang="en-US" sz="2400" dirty="0" err="1" smtClean="0"/>
              <a:t>Hyperlipidemia</a:t>
            </a:r>
            <a:r>
              <a:rPr lang="en-US" sz="2400" dirty="0" smtClean="0"/>
              <a:t> </a:t>
            </a:r>
          </a:p>
          <a:p>
            <a:pPr algn="l" rtl="0" eaLnBrk="1" hangingPunct="1"/>
            <a:r>
              <a:rPr lang="en-US" sz="2400" dirty="0" smtClean="0"/>
              <a:t>Hypertension</a:t>
            </a:r>
          </a:p>
          <a:p>
            <a:pPr algn="l" rtl="0" eaLnBrk="1" hangingPunct="1"/>
            <a:r>
              <a:rPr lang="en-US" sz="2400" dirty="0" smtClean="0"/>
              <a:t>Cigarette smoking </a:t>
            </a:r>
          </a:p>
          <a:p>
            <a:pPr algn="l" rtl="0" eaLnBrk="1" hangingPunct="1"/>
            <a:r>
              <a:rPr lang="en-US" sz="2400" dirty="0" smtClean="0"/>
              <a:t>Diabetes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"/>
            <a:ext cx="8305800" cy="612775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buNone/>
            </a:pPr>
            <a:r>
              <a:rPr lang="en-US" sz="2800" b="1" u="sng" dirty="0" smtClean="0">
                <a:solidFill>
                  <a:srgbClr val="0070C0"/>
                </a:solidFill>
              </a:rPr>
              <a:t>1-age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l" rtl="0" eaLnBrk="1" hangingPunct="1"/>
            <a:r>
              <a:rPr lang="en-US" sz="2800" dirty="0" smtClean="0"/>
              <a:t>Between ages 40 and 60, the incidence of myocardial infarction in men increases 5 times. </a:t>
            </a:r>
          </a:p>
          <a:p>
            <a:pPr algn="l" rtl="0" eaLnBrk="1" hangingPunct="1"/>
            <a:r>
              <a:rPr lang="en-US" sz="2800" dirty="0" smtClean="0"/>
              <a:t>Death rates from IHD rise with each decade even into advanced age. </a:t>
            </a:r>
          </a:p>
          <a:p>
            <a:pPr algn="l" rtl="0" eaLnBrk="1" hangingPunct="1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2-Gender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0070C0"/>
                </a:solidFill>
              </a:rPr>
              <a:t>Premenopausal women are relatively protected against atherosclerosis compared with age-matched men.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/>
              <a:t>MI and other complications of atherosclerosis are uncommon in premenopausal women unless they are otherwise predisposed by diabetes, </a:t>
            </a:r>
            <a:r>
              <a:rPr lang="en-US" sz="2800" dirty="0" err="1" smtClean="0"/>
              <a:t>hyperlipidemia</a:t>
            </a:r>
            <a:r>
              <a:rPr lang="en-US" sz="2800" dirty="0" smtClean="0"/>
              <a:t>, or severe hypertension.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0070C0"/>
                </a:solidFill>
              </a:rPr>
              <a:t>After menopause, the incidence of atherosclerosis-related diseases increases and with greater age eventually exceeds that of men</a:t>
            </a:r>
          </a:p>
          <a:p>
            <a:pPr algn="l" rtl="0"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3-Genetics 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JO" dirty="0" smtClean="0">
              <a:solidFill>
                <a:srgbClr val="FF0000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57313"/>
            <a:ext cx="7772400" cy="4999037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well-established familial predisposition to atherosclerosis and IHD is </a:t>
            </a:r>
            <a:r>
              <a:rPr lang="en-US" sz="2800" b="1" dirty="0" err="1" smtClean="0"/>
              <a:t>multifactorial</a:t>
            </a:r>
            <a:r>
              <a:rPr lang="en-US" sz="2800" dirty="0" smtClean="0"/>
              <a:t>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In some instances it relates </a:t>
            </a:r>
            <a:r>
              <a:rPr lang="en-US" sz="2800" dirty="0" smtClean="0"/>
              <a:t>to: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 </a:t>
            </a:r>
            <a:r>
              <a:rPr lang="en-US" sz="2800" b="1" u="sng" dirty="0" smtClean="0"/>
              <a:t>familial clustering </a:t>
            </a:r>
            <a:r>
              <a:rPr lang="en-US" sz="2800" dirty="0" smtClean="0"/>
              <a:t>of other risk factors, such as hypertension or </a:t>
            </a:r>
            <a:r>
              <a:rPr lang="en-US" sz="2800" dirty="0" smtClean="0"/>
              <a:t>diabetes; or :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u="sng" dirty="0" smtClean="0"/>
              <a:t>well-defined </a:t>
            </a:r>
            <a:r>
              <a:rPr lang="en-US" sz="2800" b="1" u="sng" dirty="0" smtClean="0"/>
              <a:t>genetic derangements in lipoprotein metabolism</a:t>
            </a:r>
            <a:r>
              <a:rPr lang="en-US" sz="2800" dirty="0" smtClean="0"/>
              <a:t>, </a:t>
            </a:r>
          </a:p>
          <a:p>
            <a:pPr algn="l" rtl="0" eaLnBrk="1" hangingPunct="1">
              <a:lnSpc>
                <a:spcPct val="90000"/>
              </a:lnSpc>
              <a:buNone/>
            </a:pPr>
            <a:r>
              <a:rPr lang="en-US" sz="2800" dirty="0" smtClean="0"/>
              <a:t>- e.g. </a:t>
            </a:r>
            <a:r>
              <a:rPr lang="en-US" sz="2800" dirty="0" smtClean="0"/>
              <a:t>familial hypercholesterolemia that result in excessively high blood lipid levels.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satMod val="200000"/>
                  </a:schemeClr>
                </a:solidFill>
              </a:rPr>
              <a:t>ARTERIOSCLEROSIS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772400" cy="506095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b="1" i="1" dirty="0" smtClean="0">
                <a:solidFill>
                  <a:srgbClr val="FF0000"/>
                </a:solidFill>
              </a:rPr>
              <a:t>Arteriosclerosis</a:t>
            </a:r>
            <a:r>
              <a:rPr lang="en-US" b="1" dirty="0" smtClean="0">
                <a:solidFill>
                  <a:srgbClr val="FF0000"/>
                </a:solidFill>
              </a:rPr>
              <a:t> literally means "hardening of the arteries"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l" rtl="0" eaLnBrk="1" hangingPunct="1"/>
            <a:r>
              <a:rPr lang="en-US" dirty="0" smtClean="0"/>
              <a:t>It reflects arterial wall thickening and loss of elasticity. </a:t>
            </a:r>
          </a:p>
          <a:p>
            <a:pPr algn="l" rtl="0" eaLnBrk="1" hangingPunct="1"/>
            <a:r>
              <a:rPr lang="en-US" dirty="0" smtClean="0"/>
              <a:t>Three patterns are recognized, with different clinical and pathologic consequences: </a:t>
            </a:r>
          </a:p>
          <a:p>
            <a:pPr algn="l" rtl="0" eaLnBrk="1" hangingPunct="1">
              <a:buNone/>
            </a:pPr>
            <a:endParaRPr lang="en-US" dirty="0" smtClean="0"/>
          </a:p>
          <a:p>
            <a:pPr algn="l" rtl="0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satMod val="200000"/>
                  </a:schemeClr>
                </a:solidFill>
              </a:rPr>
              <a:t>Additional Risk Factors for atherosclerosis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2000" dirty="0" smtClean="0"/>
              <a:t>20% of all cardiovascular events occur in the absence of any major risk factor</a:t>
            </a:r>
          </a:p>
          <a:p>
            <a:pPr algn="l" rtl="0" eaLnBrk="1" hangingPunct="1">
              <a:buFontTx/>
              <a:buNone/>
            </a:pPr>
            <a:r>
              <a:rPr lang="en-US" sz="2000" b="1" dirty="0" smtClean="0"/>
              <a:t>1-Inflammation as marked by C-reactive protein </a:t>
            </a:r>
          </a:p>
          <a:p>
            <a:pPr algn="l" rtl="0" eaLnBrk="1" hangingPunct="1">
              <a:buFontTx/>
              <a:buNone/>
            </a:pPr>
            <a:r>
              <a:rPr lang="en-US" sz="2000" b="1" dirty="0" smtClean="0"/>
              <a:t>2-Hyperhomocystinemia</a:t>
            </a:r>
          </a:p>
          <a:p>
            <a:pPr algn="l" rtl="0" eaLnBrk="1" hangingPunct="1">
              <a:buFontTx/>
              <a:buNone/>
            </a:pPr>
            <a:r>
              <a:rPr lang="en-US" sz="2000" b="1" dirty="0" smtClean="0"/>
              <a:t>3-Lipoprotein a</a:t>
            </a:r>
          </a:p>
          <a:p>
            <a:pPr algn="l" rtl="0" eaLnBrk="1" hangingPunct="1">
              <a:buFontTx/>
              <a:buNone/>
            </a:pPr>
            <a:r>
              <a:rPr lang="en-US" sz="2000" b="1" dirty="0" smtClean="0"/>
              <a:t>4-Factors Affecting </a:t>
            </a:r>
            <a:r>
              <a:rPr lang="en-US" sz="2000" b="1" dirty="0" err="1" smtClean="0"/>
              <a:t>Hemostasis</a:t>
            </a:r>
            <a:r>
              <a:rPr lang="en-US" sz="2000" b="1" dirty="0" smtClean="0"/>
              <a:t> </a:t>
            </a:r>
          </a:p>
          <a:p>
            <a:pPr algn="l" rtl="0" eaLnBrk="1" hangingPunct="1"/>
            <a:r>
              <a:rPr lang="en-US" sz="2000" b="1" dirty="0" smtClean="0">
                <a:solidFill>
                  <a:srgbClr val="FF0000"/>
                </a:solidFill>
              </a:rPr>
              <a:t>Other Risk Factors </a:t>
            </a:r>
          </a:p>
          <a:p>
            <a:pPr algn="l" rtl="0" eaLnBrk="1" hangingPunct="1">
              <a:buFontTx/>
              <a:buNone/>
            </a:pPr>
            <a:r>
              <a:rPr lang="en-US" sz="2000" b="1" dirty="0" smtClean="0"/>
              <a:t>1-lack of exercise </a:t>
            </a:r>
          </a:p>
          <a:p>
            <a:pPr algn="l" rtl="0" eaLnBrk="1" hangingPunct="1">
              <a:buFontTx/>
              <a:buNone/>
            </a:pPr>
            <a:r>
              <a:rPr lang="en-US" sz="2000" b="1" dirty="0" smtClean="0"/>
              <a:t>2-competitive, stressful lifestyle ("type A" personality) </a:t>
            </a:r>
          </a:p>
          <a:p>
            <a:pPr algn="l" rtl="0" eaLnBrk="1" hangingPunct="1">
              <a:buFontTx/>
              <a:buNone/>
            </a:pPr>
            <a:r>
              <a:rPr lang="en-US" sz="2000" b="1" dirty="0" smtClean="0"/>
              <a:t>3-obesity</a:t>
            </a:r>
          </a:p>
          <a:p>
            <a:pPr algn="l" rtl="0" eaLnBrk="1" hangingPunct="1">
              <a:buFontTx/>
              <a:buNone/>
            </a:pPr>
            <a:r>
              <a:rPr lang="en-US" sz="2000" b="1" dirty="0" smtClean="0"/>
              <a:t>4-Postmenopausal estrogen deficiency</a:t>
            </a:r>
            <a:r>
              <a:rPr lang="en-US" sz="2000" dirty="0" smtClean="0"/>
              <a:t> </a:t>
            </a:r>
          </a:p>
          <a:p>
            <a:pPr algn="l" rtl="0" eaLnBrk="1" hangingPunct="1">
              <a:buFontTx/>
              <a:buNone/>
            </a:pPr>
            <a:r>
              <a:rPr lang="en-US" sz="2000" b="1" dirty="0" smtClean="0"/>
              <a:t>5-High carbohydrate intake</a:t>
            </a:r>
            <a:r>
              <a:rPr lang="en-US" sz="2000" dirty="0" smtClean="0"/>
              <a:t> </a:t>
            </a:r>
          </a:p>
          <a:p>
            <a:pPr algn="l" rtl="0" eaLnBrk="1" hangingPunct="1">
              <a:buFontTx/>
              <a:buNone/>
            </a:pPr>
            <a:endParaRPr lang="en-US" sz="2000" b="1" dirty="0" smtClean="0"/>
          </a:p>
          <a:p>
            <a:pPr algn="l" rtl="0" eaLnBrk="1" hangingPunct="1"/>
            <a:endParaRPr lang="en-US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l" rtl="0">
              <a:buNone/>
            </a:pPr>
            <a:r>
              <a:rPr lang="en-US" sz="4000" b="1" i="1" u="sng" dirty="0" smtClean="0">
                <a:solidFill>
                  <a:srgbClr val="FF0000"/>
                </a:solidFill>
              </a:rPr>
              <a:t>1-Arteriolosclerosis</a:t>
            </a:r>
            <a:endParaRPr lang="en-US" b="1" i="1" u="sng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/>
              <a:t>affects small arteries and arterioles.</a:t>
            </a:r>
          </a:p>
          <a:p>
            <a:pPr algn="l" rtl="0"/>
            <a:r>
              <a:rPr lang="en-US" dirty="0" smtClean="0"/>
              <a:t>is most often associated with hypertension and/or diabetes mellitus </a:t>
            </a:r>
          </a:p>
          <a:p>
            <a:pPr algn="l" rtl="0"/>
            <a:endParaRPr lang="en-US" dirty="0"/>
          </a:p>
        </p:txBody>
      </p:sp>
      <p:pic>
        <p:nvPicPr>
          <p:cNvPr id="4" name="Picture 2" descr="C:\Users\Own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1" y="3200400"/>
            <a:ext cx="3090862" cy="244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rgbClr val="FF0000"/>
                </a:solidFill>
              </a:rPr>
              <a:t>2-Mönckeberg medial </a:t>
            </a:r>
            <a:r>
              <a:rPr lang="en-US" b="1" i="1" u="sng" dirty="0" err="1" smtClean="0">
                <a:solidFill>
                  <a:srgbClr val="FF0000"/>
                </a:solidFill>
              </a:rPr>
              <a:t>calcific</a:t>
            </a:r>
            <a:r>
              <a:rPr lang="en-US" b="1" i="1" u="sng" dirty="0" smtClean="0">
                <a:solidFill>
                  <a:srgbClr val="FF0000"/>
                </a:solidFill>
              </a:rPr>
              <a:t> sclerosis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ar-JO" dirty="0" smtClean="0">
              <a:solidFill>
                <a:srgbClr val="FF0000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/>
              <a:t>is characterized by </a:t>
            </a:r>
            <a:r>
              <a:rPr lang="en-US" dirty="0" err="1" smtClean="0"/>
              <a:t>calcific</a:t>
            </a:r>
            <a:r>
              <a:rPr lang="en-US" dirty="0" smtClean="0"/>
              <a:t> deposits in muscular arteries</a:t>
            </a:r>
          </a:p>
          <a:p>
            <a:pPr algn="l" rtl="0" eaLnBrk="1" hangingPunct="1"/>
            <a:r>
              <a:rPr lang="en-US" dirty="0" smtClean="0"/>
              <a:t>typically in persons older than age 50. </a:t>
            </a:r>
          </a:p>
          <a:p>
            <a:pPr algn="l" rtl="0" eaLnBrk="1" hangingPunct="1"/>
            <a:r>
              <a:rPr lang="en-US" dirty="0" err="1" smtClean="0"/>
              <a:t>radiographically</a:t>
            </a:r>
            <a:r>
              <a:rPr lang="en-US" dirty="0" smtClean="0"/>
              <a:t> visible</a:t>
            </a:r>
          </a:p>
          <a:p>
            <a:pPr algn="l" rtl="0" eaLnBrk="1" hangingPunct="1"/>
            <a:r>
              <a:rPr lang="en-US" dirty="0" smtClean="0"/>
              <a:t>often palpable calcifications</a:t>
            </a:r>
          </a:p>
          <a:p>
            <a:pPr algn="l" rtl="0" eaLnBrk="1" hangingPunct="1"/>
            <a:r>
              <a:rPr lang="en-US" dirty="0" smtClean="0"/>
              <a:t>do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encroach on the vessel lumen and are usually not clinically significant</a:t>
            </a:r>
          </a:p>
          <a:p>
            <a:pPr algn="l" rtl="0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Owner\Desktop\220px-Moenckeber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389" y="2286000"/>
            <a:ext cx="4759411" cy="3200400"/>
          </a:xfrm>
          <a:prstGeom prst="rect">
            <a:avLst/>
          </a:prstGeom>
          <a:noFill/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rgbClr val="FF0000"/>
                </a:solidFill>
              </a:rPr>
              <a:t>2-Mönckeberg medial </a:t>
            </a:r>
            <a:r>
              <a:rPr lang="en-US" b="1" i="1" u="sng" dirty="0" err="1" smtClean="0">
                <a:solidFill>
                  <a:srgbClr val="FF0000"/>
                </a:solidFill>
              </a:rPr>
              <a:t>calcific</a:t>
            </a:r>
            <a:r>
              <a:rPr lang="en-US" b="1" i="1" u="sng" dirty="0" smtClean="0">
                <a:solidFill>
                  <a:srgbClr val="FF0000"/>
                </a:solidFill>
              </a:rPr>
              <a:t> sclerosis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ar-JO" dirty="0" smtClean="0">
              <a:solidFill>
                <a:srgbClr val="FF0000"/>
              </a:solidFill>
            </a:endParaRPr>
          </a:p>
        </p:txBody>
      </p:sp>
      <p:pic>
        <p:nvPicPr>
          <p:cNvPr id="1029" name="Picture 5" descr="C:\Users\Owner\Desktop\downloa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0"/>
            <a:ext cx="3581399" cy="3124200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 rot="5400000">
            <a:off x="6896100" y="2705100"/>
            <a:ext cx="457200" cy="2286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429500" y="2857500"/>
            <a:ext cx="457200" cy="2286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362700" y="2552700"/>
            <a:ext cx="457200" cy="2286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rgbClr val="FF0000"/>
                </a:solidFill>
              </a:rPr>
              <a:t>3-Atherosclerosis</a:t>
            </a:r>
            <a:endParaRPr lang="ar-JO" dirty="0" smtClean="0">
              <a:solidFill>
                <a:srgbClr val="FF0000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382000" cy="5518150"/>
          </a:xfrm>
        </p:spPr>
        <p:txBody>
          <a:bodyPr>
            <a:normAutofit/>
          </a:bodyPr>
          <a:lstStyle/>
          <a:p>
            <a:pPr algn="l" rtl="0" eaLnBrk="1" hangingPunct="1">
              <a:spcBef>
                <a:spcPct val="0"/>
              </a:spcBef>
            </a:pPr>
            <a:r>
              <a:rPr lang="en-US" dirty="0" smtClean="0"/>
              <a:t> from Greek root words for "gruel" and "hardening," 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dirty="0" smtClean="0"/>
              <a:t>is the most frequent and clinically important pattern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characterized by </a:t>
            </a:r>
            <a:r>
              <a:rPr lang="en-US" dirty="0" err="1" smtClean="0"/>
              <a:t>intimal</a:t>
            </a:r>
            <a:r>
              <a:rPr lang="en-US" dirty="0" smtClean="0"/>
              <a:t> lesions called </a:t>
            </a:r>
            <a:r>
              <a:rPr lang="en-US" b="1" i="1" dirty="0" err="1" smtClean="0">
                <a:solidFill>
                  <a:srgbClr val="FF0000"/>
                </a:solidFill>
              </a:rPr>
              <a:t>atheromas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(also called </a:t>
            </a:r>
            <a:r>
              <a:rPr lang="en-US" i="1" dirty="0" smtClean="0"/>
              <a:t>atherosclerotic plaques</a:t>
            </a:r>
            <a:r>
              <a:rPr lang="en-US" dirty="0" smtClean="0"/>
              <a:t>), that protrude into vascular </a:t>
            </a:r>
            <a:r>
              <a:rPr lang="en-US" dirty="0" err="1" smtClean="0"/>
              <a:t>lumina</a:t>
            </a:r>
            <a:r>
              <a:rPr lang="en-US" dirty="0" smtClean="0"/>
              <a:t>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An </a:t>
            </a:r>
            <a:r>
              <a:rPr lang="en-US" dirty="0" err="1" smtClean="0"/>
              <a:t>atheromatous</a:t>
            </a:r>
            <a:r>
              <a:rPr lang="en-US" dirty="0" smtClean="0"/>
              <a:t> plaque consists of a raised lesion with a soft, yellow, </a:t>
            </a:r>
            <a:r>
              <a:rPr lang="en-US" dirty="0" err="1" smtClean="0"/>
              <a:t>grumous</a:t>
            </a:r>
            <a:r>
              <a:rPr lang="en-US" dirty="0" smtClean="0"/>
              <a:t> core of lipid (mainly cholesterol and cholesterol esters) covered by a firm, white fibrous cap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atherosclerotic process is not fully understood. </a:t>
            </a:r>
            <a:endParaRPr lang="en-US" dirty="0" smtClean="0"/>
          </a:p>
          <a:p>
            <a:pPr algn="l" rtl="0"/>
            <a:r>
              <a:rPr lang="en-US" dirty="0" smtClean="0"/>
              <a:t>Atherosclerosis </a:t>
            </a:r>
            <a:r>
              <a:rPr lang="en-US" dirty="0" smtClean="0"/>
              <a:t>is initiated by inflammatory processes in the endothelial cells of the vessel wall associated with retained </a:t>
            </a:r>
            <a:r>
              <a:rPr lang="en-US" dirty="0" smtClean="0">
                <a:hlinkClick r:id="rId2" tooltip="Low-density lipoprotein"/>
              </a:rPr>
              <a:t>low-density lipoprotein</a:t>
            </a:r>
            <a:r>
              <a:rPr lang="en-US" dirty="0" smtClean="0"/>
              <a:t> (LDL) particles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This </a:t>
            </a:r>
            <a:r>
              <a:rPr lang="en-US" dirty="0" smtClean="0"/>
              <a:t>retention may be a cause, an effect, or both, of the underlying inflammatory process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LDL particles and their content are susceptible to oxidation by </a:t>
            </a:r>
            <a:r>
              <a:rPr lang="en-US" u="sng" dirty="0" smtClean="0">
                <a:hlinkClick r:id="rId2" tooltip="Radical (chemistry)"/>
              </a:rPr>
              <a:t>free </a:t>
            </a:r>
            <a:r>
              <a:rPr lang="en-US" u="sng" dirty="0" smtClean="0">
                <a:hlinkClick r:id="rId2" tooltip="Radical (chemistry)"/>
              </a:rPr>
              <a:t>radicals</a:t>
            </a:r>
            <a:endParaRPr lang="en-US" u="sng" dirty="0" smtClean="0"/>
          </a:p>
          <a:p>
            <a:pPr algn="l" rtl="0"/>
            <a:r>
              <a:rPr lang="en-US" u="sng" dirty="0" smtClean="0"/>
              <a:t>This will lead to endothelial stimulation and initiation of inflammatory process.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2800" b="1" dirty="0" smtClean="0"/>
              <a:t>The major components of a </a:t>
            </a:r>
            <a:r>
              <a:rPr lang="en-US" sz="2800" b="1" dirty="0" smtClean="0"/>
              <a:t>well-developed </a:t>
            </a:r>
            <a:r>
              <a:rPr lang="en-US" sz="2800" b="1" dirty="0" err="1" smtClean="0"/>
              <a:t>intimal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atheromatous</a:t>
            </a:r>
            <a:r>
              <a:rPr lang="en-US" sz="2800" b="1" dirty="0" smtClean="0"/>
              <a:t> plaque</a:t>
            </a:r>
            <a:endParaRPr lang="ar-JO" sz="2800" b="1" dirty="0"/>
          </a:p>
        </p:txBody>
      </p:sp>
      <p:pic>
        <p:nvPicPr>
          <p:cNvPr id="3074" name="Picture 2" descr="C:\Documents and Settings\Administrator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40000"/>
          </a:blip>
          <a:stretch>
            <a:fillRect/>
          </a:stretch>
        </p:blipFill>
        <p:spPr bwMode="auto">
          <a:xfrm>
            <a:off x="914400" y="1676400"/>
            <a:ext cx="7772400" cy="4724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91D0C80A92546A90D71F2E4C386F2" ma:contentTypeVersion="1" ma:contentTypeDescription="Create a new document." ma:contentTypeScope="" ma:versionID="8150bc365a64f4197470ef36d602a064">
  <xsd:schema xmlns:xsd="http://www.w3.org/2001/XMLSchema" xmlns:xs="http://www.w3.org/2001/XMLSchema" xmlns:p="http://schemas.microsoft.com/office/2006/metadata/properties" xmlns:ns2="1273bb50-8aa1-4bf6-a01c-f5e28723f012" targetNamespace="http://schemas.microsoft.com/office/2006/metadata/properties" ma:root="true" ma:fieldsID="9617b7a75fb7d0093c66aedf80356b1a" ns2:_="">
    <xsd:import namespace="1273bb50-8aa1-4bf6-a01c-f5e28723f012"/>
    <xsd:element name="properties">
      <xsd:complexType>
        <xsd:sequence>
          <xsd:element name="documentManagement">
            <xsd:complexType>
              <xsd:all>
                <xsd:element ref="ns2:Cours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3bb50-8aa1-4bf6-a01c-f5e28723f012" elementFormDefault="qualified">
    <xsd:import namespace="http://schemas.microsoft.com/office/2006/documentManagement/types"/>
    <xsd:import namespace="http://schemas.microsoft.com/office/infopath/2007/PartnerControls"/>
    <xsd:element name="Course_x0020_Name" ma:index="2" nillable="true" ma:displayName="Course Name" ma:internalName="Cours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urse_x0020_Name xmlns="1273bb50-8aa1-4bf6-a01c-f5e28723f012">cardiovascular pathology-3rd yr medical students</Course_x0020_Name>
  </documentManagement>
</p:properties>
</file>

<file path=customXml/itemProps1.xml><?xml version="1.0" encoding="utf-8"?>
<ds:datastoreItem xmlns:ds="http://schemas.openxmlformats.org/officeDocument/2006/customXml" ds:itemID="{4EFDEC15-4FC8-4313-84F8-F24E8D65C100}"/>
</file>

<file path=customXml/itemProps2.xml><?xml version="1.0" encoding="utf-8"?>
<ds:datastoreItem xmlns:ds="http://schemas.openxmlformats.org/officeDocument/2006/customXml" ds:itemID="{3C68773F-EEDD-4D86-A70A-02E5799603D1}"/>
</file>

<file path=customXml/itemProps3.xml><?xml version="1.0" encoding="utf-8"?>
<ds:datastoreItem xmlns:ds="http://schemas.openxmlformats.org/officeDocument/2006/customXml" ds:itemID="{CE7B0E2A-61FE-4D4E-AB00-09A4B801072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648</Words>
  <Application>Microsoft Office PowerPoint</Application>
  <PresentationFormat>On-screen Show (4:3)</PresentationFormat>
  <Paragraphs>107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ARTERIOSCLEROSIS </vt:lpstr>
      <vt:lpstr>Slide 3</vt:lpstr>
      <vt:lpstr>2-Mönckeberg medial calcific sclerosis  </vt:lpstr>
      <vt:lpstr>2-Mönckeberg medial calcific sclerosis  </vt:lpstr>
      <vt:lpstr>3-Atherosclerosis</vt:lpstr>
      <vt:lpstr>Pathogenesis </vt:lpstr>
      <vt:lpstr>Slide 8</vt:lpstr>
      <vt:lpstr>The major components of a well-developed intimal atheromatous plaque</vt:lpstr>
      <vt:lpstr>Atheromatous plaque</vt:lpstr>
      <vt:lpstr>Slide 11</vt:lpstr>
      <vt:lpstr>Slide 12</vt:lpstr>
      <vt:lpstr>Atherosclerosis progression</vt:lpstr>
      <vt:lpstr>Epidemiology</vt:lpstr>
      <vt:lpstr>Slide 15</vt:lpstr>
      <vt:lpstr>Slide 16</vt:lpstr>
      <vt:lpstr>Major Constitutional Risk Factors for atherosclerosis</vt:lpstr>
      <vt:lpstr>Slide 18</vt:lpstr>
      <vt:lpstr>3-Genetics  </vt:lpstr>
      <vt:lpstr>Additional Risk Factors for atherosclerosis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arteriosclerosis</dc:title>
  <dc:creator/>
  <cp:lastModifiedBy>Owner</cp:lastModifiedBy>
  <cp:revision>16</cp:revision>
  <dcterms:created xsi:type="dcterms:W3CDTF">2006-08-16T00:00:00Z</dcterms:created>
  <dcterms:modified xsi:type="dcterms:W3CDTF">2015-11-07T12:48:18Z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0x01010032E91D0C80A92546A90D71F2E4C386F2</vt:lpwstr>
  </property>
</Properties>
</file>