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2"/>
  </p:notesMasterIdLst>
  <p:sldIdLst>
    <p:sldId id="290" r:id="rId2"/>
    <p:sldId id="257" r:id="rId3"/>
    <p:sldId id="270" r:id="rId4"/>
    <p:sldId id="304" r:id="rId5"/>
    <p:sldId id="294" r:id="rId6"/>
    <p:sldId id="285" r:id="rId7"/>
    <p:sldId id="309" r:id="rId8"/>
    <p:sldId id="306" r:id="rId9"/>
    <p:sldId id="305" r:id="rId10"/>
    <p:sldId id="260" r:id="rId11"/>
    <p:sldId id="307" r:id="rId12"/>
    <p:sldId id="279" r:id="rId13"/>
    <p:sldId id="261" r:id="rId14"/>
    <p:sldId id="298" r:id="rId15"/>
    <p:sldId id="263" r:id="rId16"/>
    <p:sldId id="264" r:id="rId17"/>
    <p:sldId id="297" r:id="rId18"/>
    <p:sldId id="278" r:id="rId19"/>
    <p:sldId id="299" r:id="rId20"/>
    <p:sldId id="265" r:id="rId21"/>
    <p:sldId id="310" r:id="rId22"/>
    <p:sldId id="266" r:id="rId23"/>
    <p:sldId id="301" r:id="rId24"/>
    <p:sldId id="267" r:id="rId25"/>
    <p:sldId id="281" r:id="rId26"/>
    <p:sldId id="282" r:id="rId27"/>
    <p:sldId id="308" r:id="rId28"/>
    <p:sldId id="268" r:id="rId29"/>
    <p:sldId id="302" r:id="rId30"/>
    <p:sldId id="303" r:id="rId31"/>
  </p:sldIdLst>
  <p:sldSz cx="9144000" cy="6858000" type="screen4x3"/>
  <p:notesSz cx="6858000" cy="9144000"/>
  <p:defaultTextStyle>
    <a:defPPr>
      <a:defRPr lang="ar-JO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2269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fld id="{2ADDE416-01EC-4FD8-91FE-B53855B6F7CB}" type="datetimeFigureOut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fld id="{5C87769C-DA91-4EB6-9A01-20A93AFD7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phylaxi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Gram-negative" TargetMode="External"/><Relationship Id="rId5" Type="http://schemas.openxmlformats.org/officeDocument/2006/relationships/hyperlink" Target="http://en.wikipedia.org/wiki/Gram-positive" TargetMode="External"/><Relationship Id="rId4" Type="http://schemas.openxmlformats.org/officeDocument/2006/relationships/hyperlink" Target="http://en.wikipedia.org/wiki/Bacteri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Cephalosporins are indicated for the </a:t>
            </a:r>
            <a:r>
              <a:rPr lang="en-US" smtClean="0">
                <a:hlinkClick r:id="rId3" tooltip="Prophylaxis"/>
              </a:rPr>
              <a:t>prophylaxis</a:t>
            </a:r>
            <a:r>
              <a:rPr lang="en-US" smtClean="0"/>
              <a:t> and treatment of infections caused by </a:t>
            </a:r>
            <a:r>
              <a:rPr lang="en-US" smtClean="0">
                <a:hlinkClick r:id="rId4" tooltip="Bacteria"/>
              </a:rPr>
              <a:t>bacteria</a:t>
            </a:r>
            <a:r>
              <a:rPr lang="en-US" smtClean="0"/>
              <a:t> susceptible to this particular form of antibiotic. First-generation cephalosporins are active predominantly against </a:t>
            </a:r>
            <a:r>
              <a:rPr lang="en-US" smtClean="0">
                <a:hlinkClick r:id="rId5" tooltip="Gram-positive"/>
              </a:rPr>
              <a:t>Gram-positive</a:t>
            </a:r>
            <a:r>
              <a:rPr lang="en-US" smtClean="0"/>
              <a:t> bacteria, and successive generations have increased activity against </a:t>
            </a:r>
            <a:r>
              <a:rPr lang="en-US" smtClean="0">
                <a:hlinkClick r:id="rId6" tooltip="Gram-negative"/>
              </a:rPr>
              <a:t>Gram-negative</a:t>
            </a:r>
            <a:r>
              <a:rPr lang="en-US" smtClean="0"/>
              <a:t> bacteria (albeit often with reduced activity against Gram-positive organisms)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Deposits in the bones and teeth </a:t>
            </a:r>
            <a:r>
              <a:rPr lang="en-US" smtClean="0"/>
              <a:t>causing permanent discoloration and bone retardation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Act as macrolides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5144E-026C-464E-9C37-30DC6A92156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9C52-C1AE-4886-B9DD-2A5A907E2CD2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5469-CBAA-48CE-9287-336A66A4EB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066E-180F-4F65-B132-1263C5C1422B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95F27-126F-4BA0-A07C-B764DAABF9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743C-E5F8-4643-B79F-1ED9630629FB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D06C-88C3-435A-9C8F-C0B1F2C07A2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C4330-D412-44FB-9867-0AC12DA4CB10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E7CD-8DD2-497E-A4DA-3B47894787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6AA8-3583-440E-89BC-AFD35FA2F4BB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E6C5-62A1-4B83-8C25-7859F497DA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3009-5E96-4FD9-8197-2371DB8A984E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6668-8C40-4066-B2B9-8934C73271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B44F-4796-4FB7-8A54-4ED9083F9406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3324E-CABE-4877-8370-4A2FF01F964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68BA7-00D6-4EF2-BDD4-E00E474B8EB0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6534-252C-413A-919F-8CE398AE5A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7BEF-2D8F-4A67-B8ED-6DCC1F522645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CC27-39C3-4B59-AB93-5EED60FDD3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22AA-5D34-455D-A127-CBCF009C65C5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48BC-1F84-4952-BFF7-AC188F429F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5F70-3C07-452B-9376-7DE6A74011C1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7553-BC51-4429-A799-44AA234039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F4E2747-CC58-49A1-BEB6-71A4A28D66AC}" type="datetime1">
              <a:rPr lang="en-US"/>
              <a:pPr>
                <a:defRPr/>
              </a:pPr>
              <a:t>10/26/2015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9C2664D-073C-43F6-B1CF-9DBD68A6E6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Colistin.sv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jo/url?sa=i&amp;rct=j&amp;q=&amp;esrc=s&amp;source=images&amp;cd=&amp;cad=rja&amp;uact=8&amp;docid=at2r28UXFZkQiM&amp;tbnid=5Cb18GIF1wyl3M:&amp;ved=0CAcQjRw&amp;url=http%3A%2F%2Fwww.itmonline.org%2Farts%2Fbees.htm&amp;ei=cl44VJmbM8uUaqS4gqgL&amp;bvm=bv.77161500,d.d2s&amp;psig=AFQjCNE7SHBIKQOyCXrFM8QXZMAlSFcT4A&amp;ust=141306667624348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jo/url?sa=i&amp;rct=j&amp;q=&amp;esrc=s&amp;source=images&amp;cd=&amp;cad=rja&amp;uact=8&amp;docid=_3ajHb_nrKlOJM&amp;tbnid=EvHD0FByBjKGYM:&amp;ved=0CAcQjRw&amp;url=http%3A%2F%2Fusers.rcn.com%2Fjkimball.ma.ultranet%2FBiologyPages%2FA%2FAntibiotics.html&amp;ei=jm44VMnPE4XzaseugMgC&amp;bvm=bv.77161500,d.d2s&amp;psig=AFQjCNHMgJtd8toF7aTONI_zBFwT00VX6A&amp;ust=141307084062795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5A657-4605-4486-AEE9-4D4710E1B0D2}" type="slidenum">
              <a:rPr lang="ar-SA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Slide Number Placeholder 26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fld id="{4EFE8C7A-64C8-4390-814B-032B3F65875E}" type="slidenum">
              <a:rPr lang="ar-SA" sz="1200">
                <a:solidFill>
                  <a:schemeClr val="tx2">
                    <a:shade val="90000"/>
                  </a:schemeClr>
                </a:solidFill>
                <a:latin typeface="Verdana" pitchFamily="34" charset="0"/>
              </a:rPr>
              <a:pPr>
                <a:defRPr/>
              </a:pPr>
              <a:t>1</a:t>
            </a:fld>
            <a:endParaRPr lang="en-US" sz="1200">
              <a:solidFill>
                <a:schemeClr val="tx2">
                  <a:shade val="90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4724400"/>
            <a:ext cx="7854950" cy="1752600"/>
          </a:xfrm>
          <a:noFill/>
        </p:spPr>
        <p:txBody>
          <a:bodyPr lIns="0" rIns="18288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i="1" smtClean="0">
                <a:effectLst/>
              </a:rPr>
              <a:t>By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i="1" smtClean="0">
                <a:effectLst/>
              </a:rPr>
              <a:t>Prof. Dr. Asem Shehabi and Dr. Suzan Matar           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i="1" smtClean="0">
              <a:effectLst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800" i="1" smtClean="0">
              <a:effectLst/>
            </a:endParaRPr>
          </a:p>
        </p:txBody>
      </p:sp>
      <p:pic>
        <p:nvPicPr>
          <p:cNvPr id="2053" name="Picture 7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6477000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4620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Rot="1" noChangeArrowheads="1"/>
          </p:cNvSpPr>
          <p:nvPr/>
        </p:nvSpPr>
        <p:spPr bwMode="auto">
          <a:xfrm>
            <a:off x="762000" y="25908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Antimicrobial 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9829D-3859-492D-8744-2BC240EF6F4E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Inhibition Cell Wall-3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4-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Cephalosporins</a:t>
            </a:r>
            <a:r>
              <a:rPr lang="en-US" sz="2800" b="1" dirty="0" smtClean="0"/>
              <a:t>: </a:t>
            </a:r>
            <a:r>
              <a:rPr lang="en-US" sz="2800" dirty="0" smtClean="0"/>
              <a:t>4 Generations..1965-1990s..Oral, IV, IM.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(1960) </a:t>
            </a:r>
            <a:r>
              <a:rPr lang="en-US" sz="2800" i="1" dirty="0" err="1" smtClean="0"/>
              <a:t>Cephalexin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Cephradine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u="sng" dirty="0" smtClean="0">
                <a:solidFill>
                  <a:srgbClr val="FFC000"/>
                </a:solidFill>
              </a:rPr>
              <a:t>Broad spectrum</a:t>
            </a:r>
            <a:r>
              <a:rPr lang="en-US" sz="2800" dirty="0" smtClean="0"/>
              <a:t>..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(70s) </a:t>
            </a:r>
            <a:r>
              <a:rPr lang="en-US" sz="2800" i="1" dirty="0" err="1" smtClean="0"/>
              <a:t>Cefoxitin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Cefuroxime</a:t>
            </a:r>
            <a:r>
              <a:rPr lang="en-US" sz="2800" dirty="0" smtClean="0"/>
              <a:t>,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u="sng" dirty="0" smtClean="0">
                <a:solidFill>
                  <a:srgbClr val="FFC000"/>
                </a:solidFill>
              </a:rPr>
              <a:t>Broad spectrum</a:t>
            </a:r>
            <a:r>
              <a:rPr lang="en-US" sz="2800" dirty="0" smtClean="0"/>
              <a:t>..</a:t>
            </a:r>
            <a:endParaRPr lang="en-US" sz="2800" dirty="0" smtClean="0">
              <a:solidFill>
                <a:schemeClr val="folHlink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3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(80s)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i="1" dirty="0" err="1" smtClean="0"/>
              <a:t>Ceftriaxone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Cefotaxime</a:t>
            </a:r>
            <a:r>
              <a:rPr lang="en-US" sz="2800" dirty="0" smtClean="0"/>
              <a:t>..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u="sng" dirty="0" smtClean="0"/>
              <a:t>mainly G-</a:t>
            </a:r>
            <a:r>
              <a:rPr lang="en-US" sz="2800" u="sng" dirty="0" err="1" smtClean="0"/>
              <a:t>ve</a:t>
            </a:r>
            <a:r>
              <a:rPr lang="en-US" sz="2800" u="sng" dirty="0" smtClean="0"/>
              <a:t> Enteric bacteria</a:t>
            </a:r>
            <a:r>
              <a:rPr lang="en-US" sz="2800" dirty="0" smtClean="0"/>
              <a:t>..but effective against some </a:t>
            </a:r>
            <a:r>
              <a:rPr lang="en-US" sz="2800" dirty="0" err="1" smtClean="0"/>
              <a:t>G+Ve</a:t>
            </a: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bacteria </a:t>
            </a:r>
            <a:r>
              <a:rPr lang="en-US" sz="2800" i="1" dirty="0" smtClean="0"/>
              <a:t>Streptococcus </a:t>
            </a:r>
            <a:r>
              <a:rPr lang="en-US" sz="2800" i="1" dirty="0" err="1" smtClean="0"/>
              <a:t>pneumoniae</a:t>
            </a:r>
            <a:endParaRPr lang="en-US" sz="2800" i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4</a:t>
            </a:r>
            <a:r>
              <a:rPr lang="en-US" sz="2800" baseline="30000" dirty="0" smtClean="0"/>
              <a:t>th  </a:t>
            </a:r>
            <a:r>
              <a:rPr lang="en-US" sz="2800" dirty="0" smtClean="0"/>
              <a:t>(90s) </a:t>
            </a:r>
            <a:r>
              <a:rPr lang="en-US" sz="2800" i="1" dirty="0" err="1" smtClean="0"/>
              <a:t>Cefepime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Mainly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smtClean="0"/>
              <a:t>G-</a:t>
            </a:r>
            <a:r>
              <a:rPr lang="en-US" sz="2800" dirty="0" err="1" smtClean="0"/>
              <a:t>ve</a:t>
            </a:r>
            <a:r>
              <a:rPr lang="en-US" sz="2800" dirty="0" smtClean="0"/>
              <a:t> Enteric bacteria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UTI, RTI, Intestinal, Blood sepsis, CSF infections..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Not used against anaerobes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Increased resistance </a:t>
            </a:r>
            <a:r>
              <a:rPr lang="en-US" sz="2800" dirty="0" err="1" smtClean="0"/>
              <a:t>Enterococcus</a:t>
            </a:r>
            <a:r>
              <a:rPr lang="en-US" sz="2800" dirty="0" smtClean="0"/>
              <a:t> group ( </a:t>
            </a:r>
            <a:r>
              <a:rPr lang="en-US" sz="2800" i="1" dirty="0" smtClean="0"/>
              <a:t>E. </a:t>
            </a:r>
            <a:r>
              <a:rPr lang="en-US" sz="2800" i="1" dirty="0" err="1" smtClean="0"/>
              <a:t>fecalis</a:t>
            </a:r>
            <a:r>
              <a:rPr lang="en-US" sz="2800" dirty="0" smtClean="0"/>
              <a:t>) in human intestinal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Penicillin drugs against mostly Gram-negative Bacteria-3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842375" cy="51816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 err="1" smtClean="0">
                <a:solidFill>
                  <a:srgbClr val="FFC000"/>
                </a:solidFill>
              </a:rPr>
              <a:t>Carbencillin</a:t>
            </a:r>
            <a:r>
              <a:rPr lang="en-US" b="1" dirty="0" smtClean="0">
                <a:solidFill>
                  <a:srgbClr val="FFC000"/>
                </a:solidFill>
              </a:rPr>
              <a:t>, </a:t>
            </a:r>
            <a:r>
              <a:rPr lang="en-US" b="1" dirty="0" err="1" smtClean="0">
                <a:solidFill>
                  <a:srgbClr val="FFC000"/>
                </a:solidFill>
              </a:rPr>
              <a:t>Piperacillin</a:t>
            </a:r>
            <a:r>
              <a:rPr lang="en-US" b="1" dirty="0" smtClean="0">
                <a:solidFill>
                  <a:srgbClr val="FFC000"/>
                </a:solidFill>
              </a:rPr>
              <a:t> (</a:t>
            </a:r>
            <a:r>
              <a:rPr lang="en-US" dirty="0" smtClean="0">
                <a:solidFill>
                  <a:srgbClr val="FFC000"/>
                </a:solidFill>
              </a:rPr>
              <a:t>1970s)  </a:t>
            </a:r>
            <a:r>
              <a:rPr lang="en-US" dirty="0" err="1" smtClean="0"/>
              <a:t>Carboxypenicillins</a:t>
            </a:r>
            <a:r>
              <a:rPr lang="en-US" dirty="0" smtClean="0"/>
              <a:t> used mainly against G-</a:t>
            </a:r>
            <a:r>
              <a:rPr lang="en-US" dirty="0" err="1" smtClean="0"/>
              <a:t>ve</a:t>
            </a:r>
            <a:r>
              <a:rPr lang="en-US" dirty="0" smtClean="0"/>
              <a:t> Pseudomonas spp.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 err="1" smtClean="0">
                <a:solidFill>
                  <a:srgbClr val="FFC000"/>
                </a:solidFill>
              </a:rPr>
              <a:t>Monobactam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err="1" smtClean="0"/>
              <a:t>Aztreonam</a:t>
            </a:r>
            <a:r>
              <a:rPr lang="en-US" dirty="0" smtClean="0"/>
              <a:t>..  G-</a:t>
            </a:r>
            <a:r>
              <a:rPr lang="en-US" dirty="0" err="1" smtClean="0"/>
              <a:t>ve</a:t>
            </a:r>
            <a:r>
              <a:rPr lang="en-US" dirty="0" smtClean="0"/>
              <a:t> Enteric bacteria 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 err="1" smtClean="0">
                <a:solidFill>
                  <a:srgbClr val="FFC000"/>
                </a:solidFill>
              </a:rPr>
              <a:t>Carbapenems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  <a:r>
              <a:rPr lang="en-US" b="1" dirty="0" smtClean="0"/>
              <a:t>   </a:t>
            </a:r>
            <a:r>
              <a:rPr lang="en-US" dirty="0" err="1" smtClean="0"/>
              <a:t>imipenem</a:t>
            </a:r>
            <a:r>
              <a:rPr lang="en-US" dirty="0" smtClean="0"/>
              <a:t> &amp; </a:t>
            </a:r>
            <a:r>
              <a:rPr lang="en-US" dirty="0" err="1" smtClean="0"/>
              <a:t>meropenem</a:t>
            </a:r>
            <a:r>
              <a:rPr lang="en-US" dirty="0" smtClean="0"/>
              <a:t> (2000</a:t>
            </a:r>
            <a:r>
              <a:rPr lang="en-US" u="sng" dirty="0" smtClean="0"/>
              <a:t>)</a:t>
            </a:r>
            <a:r>
              <a:rPr lang="en-US" dirty="0" smtClean="0"/>
              <a:t> </a:t>
            </a:r>
            <a:r>
              <a:rPr lang="en-US" u="sng" dirty="0" smtClean="0"/>
              <a:t> </a:t>
            </a:r>
            <a:r>
              <a:rPr lang="en-US" dirty="0" smtClean="0"/>
              <a:t> Broad Spectrum, some are resist Extended Spectrum B-</a:t>
            </a:r>
            <a:r>
              <a:rPr lang="en-US" dirty="0" err="1" smtClean="0"/>
              <a:t>Lactamases</a:t>
            </a:r>
            <a:r>
              <a:rPr lang="en-US" dirty="0" smtClean="0"/>
              <a:t> , used  against Serious </a:t>
            </a:r>
            <a:r>
              <a:rPr lang="en-US" dirty="0" err="1" smtClean="0"/>
              <a:t>Nosocomial</a:t>
            </a:r>
            <a:r>
              <a:rPr lang="en-US" dirty="0" smtClean="0"/>
              <a:t> Infection, Enteric bacilli., </a:t>
            </a:r>
            <a:r>
              <a:rPr lang="en-US" i="1" dirty="0" smtClean="0"/>
              <a:t>P. </a:t>
            </a:r>
            <a:r>
              <a:rPr lang="en-US" i="1" dirty="0" err="1" smtClean="0"/>
              <a:t>aeruginosa</a:t>
            </a:r>
            <a:r>
              <a:rPr lang="en-US" i="1" dirty="0" smtClean="0"/>
              <a:t>, </a:t>
            </a:r>
            <a:r>
              <a:rPr lang="en-US" i="1" dirty="0" err="1" smtClean="0"/>
              <a:t>Acinetobacter</a:t>
            </a:r>
            <a:r>
              <a:rPr lang="en-US" i="1" dirty="0" smtClean="0"/>
              <a:t> </a:t>
            </a:r>
            <a:r>
              <a:rPr lang="en-US" dirty="0" smtClean="0"/>
              <a:t>spp. due to Develop of extended beta-</a:t>
            </a:r>
            <a:r>
              <a:rPr lang="en-US" dirty="0" err="1" smtClean="0"/>
              <a:t>lactamases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AC038-DF0A-4809-B2C8-5AF21985F739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038B9-A11F-4882-88B7-64806819E1D2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Inhibition Cell Wall-5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066800"/>
            <a:ext cx="9144000" cy="6019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400" u="sng" dirty="0" smtClean="0"/>
              <a:t>Resistance Development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:</a:t>
            </a:r>
          </a:p>
          <a:p>
            <a:pPr algn="l" rtl="0" eaLnBrk="1" hangingPunct="1">
              <a:defRPr/>
            </a:pPr>
            <a:r>
              <a:rPr lang="en-US" sz="2400" dirty="0" smtClean="0"/>
              <a:t>All G-</a:t>
            </a:r>
            <a:r>
              <a:rPr lang="en-US" sz="2400" dirty="0" err="1" smtClean="0"/>
              <a:t>ve</a:t>
            </a:r>
            <a:r>
              <a:rPr lang="en-US" sz="2400" dirty="0" smtClean="0"/>
              <a:t> enteric bacteria especially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i="1" dirty="0" smtClean="0">
                <a:solidFill>
                  <a:srgbClr val="FFC000"/>
                </a:solidFill>
              </a:rPr>
              <a:t>   - </a:t>
            </a:r>
            <a:r>
              <a:rPr lang="en-US" sz="2400" i="1" dirty="0" err="1" smtClean="0">
                <a:solidFill>
                  <a:srgbClr val="FFC000"/>
                </a:solidFill>
              </a:rPr>
              <a:t>E.coli</a:t>
            </a:r>
            <a:r>
              <a:rPr lang="en-US" sz="2400" i="1" dirty="0" smtClean="0">
                <a:solidFill>
                  <a:srgbClr val="FFC000"/>
                </a:solidFill>
              </a:rPr>
              <a:t>, </a:t>
            </a:r>
            <a:r>
              <a:rPr lang="en-US" sz="2400" i="1" dirty="0" err="1" smtClean="0">
                <a:solidFill>
                  <a:srgbClr val="FFC000"/>
                </a:solidFill>
              </a:rPr>
              <a:t>Klebsiella</a:t>
            </a:r>
            <a:r>
              <a:rPr lang="en-US" sz="2400" i="1" dirty="0" smtClean="0">
                <a:solidFill>
                  <a:srgbClr val="FFC000"/>
                </a:solidFill>
              </a:rPr>
              <a:t>/</a:t>
            </a:r>
            <a:r>
              <a:rPr lang="en-US" sz="2400" i="1" dirty="0" err="1" smtClean="0">
                <a:solidFill>
                  <a:srgbClr val="FFC000"/>
                </a:solidFill>
              </a:rPr>
              <a:t>Enterobacter</a:t>
            </a:r>
            <a:r>
              <a:rPr lang="en-US" sz="2400" i="1" dirty="0" smtClean="0">
                <a:solidFill>
                  <a:srgbClr val="FFC000"/>
                </a:solidFill>
              </a:rPr>
              <a:t> spp</a:t>
            </a:r>
            <a:r>
              <a:rPr lang="en-US" sz="2400" dirty="0" smtClean="0"/>
              <a:t>., </a:t>
            </a:r>
            <a:r>
              <a:rPr lang="en-US" sz="2400" i="1" dirty="0" err="1" smtClean="0">
                <a:solidFill>
                  <a:srgbClr val="FFC000"/>
                </a:solidFill>
              </a:rPr>
              <a:t>P.aeruginosa</a:t>
            </a:r>
            <a:r>
              <a:rPr lang="en-US" sz="2400" i="1" dirty="0" smtClean="0">
                <a:solidFill>
                  <a:srgbClr val="FFC000"/>
                </a:solidFill>
              </a:rPr>
              <a:t> &amp; </a:t>
            </a:r>
            <a:r>
              <a:rPr lang="en-US" sz="2400" i="1" dirty="0" err="1" smtClean="0">
                <a:solidFill>
                  <a:srgbClr val="FFC000"/>
                </a:solidFill>
              </a:rPr>
              <a:t>Acinetobacter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spp.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- Develop rapidly resistance by </a:t>
            </a:r>
            <a:r>
              <a:rPr lang="en-US" sz="2400" b="1" dirty="0" smtClean="0"/>
              <a:t>mutation &amp; Plasmid transfer </a:t>
            </a:r>
            <a:r>
              <a:rPr lang="en-US" sz="2400" u="sng" dirty="0" smtClean="0"/>
              <a:t>ß-</a:t>
            </a:r>
            <a:r>
              <a:rPr lang="en-US" sz="2400" u="sng" dirty="0" err="1" smtClean="0"/>
              <a:t>lactamases</a:t>
            </a:r>
            <a:r>
              <a:rPr lang="en-US" sz="2400" u="sng" dirty="0" smtClean="0"/>
              <a:t> genes</a:t>
            </a:r>
            <a:r>
              <a:rPr lang="en-US" sz="2400" dirty="0" smtClean="0"/>
              <a:t>..  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- </a:t>
            </a:r>
            <a:r>
              <a:rPr lang="en-US" sz="2400" u="sng" dirty="0" smtClean="0">
                <a:solidFill>
                  <a:srgbClr val="FFC000"/>
                </a:solidFill>
              </a:rPr>
              <a:t>Extended ß-</a:t>
            </a:r>
            <a:r>
              <a:rPr lang="en-US" sz="2400" u="sng" dirty="0" err="1" smtClean="0">
                <a:solidFill>
                  <a:srgbClr val="FFC000"/>
                </a:solidFill>
              </a:rPr>
              <a:t>lactamases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( &gt; 100 types).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- Altered Penicillin Binding Proteins.. inactive 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- Spread mostly in hospitalized patients.</a:t>
            </a:r>
          </a:p>
          <a:p>
            <a:pPr algn="l" rtl="0" eaLnBrk="1" hangingPunct="1">
              <a:defRPr/>
            </a:pPr>
            <a:r>
              <a:rPr lang="en-US" sz="2400" dirty="0" err="1" smtClean="0">
                <a:solidFill>
                  <a:srgbClr val="FFC000"/>
                </a:solidFill>
              </a:rPr>
              <a:t>Methicillin</a:t>
            </a:r>
            <a:r>
              <a:rPr lang="en-US" sz="2400" dirty="0" smtClean="0">
                <a:solidFill>
                  <a:srgbClr val="FFC000"/>
                </a:solidFill>
              </a:rPr>
              <a:t> resistance </a:t>
            </a:r>
            <a:r>
              <a:rPr lang="en-US" sz="2400" dirty="0" smtClean="0"/>
              <a:t>in </a:t>
            </a:r>
            <a:r>
              <a:rPr lang="en-US" sz="2400" i="1" dirty="0" smtClean="0"/>
              <a:t>S. </a:t>
            </a:r>
            <a:r>
              <a:rPr lang="en-US" sz="2400" i="1" dirty="0" err="1" smtClean="0"/>
              <a:t>aureus</a:t>
            </a:r>
            <a:r>
              <a:rPr lang="en-US" sz="2400" dirty="0" smtClean="0"/>
              <a:t> is mediated by the </a:t>
            </a:r>
            <a:r>
              <a:rPr lang="en-US" sz="2400" i="1" dirty="0" err="1" smtClean="0"/>
              <a:t>mecA</a:t>
            </a:r>
            <a:r>
              <a:rPr lang="en-US" sz="2400" dirty="0" smtClean="0"/>
              <a:t> gene … production PBP-2a</a:t>
            </a:r>
            <a:endParaRPr lang="en-US" sz="2400" b="1" u="sng" dirty="0" smtClean="0"/>
          </a:p>
          <a:p>
            <a:pPr algn="l" rtl="0" eaLnBrk="1" hangingPunct="1">
              <a:defRPr/>
            </a:pPr>
            <a:r>
              <a:rPr lang="en-US" sz="2400" b="1" u="sng" dirty="0" smtClean="0"/>
              <a:t>Side Effects:</a:t>
            </a:r>
            <a:r>
              <a:rPr lang="en-US" sz="2400" dirty="0" smtClean="0"/>
              <a:t> Sensitization, Penicillin Allergy, Fever, Serum Sickness, Nephritis, Anaphylactic Shock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F08F2-6044-43ED-ACC0-C38738CBDDA4}" type="slidenum">
              <a:rPr lang="ar-SA"/>
              <a:pPr>
                <a:defRPr/>
              </a:pPr>
              <a:t>13</a:t>
            </a:fld>
            <a:endParaRPr lang="en-US"/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chemeClr val="tx1"/>
                </a:solidFill>
              </a:rPr>
              <a:t>2- Inhibition of membrane integrity</a:t>
            </a:r>
            <a:r>
              <a:rPr lang="en-US" sz="3200" smtClean="0"/>
              <a:t> </a:t>
            </a:r>
            <a:r>
              <a:rPr lang="en-US" sz="3200" b="1" u="sng" smtClean="0"/>
              <a:t/>
            </a:r>
            <a:br>
              <a:rPr lang="en-US" sz="3200" b="1" u="sng" smtClean="0"/>
            </a:br>
            <a:endParaRPr lang="en-US" sz="3200" b="1" u="sng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43000"/>
            <a:ext cx="6781800" cy="5715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700" b="1" dirty="0" err="1" smtClean="0">
                <a:solidFill>
                  <a:srgbClr val="FFC000"/>
                </a:solidFill>
              </a:rPr>
              <a:t>Polyenes</a:t>
            </a:r>
            <a:r>
              <a:rPr lang="en-US" sz="2700" b="1" dirty="0" smtClean="0">
                <a:solidFill>
                  <a:srgbClr val="FFC000"/>
                </a:solidFill>
              </a:rPr>
              <a:t>:</a:t>
            </a:r>
            <a:r>
              <a:rPr lang="en-US" sz="2700" dirty="0" smtClean="0"/>
              <a:t> </a:t>
            </a:r>
            <a:r>
              <a:rPr lang="en-US" sz="2700" b="1" dirty="0" err="1" smtClean="0"/>
              <a:t>Colistin</a:t>
            </a:r>
            <a:r>
              <a:rPr lang="en-US" sz="2700" b="1" dirty="0" smtClean="0"/>
              <a:t> /</a:t>
            </a:r>
            <a:r>
              <a:rPr lang="en-US" sz="2700" b="1" dirty="0" err="1" smtClean="0"/>
              <a:t>Polymixen</a:t>
            </a:r>
            <a:r>
              <a:rPr lang="en-US" sz="2700" b="1" dirty="0" smtClean="0"/>
              <a:t> E</a:t>
            </a:r>
            <a:endParaRPr lang="en-US" sz="2700" dirty="0" smtClean="0"/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700" dirty="0" smtClean="0"/>
              <a:t>Large circular molecule consisting of a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/>
              <a:t>    hydrophobic and hydrophilic region..</a:t>
            </a:r>
            <a:endParaRPr lang="en-US" sz="2700" b="1" dirty="0" smtClean="0"/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700" dirty="0" smtClean="0"/>
              <a:t>Complex  Cyclic  Polypeptides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700" dirty="0" err="1" smtClean="0"/>
              <a:t>Bactericida</a:t>
            </a:r>
            <a:r>
              <a:rPr lang="en-US" sz="2700" dirty="0" smtClean="0"/>
              <a:t>.. Used mostly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700" dirty="0" smtClean="0"/>
              <a:t>against G-</a:t>
            </a:r>
            <a:r>
              <a:rPr lang="en-US" sz="2700" dirty="0" err="1" smtClean="0"/>
              <a:t>ve</a:t>
            </a:r>
            <a:r>
              <a:rPr lang="en-US" sz="2700" dirty="0" smtClean="0"/>
              <a:t> serious infection..  </a:t>
            </a:r>
            <a:r>
              <a:rPr lang="en-US" sz="2700" b="1" u="sng" dirty="0" err="1" smtClean="0">
                <a:solidFill>
                  <a:srgbClr val="FFC000"/>
                </a:solidFill>
              </a:rPr>
              <a:t>Multiresistant</a:t>
            </a:r>
            <a:r>
              <a:rPr lang="en-US" sz="2700" b="1" u="sng" dirty="0" smtClean="0">
                <a:solidFill>
                  <a:srgbClr val="FFC000"/>
                </a:solidFill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700" b="1" u="sng" dirty="0" smtClean="0">
                <a:solidFill>
                  <a:srgbClr val="FFC000"/>
                </a:solidFill>
              </a:rPr>
              <a:t>Pathogens</a:t>
            </a:r>
            <a:r>
              <a:rPr lang="en-US" sz="2700" b="1" dirty="0" smtClean="0">
                <a:solidFill>
                  <a:srgbClr val="FFC000"/>
                </a:solidFill>
              </a:rPr>
              <a:t>, </a:t>
            </a:r>
            <a:r>
              <a:rPr lang="en-US" sz="2700" b="1" dirty="0" err="1" smtClean="0">
                <a:solidFill>
                  <a:srgbClr val="FFC000"/>
                </a:solidFill>
              </a:rPr>
              <a:t>Acinetobacter</a:t>
            </a:r>
            <a:r>
              <a:rPr lang="en-US" sz="2700" b="1" dirty="0" smtClean="0">
                <a:solidFill>
                  <a:srgbClr val="FFC000"/>
                </a:solidFill>
              </a:rPr>
              <a:t> &amp; Pseudomonas</a:t>
            </a:r>
            <a:r>
              <a:rPr lang="en-US" sz="2700" dirty="0" smtClean="0"/>
              <a:t> 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700" dirty="0" smtClean="0"/>
              <a:t>Wounds,  systemic. 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700" dirty="0" smtClean="0"/>
              <a:t>Topical &amp; Intravenous, 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700" dirty="0" err="1" smtClean="0"/>
              <a:t>Nephrotoxic</a:t>
            </a:r>
            <a:endParaRPr lang="en-US" sz="2700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700" b="1" dirty="0" smtClean="0">
              <a:solidFill>
                <a:srgbClr val="FFC000"/>
              </a:solidFill>
            </a:endParaRPr>
          </a:p>
        </p:txBody>
      </p:sp>
      <p:pic>
        <p:nvPicPr>
          <p:cNvPr id="14341" name="Picture 8" descr="Colistin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2613" y="2514600"/>
            <a:ext cx="3481387" cy="403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23945-08FA-4FB7-8A2B-252CB4F8169A}" type="slidenum">
              <a:rPr lang="ar-SA"/>
              <a:pPr>
                <a:defRPr/>
              </a:pPr>
              <a:t>14</a:t>
            </a:fld>
            <a:endParaRPr lang="en-US"/>
          </a:p>
        </p:txBody>
      </p:sp>
      <p:pic>
        <p:nvPicPr>
          <p:cNvPr id="15363" name="Picture 4" descr="proteininhibs213643155686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Rot="1" noChangeArrowheads="1"/>
          </p:cNvSpPr>
          <p:nvPr/>
        </p:nvSpPr>
        <p:spPr bwMode="auto">
          <a:xfrm>
            <a:off x="304800" y="0"/>
            <a:ext cx="85105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3-Inhibition Protein Synthesis</a:t>
            </a: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C2749-7D44-4E6A-B039-C9E2CD6BAC84}" type="slidenum">
              <a:rPr lang="ar-SA"/>
              <a:pPr>
                <a:defRPr/>
              </a:pPr>
              <a:t>15</a:t>
            </a:fld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Bacterial Ribosomes composed </a:t>
            </a:r>
            <a:r>
              <a:rPr lang="en-US" sz="2700" b="1"/>
              <a:t>30s+50s=70s</a:t>
            </a:r>
          </a:p>
          <a:p>
            <a:pPr marL="609600" indent="-609600" algn="ctr" rtl="0">
              <a:lnSpc>
                <a:spcPct val="80000"/>
              </a:lnSpc>
            </a:pPr>
            <a:r>
              <a:rPr lang="en-US" sz="2700" b="1"/>
              <a:t>      </a:t>
            </a:r>
            <a:r>
              <a:rPr lang="en-US" sz="3200" b="1">
                <a:solidFill>
                  <a:srgbClr val="FFC000"/>
                </a:solidFill>
              </a:rPr>
              <a:t>Aminoglycosides</a:t>
            </a:r>
            <a:r>
              <a:rPr lang="en-US" sz="3200">
                <a:solidFill>
                  <a:srgbClr val="FFC000"/>
                </a:solidFill>
              </a:rPr>
              <a:t>:</a:t>
            </a:r>
            <a:r>
              <a:rPr lang="en-US" sz="3200"/>
              <a:t> </a:t>
            </a:r>
          </a:p>
          <a:p>
            <a:pPr marL="609600" indent="-609600" algn="l" rtl="0">
              <a:lnSpc>
                <a:spcPct val="80000"/>
              </a:lnSpc>
              <a:buFontTx/>
              <a:buChar char="•"/>
            </a:pPr>
            <a:r>
              <a:rPr lang="en-US" sz="2700"/>
              <a:t>Ireversibly bind to the </a:t>
            </a:r>
            <a:r>
              <a:rPr lang="en-US" sz="2700" b="1"/>
              <a:t>30S ribosome.. inhibit the 30S </a:t>
            </a:r>
            <a:r>
              <a:rPr lang="en-US" sz="2700"/>
              <a:t>initiation complex 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700"/>
              <a:t>      (30S-mRNA-tRNA)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Bactericidal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Broad-spectrum of activity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Mainly used against G-ve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Not Anaerobes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Serious Infection 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Hospital IV, IM, 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 b="1">
                <a:solidFill>
                  <a:srgbClr val="FFC000"/>
                </a:solidFill>
              </a:rPr>
              <a:t>Streptomycin, Amikacin, Gentamicin, Tobramycin</a:t>
            </a:r>
          </a:p>
          <a:p>
            <a:pPr marL="609600" indent="-609600" algn="l" rtl="0">
              <a:lnSpc>
                <a:spcPct val="80000"/>
              </a:lnSpc>
            </a:pPr>
            <a:r>
              <a:rPr lang="en-US" sz="2700" b="1">
                <a:solidFill>
                  <a:srgbClr val="FFC000"/>
                </a:solidFill>
              </a:rPr>
              <a:t> 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 b="1"/>
              <a:t>Side Effects:</a:t>
            </a:r>
            <a:r>
              <a:rPr lang="en-US" sz="2700"/>
              <a:t> Nephrotoxicity, Ototoxicity - 8th cranial nerve- hearing loss, blood-level  monitoring .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Contraindication in pregnancy causing neonatal deafness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 b="1">
                <a:solidFill>
                  <a:srgbClr val="FFC000"/>
                </a:solidFill>
              </a:rPr>
              <a:t>Resistance:</a:t>
            </a:r>
            <a:r>
              <a:rPr lang="en-US" sz="2700">
                <a:solidFill>
                  <a:srgbClr val="FFC000"/>
                </a:solidFill>
              </a:rPr>
              <a:t> </a:t>
            </a:r>
            <a:r>
              <a:rPr lang="en-US" sz="2700"/>
              <a:t>Production  acetylate, phosphorylate, adenylate  enzymes</a:t>
            </a:r>
          </a:p>
          <a:p>
            <a:pPr marL="609600" indent="-6096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700"/>
              <a:t>Chromosomal &amp; plasmid resistance</a:t>
            </a:r>
          </a:p>
        </p:txBody>
      </p:sp>
      <p:pic>
        <p:nvPicPr>
          <p:cNvPr id="16388" name="Picture 4" descr="gentamicin-structure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1430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0A9D3-1EE7-4C82-AC4F-EFA943829574}" type="slidenum">
              <a:rPr lang="ar-SA"/>
              <a:pPr>
                <a:defRPr/>
              </a:pPr>
              <a:t>16</a:t>
            </a:fld>
            <a:endParaRPr lang="en-US"/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1"/>
                </a:solidFill>
              </a:rPr>
              <a:t>3-Inhibition Protein Synthesis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Tetracyclines</a:t>
            </a:r>
            <a:r>
              <a:rPr lang="en-US" sz="2800" b="1" dirty="0" smtClean="0"/>
              <a:t>:</a:t>
            </a:r>
            <a:r>
              <a:rPr lang="en-US" sz="2400" b="1" u="sng" dirty="0" smtClean="0"/>
              <a:t> Mid1950s </a:t>
            </a:r>
            <a:r>
              <a:rPr lang="en-US" sz="2400" dirty="0" smtClean="0"/>
              <a:t>: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err="1" smtClean="0"/>
              <a:t>Bacteriostatic</a:t>
            </a:r>
            <a:r>
              <a:rPr lang="en-US" sz="2800" dirty="0" smtClean="0"/>
              <a:t> and broad Spectrum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Accumulate in </a:t>
            </a:r>
            <a:r>
              <a:rPr lang="en-US" sz="2800" dirty="0" err="1" smtClean="0"/>
              <a:t>cytoplasmic</a:t>
            </a:r>
            <a:r>
              <a:rPr lang="en-US" sz="2800" dirty="0" smtClean="0"/>
              <a:t> membrane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Inhibit essential enzymes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Prevent attachment of the </a:t>
            </a:r>
            <a:r>
              <a:rPr lang="en-US" sz="2800" b="1" u="sng" dirty="0" smtClean="0"/>
              <a:t>amino-</a:t>
            </a:r>
            <a:r>
              <a:rPr lang="en-US" sz="2800" b="1" u="sng" dirty="0" err="1" smtClean="0"/>
              <a:t>acyl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tRNA</a:t>
            </a:r>
            <a:r>
              <a:rPr lang="en-US" sz="2800" b="1" u="sng" dirty="0" smtClean="0"/>
              <a:t> to 30S</a:t>
            </a:r>
            <a:r>
              <a:rPr lang="en-US" sz="2800" b="1" dirty="0" smtClean="0"/>
              <a:t> ribosome complex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Side effect:  over growth of yeast ( Candida spp.)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Tetracyclines</a:t>
            </a:r>
            <a:r>
              <a:rPr lang="en-US" sz="2800" dirty="0" smtClean="0">
                <a:effectLst/>
              </a:rPr>
              <a:t> shouldn’t given pregnant women or children under 8-year.. </a:t>
            </a:r>
            <a:r>
              <a:rPr lang="en-US" sz="2800" dirty="0" smtClean="0"/>
              <a:t>Oral, Topical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Develop of resistance by reduced active transport and Active </a:t>
            </a:r>
            <a:r>
              <a:rPr lang="en-US" sz="2800" dirty="0" smtClean="0">
                <a:effectLst/>
              </a:rPr>
              <a:t>efflux</a:t>
            </a:r>
            <a:r>
              <a:rPr lang="en-US" sz="2800" dirty="0" smtClean="0"/>
              <a:t>  pumps system within cell membrane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u="sng" dirty="0" err="1" smtClean="0">
                <a:solidFill>
                  <a:srgbClr val="FFC000"/>
                </a:solidFill>
              </a:rPr>
              <a:t>Doxcycline</a:t>
            </a:r>
            <a:r>
              <a:rPr lang="en-US" sz="2800" b="1" dirty="0" smtClean="0">
                <a:solidFill>
                  <a:srgbClr val="FFC000"/>
                </a:solidFill>
              </a:rPr>
              <a:t>, 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Minocycline</a:t>
            </a:r>
            <a:r>
              <a:rPr lang="en-US" sz="2800" dirty="0" smtClean="0"/>
              <a:t>.. Cholera, Respiratory &amp; Genital Infection.. </a:t>
            </a:r>
            <a:r>
              <a:rPr lang="en-US" sz="2800" i="1" dirty="0" err="1" smtClean="0"/>
              <a:t>Mycoplasma</a:t>
            </a:r>
            <a:r>
              <a:rPr lang="en-US" sz="2800" dirty="0" smtClean="0"/>
              <a:t>, </a:t>
            </a:r>
            <a:r>
              <a:rPr lang="en-US" sz="2800" i="1" dirty="0" smtClean="0"/>
              <a:t>Chlamydia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Legionella</a:t>
            </a:r>
            <a:r>
              <a:rPr lang="en-US" sz="2800" i="1" dirty="0" smtClean="0"/>
              <a:t> </a:t>
            </a:r>
            <a:r>
              <a:rPr lang="en-US" sz="2800" dirty="0" smtClean="0"/>
              <a:t>infections.. New introduced </a:t>
            </a:r>
            <a:r>
              <a:rPr lang="en-US" sz="2800" b="1" dirty="0" err="1" smtClean="0">
                <a:solidFill>
                  <a:srgbClr val="FFC000"/>
                </a:solidFill>
              </a:rPr>
              <a:t>Tigecycline</a:t>
            </a:r>
            <a:r>
              <a:rPr lang="en-US" sz="2800" dirty="0" smtClean="0">
                <a:solidFill>
                  <a:srgbClr val="FFC000"/>
                </a:solidFill>
              </a:rPr>
              <a:t> ..</a:t>
            </a:r>
            <a:r>
              <a:rPr lang="en-US" sz="2800" dirty="0" smtClean="0"/>
              <a:t>Intravenous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17413" name="Picture 7" descr="Tetracycline-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1000"/>
            <a:ext cx="2286000" cy="1905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D06F5-2754-4E56-81FB-98F6100F7D64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57200"/>
            <a:ext cx="8540750" cy="56419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FFC000"/>
                </a:solidFill>
              </a:rPr>
              <a:t>Chloramphenicol, Mid1950s </a:t>
            </a:r>
            <a:r>
              <a:rPr lang="en-US" sz="2400" dirty="0" smtClean="0"/>
              <a:t>: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err="1" smtClean="0"/>
              <a:t>Bacteriostatic</a:t>
            </a: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Acts by binding to the </a:t>
            </a:r>
            <a:r>
              <a:rPr lang="en-US" sz="2800" b="1" u="sng" dirty="0" smtClean="0"/>
              <a:t>50S ribosomal subunit</a:t>
            </a:r>
            <a:r>
              <a:rPr lang="en-US" sz="2800" b="1" dirty="0" smtClean="0"/>
              <a:t> </a:t>
            </a:r>
            <a:r>
              <a:rPr lang="en-US" sz="2800" dirty="0" smtClean="0"/>
              <a:t>and blocking the formation of the </a:t>
            </a:r>
            <a:r>
              <a:rPr lang="en-US" sz="2800" u="sng" dirty="0" smtClean="0"/>
              <a:t>peptide bond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Broad Spectrum.. Intracellular bacteria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Meningitis, Septicemia, Typhoid fever 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/>
              <a:t>Highly Toxic.. Oral, Intravenous, Topical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  <p:pic>
        <p:nvPicPr>
          <p:cNvPr id="18436" name="Picture 5" descr="ANd9GcQS2SLSF10l778ShU1TK3dZY3VkHGZ2_SZ5gy51tj1moIlojmx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86200"/>
            <a:ext cx="563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68CBF-EAD4-4A58-B31B-757F2F894066}" type="slidenum">
              <a:rPr lang="ar-SA"/>
              <a:pPr>
                <a:defRPr/>
              </a:pPr>
              <a:t>18</a:t>
            </a:fld>
            <a:endParaRPr lang="en-US"/>
          </a:p>
        </p:txBody>
      </p:sp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smtClean="0">
                <a:solidFill>
                  <a:schemeClr val="tx1"/>
                </a:solidFill>
              </a:rPr>
              <a:t>Macrolides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609600"/>
            <a:ext cx="5410200" cy="35052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Large </a:t>
            </a:r>
            <a:r>
              <a:rPr lang="en-US" sz="2400" b="1" dirty="0" err="1" smtClean="0"/>
              <a:t>lactone</a:t>
            </a:r>
            <a:r>
              <a:rPr lang="en-US" sz="2400" b="1" dirty="0" smtClean="0"/>
              <a:t> ring structure ranged between 14- or 16-Carbon </a:t>
            </a:r>
            <a:r>
              <a:rPr lang="en-US" sz="2400" b="1" dirty="0" err="1" smtClean="0"/>
              <a:t>membered</a:t>
            </a:r>
            <a:r>
              <a:rPr lang="en-US" sz="2400" b="1" dirty="0" smtClean="0"/>
              <a:t> rings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Binds to the 50S ribosomal subunit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Inhibits either </a:t>
            </a:r>
            <a:r>
              <a:rPr lang="en-US" sz="2400" dirty="0" err="1" smtClean="0"/>
              <a:t>peptidyltransferase</a:t>
            </a:r>
            <a:r>
              <a:rPr lang="en-US" sz="2400" dirty="0" smtClean="0"/>
              <a:t> activity or translocation of peptide to mRNA. </a:t>
            </a:r>
            <a:endParaRPr lang="en-US" sz="2400" u="sng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Most widely used </a:t>
            </a:r>
            <a:r>
              <a:rPr lang="en-US" sz="2400" dirty="0" err="1" smtClean="0"/>
              <a:t>Macrolides</a:t>
            </a:r>
            <a:r>
              <a:rPr lang="en-US" sz="2400" dirty="0" smtClean="0"/>
              <a:t> .. </a:t>
            </a:r>
            <a:r>
              <a:rPr lang="en-US" sz="2400" b="1" dirty="0" smtClean="0">
                <a:solidFill>
                  <a:srgbClr val="FFC000"/>
                </a:solidFill>
              </a:rPr>
              <a:t>Erythromycin, </a:t>
            </a:r>
            <a:r>
              <a:rPr lang="en-US" sz="2400" b="1" dirty="0" err="1" smtClean="0">
                <a:solidFill>
                  <a:srgbClr val="FFC000"/>
                </a:solidFill>
              </a:rPr>
              <a:t>Clarithromycin</a:t>
            </a:r>
            <a:r>
              <a:rPr lang="en-US" sz="2400" b="1" dirty="0" smtClean="0">
                <a:solidFill>
                  <a:srgbClr val="FFC000"/>
                </a:solidFill>
              </a:rPr>
              <a:t>, </a:t>
            </a:r>
            <a:r>
              <a:rPr lang="en-US" sz="2400" b="1" dirty="0" err="1" smtClean="0">
                <a:solidFill>
                  <a:srgbClr val="FFC000"/>
                </a:solidFill>
              </a:rPr>
              <a:t>Azithromycin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i="1" dirty="0" smtClean="0"/>
              <a:t>( Long acting-12 hours) </a:t>
            </a:r>
            <a:r>
              <a:rPr lang="en-US" sz="2400" dirty="0" smtClean="0"/>
              <a:t>Oral </a:t>
            </a:r>
          </a:p>
        </p:txBody>
      </p:sp>
      <p:pic>
        <p:nvPicPr>
          <p:cNvPr id="19461" name="Picture 3" descr="Erythromycin_A_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457575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8600" y="4191000"/>
            <a:ext cx="8763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Relatively non-toxic drugs,                                                          -Mostly active against Gram-positive/ Intracellular bacteria-</a:t>
            </a:r>
          </a:p>
          <a:p>
            <a:pPr algn="l">
              <a:buFontTx/>
              <a:buChar char="-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Respiratory Infections..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G+ve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Pneumonia, Diphtheria.., </a:t>
            </a:r>
          </a:p>
          <a:p>
            <a:pPr algn="l"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Streptococci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Staphylococcal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Mycoplasma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Chlamydia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Legionella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pneumophila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Infections. 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l">
              <a:spcBef>
                <a:spcPct val="5000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8E329-3B77-48E1-92C4-31063A572A37}" type="slidenum">
              <a:rPr lang="ar-SA"/>
              <a:pPr>
                <a:defRPr/>
              </a:pPr>
              <a:t>19</a:t>
            </a:fld>
            <a:endParaRPr lang="en-US"/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</a:t>
            </a:r>
            <a:endParaRPr lang="en-US" sz="2400" b="1" u="sng" dirty="0" smtClean="0">
              <a:solidFill>
                <a:srgbClr val="FFC000"/>
              </a:solidFill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</a:rPr>
              <a:t>B)  </a:t>
            </a:r>
            <a:r>
              <a:rPr lang="en-US" sz="2800" b="1" dirty="0" err="1" smtClean="0">
                <a:solidFill>
                  <a:srgbClr val="FFC000"/>
                </a:solidFill>
              </a:rPr>
              <a:t>Lincosamides</a:t>
            </a:r>
            <a:r>
              <a:rPr lang="en-US" sz="2800" b="1" dirty="0" smtClean="0">
                <a:solidFill>
                  <a:srgbClr val="FFC000"/>
                </a:solidFill>
              </a:rPr>
              <a:t>/</a:t>
            </a:r>
            <a:r>
              <a:rPr lang="en-US" sz="2800" b="1" dirty="0" err="1" smtClean="0">
                <a:solidFill>
                  <a:srgbClr val="FFC000"/>
                </a:solidFill>
              </a:rPr>
              <a:t>Clindamycin</a:t>
            </a:r>
            <a:r>
              <a:rPr lang="en-US" sz="2800" b="1" dirty="0" smtClean="0">
                <a:solidFill>
                  <a:srgbClr val="FFC000"/>
                </a:solidFill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</a:rPr>
              <a:t>Lincomycin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/>
              <a:t>: </a:t>
            </a:r>
            <a:r>
              <a:rPr lang="en-US" sz="2800" dirty="0" smtClean="0"/>
              <a:t>inhibits protein synthesis.. </a:t>
            </a:r>
            <a:r>
              <a:rPr lang="en-US" sz="2800" i="1" u="sng" dirty="0" smtClean="0"/>
              <a:t>Staphylococcus</a:t>
            </a:r>
            <a:r>
              <a:rPr lang="en-US" sz="2800" dirty="0" smtClean="0"/>
              <a:t>.. Streptococci.. Bones, Oral cavity.. Anaerobic Infections. * Common cause </a:t>
            </a:r>
            <a:r>
              <a:rPr lang="en-US" sz="2800" b="1" dirty="0" err="1" smtClean="0">
                <a:solidFill>
                  <a:srgbClr val="FFC000"/>
                </a:solidFill>
              </a:rPr>
              <a:t>Pseudomembranous</a:t>
            </a:r>
            <a:r>
              <a:rPr lang="en-US" sz="2800" b="1" dirty="0" smtClean="0">
                <a:solidFill>
                  <a:srgbClr val="FFC000"/>
                </a:solidFill>
              </a:rPr>
              <a:t> colitis</a:t>
            </a:r>
            <a:r>
              <a:rPr lang="en-US" sz="2800" dirty="0" smtClean="0"/>
              <a:t>.. Serious bloody diarrhea.. Due to increase growth anaerobic spore-forming </a:t>
            </a:r>
            <a:r>
              <a:rPr lang="en-US" sz="2800" i="1" u="sng" dirty="0" smtClean="0"/>
              <a:t>Clostridium </a:t>
            </a:r>
            <a:r>
              <a:rPr lang="en-US" sz="2800" i="1" u="sng" dirty="0" err="1" smtClean="0"/>
              <a:t>difficile</a:t>
            </a:r>
            <a:r>
              <a:rPr lang="en-US" sz="2800" dirty="0" smtClean="0"/>
              <a:t> in intestine.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Vancomycin</a:t>
            </a:r>
            <a:r>
              <a:rPr lang="en-US" sz="2800" b="1" dirty="0" smtClean="0">
                <a:solidFill>
                  <a:srgbClr val="FFC000"/>
                </a:solidFill>
              </a:rPr>
              <a:t>: </a:t>
            </a:r>
            <a:r>
              <a:rPr lang="en-US" sz="2800" dirty="0" smtClean="0"/>
              <a:t>Complex </a:t>
            </a:r>
            <a:r>
              <a:rPr lang="en-US" sz="2800" dirty="0" err="1" smtClean="0"/>
              <a:t>glycopeptide</a:t>
            </a:r>
            <a:r>
              <a:rPr lang="en-US" sz="2800" dirty="0" smtClean="0"/>
              <a:t> ..blocking formation Cell wall.. used in treatment of serious, life-threatening infections..Gram-positive bacteria..MRSA, </a:t>
            </a:r>
            <a:r>
              <a:rPr lang="en-US" sz="2800" dirty="0" err="1" smtClean="0"/>
              <a:t>Cl.difficle</a:t>
            </a:r>
            <a:r>
              <a:rPr lang="en-US" sz="2800" dirty="0" smtClean="0"/>
              <a:t> .. Damage to the kidneys and to the hearing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u="sng" dirty="0" err="1" smtClean="0">
                <a:solidFill>
                  <a:srgbClr val="FFC000"/>
                </a:solidFill>
              </a:rPr>
              <a:t>Fusidic</a:t>
            </a:r>
            <a:r>
              <a:rPr lang="en-US" sz="2800" b="1" u="sng" dirty="0" smtClean="0">
                <a:solidFill>
                  <a:srgbClr val="FFC000"/>
                </a:solidFill>
              </a:rPr>
              <a:t> acid</a:t>
            </a:r>
            <a:r>
              <a:rPr lang="en-US" sz="2800" dirty="0" smtClean="0">
                <a:solidFill>
                  <a:srgbClr val="FFC000"/>
                </a:solidFill>
              </a:rPr>
              <a:t>: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dirty="0" err="1" smtClean="0"/>
              <a:t>Fusidic</a:t>
            </a:r>
            <a:r>
              <a:rPr lang="en-US" dirty="0" smtClean="0"/>
              <a:t> acid inhibits protein synthesis, used against staphylococcal </a:t>
            </a:r>
            <a:r>
              <a:rPr lang="en-US" smtClean="0"/>
              <a:t>skin infection(MRSA) .. topical </a:t>
            </a:r>
            <a:r>
              <a:rPr lang="en-US" dirty="0" smtClean="0"/>
              <a:t>treatment.</a:t>
            </a:r>
          </a:p>
          <a:p>
            <a:pPr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25BB2-29DC-4157-9257-C0D9FAC23E55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 The use of antimicrobial drugs is successfully control the majority of bacterial, parasitical, fungal infections which affect human and animals.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FFC000"/>
                </a:solidFill>
              </a:rPr>
              <a:t>Sulfonamide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1934 chemical drug, </a:t>
            </a:r>
            <a:r>
              <a:rPr lang="en-US" sz="2800" b="1" u="sng" dirty="0" smtClean="0"/>
              <a:t>Penicillin G</a:t>
            </a:r>
            <a:r>
              <a:rPr lang="en-US" sz="2800" dirty="0" smtClean="0"/>
              <a:t> 1941 obtained from </a:t>
            </a:r>
            <a:r>
              <a:rPr lang="en-US" sz="2800" b="1" dirty="0" err="1" smtClean="0"/>
              <a:t>Penicillium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notatum</a:t>
            </a:r>
            <a:r>
              <a:rPr lang="en-US" sz="2800" dirty="0" smtClean="0"/>
              <a:t>..Natural drug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solidFill>
                  <a:srgbClr val="FFC000"/>
                </a:solidFill>
              </a:rPr>
              <a:t>Aminoglycosides</a:t>
            </a:r>
            <a:r>
              <a:rPr lang="en-US" sz="2800" dirty="0" smtClean="0"/>
              <a:t> (</a:t>
            </a:r>
            <a:r>
              <a:rPr lang="en-US" sz="2800" u="sng" dirty="0" smtClean="0"/>
              <a:t>Streptomycin</a:t>
            </a:r>
            <a:r>
              <a:rPr lang="en-US" sz="2800" dirty="0" smtClean="0"/>
              <a:t>, </a:t>
            </a:r>
            <a:r>
              <a:rPr lang="en-US" sz="2800" u="sng" dirty="0" err="1" smtClean="0"/>
              <a:t>Kanamycin</a:t>
            </a:r>
            <a:r>
              <a:rPr lang="en-US" sz="2800" u="sng" dirty="0" smtClean="0"/>
              <a:t>)</a:t>
            </a:r>
            <a:r>
              <a:rPr lang="en-US" sz="2800" dirty="0" smtClean="0"/>
              <a:t>1946.. Natural drugs from soil bacteria </a:t>
            </a:r>
            <a:r>
              <a:rPr lang="en-US" sz="2800" dirty="0" err="1" smtClean="0"/>
              <a:t>Actinomycetes</a:t>
            </a:r>
            <a:r>
              <a:rPr lang="en-US" sz="2800" dirty="0" smtClean="0"/>
              <a:t> group.</a:t>
            </a:r>
            <a:endParaRPr lang="en-US" sz="2800" dirty="0" smtClean="0">
              <a:solidFill>
                <a:schemeClr val="folHlink"/>
              </a:solidFill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raditional Arabic" pitchFamily="18" charset="-78"/>
              </a:rPr>
              <a:t>At present about </a:t>
            </a:r>
            <a:r>
              <a:rPr lang="en-US" sz="2800" dirty="0" smtClean="0">
                <a:solidFill>
                  <a:srgbClr val="FFC000"/>
                </a:solidFill>
                <a:cs typeface="Traditional Arabic" pitchFamily="18" charset="-78"/>
              </a:rPr>
              <a:t>100 antimicrobial </a:t>
            </a:r>
            <a:r>
              <a:rPr lang="en-US" sz="2800" dirty="0" smtClean="0">
                <a:solidFill>
                  <a:srgbClr val="FFC000"/>
                </a:solidFill>
              </a:rPr>
              <a:t>drugs</a:t>
            </a:r>
            <a:r>
              <a:rPr lang="en-US" sz="2800" dirty="0" smtClean="0">
                <a:solidFill>
                  <a:srgbClr val="FFC000"/>
                </a:solidFill>
                <a:cs typeface="Traditional Arabic" pitchFamily="18" charset="-78"/>
              </a:rPr>
              <a:t> </a:t>
            </a:r>
            <a:r>
              <a:rPr lang="en-US" sz="2800" dirty="0" smtClean="0">
                <a:cs typeface="Traditional Arabic" pitchFamily="18" charset="-78"/>
              </a:rPr>
              <a:t>of different classes are available for use in humans.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Clinically effective antimicrobial agents should exhibit selective toxicity toward the bacterium not the host.. Few Side Effects.. Have good pharmacokinetics.  </a:t>
            </a:r>
            <a:endParaRPr lang="en-US" sz="2800" dirty="0" smtClean="0">
              <a:cs typeface="Traditional Arabic" pitchFamily="18" charset="-78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942B9-C817-42B4-AD77-1A75171F81D7}" type="slidenum">
              <a:rPr lang="ar-SA"/>
              <a:pPr>
                <a:defRPr/>
              </a:pPr>
              <a:t>20</a:t>
            </a:fld>
            <a:endParaRPr lang="en-US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Inhibition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Nucleic Acid Synthesis</a:t>
            </a:r>
            <a:r>
              <a:rPr lang="ar-JO" sz="3600" dirty="0" smtClean="0">
                <a:solidFill>
                  <a:schemeClr val="tx1"/>
                </a:solidFill>
              </a:rPr>
              <a:t>-</a:t>
            </a:r>
            <a:r>
              <a:rPr lang="en-US" sz="3600" dirty="0" smtClean="0">
                <a:solidFill>
                  <a:schemeClr val="tx1"/>
                </a:solidFill>
              </a:rPr>
              <a:t>4</a:t>
            </a:r>
            <a:r>
              <a:rPr lang="ar-JO" sz="3600" dirty="0" smtClean="0"/>
              <a:t> </a:t>
            </a:r>
            <a:endParaRPr lang="en-US" sz="3600" dirty="0" smtClean="0"/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3600" dirty="0" smtClean="0"/>
              <a:t> 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Nalidixic</a:t>
            </a:r>
            <a:r>
              <a:rPr lang="en-US" sz="2800" b="1" u="sng" dirty="0" smtClean="0">
                <a:solidFill>
                  <a:srgbClr val="FFC000"/>
                </a:solidFill>
              </a:rPr>
              <a:t> acid (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Quinolone</a:t>
            </a:r>
            <a:r>
              <a:rPr lang="en-US" sz="2800" b="1" u="sng" dirty="0" smtClean="0">
                <a:solidFill>
                  <a:srgbClr val="FFC000"/>
                </a:solidFill>
              </a:rPr>
              <a:t>):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Inhibit </a:t>
            </a:r>
            <a:r>
              <a:rPr lang="en-US" sz="2800" b="1" dirty="0" smtClean="0"/>
              <a:t>DNA</a:t>
            </a:r>
            <a:r>
              <a:rPr lang="en-US" sz="2800" dirty="0" smtClean="0"/>
              <a:t> </a:t>
            </a:r>
            <a:r>
              <a:rPr lang="en-US" sz="2800" b="1" dirty="0" err="1" smtClean="0"/>
              <a:t>Gyrase</a:t>
            </a:r>
            <a:r>
              <a:rPr lang="en-US" sz="2800" b="1" dirty="0" smtClean="0"/>
              <a:t>/</a:t>
            </a:r>
            <a:r>
              <a:rPr lang="en-US" sz="2800" b="1" u="sng" dirty="0" smtClean="0"/>
              <a:t> Prevent DNA </a:t>
            </a:r>
            <a:r>
              <a:rPr lang="en-US" sz="2800" dirty="0" smtClean="0"/>
              <a:t>Replication.. </a:t>
            </a:r>
            <a:r>
              <a:rPr lang="en-US" sz="2800" b="1" dirty="0" err="1" smtClean="0"/>
              <a:t>Bactericidial</a:t>
            </a:r>
            <a:r>
              <a:rPr lang="en-US" sz="2800" b="1" dirty="0" smtClean="0"/>
              <a:t>.</a:t>
            </a:r>
            <a:r>
              <a:rPr lang="en-US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u="sng" dirty="0" err="1" smtClean="0">
                <a:solidFill>
                  <a:srgbClr val="FFC000"/>
                </a:solidFill>
              </a:rPr>
              <a:t>Floroquinolones</a:t>
            </a:r>
            <a:r>
              <a:rPr lang="en-US" sz="2400" b="1" dirty="0" smtClean="0">
                <a:solidFill>
                  <a:srgbClr val="FFC000"/>
                </a:solidFill>
              </a:rPr>
              <a:t>: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(1980s-2000s).. inhibit </a:t>
            </a:r>
            <a:r>
              <a:rPr lang="en-US" sz="2400" b="1" u="sng" dirty="0" smtClean="0"/>
              <a:t>DNA </a:t>
            </a:r>
            <a:r>
              <a:rPr lang="en-US" sz="2400" b="1" u="sng" dirty="0" err="1" smtClean="0"/>
              <a:t>Gyrase</a:t>
            </a:r>
            <a:r>
              <a:rPr lang="en-US" sz="2400" b="1" u="sng" dirty="0" smtClean="0"/>
              <a:t> </a:t>
            </a:r>
            <a:r>
              <a:rPr lang="en-US" sz="2400" u="sng" dirty="0" smtClean="0"/>
              <a:t>&amp; </a:t>
            </a:r>
            <a:r>
              <a:rPr lang="en-US" sz="2400" b="1" u="sng" dirty="0" smtClean="0"/>
              <a:t>transcription &amp; replication </a:t>
            </a:r>
            <a:r>
              <a:rPr lang="en-US" sz="2400" dirty="0" smtClean="0"/>
              <a:t>. </a:t>
            </a:r>
            <a:r>
              <a:rPr lang="en-US" sz="2400" b="1" dirty="0" smtClean="0"/>
              <a:t>Bactericidal</a:t>
            </a:r>
            <a:r>
              <a:rPr lang="en-US" sz="2400" dirty="0" smtClean="0"/>
              <a:t>, </a:t>
            </a:r>
            <a:r>
              <a:rPr lang="en-US" sz="2400" dirty="0" err="1" smtClean="0"/>
              <a:t>Norfloxacin</a:t>
            </a:r>
            <a:r>
              <a:rPr lang="en-US" sz="2400" dirty="0" smtClean="0"/>
              <a:t>, Ciprofloxacin, </a:t>
            </a:r>
            <a:r>
              <a:rPr lang="en-US" sz="2400" dirty="0" err="1" smtClean="0"/>
              <a:t>Levofloxacin</a:t>
            </a:r>
            <a:r>
              <a:rPr lang="en-US" sz="2400" dirty="0" smtClean="0"/>
              <a:t> , </a:t>
            </a:r>
            <a:r>
              <a:rPr lang="en-US" sz="2400" dirty="0" err="1" smtClean="0"/>
              <a:t>Ofloxacin</a:t>
            </a:r>
            <a:r>
              <a:rPr lang="en-US" sz="2400" dirty="0" smtClean="0"/>
              <a:t>..Broad spectrum.. More G-</a:t>
            </a:r>
            <a:r>
              <a:rPr lang="en-US" sz="2400" dirty="0" err="1" smtClean="0"/>
              <a:t>ve</a:t>
            </a:r>
            <a:r>
              <a:rPr lang="en-US" sz="2400" dirty="0" smtClean="0"/>
              <a:t> than </a:t>
            </a:r>
            <a:r>
              <a:rPr lang="en-US" sz="2400" dirty="0" err="1" smtClean="0"/>
              <a:t>G+e</a:t>
            </a:r>
            <a:r>
              <a:rPr lang="en-US" sz="2400" dirty="0" smtClean="0"/>
              <a:t> Infections.. intracellular pathogens, Urinary Tract, Pneumonia, Septicemia.. </a:t>
            </a:r>
            <a:r>
              <a:rPr lang="en-US" sz="2400" u="sng" dirty="0" smtClean="0"/>
              <a:t>Resistance by altered DNA </a:t>
            </a:r>
            <a:r>
              <a:rPr lang="en-US" sz="2400" u="sng" dirty="0" err="1" smtClean="0"/>
              <a:t>gyrase</a:t>
            </a:r>
            <a:r>
              <a:rPr lang="en-US" sz="2400" u="sng" dirty="0" smtClean="0"/>
              <a:t>.</a:t>
            </a:r>
            <a:r>
              <a:rPr lang="en-US" sz="2400" dirty="0" smtClean="0"/>
              <a:t>. Develop due to mutation during treatment.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>
                <a:solidFill>
                  <a:srgbClr val="FFC000"/>
                </a:solidFill>
              </a:rPr>
              <a:t>Nitrofurantoin</a:t>
            </a:r>
            <a:r>
              <a:rPr lang="en-US" sz="2400" i="1" dirty="0" smtClean="0"/>
              <a:t> </a:t>
            </a:r>
            <a:r>
              <a:rPr lang="en-US" sz="2400" dirty="0" smtClean="0"/>
              <a:t>: Damage DNA.. </a:t>
            </a:r>
            <a:r>
              <a:rPr lang="en-US" sz="2400" dirty="0" err="1" smtClean="0"/>
              <a:t>Bacteriostatic</a:t>
            </a:r>
            <a:r>
              <a:rPr lang="en-US" sz="2400" dirty="0" smtClean="0"/>
              <a:t> 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dirty="0" smtClean="0"/>
              <a:t>Both  </a:t>
            </a:r>
            <a:r>
              <a:rPr lang="en-US" sz="2400" b="1" dirty="0" err="1" smtClean="0"/>
              <a:t>Naldixic</a:t>
            </a:r>
            <a:r>
              <a:rPr lang="en-US" sz="2400" b="1" dirty="0" smtClean="0"/>
              <a:t> acid &amp; </a:t>
            </a:r>
            <a:r>
              <a:rPr lang="en-US" sz="2400" b="1" dirty="0" err="1" smtClean="0"/>
              <a:t>Nitrofurantoin</a:t>
            </a:r>
            <a:r>
              <a:rPr lang="en-US" sz="2400" b="1" dirty="0" smtClean="0"/>
              <a:t> mainly </a:t>
            </a:r>
            <a:r>
              <a:rPr lang="en-US" sz="2400" dirty="0" smtClean="0"/>
              <a:t>are active against G-</a:t>
            </a:r>
            <a:r>
              <a:rPr lang="en-US" sz="2400" dirty="0" err="1" smtClean="0"/>
              <a:t>ve</a:t>
            </a:r>
            <a:r>
              <a:rPr lang="en-US" sz="2400" dirty="0" smtClean="0"/>
              <a:t> enteric bacteria..</a:t>
            </a:r>
            <a:r>
              <a:rPr lang="en-US" sz="2400" i="1" dirty="0" err="1" smtClean="0"/>
              <a:t>E.coli</a:t>
            </a:r>
            <a:r>
              <a:rPr lang="en-US" sz="2400" i="1" dirty="0" smtClean="0"/>
              <a:t>..</a:t>
            </a:r>
            <a:r>
              <a:rPr lang="en-US" sz="2400" dirty="0" smtClean="0"/>
              <a:t> used in Urinary tract Infection.  </a:t>
            </a: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 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Rifamycin</a:t>
            </a:r>
            <a:r>
              <a:rPr lang="en-US" sz="2800" b="1" u="sng" dirty="0" smtClean="0">
                <a:solidFill>
                  <a:srgbClr val="FFC000"/>
                </a:solidFill>
              </a:rPr>
              <a:t> /</a:t>
            </a:r>
            <a:r>
              <a:rPr lang="en-US" sz="2800" b="1" u="sng" dirty="0" err="1" smtClean="0">
                <a:solidFill>
                  <a:srgbClr val="FFC000"/>
                </a:solidFill>
              </a:rPr>
              <a:t>Rifampin</a:t>
            </a:r>
            <a:r>
              <a:rPr lang="en-US" sz="2400" dirty="0" smtClean="0">
                <a:solidFill>
                  <a:srgbClr val="FFC000"/>
                </a:solidFill>
              </a:rPr>
              <a:t>: </a:t>
            </a:r>
            <a:r>
              <a:rPr lang="en-US" sz="2400" dirty="0" smtClean="0"/>
              <a:t>binds to the </a:t>
            </a:r>
            <a:r>
              <a:rPr lang="en-US" sz="2400" b="1" dirty="0" smtClean="0"/>
              <a:t>RNA polymerase..</a:t>
            </a:r>
            <a:r>
              <a:rPr lang="en-US" sz="2400" dirty="0" smtClean="0"/>
              <a:t> Prevent its transcription from DNA .. </a:t>
            </a:r>
            <a:r>
              <a:rPr lang="en-US" sz="2400" b="1" dirty="0" smtClean="0"/>
              <a:t>Bactericidal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Mycobacteria</a:t>
            </a:r>
            <a:r>
              <a:rPr lang="en-US" sz="2400" dirty="0" smtClean="0"/>
              <a:t>.. Intracellular bacteria.. </a:t>
            </a:r>
            <a:r>
              <a:rPr lang="en-US" sz="2400" i="1" dirty="0" smtClean="0"/>
              <a:t>Chlamydia, </a:t>
            </a:r>
            <a:r>
              <a:rPr lang="en-US" sz="2400" i="1" dirty="0" err="1" smtClean="0"/>
              <a:t>Brucella</a:t>
            </a:r>
            <a:r>
              <a:rPr lang="en-US" sz="2400" dirty="0" smtClean="0"/>
              <a:t>, Resistance due to change in </a:t>
            </a:r>
            <a:r>
              <a:rPr lang="en-US" sz="2400" u="sng" dirty="0" smtClean="0"/>
              <a:t>RNA polymerase ß-subunit </a:t>
            </a:r>
            <a:r>
              <a:rPr lang="en-US" sz="2400" dirty="0" smtClean="0"/>
              <a:t>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1554163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Floroquinolone</a:t>
            </a:r>
            <a:r>
              <a:rPr lang="en-US" dirty="0" smtClean="0">
                <a:solidFill>
                  <a:schemeClr val="tx1"/>
                </a:solidFill>
              </a:rPr>
              <a:t>/Ciprofloxacin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2-Nalidixic  Acid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2515A-E089-489A-B732-1AB90FB1DB30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2532" name="Picture 5" descr="Nalidixic_aci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73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Content Placeholder 7" descr="Ciprofloxacin_Structure_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524000"/>
            <a:ext cx="4495800" cy="5105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C2379-8246-41C9-B6FF-FDE9F1DEF938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5-Inhibition Synthesis of Essential Metabolites</a:t>
            </a:r>
            <a:r>
              <a:rPr lang="ar-JO" sz="2800" dirty="0" smtClean="0"/>
              <a:t> </a:t>
            </a:r>
            <a:endParaRPr lang="en-US" sz="2800" dirty="0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838200"/>
            <a:ext cx="5943600" cy="5867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fr-FR" dirty="0" smtClean="0"/>
              <a:t> </a:t>
            </a:r>
            <a:r>
              <a:rPr lang="fr-FR" sz="2800" b="1" u="sng" dirty="0" err="1" smtClean="0">
                <a:solidFill>
                  <a:srgbClr val="FFC000"/>
                </a:solidFill>
              </a:rPr>
              <a:t>Sulfa</a:t>
            </a:r>
            <a:r>
              <a:rPr lang="fr-FR" sz="2800" b="1" u="sng" dirty="0" smtClean="0">
                <a:solidFill>
                  <a:srgbClr val="FFC000"/>
                </a:solidFill>
              </a:rPr>
              <a:t> </a:t>
            </a:r>
            <a:r>
              <a:rPr lang="fr-FR" sz="2800" b="1" u="sng" dirty="0" err="1" smtClean="0">
                <a:solidFill>
                  <a:srgbClr val="FFC000"/>
                </a:solidFill>
              </a:rPr>
              <a:t>drugs</a:t>
            </a:r>
            <a:r>
              <a:rPr lang="fr-FR" sz="2800" b="1" u="sng" dirty="0" smtClean="0">
                <a:solidFill>
                  <a:srgbClr val="FFC000"/>
                </a:solidFill>
              </a:rPr>
              <a:t> / </a:t>
            </a:r>
            <a:r>
              <a:rPr lang="fr-FR" sz="2800" b="1" u="sng" dirty="0" err="1" smtClean="0">
                <a:solidFill>
                  <a:srgbClr val="FFC000"/>
                </a:solidFill>
              </a:rPr>
              <a:t>Sulfonamides</a:t>
            </a:r>
            <a:r>
              <a:rPr lang="fr-FR" sz="2400" b="1" dirty="0" smtClean="0">
                <a:solidFill>
                  <a:srgbClr val="FFC000"/>
                </a:solidFill>
              </a:rPr>
              <a:t> </a:t>
            </a:r>
            <a:r>
              <a:rPr lang="fr-FR" sz="2400" dirty="0" smtClean="0"/>
              <a:t>: Structure analogue to PABA.. </a:t>
            </a:r>
            <a:r>
              <a:rPr lang="fr-FR" sz="2400" dirty="0" err="1" smtClean="0"/>
              <a:t>Compete</a:t>
            </a:r>
            <a:r>
              <a:rPr lang="fr-FR" sz="2400" dirty="0" smtClean="0"/>
              <a:t> 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.. </a:t>
            </a:r>
            <a:r>
              <a:rPr lang="fr-FR" sz="2400" b="1" u="sng" dirty="0" smtClean="0"/>
              <a:t>Block </a:t>
            </a:r>
            <a:r>
              <a:rPr lang="fr-FR" sz="2400" b="1" u="sng" dirty="0" err="1" smtClean="0"/>
              <a:t>folic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acid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synthesis</a:t>
            </a:r>
            <a:r>
              <a:rPr lang="fr-FR" sz="2400" dirty="0" smtClean="0"/>
              <a:t>.. Essential  for </a:t>
            </a:r>
            <a:r>
              <a:rPr lang="fr-FR" sz="2400" dirty="0" err="1" smtClean="0"/>
              <a:t>nucleic</a:t>
            </a:r>
            <a:r>
              <a:rPr lang="fr-FR" sz="2400" dirty="0" smtClean="0"/>
              <a:t> </a:t>
            </a:r>
            <a:r>
              <a:rPr lang="fr-FR" sz="2400" dirty="0" err="1" smtClean="0"/>
              <a:t>acid</a:t>
            </a:r>
            <a:r>
              <a:rPr lang="fr-FR" sz="2400" dirty="0" smtClean="0"/>
              <a:t> </a:t>
            </a:r>
            <a:r>
              <a:rPr lang="fr-FR" sz="2400" dirty="0" err="1" smtClean="0"/>
              <a:t>synthesis</a:t>
            </a:r>
            <a:r>
              <a:rPr lang="fr-FR" sz="2400" dirty="0" smtClean="0"/>
              <a:t> ..</a:t>
            </a:r>
            <a:r>
              <a:rPr lang="fr-FR" sz="2400" dirty="0" err="1" smtClean="0"/>
              <a:t>Mammals</a:t>
            </a:r>
            <a:r>
              <a:rPr lang="fr-FR" sz="2400" dirty="0" smtClean="0"/>
              <a:t>  </a:t>
            </a:r>
            <a:r>
              <a:rPr lang="fr-FR" sz="2400" dirty="0" err="1" smtClean="0"/>
              <a:t>don’t</a:t>
            </a:r>
            <a:r>
              <a:rPr lang="fr-FR" sz="2400" dirty="0" smtClean="0"/>
              <a:t>  </a:t>
            </a:r>
            <a:r>
              <a:rPr lang="fr-FR" sz="2400" dirty="0" err="1" smtClean="0"/>
              <a:t>need</a:t>
            </a:r>
            <a:r>
              <a:rPr lang="fr-FR" sz="2400" dirty="0" smtClean="0"/>
              <a:t>  PABA or </a:t>
            </a:r>
            <a:r>
              <a:rPr lang="fr-FR" sz="2400" dirty="0" err="1" smtClean="0"/>
              <a:t>its</a:t>
            </a:r>
            <a:r>
              <a:rPr lang="fr-FR" sz="2400" dirty="0" smtClean="0"/>
              <a:t> </a:t>
            </a:r>
            <a:r>
              <a:rPr lang="fr-FR" sz="2400" dirty="0" err="1" smtClean="0"/>
              <a:t>analogs</a:t>
            </a:r>
            <a:r>
              <a:rPr lang="fr-FR" sz="2400" dirty="0" smtClean="0"/>
              <a:t>  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fr-FR" sz="2400" b="1" dirty="0" smtClean="0"/>
              <a:t>- </a:t>
            </a:r>
            <a:r>
              <a:rPr lang="fr-FR" sz="2400" b="1" dirty="0" err="1" smtClean="0"/>
              <a:t>Bacteriostatic</a:t>
            </a:r>
            <a:r>
              <a:rPr lang="fr-FR" sz="2400" dirty="0" smtClean="0"/>
              <a:t>.. </a:t>
            </a:r>
            <a:r>
              <a:rPr lang="fr-FR" sz="2400" dirty="0" err="1" smtClean="0"/>
              <a:t>Now</a:t>
            </a:r>
            <a:r>
              <a:rPr lang="fr-FR" sz="2400" dirty="0" smtClean="0"/>
              <a:t> </a:t>
            </a:r>
            <a:r>
              <a:rPr lang="fr-FR" sz="2400" dirty="0" err="1" smtClean="0"/>
              <a:t>Rarely</a:t>
            </a:r>
            <a:r>
              <a:rPr lang="fr-FR" sz="2400" dirty="0" smtClean="0"/>
              <a:t> </a:t>
            </a:r>
            <a:r>
              <a:rPr lang="fr-FR" sz="2400" dirty="0" err="1" smtClean="0"/>
              <a:t>used</a:t>
            </a:r>
            <a:r>
              <a:rPr lang="fr-FR" sz="2400" dirty="0" smtClean="0"/>
              <a:t> </a:t>
            </a:r>
            <a:r>
              <a:rPr lang="fr-FR" sz="2400" dirty="0" err="1" smtClean="0"/>
              <a:t>alone</a:t>
            </a:r>
            <a:r>
              <a:rPr lang="fr-FR" sz="2400" dirty="0" smtClean="0"/>
              <a:t>,     </a:t>
            </a:r>
            <a:r>
              <a:rPr lang="fr-FR" sz="2400" dirty="0" err="1" smtClean="0"/>
              <a:t>Rapid</a:t>
            </a:r>
            <a:r>
              <a:rPr lang="fr-FR" sz="2400" dirty="0" smtClean="0"/>
              <a:t> </a:t>
            </a:r>
            <a:r>
              <a:rPr lang="fr-FR" sz="2400" dirty="0" err="1" smtClean="0"/>
              <a:t>develop</a:t>
            </a:r>
            <a:r>
              <a:rPr lang="fr-FR" sz="2400" dirty="0" smtClean="0"/>
              <a:t> Resistance by </a:t>
            </a:r>
            <a:r>
              <a:rPr lang="en-US" sz="2400" dirty="0" smtClean="0"/>
              <a:t>altered</a:t>
            </a:r>
            <a:r>
              <a:rPr lang="en-US" sz="2400" dirty="0" smtClean="0">
                <a:effectLst/>
              </a:rPr>
              <a:t>.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000"/>
                </a:solidFill>
              </a:rPr>
              <a:t>Sulfamethoxazole-trimethoprim</a:t>
            </a:r>
            <a:endParaRPr lang="en-US" sz="2400" dirty="0" smtClean="0">
              <a:solidFill>
                <a:srgbClr val="FFC000"/>
              </a:solidFill>
            </a:endParaRP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dirty="0" smtClean="0"/>
              <a:t>5:1 concentration (</a:t>
            </a:r>
            <a:r>
              <a:rPr lang="en-US" sz="2400" dirty="0" err="1" smtClean="0"/>
              <a:t>Cotrimoxazole</a:t>
            </a:r>
            <a:r>
              <a:rPr lang="en-US" sz="2400" dirty="0" smtClean="0"/>
              <a:t>/</a:t>
            </a:r>
            <a:r>
              <a:rPr lang="en-US" sz="2400" dirty="0" err="1" smtClean="0"/>
              <a:t>Bactrim</a:t>
            </a:r>
            <a:r>
              <a:rPr lang="en-US" sz="2400" dirty="0" smtClean="0"/>
              <a:t>)  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dirty="0" smtClean="0"/>
              <a:t>Combined effects/Synergism,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dirty="0" smtClean="0"/>
              <a:t>Oral Broad Spectrum 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dirty="0" smtClean="0"/>
              <a:t>UTI, RTI</a:t>
            </a:r>
          </a:p>
        </p:txBody>
      </p:sp>
      <p:pic>
        <p:nvPicPr>
          <p:cNvPr id="23557" name="Picture 12" descr="ANd9GcTBnOnnl3tuaNPOfbn0vC4y5ofe2cFSlAQ_sAwBd3sXI9yO03J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14400"/>
            <a:ext cx="3200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5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9718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B9E4A-3E04-476F-A3E3-3C670EECA552}" type="slidenum">
              <a:rPr lang="ar-SA"/>
              <a:pPr>
                <a:defRPr/>
              </a:pPr>
              <a:t>23</a:t>
            </a:fld>
            <a:endParaRPr lang="en-US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28600"/>
            <a:ext cx="8689975" cy="6629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 err="1" smtClean="0">
                <a:solidFill>
                  <a:srgbClr val="FFC000"/>
                </a:solidFill>
              </a:rPr>
              <a:t>Antituberculosis</a:t>
            </a:r>
            <a:r>
              <a:rPr lang="en-US" b="1" dirty="0" smtClean="0">
                <a:solidFill>
                  <a:srgbClr val="FFC000"/>
                </a:solidFill>
              </a:rPr>
              <a:t> Drugs:</a:t>
            </a:r>
            <a:endParaRPr lang="en-US" dirty="0" smtClean="0">
              <a:solidFill>
                <a:srgbClr val="FFC0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Inhibition </a:t>
            </a:r>
            <a:r>
              <a:rPr lang="en-US" sz="2800" u="sng" dirty="0" err="1" smtClean="0"/>
              <a:t>Mycolic</a:t>
            </a:r>
            <a:r>
              <a:rPr lang="en-US" sz="2800" u="sng" dirty="0" smtClean="0"/>
              <a:t> acid </a:t>
            </a:r>
            <a:r>
              <a:rPr lang="en-US" sz="2800" dirty="0" smtClean="0"/>
              <a:t>.. Part of </a:t>
            </a:r>
            <a:r>
              <a:rPr lang="en-US" sz="2800" dirty="0" err="1" smtClean="0"/>
              <a:t>Mycobacterial</a:t>
            </a:r>
            <a:r>
              <a:rPr lang="en-US" sz="2800" dirty="0" smtClean="0"/>
              <a:t> Cell Wall.. </a:t>
            </a:r>
            <a:r>
              <a:rPr lang="en-US" sz="2800" i="1" dirty="0" smtClean="0"/>
              <a:t>Mycobacterium tuberculosis</a:t>
            </a:r>
            <a:r>
              <a:rPr lang="en-US" sz="2800" dirty="0" smtClean="0"/>
              <a:t>. 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b="1" dirty="0" err="1" smtClean="0"/>
              <a:t>Isoniazid</a:t>
            </a:r>
            <a:r>
              <a:rPr lang="en-US" sz="2800" dirty="0" smtClean="0"/>
              <a:t> (INH), </a:t>
            </a:r>
            <a:r>
              <a:rPr lang="en-US" sz="2800" b="1" dirty="0" err="1" smtClean="0"/>
              <a:t>Ethambutol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Cycloserine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Rifampin</a:t>
            </a:r>
            <a:r>
              <a:rPr lang="en-US" sz="2800" b="1" dirty="0" smtClean="0"/>
              <a:t>,</a:t>
            </a:r>
            <a:r>
              <a:rPr lang="en-US" sz="2800" dirty="0" smtClean="0"/>
              <a:t>  </a:t>
            </a:r>
            <a:r>
              <a:rPr lang="en-US" sz="2800" b="1" dirty="0" smtClean="0"/>
              <a:t>Streptomycin.. oral &amp; </a:t>
            </a:r>
            <a:r>
              <a:rPr lang="en-US" sz="2800" b="1" dirty="0" err="1" smtClean="0"/>
              <a:t>injectable</a:t>
            </a:r>
            <a:r>
              <a:rPr lang="en-US" sz="2800" b="1" dirty="0" smtClean="0"/>
              <a:t> forms</a:t>
            </a:r>
            <a:r>
              <a:rPr lang="en-US" sz="2800" dirty="0" smtClean="0"/>
              <a:t> 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3-12 months treatment by combination 2-3 drugs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 Rapid Resistance develop if single drug used alone MDR-TB) observed in the early 1990s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dirty="0" smtClean="0"/>
              <a:t>Treatment of MR-tuberculosis requires 1-2 years.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err="1" smtClean="0">
                <a:solidFill>
                  <a:srgbClr val="FFC000"/>
                </a:solidFill>
              </a:rPr>
              <a:t>Metronidazol</a:t>
            </a:r>
            <a:r>
              <a:rPr lang="en-US" sz="2800" dirty="0" smtClean="0">
                <a:solidFill>
                  <a:srgbClr val="FFC000"/>
                </a:solidFill>
              </a:rPr>
              <a:t>/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inhibits nucleic acid synthesis by disrupting the DNA of microbial cells. Active against most Anaerobic Bacteria.. Oral &amp; intravenous..Bacteria develop slowly resistance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Anti-protozoa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u="sng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F4BFF-D3FF-4966-AC01-599AA34AC1BC}" type="slidenum">
              <a:rPr lang="ar-SA"/>
              <a:pPr>
                <a:defRPr/>
              </a:pPr>
              <a:t>24</a:t>
            </a:fld>
            <a:endParaRPr lang="en-US"/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</a:rPr>
              <a:t>Antibiotic Susceptibility Tests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u="sng" smtClean="0">
                <a:solidFill>
                  <a:srgbClr val="FFC000"/>
                </a:solidFill>
              </a:rPr>
              <a:t>Laboratory Antibiotic Susceptibility Tests: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smtClean="0"/>
              <a:t>Culture, Isolation, Identification of Bacteria from clinical specimen as pure E. coli, S. aureus,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smtClean="0"/>
              <a:t>Testing of only one pure fresh bacteria culture on  Mueller-Hinton Broth &amp; Agar.. Disk Diffusion test .. Measure inhibition zone after 24 hrs incubation 37</a:t>
            </a:r>
            <a:r>
              <a:rPr lang="en-US" sz="2800" baseline="30000" smtClean="0"/>
              <a:t>o</a:t>
            </a:r>
            <a:r>
              <a:rPr lang="en-US" sz="2800" smtClean="0"/>
              <a:t>C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u="sng" smtClean="0">
                <a:solidFill>
                  <a:srgbClr val="FFC000"/>
                </a:solidFill>
              </a:rPr>
              <a:t>Minimal Inhibitory Concentration (MIC/ug/ml)</a:t>
            </a:r>
            <a:r>
              <a:rPr lang="en-US" sz="2800" smtClean="0">
                <a:solidFill>
                  <a:srgbClr val="FFC000"/>
                </a:solidFill>
              </a:rPr>
              <a:t> </a:t>
            </a:r>
            <a:r>
              <a:rPr lang="en-US" sz="2800" smtClean="0"/>
              <a:t>.. </a:t>
            </a:r>
            <a:r>
              <a:rPr lang="en-US" sz="2800" u="sng" smtClean="0"/>
              <a:t>E-test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</a:t>
            </a:r>
            <a:r>
              <a:rPr lang="en-US" sz="2400" b="1" smtClean="0"/>
              <a:t>consists of a strip containing an exponential gradient of one antibiotic(1-2-4-8-16-32-64-128-256) ug/ml</a:t>
            </a:r>
            <a:endParaRPr lang="en-US" sz="2400" u="sng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u="sng" smtClean="0">
                <a:solidFill>
                  <a:srgbClr val="FFC000"/>
                </a:solidFill>
              </a:rPr>
              <a:t>Lab Report</a:t>
            </a:r>
            <a:r>
              <a:rPr lang="en-US" sz="2800" smtClean="0"/>
              <a:t>: Susceptible isolates (S) .. Intermediate susceptible (IS).. Resistant (R)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smtClean="0"/>
              <a:t>Multi-resistant.. Resistance to </a:t>
            </a:r>
            <a:r>
              <a:rPr lang="en-US" sz="2800" u="sng" smtClean="0"/>
              <a:t>&gt;</a:t>
            </a:r>
            <a:r>
              <a:rPr lang="en-US" sz="2800" smtClean="0"/>
              <a:t>2 antibiotic classes.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10A0C-C16A-441C-9F21-CFD93A3323BA}" type="slidenum">
              <a:rPr lang="ar-SA"/>
              <a:pPr>
                <a:defRPr/>
              </a:pPr>
              <a:t>25</a:t>
            </a:fld>
            <a:endParaRPr lang="en-US"/>
          </a:p>
        </p:txBody>
      </p:sp>
      <p:sp>
        <p:nvSpPr>
          <p:cNvPr id="5018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Antibiotic Disc -Test</a:t>
            </a:r>
          </a:p>
        </p:txBody>
      </p:sp>
      <p:pic>
        <p:nvPicPr>
          <p:cNvPr id="26628" name="Picture 10" descr="Disc-diffusion test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00200"/>
            <a:ext cx="83820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D1411-05EF-49D1-AE8F-DBCCF32F91CA}" type="slidenum">
              <a:rPr lang="ar-SA"/>
              <a:pPr>
                <a:defRPr/>
              </a:pPr>
              <a:t>26</a:t>
            </a:fld>
            <a:endParaRPr lang="en-US"/>
          </a:p>
        </p:txBody>
      </p:sp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Antibiotic E-test </a:t>
            </a:r>
            <a:r>
              <a:rPr lang="en-US" smtClean="0"/>
              <a:t>(MIC-mg/ml)</a:t>
            </a:r>
            <a:endParaRPr lang="en-US" dirty="0" smtClean="0"/>
          </a:p>
        </p:txBody>
      </p:sp>
      <p:pic>
        <p:nvPicPr>
          <p:cNvPr id="27652" name="Picture 4" descr="E-test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0"/>
            <a:ext cx="8001000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12954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Alarming of antimicrobial resistance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42375" cy="5638800"/>
          </a:xfrm>
        </p:spPr>
        <p:txBody>
          <a:bodyPr/>
          <a:lstStyle/>
          <a:p>
            <a:pPr algn="l" rtl="0" eaLnBrk="1" hangingPunct="1">
              <a:buFontTx/>
              <a:buChar char="-"/>
              <a:defRPr/>
            </a:pPr>
            <a:r>
              <a:rPr lang="en-US" sz="2800" dirty="0" smtClean="0"/>
              <a:t>All antimicrobial drugs in </a:t>
            </a:r>
            <a:r>
              <a:rPr lang="en-US" sz="2800" b="1" dirty="0" smtClean="0">
                <a:solidFill>
                  <a:srgbClr val="FFC000"/>
                </a:solidFill>
              </a:rPr>
              <a:t>low/high doses </a:t>
            </a:r>
            <a:r>
              <a:rPr lang="en-US" sz="2800" dirty="0" smtClean="0"/>
              <a:t>can alter the microbial body flora slowly or rapidly over time.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dirty="0" smtClean="0">
                <a:effectLst/>
              </a:rPr>
              <a:t>Antibiotics have progressive selective pressure on  microorganisms in Human, Animals, Environment. 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b="1" dirty="0" smtClean="0">
                <a:solidFill>
                  <a:srgbClr val="FFC000"/>
                </a:solidFill>
                <a:effectLst/>
              </a:rPr>
              <a:t>Resistance is becoming a serious problem Worldwide..  </a:t>
            </a:r>
            <a:r>
              <a:rPr lang="en-US" sz="2800" dirty="0" smtClean="0">
                <a:effectLst/>
              </a:rPr>
              <a:t>more </a:t>
            </a:r>
            <a:r>
              <a:rPr lang="en-US" sz="2800" dirty="0" err="1" smtClean="0">
                <a:effectLst/>
              </a:rPr>
              <a:t>commensal</a:t>
            </a:r>
            <a:r>
              <a:rPr lang="en-US" sz="2800" dirty="0" smtClean="0">
                <a:effectLst/>
              </a:rPr>
              <a:t> /pathogenic microorganisms ( Bacteria, Yeast, Viruses) are become untreatable with commonly used antimicrobials. 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dirty="0" smtClean="0"/>
              <a:t>Development of bacterial resistance is increased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    by overuse/ misuse of antimicrobials in medicine &amp; agriculture and misuse by general population.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6F8DC-0732-4E58-B887-953CA29CEB73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CFD0F-D6EC-4462-AF98-1F493A3DE4AC}" type="slidenum">
              <a:rPr lang="ar-SA"/>
              <a:pPr>
                <a:defRPr/>
              </a:pPr>
              <a:t>28</a:t>
            </a:fld>
            <a:endParaRPr lang="en-US"/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51058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Antimicrobial Resistance </a:t>
            </a:r>
          </a:p>
        </p:txBody>
      </p:sp>
      <p:sp>
        <p:nvSpPr>
          <p:cNvPr id="2867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dirty="0" smtClean="0">
                <a:solidFill>
                  <a:srgbClr val="FFC000"/>
                </a:solidFill>
                <a:effectLst/>
              </a:rPr>
              <a:t>Superbugs/MDR bacteria</a:t>
            </a:r>
            <a:r>
              <a:rPr lang="en-US" sz="2800" dirty="0" smtClean="0">
                <a:effectLst/>
              </a:rPr>
              <a:t> are now killing Thousands of Patients over the world.</a:t>
            </a:r>
          </a:p>
          <a:p>
            <a:pPr algn="l" rtl="0" eaLnBrk="1" hangingPunct="1">
              <a:defRPr/>
            </a:pPr>
            <a:r>
              <a:rPr lang="en-US" sz="2800" dirty="0" smtClean="0"/>
              <a:t>Antimicrobial resistance is one the most serious public health issues of our time (WHO,2014)</a:t>
            </a:r>
            <a:endParaRPr lang="en-US" sz="2400" i="1" dirty="0" smtClean="0">
              <a:effectLst/>
            </a:endParaRPr>
          </a:p>
          <a:p>
            <a:pPr algn="l" rtl="0" eaLnBrk="1" hangingPunct="1">
              <a:defRPr/>
            </a:pPr>
            <a:r>
              <a:rPr lang="en-US" sz="2400" i="1" dirty="0" err="1" smtClean="0">
                <a:effectLst/>
              </a:rPr>
              <a:t>Acinetobacter</a:t>
            </a:r>
            <a:r>
              <a:rPr lang="en-US" sz="2400" i="1" dirty="0" smtClean="0">
                <a:effectLst/>
              </a:rPr>
              <a:t> spp</a:t>
            </a:r>
            <a:r>
              <a:rPr lang="en-US" sz="2400" dirty="0" smtClean="0">
                <a:effectLst/>
              </a:rPr>
              <a:t>., </a:t>
            </a:r>
            <a:r>
              <a:rPr lang="en-US" sz="2400" i="1" dirty="0" smtClean="0">
                <a:effectLst/>
              </a:rPr>
              <a:t>Pseudomonas spp</a:t>
            </a:r>
            <a:r>
              <a:rPr lang="en-US" sz="2400" dirty="0" smtClean="0">
                <a:effectLst/>
              </a:rPr>
              <a:t>., </a:t>
            </a:r>
            <a:r>
              <a:rPr lang="en-US" sz="2400" dirty="0" err="1" smtClean="0">
                <a:effectLst/>
              </a:rPr>
              <a:t>E.coli</a:t>
            </a:r>
            <a:r>
              <a:rPr lang="en-US" sz="2400" dirty="0" smtClean="0">
                <a:effectLst/>
              </a:rPr>
              <a:t>, </a:t>
            </a:r>
            <a:r>
              <a:rPr lang="en-US" sz="2400" dirty="0" err="1" smtClean="0">
                <a:effectLst/>
              </a:rPr>
              <a:t>Klebsiella</a:t>
            </a:r>
            <a:r>
              <a:rPr lang="en-US" sz="2400" dirty="0" smtClean="0">
                <a:effectLst/>
              </a:rPr>
              <a:t>  </a:t>
            </a:r>
            <a:r>
              <a:rPr lang="en-US" sz="2400" dirty="0" err="1" smtClean="0">
                <a:effectLst/>
              </a:rPr>
              <a:t>pneumoniae</a:t>
            </a:r>
            <a:r>
              <a:rPr lang="en-US" sz="2400" dirty="0" smtClean="0">
                <a:effectLst/>
              </a:rPr>
              <a:t>, </a:t>
            </a:r>
            <a:r>
              <a:rPr lang="en-US" sz="2400" i="1" dirty="0" smtClean="0">
                <a:effectLst/>
              </a:rPr>
              <a:t>MR-staphylococci</a:t>
            </a:r>
            <a:r>
              <a:rPr lang="en-US" sz="2400" dirty="0" smtClean="0">
                <a:effectLst/>
              </a:rPr>
              <a:t>  (MRSA), </a:t>
            </a:r>
            <a:r>
              <a:rPr lang="en-US" sz="2400" dirty="0" err="1" smtClean="0">
                <a:effectLst/>
              </a:rPr>
              <a:t>Va</a:t>
            </a:r>
            <a:r>
              <a:rPr lang="en-US" sz="2400" dirty="0" smtClean="0">
                <a:effectLst/>
              </a:rPr>
              <a:t>-R </a:t>
            </a:r>
            <a:r>
              <a:rPr lang="en-US" sz="2400" dirty="0" err="1" smtClean="0">
                <a:effectLst/>
              </a:rPr>
              <a:t>Enterococcus</a:t>
            </a:r>
            <a:r>
              <a:rPr lang="en-US" sz="2400" dirty="0" smtClean="0">
                <a:effectLst/>
              </a:rPr>
              <a:t>, MR-</a:t>
            </a:r>
            <a:r>
              <a:rPr lang="en-US" sz="2400" i="1" dirty="0" err="1" smtClean="0">
                <a:effectLst/>
              </a:rPr>
              <a:t>Mycobacteria</a:t>
            </a:r>
            <a:r>
              <a:rPr lang="en-US" sz="2400" i="1" dirty="0" smtClean="0">
                <a:effectLst/>
              </a:rPr>
              <a:t> </a:t>
            </a:r>
            <a:r>
              <a:rPr lang="en-US" sz="2400" i="1" dirty="0" err="1" smtClean="0">
                <a:effectLst/>
              </a:rPr>
              <a:t>spp</a:t>
            </a:r>
            <a:r>
              <a:rPr lang="en-US" sz="2400" dirty="0" smtClean="0">
                <a:effectLst/>
              </a:rPr>
              <a:t>… </a:t>
            </a:r>
            <a:r>
              <a:rPr lang="en-US" sz="2400" b="1" dirty="0" smtClean="0">
                <a:solidFill>
                  <a:srgbClr val="FFC000"/>
                </a:solidFill>
                <a:effectLst/>
              </a:rPr>
              <a:t>High Mortality &amp; High Treatment Cost </a:t>
            </a:r>
            <a:r>
              <a:rPr lang="en-US" sz="2400" dirty="0" smtClean="0">
                <a:effectLst/>
              </a:rPr>
              <a:t>.  </a:t>
            </a:r>
            <a:endParaRPr lang="en-US" sz="2400" b="1" dirty="0" smtClean="0">
              <a:effectLst/>
            </a:endParaRPr>
          </a:p>
          <a:p>
            <a:pPr algn="l" rtl="0" eaLnBrk="1" hangingPunct="1">
              <a:defRPr/>
            </a:pPr>
            <a:r>
              <a:rPr lang="en-US" sz="2400" b="1" dirty="0" smtClean="0">
                <a:effectLst/>
              </a:rPr>
              <a:t>Antibacterial resistance</a:t>
            </a:r>
            <a:r>
              <a:rPr lang="en-US" sz="2400" dirty="0" smtClean="0">
                <a:effectLst/>
              </a:rPr>
              <a:t> mechanism: Extended Spectrum β-</a:t>
            </a:r>
            <a:r>
              <a:rPr lang="en-US" sz="2400" dirty="0" err="1" smtClean="0">
                <a:effectLst/>
              </a:rPr>
              <a:t>lactamases</a:t>
            </a:r>
            <a:r>
              <a:rPr lang="en-US" sz="2400" dirty="0" smtClean="0">
                <a:effectLst/>
              </a:rPr>
              <a:t>, ( ESBLs) more than 200 types, Efflux pumps, mutations in cell membrane </a:t>
            </a:r>
            <a:r>
              <a:rPr lang="en-US" sz="2400" dirty="0" err="1" smtClean="0">
                <a:effectLst/>
              </a:rPr>
              <a:t>porins</a:t>
            </a:r>
            <a:r>
              <a:rPr lang="en-US" sz="2400" dirty="0" smtClean="0">
                <a:effectLst/>
              </a:rPr>
              <a:t>, modifying enzymes and binding site mutations in </a:t>
            </a:r>
            <a:r>
              <a:rPr lang="en-US" sz="2400" smtClean="0">
                <a:effectLst/>
              </a:rPr>
              <a:t>Ribosomes. </a:t>
            </a:r>
            <a:r>
              <a:rPr lang="en-US" sz="2400" dirty="0" smtClean="0">
                <a:effectLst/>
              </a:rPr>
              <a:t>Horizontal transfer of combined resistance by plasmids..results Develop multidrug resistance..</a:t>
            </a:r>
            <a:r>
              <a:rPr lang="en-US" sz="2400" b="1" dirty="0" smtClean="0">
                <a:solidFill>
                  <a:srgbClr val="FFC000"/>
                </a:solidFill>
                <a:effectLst/>
              </a:rPr>
              <a:t> Mostly Not Reversible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9B0D4-936B-4ACC-AD47-81E9178AAD22}" type="slidenum">
              <a:rPr lang="ar-SA"/>
              <a:pPr>
                <a:defRPr/>
              </a:pPr>
              <a:t>29</a:t>
            </a:fld>
            <a:endParaRPr lang="en-US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D52E4-46D7-4BD9-AC2B-409EED2A1901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General Antimicrobial Effects 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43000"/>
            <a:ext cx="8991600" cy="57150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Drugs kill </a:t>
            </a:r>
            <a:r>
              <a:rPr lang="en-US" sz="2800" dirty="0" smtClean="0">
                <a:solidFill>
                  <a:srgbClr val="FFC000"/>
                </a:solidFill>
              </a:rPr>
              <a:t>actively growing microorganisms </a:t>
            </a:r>
            <a:r>
              <a:rPr lang="en-US" sz="2800" dirty="0" smtClean="0"/>
              <a:t>are </a:t>
            </a:r>
            <a:r>
              <a:rPr lang="en-US" sz="2800" b="1" dirty="0" smtClean="0"/>
              <a:t>bactericidal..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Penicillins</a:t>
            </a:r>
            <a:r>
              <a:rPr lang="en-US" sz="2800" u="sng" dirty="0" smtClean="0"/>
              <a:t>, </a:t>
            </a:r>
            <a:r>
              <a:rPr lang="en-US" sz="2800" u="sng" dirty="0" err="1" smtClean="0"/>
              <a:t>Aminoglycosides</a:t>
            </a:r>
            <a:r>
              <a:rPr lang="en-US" sz="2800" u="sng" dirty="0" smtClean="0"/>
              <a:t> </a:t>
            </a:r>
          </a:p>
          <a:p>
            <a:pPr algn="l" rtl="0" eaLnBrk="1" hangingPunct="1">
              <a:defRPr/>
            </a:pPr>
            <a:r>
              <a:rPr lang="en-US" sz="2800" dirty="0" smtClean="0"/>
              <a:t>Drugs that only inhibit the growth of microorganisms are termed </a:t>
            </a:r>
            <a:r>
              <a:rPr lang="en-US" sz="2800" b="1" dirty="0" err="1" smtClean="0"/>
              <a:t>bacteriostatic</a:t>
            </a:r>
            <a:r>
              <a:rPr lang="en-US" sz="2800" dirty="0" smtClean="0"/>
              <a:t>..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u="sng" dirty="0" smtClean="0"/>
              <a:t>Sulfonamides, Chloramphenicol,  </a:t>
            </a:r>
            <a:r>
              <a:rPr lang="en-US" sz="2800" u="sng" dirty="0" err="1" smtClean="0"/>
              <a:t>Tetracyclines</a:t>
            </a:r>
            <a:r>
              <a:rPr lang="en-US" sz="2800" u="sng" dirty="0" smtClean="0"/>
              <a:t> </a:t>
            </a:r>
          </a:p>
          <a:p>
            <a:pPr algn="l" rtl="0" eaLnBrk="1" hangingPunct="1">
              <a:defRPr/>
            </a:pPr>
            <a:r>
              <a:rPr lang="en-US" sz="2800" dirty="0" smtClean="0"/>
              <a:t>The decision to use a </a:t>
            </a:r>
            <a:r>
              <a:rPr lang="en-US" sz="2800" u="sng" dirty="0" smtClean="0"/>
              <a:t>bactericidal</a:t>
            </a:r>
            <a:r>
              <a:rPr lang="en-US" sz="2800" dirty="0" smtClean="0"/>
              <a:t> / </a:t>
            </a:r>
            <a:r>
              <a:rPr lang="en-US" sz="2800" u="sng" dirty="0" err="1" smtClean="0"/>
              <a:t>bacteriostatic</a:t>
            </a:r>
            <a:r>
              <a:rPr lang="en-US" sz="2800" u="sng" dirty="0" smtClean="0"/>
              <a:t> </a:t>
            </a:r>
            <a:r>
              <a:rPr lang="en-US" sz="2800" dirty="0" smtClean="0"/>
              <a:t>drug to treat infection depends entirely upon the type &amp; body site of infection, patients age, kidney–Liver functions.. acute or chronic infection.</a:t>
            </a:r>
          </a:p>
          <a:p>
            <a:pPr algn="l" rtl="0" eaLnBrk="1" hangingPunct="1">
              <a:defRPr/>
            </a:pPr>
            <a:r>
              <a:rPr lang="en-US" sz="2800" dirty="0" smtClean="0"/>
              <a:t>Final elimination of the organisms/infection is dependent upon host immune defense..</a:t>
            </a:r>
            <a:r>
              <a:rPr lang="en-US" sz="2800" dirty="0" err="1" smtClean="0">
                <a:solidFill>
                  <a:srgbClr val="FFC000"/>
                </a:solidFill>
              </a:rPr>
              <a:t>phagocytic</a:t>
            </a:r>
            <a:r>
              <a:rPr lang="en-US" sz="2800" dirty="0" smtClean="0">
                <a:solidFill>
                  <a:srgbClr val="FFC000"/>
                </a:solidFill>
              </a:rPr>
              <a:t> activity &amp; specific antibodies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3B1D9-9FE3-4D18-933D-D2AD2BA7C748}" type="slidenum">
              <a:rPr lang="ar-SA"/>
              <a:pPr>
                <a:defRPr/>
              </a:pPr>
              <a:t>30</a:t>
            </a:fld>
            <a:endParaRPr lang="en-US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9144000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Action of Antimicrobial Drugs on Bacteria</a:t>
            </a:r>
            <a:r>
              <a:rPr lang="ar-JO" dirty="0" smtClean="0">
                <a:solidFill>
                  <a:schemeClr val="tx1"/>
                </a:solidFill>
              </a:rPr>
              <a:t/>
            </a:r>
            <a:br>
              <a:rPr lang="ar-JO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 </a:t>
            </a:r>
            <a:r>
              <a:rPr lang="en-US" sz="2800" u="sng" dirty="0" smtClean="0"/>
              <a:t>Antimicrobials are classified</a:t>
            </a:r>
            <a:r>
              <a:rPr lang="en-US" sz="2800" dirty="0" smtClean="0"/>
              <a:t> according to the range of activity/spectrum</a:t>
            </a:r>
            <a:r>
              <a:rPr lang="en-US" sz="2800" i="1" dirty="0" smtClean="0"/>
              <a:t> </a:t>
            </a:r>
            <a:r>
              <a:rPr lang="en-US" sz="2800" dirty="0" smtClean="0"/>
              <a:t>against bacteria: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Narrow</a:t>
            </a:r>
            <a:r>
              <a:rPr lang="en-US" sz="2800" i="1" dirty="0" smtClean="0"/>
              <a:t> </a:t>
            </a:r>
            <a:r>
              <a:rPr lang="en-US" sz="2800" dirty="0" smtClean="0"/>
              <a:t>:  </a:t>
            </a:r>
            <a:r>
              <a:rPr lang="en-US" sz="2800" dirty="0" err="1" smtClean="0"/>
              <a:t>Vancomycin</a:t>
            </a:r>
            <a:r>
              <a:rPr lang="en-US" sz="2800" dirty="0" smtClean="0"/>
              <a:t>, Penicillin (</a:t>
            </a:r>
            <a:r>
              <a:rPr lang="en-US" sz="2800" dirty="0" err="1" smtClean="0"/>
              <a:t>G+ve</a:t>
            </a:r>
            <a:r>
              <a:rPr lang="en-US" sz="2800" dirty="0" smtClean="0"/>
              <a:t> bacteria) 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Moderate: </a:t>
            </a:r>
            <a:r>
              <a:rPr lang="en-US" sz="2800" dirty="0" smtClean="0"/>
              <a:t>(G-</a:t>
            </a:r>
            <a:r>
              <a:rPr lang="en-US" sz="2800" dirty="0" err="1" smtClean="0"/>
              <a:t>ve</a:t>
            </a:r>
            <a:r>
              <a:rPr lang="en-US" sz="2800" dirty="0" smtClean="0"/>
              <a:t>/</a:t>
            </a:r>
            <a:r>
              <a:rPr lang="en-US" sz="2800" dirty="0" err="1" smtClean="0"/>
              <a:t>G+ve</a:t>
            </a:r>
            <a:r>
              <a:rPr lang="en-US" sz="2800" dirty="0" smtClean="0"/>
              <a:t> ) </a:t>
            </a:r>
            <a:r>
              <a:rPr lang="en-US" sz="2800" dirty="0" err="1" smtClean="0"/>
              <a:t>Ampicillin</a:t>
            </a:r>
            <a:r>
              <a:rPr lang="en-US" sz="2800" i="1" dirty="0" smtClean="0"/>
              <a:t>, </a:t>
            </a:r>
            <a:r>
              <a:rPr lang="en-US" sz="2800" dirty="0" smtClean="0"/>
              <a:t>Amoxicillin,</a:t>
            </a:r>
            <a:r>
              <a:rPr lang="en-US" sz="2800" i="1" dirty="0" smtClean="0"/>
              <a:t> 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Broad :</a:t>
            </a:r>
            <a:r>
              <a:rPr lang="en-US" sz="2800" b="1" dirty="0" smtClean="0"/>
              <a:t> </a:t>
            </a:r>
            <a:r>
              <a:rPr lang="en-US" sz="2800" dirty="0" smtClean="0"/>
              <a:t>(G-</a:t>
            </a:r>
            <a:r>
              <a:rPr lang="en-US" sz="2800" dirty="0" err="1" smtClean="0"/>
              <a:t>ve</a:t>
            </a:r>
            <a:r>
              <a:rPr lang="en-US" sz="2800" dirty="0" smtClean="0"/>
              <a:t>/</a:t>
            </a:r>
            <a:r>
              <a:rPr lang="en-US" sz="2800" dirty="0" err="1" smtClean="0"/>
              <a:t>G+ve</a:t>
            </a:r>
            <a:r>
              <a:rPr lang="en-US" sz="2800" dirty="0" smtClean="0"/>
              <a:t>) </a:t>
            </a:r>
            <a:r>
              <a:rPr lang="en-US" sz="2800" dirty="0" err="1" smtClean="0"/>
              <a:t>Tetracylines</a:t>
            </a:r>
            <a:r>
              <a:rPr lang="en-US" sz="2800" dirty="0" smtClean="0"/>
              <a:t>, Chloramphenicol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b="1" dirty="0" smtClean="0">
                <a:solidFill>
                  <a:srgbClr val="FFC000"/>
                </a:solidFill>
              </a:rPr>
              <a:t>Special drugs: </a:t>
            </a:r>
            <a:r>
              <a:rPr lang="en-US" sz="2800" dirty="0" err="1" smtClean="0"/>
              <a:t>Antimycobacteria</a:t>
            </a:r>
            <a:r>
              <a:rPr lang="en-US" sz="2800" dirty="0" smtClean="0"/>
              <a:t>, </a:t>
            </a:r>
            <a:r>
              <a:rPr lang="en-US" sz="2800" dirty="0" err="1" smtClean="0"/>
              <a:t>Antianaerobic</a:t>
            </a:r>
            <a:r>
              <a:rPr lang="en-US" sz="2800" dirty="0" smtClean="0"/>
              <a:t> bacteria, Anti-urinary tract infections.</a:t>
            </a:r>
          </a:p>
          <a:p>
            <a:pPr algn="l" rtl="0" eaLnBrk="1" hangingPunct="1">
              <a:defRPr/>
            </a:pPr>
            <a:r>
              <a:rPr lang="en-US" sz="2800" b="1" dirty="0" smtClean="0"/>
              <a:t>Antimicrobials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affect specific on various bacterial cellular targets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FFC000"/>
                </a:solidFill>
              </a:rPr>
              <a:t>cell wall, plasma membrane, nucleic acids, proteins synthesis.</a:t>
            </a:r>
          </a:p>
          <a:p>
            <a:pPr algn="l" rtl="0" eaLnBrk="1" hangingPunct="1">
              <a:buFontTx/>
              <a:buChar char="-"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C9095D-BF78-4B78-B167-118990F7A2CB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2BA37-9A13-4209-837A-79E57276BFCA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Traditional Arabic" pitchFamily="2" charset="-78"/>
            </a:endParaRPr>
          </a:p>
        </p:txBody>
      </p:sp>
      <p:pic>
        <p:nvPicPr>
          <p:cNvPr id="6148" name="Content Placeholder 3" descr="Mechanism R-bacterial cell-201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60BB2-B842-45D3-B5B6-C583FE581472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Inhibition Cell Wall-1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Penicillins</a:t>
            </a:r>
            <a:r>
              <a:rPr lang="en-US" sz="2800" dirty="0" smtClean="0"/>
              <a:t> and other beta-</a:t>
            </a:r>
            <a:r>
              <a:rPr lang="en-US" sz="2800" dirty="0" err="1" smtClean="0"/>
              <a:t>lactams</a:t>
            </a:r>
            <a:r>
              <a:rPr lang="en-US" sz="2800" dirty="0" smtClean="0"/>
              <a:t> contain a characteristic 4-membered beta-</a:t>
            </a:r>
            <a:r>
              <a:rPr lang="en-US" sz="2800" dirty="0" err="1" smtClean="0"/>
              <a:t>lactam</a:t>
            </a:r>
            <a:r>
              <a:rPr lang="en-US" sz="2800" dirty="0" smtClean="0"/>
              <a:t> ring. Penicillin kills bacteria through binding of the beta-</a:t>
            </a:r>
            <a:r>
              <a:rPr lang="en-US" sz="2800" dirty="0" err="1" smtClean="0"/>
              <a:t>lactam</a:t>
            </a:r>
            <a:r>
              <a:rPr lang="en-US" sz="2800" dirty="0" smtClean="0"/>
              <a:t> ring to </a:t>
            </a:r>
            <a:r>
              <a:rPr lang="en-US" sz="2800" dirty="0" err="1" smtClean="0"/>
              <a:t>Transpeptidase</a:t>
            </a:r>
            <a:r>
              <a:rPr lang="en-US" sz="2800" dirty="0" smtClean="0"/>
              <a:t>/ Penicillin binding protein(PBPs).. inhibiting its cross-linking activity and preventing new growing </a:t>
            </a:r>
            <a:r>
              <a:rPr lang="en-US" sz="2800" dirty="0" err="1" smtClean="0"/>
              <a:t>peptidoglycan</a:t>
            </a:r>
            <a:r>
              <a:rPr lang="en-US" sz="2800" dirty="0" smtClean="0"/>
              <a:t>.. </a:t>
            </a:r>
            <a:r>
              <a:rPr lang="en-US" sz="2500" dirty="0" smtClean="0"/>
              <a:t>Stop cell wall synthesis &amp; activation cell  wall autolysins..Killing effects.</a:t>
            </a:r>
          </a:p>
          <a:p>
            <a:pPr algn="l" rtl="0" eaLnBrk="1" hangingPunct="1">
              <a:defRPr/>
            </a:pPr>
            <a:r>
              <a:rPr lang="en-US" sz="2800" b="1" u="sng" dirty="0" smtClean="0">
                <a:solidFill>
                  <a:srgbClr val="FFC000"/>
                </a:solidFill>
              </a:rPr>
              <a:t>1- Narrow spectrum; 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Penicillin G for intramuscular use (1941). Oral Penicillin V 1944 ..Acid stable.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-  Affects  mainly </a:t>
            </a:r>
            <a:r>
              <a:rPr lang="en-US" sz="2800" dirty="0" err="1" smtClean="0"/>
              <a:t>G+ve</a:t>
            </a:r>
            <a:r>
              <a:rPr lang="en-US" sz="2800" dirty="0" smtClean="0"/>
              <a:t> aerobic &amp; anaerobic bacteria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dirty="0" smtClean="0"/>
              <a:t>Less G-</a:t>
            </a:r>
            <a:r>
              <a:rPr lang="en-US" sz="2800" dirty="0" err="1" smtClean="0"/>
              <a:t>ve</a:t>
            </a:r>
            <a:r>
              <a:rPr lang="en-US" sz="2800" dirty="0" smtClean="0"/>
              <a:t> facultative anaerobic.</a:t>
            </a:r>
          </a:p>
          <a:p>
            <a:pPr algn="l" rtl="0" eaLnBrk="1" hangingPunct="1">
              <a:buFontTx/>
              <a:buChar char="-"/>
              <a:defRPr/>
            </a:pPr>
            <a:r>
              <a:rPr lang="en-US" sz="2800" i="1" dirty="0" smtClean="0"/>
              <a:t>Streptococci, Staphylococci, anaerobic bacteria </a:t>
            </a:r>
            <a:r>
              <a:rPr lang="en-US" sz="2800" dirty="0" smtClean="0"/>
              <a:t>(</a:t>
            </a:r>
            <a:r>
              <a:rPr lang="en-US" sz="2800" dirty="0" err="1" smtClean="0"/>
              <a:t>Bacteroides</a:t>
            </a:r>
            <a:r>
              <a:rPr lang="en-US" sz="2800" dirty="0" smtClean="0"/>
              <a:t> &amp; Clostridia). </a:t>
            </a:r>
            <a:endParaRPr lang="en-US" sz="2800" u="sng" dirty="0" smtClean="0">
              <a:solidFill>
                <a:srgbClr val="FFC000"/>
              </a:solidFill>
            </a:endParaRPr>
          </a:p>
          <a:p>
            <a:pPr algn="l" rtl="0" eaLnBrk="1" hangingPunct="1">
              <a:buFontTx/>
              <a:buChar char="-"/>
              <a:defRPr/>
            </a:pPr>
            <a:endParaRPr lang="en-US" sz="25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1981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tx1"/>
                </a:solidFill>
              </a:rPr>
              <a:t>Benzylpenicillin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5-Thazolidine 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Cephalosporin: 6-Dihydrothiazine Ring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5" name="Content Placeholder 4" descr="Penicillin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81200"/>
            <a:ext cx="4343400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AA8F5-4D05-4504-ADFB-C271CBAC85FF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7" name="Picture 5" descr="Cephalospori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403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5B4C5-8A6B-46CF-ACA6-C08700AD9828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20" name="Picture 2" descr="C:\Documents and Settings\user\My Documents\My Pictures\Actin of Penicilli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67238" y="3884613"/>
            <a:ext cx="9525" cy="6350"/>
          </a:xfrm>
          <a:noFill/>
        </p:spPr>
      </p:pic>
      <p:pic>
        <p:nvPicPr>
          <p:cNvPr id="9221" name="Picture 6" descr="Actin of Penicilli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5334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2/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b="1" u="sng" dirty="0" smtClean="0">
                <a:solidFill>
                  <a:srgbClr val="FFC000"/>
                </a:solidFill>
              </a:rPr>
              <a:t>2- Moderate spectrum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Ampicillin</a:t>
            </a:r>
            <a:r>
              <a:rPr lang="en-US" sz="2800" dirty="0" smtClean="0"/>
              <a:t>, </a:t>
            </a:r>
            <a:r>
              <a:rPr lang="en-US" sz="2800" dirty="0" err="1" smtClean="0"/>
              <a:t>Amoxacillin</a:t>
            </a:r>
            <a:r>
              <a:rPr lang="en-US" sz="2800" dirty="0" smtClean="0"/>
              <a:t> (1960s).. </a:t>
            </a:r>
            <a:r>
              <a:rPr lang="en-US" sz="2800" dirty="0" err="1" smtClean="0"/>
              <a:t>G+ve</a:t>
            </a:r>
            <a:r>
              <a:rPr lang="en-US" sz="2800" dirty="0" smtClean="0"/>
              <a:t>/G-</a:t>
            </a:r>
            <a:r>
              <a:rPr lang="en-US" sz="2800" dirty="0" err="1" smtClean="0"/>
              <a:t>ve</a:t>
            </a:r>
            <a:r>
              <a:rPr lang="en-US" sz="2800" dirty="0" smtClean="0"/>
              <a:t>.. All these B-</a:t>
            </a:r>
            <a:r>
              <a:rPr lang="en-US" sz="2800" dirty="0" err="1" smtClean="0"/>
              <a:t>lactam</a:t>
            </a:r>
            <a:r>
              <a:rPr lang="en-US" sz="2800" dirty="0" smtClean="0"/>
              <a:t> drugs are susceptible to </a:t>
            </a:r>
            <a:r>
              <a:rPr lang="en-US" sz="2800" dirty="0" err="1" smtClean="0"/>
              <a:t>Penicillinases</a:t>
            </a:r>
            <a:r>
              <a:rPr lang="en-US" sz="2800" dirty="0" smtClean="0"/>
              <a:t> /ß-</a:t>
            </a:r>
            <a:r>
              <a:rPr lang="en-US" sz="2800" dirty="0" err="1" smtClean="0"/>
              <a:t>Lactamases</a:t>
            </a:r>
            <a:r>
              <a:rPr lang="en-US" sz="2800" dirty="0" smtClean="0"/>
              <a:t> actions.</a:t>
            </a:r>
          </a:p>
          <a:p>
            <a:pPr algn="l" rtl="0" eaLnBrk="1" hangingPunct="1">
              <a:defRPr/>
            </a:pPr>
            <a:r>
              <a:rPr lang="en-US" sz="2800" b="1" dirty="0" err="1" smtClean="0"/>
              <a:t>Amoxacillin+Clavulinic</a:t>
            </a:r>
            <a:r>
              <a:rPr lang="en-US" sz="2800" b="1" dirty="0" smtClean="0"/>
              <a:t> Acid </a:t>
            </a:r>
            <a:r>
              <a:rPr lang="en-US" sz="2800" dirty="0" smtClean="0"/>
              <a:t>(B-</a:t>
            </a:r>
            <a:r>
              <a:rPr lang="en-US" sz="2800" dirty="0" err="1" smtClean="0"/>
              <a:t>lactamase</a:t>
            </a:r>
            <a:r>
              <a:rPr lang="en-US" sz="2800" dirty="0" smtClean="0"/>
              <a:t> inhibitor) Broad Spectrum.. Against mild </a:t>
            </a:r>
            <a:r>
              <a:rPr lang="en-US" sz="2800" dirty="0" err="1" smtClean="0"/>
              <a:t>Penicillinase</a:t>
            </a:r>
            <a:r>
              <a:rPr lang="en-US" sz="2800" dirty="0" smtClean="0"/>
              <a:t>-R.. For Gram +</a:t>
            </a:r>
            <a:r>
              <a:rPr lang="en-US" sz="2800" dirty="0" err="1" smtClean="0"/>
              <a:t>ve</a:t>
            </a:r>
            <a:r>
              <a:rPr lang="en-US" sz="2800" dirty="0" smtClean="0"/>
              <a:t> &amp; -</a:t>
            </a:r>
            <a:r>
              <a:rPr lang="en-US" sz="2800" dirty="0" err="1" smtClean="0"/>
              <a:t>ve</a:t>
            </a:r>
            <a:endParaRPr lang="en-US" sz="28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3- </a:t>
            </a:r>
            <a:r>
              <a:rPr lang="en-US" sz="2800" b="1" dirty="0" err="1" smtClean="0">
                <a:solidFill>
                  <a:srgbClr val="FFC000"/>
                </a:solidFill>
              </a:rPr>
              <a:t>Penicillinase</a:t>
            </a:r>
            <a:r>
              <a:rPr lang="en-US" sz="2800" b="1" dirty="0" smtClean="0">
                <a:solidFill>
                  <a:srgbClr val="FFC000"/>
                </a:solidFill>
              </a:rPr>
              <a:t>-R drugs: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C0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u="sng" dirty="0" err="1" smtClean="0"/>
              <a:t>Oxacillin</a:t>
            </a:r>
            <a:r>
              <a:rPr lang="en-US" sz="2800" b="1" u="sng" dirty="0" smtClean="0"/>
              <a:t>, </a:t>
            </a:r>
            <a:r>
              <a:rPr lang="en-US" sz="2800" b="1" u="sng" dirty="0" err="1" smtClean="0"/>
              <a:t>flucloxacillin</a:t>
            </a:r>
            <a:r>
              <a:rPr lang="en-US" sz="2800" b="1" i="1" dirty="0" err="1" smtClean="0"/>
              <a:t>,</a:t>
            </a:r>
            <a:r>
              <a:rPr lang="en-US" sz="2800" b="1" dirty="0" err="1" smtClean="0"/>
              <a:t>Methicillin</a:t>
            </a:r>
            <a:r>
              <a:rPr lang="en-US" sz="2800" dirty="0" smtClean="0"/>
              <a:t> (1960s)  developed against Staph-R to </a:t>
            </a:r>
            <a:r>
              <a:rPr lang="en-US" sz="2800" dirty="0" err="1" smtClean="0"/>
              <a:t>Penicillins-Ampicillin</a:t>
            </a:r>
            <a:r>
              <a:rPr lang="en-US" sz="2800" dirty="0" smtClean="0"/>
              <a:t>.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800" dirty="0" err="1" smtClean="0"/>
              <a:t>Methicillin</a:t>
            </a:r>
            <a:r>
              <a:rPr lang="en-US" sz="2800" dirty="0" smtClean="0"/>
              <a:t>-R Staph. </a:t>
            </a:r>
            <a:r>
              <a:rPr lang="en-US" sz="2800" dirty="0" err="1" smtClean="0"/>
              <a:t>aureus</a:t>
            </a:r>
            <a:r>
              <a:rPr lang="en-US" sz="2800" dirty="0" smtClean="0"/>
              <a:t> (MRSA) Worldwide distribution .. Resistant to all Beta-</a:t>
            </a:r>
            <a:r>
              <a:rPr lang="en-US" sz="2800" dirty="0" err="1" smtClean="0"/>
              <a:t>Lactams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algn="l" rtl="0" eaLnBrk="1" hangingPunct="1"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BC06F-1508-4F07-9D24-4C22C72D7666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1826</Words>
  <Application>Microsoft Office PowerPoint</Application>
  <PresentationFormat>On-screen Show (4:3)</PresentationFormat>
  <Paragraphs>203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Wingdings</vt:lpstr>
      <vt:lpstr>Calibri</vt:lpstr>
      <vt:lpstr>Verdana</vt:lpstr>
      <vt:lpstr>Traditional Arabic</vt:lpstr>
      <vt:lpstr>Clouds</vt:lpstr>
      <vt:lpstr>Slide 1</vt:lpstr>
      <vt:lpstr>Introduction</vt:lpstr>
      <vt:lpstr>General Antimicrobial Effects </vt:lpstr>
      <vt:lpstr>Action of Antimicrobial Drugs on Bacteria </vt:lpstr>
      <vt:lpstr>Slide 5</vt:lpstr>
      <vt:lpstr>Inhibition Cell Wall-1 </vt:lpstr>
      <vt:lpstr>  Benzylpenicillin:  5-Thazolidine Ring   Cephalosporin: 6-Dihydrothiazine Ring   </vt:lpstr>
      <vt:lpstr>Slide 8</vt:lpstr>
      <vt:lpstr>2/</vt:lpstr>
      <vt:lpstr>Inhibition Cell Wall-3 </vt:lpstr>
      <vt:lpstr>Penicillin drugs against mostly Gram-negative Bacteria-3 </vt:lpstr>
      <vt:lpstr>Inhibition Cell Wall-5</vt:lpstr>
      <vt:lpstr>2- Inhibition of membrane integrity  </vt:lpstr>
      <vt:lpstr>Slide 14</vt:lpstr>
      <vt:lpstr>Slide 15</vt:lpstr>
      <vt:lpstr>3-Inhibition Protein Synthesis</vt:lpstr>
      <vt:lpstr>Slide 17</vt:lpstr>
      <vt:lpstr>Macrolides</vt:lpstr>
      <vt:lpstr>Slide 19</vt:lpstr>
      <vt:lpstr>Inhibition Nucleic Acid Synthesis-4 </vt:lpstr>
      <vt:lpstr>Floroquinolone/Ciprofloxacin  2-Nalidixic  Acid</vt:lpstr>
      <vt:lpstr>5-Inhibition Synthesis of Essential Metabolites </vt:lpstr>
      <vt:lpstr>Slide 23</vt:lpstr>
      <vt:lpstr>Antibiotic Susceptibility Tests</vt:lpstr>
      <vt:lpstr>Antibiotic Disc -Test</vt:lpstr>
      <vt:lpstr>Antibiotic E-test (MIC-mg/ml)</vt:lpstr>
      <vt:lpstr>Alarming of antimicrobial resistance</vt:lpstr>
      <vt:lpstr>Antimicrobial Resistance 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drugs</dc:title>
  <dc:creator>hola</dc:creator>
  <cp:lastModifiedBy>Hashim</cp:lastModifiedBy>
  <cp:revision>691</cp:revision>
  <dcterms:created xsi:type="dcterms:W3CDTF">2007-09-13T01:37:38Z</dcterms:created>
  <dcterms:modified xsi:type="dcterms:W3CDTF">2015-10-26T21:01:11Z</dcterms:modified>
</cp:coreProperties>
</file>