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6" r:id="rId6"/>
    <p:sldId id="257" r:id="rId7"/>
    <p:sldId id="258" r:id="rId8"/>
    <p:sldId id="277" r:id="rId9"/>
    <p:sldId id="259" r:id="rId10"/>
    <p:sldId id="261" r:id="rId11"/>
    <p:sldId id="278" r:id="rId12"/>
    <p:sldId id="262" r:id="rId13"/>
    <p:sldId id="263" r:id="rId14"/>
    <p:sldId id="279" r:id="rId15"/>
    <p:sldId id="264" r:id="rId16"/>
    <p:sldId id="265" r:id="rId17"/>
    <p:sldId id="267" r:id="rId18"/>
    <p:sldId id="275" r:id="rId19"/>
    <p:sldId id="268" r:id="rId20"/>
    <p:sldId id="26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76225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HYPERTENSIVE VASCULAR DISEASE 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76200"/>
            <a:ext cx="85344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Hyaline arteriolosclerosis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685800"/>
            <a:ext cx="8503920" cy="6172200"/>
          </a:xfrm>
        </p:spPr>
        <p:txBody>
          <a:bodyPr>
            <a:noAutofit/>
          </a:bodyPr>
          <a:lstStyle/>
          <a:p>
            <a:r>
              <a:rPr lang="en-US" b="1" dirty="0" smtClean="0"/>
              <a:t>associated with </a:t>
            </a:r>
            <a:r>
              <a:rPr lang="en-US" b="1" u="sng" dirty="0" smtClean="0"/>
              <a:t>benign</a:t>
            </a:r>
            <a:r>
              <a:rPr lang="en-US" b="1" dirty="0" smtClean="0"/>
              <a:t> hypertension.</a:t>
            </a:r>
          </a:p>
          <a:p>
            <a:r>
              <a:rPr lang="en-US" b="1" dirty="0" smtClean="0"/>
              <a:t>marked by homogeneous, pink hyaline thickening of the arteriolar walls, and luminal narrowing.</a:t>
            </a:r>
          </a:p>
          <a:p>
            <a:r>
              <a:rPr lang="en-US" b="1" dirty="0" smtClean="0"/>
              <a:t>Results from </a:t>
            </a:r>
            <a:r>
              <a:rPr lang="en-US" b="1" u="sng" dirty="0" smtClean="0"/>
              <a:t>leakage of plasma components across injured endothelial cells</a:t>
            </a:r>
            <a:r>
              <a:rPr lang="en-US" b="1" dirty="0" smtClean="0"/>
              <a:t>, into vessel walls and increased ECM production by smooth muscle cells in response to chronic hemodynamic stress.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9437"/>
            <a:ext cx="8229600" cy="61261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Complications:</a:t>
            </a:r>
          </a:p>
          <a:p>
            <a:pPr>
              <a:buFontTx/>
              <a:buChar char="-"/>
            </a:pPr>
            <a:r>
              <a:rPr lang="en-US" sz="3600" b="1" dirty="0" smtClean="0"/>
              <a:t>Most significant in the kidneys</a:t>
            </a:r>
            <a:r>
              <a:rPr lang="en-US" sz="3600" b="1" dirty="0" smtClean="0">
                <a:sym typeface="Wingdings" pitchFamily="2" charset="2"/>
              </a:rPr>
              <a:t> </a:t>
            </a:r>
            <a:r>
              <a:rPr lang="en-US" sz="3600" b="1" dirty="0" err="1" smtClean="0"/>
              <a:t>nephrosclerosis</a:t>
            </a:r>
            <a:r>
              <a:rPr lang="en-US" sz="3600" b="1" dirty="0" smtClean="0"/>
              <a:t> (glomerular scarring).</a:t>
            </a:r>
          </a:p>
          <a:p>
            <a:r>
              <a:rPr lang="en-US" sz="3600" b="1" dirty="0" smtClean="0"/>
              <a:t>Other causes of hyaline arteriolosclerosis (in absence of HTN):</a:t>
            </a:r>
          </a:p>
          <a:p>
            <a:pPr>
              <a:buNone/>
            </a:pPr>
            <a:r>
              <a:rPr lang="en-US" sz="3600" b="1" dirty="0" smtClean="0"/>
              <a:t>1- elderly patients (</a:t>
            </a:r>
            <a:r>
              <a:rPr lang="en-US" sz="3600" b="1" dirty="0" err="1" smtClean="0"/>
              <a:t>normo-tensive</a:t>
            </a:r>
            <a:r>
              <a:rPr lang="en-US" sz="3600" b="1" dirty="0" smtClean="0"/>
              <a:t>)</a:t>
            </a:r>
          </a:p>
          <a:p>
            <a:pPr>
              <a:buNone/>
            </a:pPr>
            <a:r>
              <a:rPr lang="en-US" sz="3600" b="1" dirty="0" smtClean="0"/>
              <a:t>2- </a:t>
            </a:r>
            <a:r>
              <a:rPr lang="en-US" sz="3600" b="1" dirty="0" err="1" smtClean="0"/>
              <a:t>diabetis</a:t>
            </a:r>
            <a:r>
              <a:rPr lang="en-US" sz="3600" b="1" dirty="0" smtClean="0"/>
              <a:t> mellitus </a:t>
            </a:r>
          </a:p>
          <a:p>
            <a:endParaRPr lang="ar-JO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Hyperplastic</a:t>
            </a:r>
            <a:r>
              <a:rPr lang="en-US" b="1" dirty="0" smtClean="0">
                <a:solidFill>
                  <a:srgbClr val="FF0000"/>
                </a:solidFill>
              </a:rPr>
              <a:t> arteriolosclerosis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is more typical of </a:t>
            </a:r>
            <a:r>
              <a:rPr lang="en-US" b="1" u="sng" dirty="0" smtClean="0"/>
              <a:t>severe (malignant)</a:t>
            </a:r>
            <a:r>
              <a:rPr lang="en-US" dirty="0" smtClean="0"/>
              <a:t> hypertension.</a:t>
            </a:r>
          </a:p>
          <a:p>
            <a:r>
              <a:rPr lang="en-US" dirty="0" smtClean="0"/>
              <a:t>"</a:t>
            </a:r>
            <a:r>
              <a:rPr lang="en-US" b="1" u="sng" dirty="0" smtClean="0"/>
              <a:t>onionskin</a:t>
            </a:r>
            <a:r>
              <a:rPr lang="en-US" dirty="0" smtClean="0"/>
              <a:t>," concentric, laminated thickening of arteriolar walls and luminal narrowing. </a:t>
            </a:r>
          </a:p>
          <a:p>
            <a:r>
              <a:rPr lang="en-US" dirty="0" smtClean="0"/>
              <a:t>The laminations consist of smooth muscle cells and thickened, reduplicated basement membrane.</a:t>
            </a:r>
          </a:p>
          <a:p>
            <a:r>
              <a:rPr lang="en-US" dirty="0" smtClean="0"/>
              <a:t> In malignant hypertension these changes are accompanied by </a:t>
            </a:r>
            <a:r>
              <a:rPr lang="en-US" dirty="0" err="1" smtClean="0"/>
              <a:t>fibrinoid</a:t>
            </a:r>
            <a:r>
              <a:rPr lang="en-US" dirty="0" smtClean="0"/>
              <a:t> deposits and vessel wall necrosis </a:t>
            </a:r>
            <a:r>
              <a:rPr lang="en-US" b="1" dirty="0" smtClean="0"/>
              <a:t>(</a:t>
            </a:r>
            <a:r>
              <a:rPr lang="en-US" b="1" u="sng" dirty="0" smtClean="0"/>
              <a:t>necrotizing </a:t>
            </a:r>
            <a:r>
              <a:rPr lang="en-US" b="1" u="sng" dirty="0" err="1" smtClean="0"/>
              <a:t>arteriolitis</a:t>
            </a:r>
            <a:r>
              <a:rPr lang="en-US" b="1" dirty="0" smtClean="0"/>
              <a:t>)</a:t>
            </a:r>
            <a:r>
              <a:rPr lang="en-US" dirty="0" smtClean="0"/>
              <a:t>, which are particularly prominent in the kidney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33400"/>
            <a:ext cx="8534400" cy="22098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A, Hyaline arteriolosclerosis. The arteriolar wall is thickened with the deposition of amorphous </a:t>
            </a:r>
            <a:r>
              <a:rPr lang="en-US" sz="2400" b="1" dirty="0" err="1" smtClean="0">
                <a:solidFill>
                  <a:schemeClr val="tx1"/>
                </a:solidFill>
              </a:rPr>
              <a:t>proteinaceous</a:t>
            </a:r>
            <a:r>
              <a:rPr lang="en-US" sz="2400" b="1" dirty="0" smtClean="0">
                <a:solidFill>
                  <a:schemeClr val="tx1"/>
                </a:solidFill>
              </a:rPr>
              <a:t> material, and the lumen is markedly narrowed. </a:t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B, </a:t>
            </a:r>
            <a:r>
              <a:rPr lang="en-US" sz="2400" b="1" dirty="0" err="1" smtClean="0">
                <a:solidFill>
                  <a:schemeClr val="tx1"/>
                </a:solidFill>
              </a:rPr>
              <a:t>Hyperplastic</a:t>
            </a:r>
            <a:r>
              <a:rPr lang="en-US" sz="2400" b="1" dirty="0" smtClean="0">
                <a:solidFill>
                  <a:schemeClr val="tx1"/>
                </a:solidFill>
              </a:rPr>
              <a:t> arteriolosclerosis ("onion-skinning") (</a:t>
            </a:r>
            <a:r>
              <a:rPr lang="en-US" sz="2400" b="1" i="1" dirty="0" smtClean="0">
                <a:solidFill>
                  <a:schemeClr val="tx1"/>
                </a:solidFill>
              </a:rPr>
              <a:t>arrow</a:t>
            </a:r>
            <a:r>
              <a:rPr lang="en-US" sz="2400" b="1" dirty="0" smtClean="0">
                <a:solidFill>
                  <a:schemeClr val="tx1"/>
                </a:solidFill>
              </a:rPr>
              <a:t>) causing luminal obliteration 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17410" name="Picture 2" descr="C:\Users\nisreen\Desktop\showimag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248122"/>
            <a:ext cx="8229600" cy="32301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DISORDERS OF BLOOD VESSEL HYPERREACTIVITY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Several disorders are characterized by inappropriate or exaggerated vasoconstriction of blood vessels: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	1- </a:t>
            </a:r>
            <a:r>
              <a:rPr lang="en-US" b="1" u="sng" dirty="0" err="1" smtClean="0">
                <a:solidFill>
                  <a:srgbClr val="C00000"/>
                </a:solidFill>
              </a:rPr>
              <a:t>Raynaud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u="sng" dirty="0" smtClean="0">
                <a:solidFill>
                  <a:srgbClr val="C00000"/>
                </a:solidFill>
              </a:rPr>
              <a:t>Phenomenon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	</a:t>
            </a:r>
            <a:r>
              <a:rPr lang="en-US" b="1" u="sng" dirty="0" smtClean="0">
                <a:solidFill>
                  <a:srgbClr val="C00000"/>
                </a:solidFill>
              </a:rPr>
              <a:t>2- Myocardial Vessel Vasospasm </a:t>
            </a:r>
            <a:r>
              <a:rPr lang="en-US" b="1" dirty="0" smtClean="0">
                <a:solidFill>
                  <a:srgbClr val="C00000"/>
                </a:solidFill>
              </a:rPr>
              <a:t>  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1- </a:t>
            </a:r>
            <a:r>
              <a:rPr lang="en-US" b="1" u="sng" dirty="0" err="1" smtClean="0">
                <a:solidFill>
                  <a:srgbClr val="C00000"/>
                </a:solidFill>
              </a:rPr>
              <a:t>Raynaud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u="sng" dirty="0" smtClean="0">
                <a:solidFill>
                  <a:srgbClr val="C00000"/>
                </a:solidFill>
              </a:rPr>
              <a:t>Phenomenon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-  results from exaggerated vasoconstriction of arteries and arterioles in the extremities (the fingers and toes, but also sometimes the nose, earlobes, or lips).</a:t>
            </a:r>
          </a:p>
          <a:p>
            <a:pPr>
              <a:buNone/>
            </a:pPr>
            <a:r>
              <a:rPr lang="en-US" dirty="0" smtClean="0"/>
              <a:t>	-restricted blood flow induces paroxysmal pallor or cyanosis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involved digits characteristically show "red-white-and-blue" color changes from most proximal to most distal  (reflecting proximal </a:t>
            </a:r>
            <a:r>
              <a:rPr lang="en-US" dirty="0" err="1" smtClean="0"/>
              <a:t>vasodilation</a:t>
            </a:r>
            <a:r>
              <a:rPr lang="en-US" dirty="0" smtClean="0"/>
              <a:t>, central vasoconstriction, and more distal cyanosis, respectively). 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Raynaud</a:t>
            </a:r>
            <a:r>
              <a:rPr lang="en-US" dirty="0" smtClean="0"/>
              <a:t> phenomenon can be a primary entity or may be secondary to other disorders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C00000"/>
                </a:solidFill>
              </a:rPr>
              <a:t>Primary </a:t>
            </a:r>
            <a:r>
              <a:rPr lang="en-US" sz="3600" b="1" i="1" dirty="0" err="1" smtClean="0">
                <a:solidFill>
                  <a:srgbClr val="C00000"/>
                </a:solidFill>
              </a:rPr>
              <a:t>Raynaud</a:t>
            </a:r>
            <a:r>
              <a:rPr lang="en-US" sz="3600" b="1" i="1" dirty="0" smtClean="0">
                <a:solidFill>
                  <a:srgbClr val="C00000"/>
                </a:solidFill>
              </a:rPr>
              <a:t> phenomenon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caused by exaggerated vasomotor responses to cold or emotion (intrinsic </a:t>
            </a:r>
            <a:r>
              <a:rPr lang="en-US" sz="2400" b="1" dirty="0" err="1" smtClean="0"/>
              <a:t>hyperreactivity</a:t>
            </a:r>
            <a:r>
              <a:rPr lang="en-US" sz="2400" b="1" dirty="0" smtClean="0"/>
              <a:t> of medial smooth muscle cells)</a:t>
            </a:r>
          </a:p>
          <a:p>
            <a:r>
              <a:rPr lang="en-US" sz="2400" b="1" dirty="0" smtClean="0"/>
              <a:t>affects 3% to 5% of the general population and has a predilection for young women.</a:t>
            </a:r>
          </a:p>
          <a:p>
            <a:r>
              <a:rPr lang="en-US" sz="2400" b="1" dirty="0" smtClean="0"/>
              <a:t> Structural changes in the arterial walls are </a:t>
            </a:r>
            <a:r>
              <a:rPr lang="en-US" sz="2400" b="1" u="sng" dirty="0" smtClean="0"/>
              <a:t>absent</a:t>
            </a:r>
            <a:r>
              <a:rPr lang="en-US" sz="2400" b="1" dirty="0" smtClean="0"/>
              <a:t> except late in the course, when </a:t>
            </a:r>
            <a:r>
              <a:rPr lang="en-US" sz="2400" b="1" dirty="0" err="1" smtClean="0"/>
              <a:t>intimal</a:t>
            </a:r>
            <a:r>
              <a:rPr lang="en-US" sz="2400" b="1" dirty="0" smtClean="0"/>
              <a:t> thickening may appear.</a:t>
            </a:r>
          </a:p>
          <a:p>
            <a:r>
              <a:rPr lang="en-US" sz="2400" b="1" dirty="0" smtClean="0"/>
              <a:t> The course is usually benign</a:t>
            </a:r>
          </a:p>
          <a:p>
            <a:r>
              <a:rPr lang="en-US" sz="2400" b="1" dirty="0" smtClean="0"/>
              <a:t> chronic cases may show atrophy of the skin, subcutaneous tissues, and muscles.</a:t>
            </a:r>
          </a:p>
          <a:p>
            <a:r>
              <a:rPr lang="en-US" sz="2400" b="1" dirty="0" smtClean="0"/>
              <a:t> Ulceration and ischemic gangrene are </a:t>
            </a:r>
            <a:r>
              <a:rPr lang="en-US" sz="2400" b="1" u="sng" dirty="0" smtClean="0"/>
              <a:t>rare</a:t>
            </a:r>
            <a:r>
              <a:rPr lang="en-US" sz="2400" b="1" dirty="0" smtClean="0"/>
              <a:t>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C00000"/>
                </a:solidFill>
              </a:rPr>
              <a:t>Secondary </a:t>
            </a:r>
            <a:r>
              <a:rPr lang="en-US" sz="3600" b="1" i="1" dirty="0" err="1" smtClean="0">
                <a:solidFill>
                  <a:srgbClr val="C00000"/>
                </a:solidFill>
              </a:rPr>
              <a:t>Raynaud</a:t>
            </a:r>
            <a:r>
              <a:rPr lang="en-US" sz="3600" b="1" i="1" dirty="0" smtClean="0">
                <a:solidFill>
                  <a:srgbClr val="C00000"/>
                </a:solidFill>
              </a:rPr>
              <a:t> phenomenon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2800" b="1" dirty="0" smtClean="0"/>
              <a:t>refers to vascular insufficiency due to arterial disease caused by other entities</a:t>
            </a:r>
          </a:p>
          <a:p>
            <a:pPr>
              <a:buFontTx/>
              <a:buChar char="-"/>
            </a:pPr>
            <a:r>
              <a:rPr lang="en-US" sz="2800" b="1" dirty="0" smtClean="0"/>
              <a:t>these include SLE, scleroderma, </a:t>
            </a:r>
            <a:r>
              <a:rPr lang="en-US" sz="2800" b="1" dirty="0" err="1" smtClean="0"/>
              <a:t>Buerger</a:t>
            </a:r>
            <a:r>
              <a:rPr lang="en-US" sz="2800" b="1" dirty="0" smtClean="0"/>
              <a:t> disease, or atherosclerosis.</a:t>
            </a:r>
          </a:p>
          <a:p>
            <a:pPr>
              <a:buFontTx/>
              <a:buChar char="-"/>
            </a:pPr>
            <a:r>
              <a:rPr lang="en-US" sz="2800" b="1" dirty="0" smtClean="0"/>
              <a:t>every patient with </a:t>
            </a:r>
            <a:r>
              <a:rPr lang="en-US" sz="2800" b="1" dirty="0" err="1" smtClean="0"/>
              <a:t>Raynaud</a:t>
            </a:r>
            <a:r>
              <a:rPr lang="en-US" sz="2800" b="1" dirty="0" smtClean="0"/>
              <a:t> phenomenon should be evaluated for these secondary causes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EDEMA</a:t>
            </a:r>
            <a:endParaRPr lang="ar-JO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85800"/>
            <a:ext cx="8458200" cy="6019800"/>
          </a:xfrm>
        </p:spPr>
        <p:txBody>
          <a:bodyPr>
            <a:noAutofit/>
          </a:bodyPr>
          <a:lstStyle/>
          <a:p>
            <a:pPr algn="l" rtl="0"/>
            <a:r>
              <a:rPr lang="en-US" dirty="0" smtClean="0"/>
              <a:t>60% of lean body weight = water</a:t>
            </a:r>
          </a:p>
          <a:p>
            <a:pPr lvl="1" algn="l" rtl="0">
              <a:buFont typeface="Wingdings" pitchFamily="2" charset="2"/>
              <a:buChar char="à"/>
            </a:pPr>
            <a:r>
              <a:rPr lang="en-US" sz="2600" dirty="0" smtClean="0"/>
              <a:t>(2/3) intracellular.                   </a:t>
            </a:r>
          </a:p>
          <a:p>
            <a:pPr lvl="1" algn="l" rtl="0">
              <a:buFont typeface="Wingdings" pitchFamily="2" charset="2"/>
              <a:buChar char="à"/>
            </a:pPr>
            <a:r>
              <a:rPr lang="en-US" sz="2600" dirty="0" smtClean="0"/>
              <a:t>(1/3)extracellular (interstitial fluid)</a:t>
            </a:r>
          </a:p>
          <a:p>
            <a:pPr lvl="1" algn="l" rtl="0">
              <a:buFont typeface="Wingdings" pitchFamily="2" charset="2"/>
              <a:buChar char="à"/>
            </a:pPr>
            <a:r>
              <a:rPr lang="en-US" sz="2600" dirty="0" smtClean="0"/>
              <a:t>5% blood plasma. </a:t>
            </a:r>
          </a:p>
          <a:p>
            <a:pPr algn="l" rtl="0"/>
            <a:r>
              <a:rPr lang="en-US" dirty="0" smtClean="0"/>
              <a:t> </a:t>
            </a:r>
            <a:r>
              <a:rPr lang="en-US" i="1" dirty="0" smtClean="0"/>
              <a:t>edema</a:t>
            </a:r>
            <a:r>
              <a:rPr lang="en-US" dirty="0" smtClean="0"/>
              <a:t> = an accumulation of interstitial fluid within tissues. </a:t>
            </a:r>
          </a:p>
          <a:p>
            <a:pPr algn="l" rtl="0"/>
            <a:r>
              <a:rPr lang="en-US" dirty="0" err="1" smtClean="0"/>
              <a:t>Extravascular</a:t>
            </a:r>
            <a:r>
              <a:rPr lang="en-US" dirty="0" smtClean="0"/>
              <a:t> fluid collection in body cavities:</a:t>
            </a:r>
          </a:p>
          <a:p>
            <a:pPr lvl="1" algn="l" rtl="0">
              <a:buFontTx/>
              <a:buChar char="-"/>
            </a:pPr>
            <a:r>
              <a:rPr lang="en-US" sz="2600" dirty="0" smtClean="0"/>
              <a:t>pleural cavity (</a:t>
            </a:r>
            <a:r>
              <a:rPr lang="en-US" sz="2600" i="1" dirty="0" smtClean="0"/>
              <a:t>hydrothorax</a:t>
            </a:r>
            <a:r>
              <a:rPr lang="en-US" sz="2600" dirty="0" smtClean="0"/>
              <a:t>)</a:t>
            </a:r>
          </a:p>
          <a:p>
            <a:pPr lvl="1" algn="l" rtl="0">
              <a:buFontTx/>
              <a:buChar char="-"/>
            </a:pPr>
            <a:r>
              <a:rPr lang="en-US" sz="2600" dirty="0" smtClean="0"/>
              <a:t>the pericardial cavity (</a:t>
            </a:r>
            <a:r>
              <a:rPr lang="en-US" sz="2600" i="1" dirty="0" err="1" smtClean="0"/>
              <a:t>hydropericardium</a:t>
            </a:r>
            <a:r>
              <a:rPr lang="en-US" sz="2600" dirty="0" smtClean="0"/>
              <a:t>)</a:t>
            </a:r>
          </a:p>
          <a:p>
            <a:pPr lvl="1" algn="l" rtl="0">
              <a:buFontTx/>
              <a:buChar char="-"/>
            </a:pPr>
            <a:r>
              <a:rPr lang="en-US" sz="2600" dirty="0" smtClean="0"/>
              <a:t>peritoneal cavity (</a:t>
            </a:r>
            <a:r>
              <a:rPr lang="en-US" sz="2600" i="1" dirty="0" err="1" smtClean="0"/>
              <a:t>hydroperitoneum</a:t>
            </a:r>
            <a:r>
              <a:rPr lang="en-US" sz="2600" dirty="0" smtClean="0"/>
              <a:t>, or </a:t>
            </a:r>
            <a:r>
              <a:rPr lang="en-US" sz="2600" i="1" dirty="0" err="1" smtClean="0"/>
              <a:t>ascites</a:t>
            </a:r>
            <a:r>
              <a:rPr lang="en-US" sz="2600" dirty="0" smtClean="0"/>
              <a:t>). </a:t>
            </a:r>
          </a:p>
          <a:p>
            <a:pPr algn="l" rtl="0"/>
            <a:r>
              <a:rPr lang="en-US" i="1" dirty="0" err="1" smtClean="0"/>
              <a:t>Anasarca</a:t>
            </a:r>
            <a:r>
              <a:rPr lang="en-US" dirty="0" smtClean="0"/>
              <a:t> is severe, generalized edema marked by profound swelling of subcutaneous tissues and accumulation of fluid in body cavities.</a:t>
            </a:r>
            <a:endParaRPr lang="ar-JO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152400"/>
          <a:ext cx="6324599" cy="6506071"/>
        </p:xfrm>
        <a:graphic>
          <a:graphicData uri="http://schemas.openxmlformats.org/drawingml/2006/table">
            <a:tbl>
              <a:tblPr/>
              <a:tblGrid>
                <a:gridCol w="6324599"/>
              </a:tblGrid>
              <a:tr h="294603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Increased Hydrostatic Pressure</a:t>
                      </a:r>
                    </a:p>
                  </a:txBody>
                  <a:tcPr marL="13305" marR="13305" marT="13305" marB="133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94603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Impaired Venous Return</a:t>
                      </a:r>
                    </a:p>
                  </a:txBody>
                  <a:tcPr marL="13305" marR="13305" marT="13305" marB="133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1091453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Congestive heart </a:t>
                      </a:r>
                      <a:r>
                        <a:rPr lang="en-US" sz="1600" b="1" dirty="0" smtClean="0"/>
                        <a:t>failure;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smtClean="0"/>
                        <a:t>Constrictive </a:t>
                      </a:r>
                      <a:r>
                        <a:rPr lang="en-US" sz="1600" b="1" dirty="0" err="1" smtClean="0"/>
                        <a:t>pericarditis</a:t>
                      </a:r>
                      <a:r>
                        <a:rPr lang="en-US" sz="1600" b="1" dirty="0" smtClean="0"/>
                        <a:t>;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err="1" smtClean="0"/>
                        <a:t>Ascites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/>
                        <a:t>(liver </a:t>
                      </a:r>
                      <a:r>
                        <a:rPr lang="en-US" sz="1600" b="1" dirty="0" smtClean="0"/>
                        <a:t>cirrhosis);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smtClean="0"/>
                        <a:t>Venous </a:t>
                      </a:r>
                      <a:r>
                        <a:rPr lang="en-US" sz="1600" b="1" dirty="0"/>
                        <a:t>obstruction or </a:t>
                      </a:r>
                      <a:r>
                        <a:rPr lang="en-US" sz="1600" b="1" dirty="0" smtClean="0"/>
                        <a:t>compression;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smtClean="0"/>
                        <a:t>Thrombosis;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smtClean="0"/>
                        <a:t>External </a:t>
                      </a:r>
                      <a:r>
                        <a:rPr lang="en-US" sz="1600" b="1" dirty="0"/>
                        <a:t>pressure (e.g., </a:t>
                      </a:r>
                      <a:r>
                        <a:rPr lang="en-US" sz="1600" b="1" dirty="0" smtClean="0"/>
                        <a:t>mass);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smtClean="0"/>
                        <a:t>Lower </a:t>
                      </a:r>
                      <a:r>
                        <a:rPr lang="en-US" sz="1600" b="1" dirty="0"/>
                        <a:t>extremity inactivity with prolonged dependency</a:t>
                      </a:r>
                    </a:p>
                  </a:txBody>
                  <a:tcPr marL="13305" marR="13305" marT="13305" marB="133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603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Arteriolar Dilation</a:t>
                      </a:r>
                    </a:p>
                  </a:txBody>
                  <a:tcPr marL="13305" marR="13305" marT="13305" marB="133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419208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Heat;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err="1" smtClean="0"/>
                        <a:t>Neurohumoral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/>
                        <a:t>dysregulation</a:t>
                      </a:r>
                      <a:endParaRPr lang="en-US" sz="1600" b="1" dirty="0"/>
                    </a:p>
                  </a:txBody>
                  <a:tcPr marL="13305" marR="13305" marT="13305" marB="133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603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Reduced Plasma Osmotic Pressure (</a:t>
                      </a:r>
                      <a:r>
                        <a:rPr lang="en-US" sz="1600" b="1" dirty="0" err="1"/>
                        <a:t>Hypoproteinemia</a:t>
                      </a:r>
                      <a:r>
                        <a:rPr lang="en-US" sz="1600" b="1" dirty="0"/>
                        <a:t>)</a:t>
                      </a:r>
                    </a:p>
                  </a:txBody>
                  <a:tcPr marL="13305" marR="13305" marT="13305" marB="133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0134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Protein-losing </a:t>
                      </a:r>
                      <a:r>
                        <a:rPr lang="en-US" sz="1600" b="1" dirty="0" err="1"/>
                        <a:t>glomerulopathies</a:t>
                      </a:r>
                      <a:r>
                        <a:rPr lang="en-US" sz="1600" b="1" dirty="0"/>
                        <a:t> (</a:t>
                      </a:r>
                      <a:r>
                        <a:rPr lang="en-US" sz="1600" b="1" dirty="0" err="1"/>
                        <a:t>nephrotic</a:t>
                      </a:r>
                      <a:r>
                        <a:rPr lang="en-US" sz="1600" b="1" dirty="0"/>
                        <a:t> syndrome)</a:t>
                      </a:r>
                      <a:br>
                        <a:rPr lang="en-US" sz="1600" b="1" dirty="0"/>
                      </a:br>
                      <a:r>
                        <a:rPr lang="en-US" sz="1600" b="1" dirty="0"/>
                        <a:t>Liver cirrhosis (</a:t>
                      </a:r>
                      <a:r>
                        <a:rPr lang="en-US" sz="1600" b="1" dirty="0" err="1" smtClean="0"/>
                        <a:t>ascites</a:t>
                      </a:r>
                      <a:r>
                        <a:rPr lang="en-US" sz="1600" b="1" dirty="0" smtClean="0"/>
                        <a:t>);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smtClean="0"/>
                        <a:t>Malnutrition;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smtClean="0"/>
                        <a:t>Protein-losing </a:t>
                      </a:r>
                      <a:r>
                        <a:rPr lang="en-US" sz="1600" b="1" dirty="0" err="1"/>
                        <a:t>gastroenteropathy</a:t>
                      </a:r>
                      <a:endParaRPr lang="en-US" sz="1600" b="1" dirty="0"/>
                    </a:p>
                  </a:txBody>
                  <a:tcPr marL="13305" marR="13305" marT="13305" marB="133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603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Lymphatic Obstruction</a:t>
                      </a:r>
                    </a:p>
                  </a:txBody>
                  <a:tcPr marL="13305" marR="13305" marT="13305" marB="133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30116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Inflammatory;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err="1" smtClean="0"/>
                        <a:t>Neoplastic</a:t>
                      </a:r>
                      <a:r>
                        <a:rPr lang="en-US" sz="1600" b="1" dirty="0" smtClean="0"/>
                        <a:t>;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smtClean="0"/>
                        <a:t>Postsurgical;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err="1" smtClean="0"/>
                        <a:t>Postirradiation</a:t>
                      </a:r>
                      <a:endParaRPr lang="en-US" sz="1600" b="1" dirty="0"/>
                    </a:p>
                  </a:txBody>
                  <a:tcPr marL="13305" marR="13305" marT="13305" marB="133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603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Sodium Retention</a:t>
                      </a:r>
                    </a:p>
                  </a:txBody>
                  <a:tcPr marL="13305" marR="13305" marT="13305" marB="133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091453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Excessive salt intake with renal insufficiency</a:t>
                      </a:r>
                      <a:br>
                        <a:rPr lang="en-US" sz="1600" b="1" dirty="0"/>
                      </a:br>
                      <a:r>
                        <a:rPr lang="en-US" sz="1600" b="1" dirty="0"/>
                        <a:t>Increased tubular </a:t>
                      </a:r>
                      <a:r>
                        <a:rPr lang="en-US" sz="1600" b="1" dirty="0" err="1"/>
                        <a:t>reabsorption</a:t>
                      </a:r>
                      <a:r>
                        <a:rPr lang="en-US" sz="1600" b="1" dirty="0"/>
                        <a:t> of sodium</a:t>
                      </a:r>
                      <a:br>
                        <a:rPr lang="en-US" sz="1600" b="1" dirty="0"/>
                      </a:br>
                      <a:r>
                        <a:rPr lang="en-US" sz="1600" b="1" dirty="0"/>
                        <a:t>  Renal </a:t>
                      </a:r>
                      <a:r>
                        <a:rPr lang="en-US" sz="1600" b="1" dirty="0" err="1"/>
                        <a:t>hypoperfusion</a:t>
                      </a:r>
                      <a:r>
                        <a:rPr lang="en-US" sz="1600" b="1" dirty="0"/>
                        <a:t/>
                      </a:r>
                      <a:br>
                        <a:rPr lang="en-US" sz="1600" b="1" dirty="0"/>
                      </a:br>
                      <a:r>
                        <a:rPr lang="en-US" sz="1600" b="1" dirty="0"/>
                        <a:t>  Increased </a:t>
                      </a:r>
                      <a:r>
                        <a:rPr lang="en-US" sz="1600" b="1" dirty="0" err="1"/>
                        <a:t>renin-angiotensin-aldosterone</a:t>
                      </a:r>
                      <a:r>
                        <a:rPr lang="en-US" sz="1600" b="1" dirty="0"/>
                        <a:t> secretion</a:t>
                      </a:r>
                    </a:p>
                  </a:txBody>
                  <a:tcPr marL="13305" marR="13305" marT="13305" marB="133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603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Inflammation</a:t>
                      </a:r>
                    </a:p>
                  </a:txBody>
                  <a:tcPr marL="13305" marR="13305" marT="13305" marB="133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1027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Acute </a:t>
                      </a:r>
                      <a:r>
                        <a:rPr lang="en-US" sz="1600" b="1" dirty="0" smtClean="0"/>
                        <a:t>inflammation;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smtClean="0"/>
                        <a:t>Chronic inflammation;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smtClean="0"/>
                        <a:t>Angiogenesis</a:t>
                      </a:r>
                      <a:endParaRPr lang="en-US" sz="1600" b="1" dirty="0"/>
                    </a:p>
                  </a:txBody>
                  <a:tcPr marL="13305" marR="13305" marT="13305" marB="133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Hypertension(HTN)</a:t>
            </a:r>
            <a:endParaRPr lang="ar-JO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Cutoffs in diagnosing hypertension in clinical practice</a:t>
            </a:r>
            <a:r>
              <a:rPr lang="en-US" sz="4000" dirty="0" smtClean="0">
                <a:sym typeface="Wingdings" pitchFamily="2" charset="2"/>
              </a:rPr>
              <a:t> </a:t>
            </a:r>
            <a:r>
              <a:rPr lang="en-US" sz="4000" dirty="0" smtClean="0"/>
              <a:t>sustained diastolic pressures &gt;90 mm Hg, and/or sustained systolic pressures &gt;140 mm Hg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Documents and Settings\Administrator\Desktop\show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23850"/>
            <a:ext cx="7620000" cy="6210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Increased Hydrostatic Pressure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algn="l" rtl="0"/>
            <a:r>
              <a:rPr lang="en-US" i="1" dirty="0" smtClean="0"/>
              <a:t>Local</a:t>
            </a:r>
            <a:r>
              <a:rPr lang="en-US" dirty="0" smtClean="0"/>
              <a:t> : -impaired venous return- e.g. DVT </a:t>
            </a:r>
          </a:p>
          <a:p>
            <a:pPr algn="l" rtl="0"/>
            <a:r>
              <a:rPr lang="en-US" i="1" dirty="0" smtClean="0"/>
              <a:t>Generalized: </a:t>
            </a:r>
            <a:r>
              <a:rPr lang="en-US" dirty="0" smtClean="0"/>
              <a:t> -</a:t>
            </a:r>
            <a:r>
              <a:rPr lang="en-US" i="1" dirty="0" smtClean="0"/>
              <a:t>congestive heart failure (most common):</a:t>
            </a:r>
          </a:p>
          <a:p>
            <a:pPr algn="l" rtl="0">
              <a:buFontTx/>
              <a:buChar char="-"/>
            </a:pPr>
            <a:r>
              <a:rPr lang="en-US" dirty="0" smtClean="0"/>
              <a:t>reduced cardiac output leads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err="1" smtClean="0"/>
              <a:t>hypoperfusion</a:t>
            </a:r>
            <a:r>
              <a:rPr lang="en-US" dirty="0" smtClean="0"/>
              <a:t> of the </a:t>
            </a:r>
            <a:r>
              <a:rPr lang="en-US" dirty="0" err="1" smtClean="0"/>
              <a:t>kidneys</a:t>
            </a:r>
            <a:r>
              <a:rPr lang="en-US" dirty="0" err="1" smtClean="0">
                <a:sym typeface="Wingdings" pitchFamily="2" charset="2"/>
              </a:rPr>
              <a:t></a:t>
            </a:r>
            <a:r>
              <a:rPr lang="en-US" dirty="0" err="1" smtClean="0"/>
              <a:t>renin-angiotensin-aldosterone</a:t>
            </a:r>
            <a:r>
              <a:rPr lang="en-US" dirty="0" smtClean="0"/>
              <a:t> axis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sodium and water retention (</a:t>
            </a:r>
            <a:r>
              <a:rPr lang="en-US" i="1" dirty="0" smtClean="0"/>
              <a:t>secondary </a:t>
            </a:r>
            <a:r>
              <a:rPr lang="en-US" i="1" dirty="0" err="1" smtClean="0"/>
              <a:t>hyperaldosteronism</a:t>
            </a:r>
            <a:r>
              <a:rPr lang="en-US" dirty="0" smtClean="0"/>
              <a:t>).</a:t>
            </a:r>
          </a:p>
          <a:p>
            <a:pPr algn="l" rtl="0">
              <a:buFontTx/>
              <a:buChar char="-"/>
            </a:pPr>
            <a:r>
              <a:rPr lang="en-US" dirty="0" smtClean="0"/>
              <a:t> (vicious circle): fluid retention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increased venous hydrostatic </a:t>
            </a:r>
            <a:r>
              <a:rPr lang="en-US" dirty="0" err="1" smtClean="0"/>
              <a:t>pressures</a:t>
            </a:r>
            <a:r>
              <a:rPr lang="en-US" dirty="0" err="1" smtClean="0">
                <a:sym typeface="Wingdings" pitchFamily="2" charset="2"/>
              </a:rPr>
              <a:t></a:t>
            </a:r>
            <a:r>
              <a:rPr lang="en-US" dirty="0" err="1" smtClean="0"/>
              <a:t>worsening</a:t>
            </a:r>
            <a:r>
              <a:rPr lang="en-US" dirty="0" smtClean="0"/>
              <a:t> edema.</a:t>
            </a:r>
          </a:p>
          <a:p>
            <a:pPr algn="l" rtl="0">
              <a:buFontTx/>
              <a:buChar char="-"/>
            </a:pPr>
            <a:r>
              <a:rPr lang="en-US" dirty="0" smtClean="0"/>
              <a:t>Treatment of generalized edema:</a:t>
            </a:r>
          </a:p>
          <a:p>
            <a:pPr algn="l" rtl="0">
              <a:buNone/>
            </a:pPr>
            <a:r>
              <a:rPr lang="en-US" dirty="0" smtClean="0"/>
              <a:t> salt restriction</a:t>
            </a:r>
          </a:p>
          <a:p>
            <a:pPr algn="l" rtl="0">
              <a:buNone/>
            </a:pPr>
            <a:r>
              <a:rPr lang="en-US" dirty="0" smtClean="0"/>
              <a:t> diuretics</a:t>
            </a:r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aldosterone</a:t>
            </a:r>
            <a:r>
              <a:rPr lang="en-US" dirty="0" smtClean="0"/>
              <a:t> antagonists</a:t>
            </a:r>
            <a:endParaRPr lang="ar-JO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Reduced Plasma Osmotic Pressure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5112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common causes:</a:t>
            </a:r>
          </a:p>
          <a:p>
            <a:pPr algn="l" rtl="0">
              <a:buNone/>
            </a:pPr>
            <a:r>
              <a:rPr lang="en-US" dirty="0" smtClean="0"/>
              <a:t>1- albumin is lost from the circulation </a:t>
            </a:r>
          </a:p>
          <a:p>
            <a:pPr algn="l" rtl="0">
              <a:buNone/>
            </a:pPr>
            <a:r>
              <a:rPr lang="en-US" dirty="0" smtClean="0"/>
              <a:t>e.g. </a:t>
            </a:r>
            <a:r>
              <a:rPr lang="en-US" i="1" dirty="0" err="1" smtClean="0"/>
              <a:t>nephrotic</a:t>
            </a:r>
            <a:r>
              <a:rPr lang="en-US" i="1" dirty="0" smtClean="0"/>
              <a:t> syndrome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loss of albumin (and other plasma proteins) in the urine 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2- albumin synthesized in inadequate amounts</a:t>
            </a:r>
          </a:p>
          <a:p>
            <a:pPr algn="l" rtl="0">
              <a:buNone/>
            </a:pPr>
            <a:r>
              <a:rPr lang="en-US" dirty="0" smtClean="0"/>
              <a:t>e.g. severe liver disease (e.g., </a:t>
            </a:r>
            <a:r>
              <a:rPr lang="en-US" i="1" dirty="0" smtClean="0"/>
              <a:t>cirrhosis</a:t>
            </a:r>
            <a:r>
              <a:rPr lang="en-US" dirty="0" smtClean="0"/>
              <a:t>) </a:t>
            </a:r>
          </a:p>
          <a:p>
            <a:pPr algn="l" rtl="0">
              <a:buNone/>
            </a:pPr>
            <a:r>
              <a:rPr lang="en-US" dirty="0" smtClean="0"/>
              <a:t>e.g. protein malnutrition</a:t>
            </a:r>
          </a:p>
          <a:p>
            <a:pPr algn="l" rtl="0"/>
            <a:r>
              <a:rPr lang="en-US" dirty="0" smtClean="0"/>
              <a:t>Unfortunately, increased salt and water retention by the kidney not only fails to correct the plasma volume deficit but also exacerbates the edema, since the primary defect (low serum protein) persists</a:t>
            </a:r>
            <a:endParaRPr lang="ar-JO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Lymphatic Obstruction = </a:t>
            </a:r>
            <a:r>
              <a:rPr lang="en-US" sz="3200" b="1" dirty="0" err="1" smtClean="0">
                <a:solidFill>
                  <a:schemeClr val="tx1"/>
                </a:solidFill>
              </a:rPr>
              <a:t>lymphedema</a:t>
            </a:r>
            <a:r>
              <a:rPr lang="en-US" sz="3200" b="1" dirty="0" smtClean="0">
                <a:solidFill>
                  <a:schemeClr val="tx1"/>
                </a:solidFill>
              </a:rPr>
              <a:t/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endParaRPr lang="ar-JO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458200" cy="5867400"/>
          </a:xfrm>
        </p:spPr>
        <p:txBody>
          <a:bodyPr>
            <a:noAutofit/>
          </a:bodyPr>
          <a:lstStyle/>
          <a:p>
            <a:pPr algn="l" rtl="0"/>
            <a:r>
              <a:rPr lang="en-US" sz="2800" i="1" dirty="0" smtClean="0"/>
              <a:t>Causes:</a:t>
            </a:r>
          </a:p>
          <a:p>
            <a:pPr algn="l" rtl="0">
              <a:buNone/>
            </a:pPr>
            <a:r>
              <a:rPr lang="en-US" sz="2800" i="1" dirty="0" smtClean="0"/>
              <a:t>1-</a:t>
            </a:r>
            <a:r>
              <a:rPr lang="en-US" sz="2800" dirty="0" smtClean="0"/>
              <a:t> localized obstruction caused by an </a:t>
            </a:r>
            <a:r>
              <a:rPr lang="en-US" sz="2800" dirty="0" err="1" smtClean="0"/>
              <a:t>inflammation.e.g</a:t>
            </a:r>
            <a:r>
              <a:rPr lang="en-US" sz="2800" dirty="0" smtClean="0"/>
              <a:t>. </a:t>
            </a:r>
            <a:r>
              <a:rPr lang="en-US" sz="2800" i="1" dirty="0" err="1" smtClean="0"/>
              <a:t>filariasis</a:t>
            </a:r>
            <a:r>
              <a:rPr lang="en-US" sz="2800" dirty="0" smtClean="0"/>
              <a:t> (so-called </a:t>
            </a:r>
            <a:r>
              <a:rPr lang="en-US" sz="2800" i="1" dirty="0" smtClean="0"/>
              <a:t>elephantiasis</a:t>
            </a:r>
            <a:r>
              <a:rPr lang="en-US" sz="2800" dirty="0" smtClean="0"/>
              <a:t>) </a:t>
            </a:r>
          </a:p>
          <a:p>
            <a:pPr algn="l" rtl="0">
              <a:buNone/>
            </a:pPr>
            <a:r>
              <a:rPr lang="en-US" sz="2800" dirty="0" smtClean="0"/>
              <a:t>2- </a:t>
            </a:r>
            <a:r>
              <a:rPr lang="en-US" sz="2800" dirty="0" err="1" smtClean="0"/>
              <a:t>neoplastic</a:t>
            </a:r>
            <a:r>
              <a:rPr lang="en-US" sz="2800" dirty="0" smtClean="0"/>
              <a:t> conditions. E.g. breast cancer: Infiltration and obstruction of superficial </a:t>
            </a:r>
            <a:r>
              <a:rPr lang="en-US" sz="2800" dirty="0" err="1" smtClean="0"/>
              <a:t>lymphatics</a:t>
            </a:r>
            <a:r>
              <a:rPr lang="en-US" sz="2800" dirty="0" smtClean="0"/>
              <a:t> cause edema of the breast’s overlying skin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i="1" dirty="0" err="1" smtClean="0"/>
              <a:t>peau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d'orange</a:t>
            </a:r>
            <a:r>
              <a:rPr lang="en-US" sz="2800" dirty="0" smtClean="0"/>
              <a:t> (orange peel). </a:t>
            </a:r>
          </a:p>
          <a:p>
            <a:pPr algn="l" rtl="0">
              <a:buNone/>
            </a:pPr>
            <a:r>
              <a:rPr lang="en-US" sz="2800" dirty="0" smtClean="0"/>
              <a:t>3- post surgical. e.g. breast cancer who undergo </a:t>
            </a:r>
            <a:r>
              <a:rPr lang="en-US" sz="2800" dirty="0" err="1" smtClean="0"/>
              <a:t>axillary</a:t>
            </a:r>
            <a:r>
              <a:rPr lang="en-US" sz="2800" dirty="0" smtClean="0"/>
              <a:t> lymph node resection and/or irradiation</a:t>
            </a:r>
            <a:r>
              <a:rPr lang="en-US" sz="2800" dirty="0" smtClean="0">
                <a:sym typeface="Wingdings" pitchFamily="2" charset="2"/>
              </a:rPr>
              <a:t> upper limb </a:t>
            </a:r>
            <a:r>
              <a:rPr lang="en-US" sz="2800" dirty="0" err="1" smtClean="0">
                <a:sym typeface="Wingdings" pitchFamily="2" charset="2"/>
              </a:rPr>
              <a:t>lymphedema</a:t>
            </a:r>
            <a:endParaRPr lang="en-US" sz="2800" dirty="0" smtClean="0"/>
          </a:p>
          <a:p>
            <a:pPr algn="l" rtl="0">
              <a:buNone/>
            </a:pPr>
            <a:r>
              <a:rPr lang="en-US" sz="2800" dirty="0" smtClean="0"/>
              <a:t>4- irradiation</a:t>
            </a:r>
          </a:p>
          <a:p>
            <a:pPr algn="l" rtl="0"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Sodium and Water Retention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pPr algn="l" rtl="0"/>
            <a:r>
              <a:rPr lang="en-US" sz="3600" dirty="0" smtClean="0"/>
              <a:t>leads to edema by increasing hydrostatic pressure (due to expansion of the intravascular volume) and reducing plasma osmotic pressure.</a:t>
            </a:r>
          </a:p>
          <a:p>
            <a:pPr algn="l" rtl="0"/>
            <a:r>
              <a:rPr lang="en-US" sz="3600" dirty="0" smtClean="0"/>
              <a:t> causes: diseases that compromise </a:t>
            </a:r>
            <a:r>
              <a:rPr lang="en-US" sz="3600" dirty="0" smtClean="0">
                <a:solidFill>
                  <a:srgbClr val="C00000"/>
                </a:solidFill>
              </a:rPr>
              <a:t>renal</a:t>
            </a:r>
            <a:r>
              <a:rPr lang="en-US" sz="3600" dirty="0" smtClean="0"/>
              <a:t> function, including </a:t>
            </a:r>
            <a:r>
              <a:rPr lang="en-US" sz="3600" i="1" dirty="0" err="1" smtClean="0"/>
              <a:t>poststreptococcal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glomerulonephritis</a:t>
            </a:r>
            <a:r>
              <a:rPr lang="en-US" sz="3600" dirty="0" smtClean="0"/>
              <a:t> and </a:t>
            </a:r>
            <a:r>
              <a:rPr lang="en-US" sz="3600" i="1" dirty="0" smtClean="0"/>
              <a:t>acute renal failure</a:t>
            </a:r>
            <a:endParaRPr lang="ar-JO" sz="36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1511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Clinical Correlation </a:t>
            </a:r>
            <a:endParaRPr lang="ar-JO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8915400" cy="6019800"/>
          </a:xfrm>
        </p:spPr>
        <p:txBody>
          <a:bodyPr>
            <a:noAutofit/>
          </a:bodyPr>
          <a:lstStyle/>
          <a:p>
            <a:pPr algn="l" rtl="0"/>
            <a:r>
              <a:rPr lang="en-US" sz="2400" b="1" dirty="0" smtClean="0"/>
              <a:t>Subcutaneous edema</a:t>
            </a:r>
            <a:r>
              <a:rPr lang="en-US" sz="2400" dirty="0" smtClean="0"/>
              <a:t>: </a:t>
            </a:r>
            <a:r>
              <a:rPr lang="en-US" sz="2400" u="sng" dirty="0" smtClean="0"/>
              <a:t>the most common</a:t>
            </a:r>
            <a:r>
              <a:rPr lang="en-US" sz="2400" dirty="0" smtClean="0"/>
              <a:t>, is important to recognize primarily because it signals potential underlying cardiac or renal disease</a:t>
            </a:r>
          </a:p>
          <a:p>
            <a:pPr algn="l" rtl="0"/>
            <a:r>
              <a:rPr lang="en-US" sz="2400" dirty="0" smtClean="0"/>
              <a:t>Can impair wound healing or the clearance of infections. </a:t>
            </a:r>
          </a:p>
          <a:p>
            <a:pPr algn="l" rtl="0"/>
            <a:r>
              <a:rPr lang="en-US" sz="2400" b="1" dirty="0" smtClean="0"/>
              <a:t>Pulmonary edema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400" dirty="0" smtClean="0"/>
              <a:t>Common causes:</a:t>
            </a:r>
          </a:p>
          <a:p>
            <a:pPr algn="l" rtl="0">
              <a:buFontTx/>
              <a:buChar char="-"/>
            </a:pPr>
            <a:r>
              <a:rPr lang="en-US" sz="2400" dirty="0" smtClean="0"/>
              <a:t>left ventricular failure   - renal failure  - ARDS</a:t>
            </a:r>
          </a:p>
          <a:p>
            <a:pPr algn="l" rtl="0">
              <a:buFontTx/>
              <a:buChar char="-"/>
            </a:pPr>
            <a:r>
              <a:rPr lang="en-US" sz="2400" dirty="0" smtClean="0"/>
              <a:t>inflammatory and infectious disorders of the lung.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400" dirty="0" smtClean="0"/>
              <a:t>can cause death by interfering with normal </a:t>
            </a:r>
            <a:r>
              <a:rPr lang="en-US" sz="2400" dirty="0" err="1" smtClean="0"/>
              <a:t>ventilatory</a:t>
            </a:r>
            <a:r>
              <a:rPr lang="en-US" sz="2400" dirty="0" smtClean="0"/>
              <a:t> function &amp; impeding oxygen diffusion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400" dirty="0" smtClean="0"/>
              <a:t>creates a favorable environment for infections. </a:t>
            </a:r>
          </a:p>
          <a:p>
            <a:pPr algn="l" rtl="0"/>
            <a:r>
              <a:rPr lang="en-US" sz="2400" b="1" dirty="0" smtClean="0"/>
              <a:t>Brain edema </a:t>
            </a:r>
          </a:p>
          <a:p>
            <a:pPr algn="l" rtl="0">
              <a:buFontTx/>
              <a:buChar char="-"/>
            </a:pPr>
            <a:r>
              <a:rPr lang="en-US" sz="2400" dirty="0" smtClean="0"/>
              <a:t>is life-threatening</a:t>
            </a:r>
            <a:r>
              <a:rPr lang="en-US" sz="2400" dirty="0" smtClean="0">
                <a:sym typeface="Wingdings" pitchFamily="2" charset="2"/>
              </a:rPr>
              <a:t>  brain </a:t>
            </a:r>
            <a:r>
              <a:rPr lang="en-US" sz="2400" i="1" dirty="0" smtClean="0"/>
              <a:t>herniation</a:t>
            </a:r>
            <a:r>
              <a:rPr lang="en-US" sz="2400" dirty="0" smtClean="0"/>
              <a:t> (extrude) through the foramen magnum. </a:t>
            </a:r>
          </a:p>
          <a:p>
            <a:pPr algn="l" rtl="0">
              <a:buFontTx/>
              <a:buChar char="-"/>
            </a:pPr>
            <a:endParaRPr lang="ar-JO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381000"/>
            <a:ext cx="8504238" cy="6096000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</a:rPr>
              <a:t>Malignant hypertension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i="1" dirty="0" smtClean="0">
                <a:sym typeface="Wingdings" pitchFamily="2" charset="2"/>
              </a:rPr>
              <a:t></a:t>
            </a:r>
            <a:r>
              <a:rPr lang="en-US" dirty="0" smtClean="0"/>
              <a:t> A small percentage of HTN patients (5%) present with </a:t>
            </a:r>
            <a:r>
              <a:rPr lang="en-US" u="sng" dirty="0" smtClean="0"/>
              <a:t>a rapidly rising blood pressure </a:t>
            </a:r>
            <a:r>
              <a:rPr lang="en-US" dirty="0" smtClean="0"/>
              <a:t>that, if untreated, leads to death within 1 to 2 years.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 </a:t>
            </a:r>
            <a:r>
              <a:rPr lang="en-US" b="1" dirty="0" smtClean="0"/>
              <a:t>systolic pressures &gt; 200 mm Hg or diastolic pressures &gt; 120 mm Hg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associated with renal failure and retinal hemorrhages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</a:t>
            </a:r>
            <a:r>
              <a:rPr lang="en-US" dirty="0" smtClean="0"/>
              <a:t> most commonly is superimposed on preexisting benign hypertension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</a:rPr>
              <a:t>Hypertension (HTN) has the following complications: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stroke (CVD)</a:t>
            </a:r>
          </a:p>
          <a:p>
            <a:r>
              <a:rPr lang="en-US" dirty="0" smtClean="0"/>
              <a:t>multi-infarct dementia</a:t>
            </a:r>
          </a:p>
          <a:p>
            <a:r>
              <a:rPr lang="en-US" dirty="0" smtClean="0"/>
              <a:t>atherosclerotic coronary heart disease</a:t>
            </a:r>
          </a:p>
          <a:p>
            <a:r>
              <a:rPr lang="en-US" dirty="0" smtClean="0"/>
              <a:t>cardiac hypertrophy and heart failure (</a:t>
            </a:r>
            <a:r>
              <a:rPr lang="en-US" i="1" dirty="0" smtClean="0"/>
              <a:t>hypertensive heart disease</a:t>
            </a:r>
            <a:r>
              <a:rPr lang="en-US" dirty="0" smtClean="0"/>
              <a:t>)</a:t>
            </a:r>
          </a:p>
          <a:p>
            <a:r>
              <a:rPr lang="en-US" dirty="0" smtClean="0"/>
              <a:t>aortic dissection</a:t>
            </a:r>
          </a:p>
          <a:p>
            <a:r>
              <a:rPr lang="en-US" dirty="0" smtClean="0"/>
              <a:t>renal failure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hypertension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1- </a:t>
            </a:r>
            <a:r>
              <a:rPr lang="en-US" b="1" dirty="0" smtClean="0">
                <a:solidFill>
                  <a:srgbClr val="0070C0"/>
                </a:solidFill>
              </a:rPr>
              <a:t>essential hypertension</a:t>
            </a:r>
            <a:r>
              <a:rPr lang="en-US" b="1" dirty="0" smtClean="0"/>
              <a:t>: most cases (95%) are idiopathic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2- </a:t>
            </a:r>
            <a:r>
              <a:rPr lang="en-US" b="1" dirty="0" smtClean="0">
                <a:solidFill>
                  <a:srgbClr val="0070C0"/>
                </a:solidFill>
              </a:rPr>
              <a:t>secondary hypertension</a:t>
            </a:r>
            <a:r>
              <a:rPr lang="en-US" b="1" dirty="0" smtClean="0"/>
              <a:t>:</a:t>
            </a:r>
            <a:r>
              <a:rPr lang="en-US" dirty="0" smtClean="0"/>
              <a:t> Most of the remaining cases </a:t>
            </a:r>
            <a:r>
              <a:rPr lang="en-US" b="1" dirty="0" smtClean="0"/>
              <a:t>(</a:t>
            </a:r>
            <a:r>
              <a:rPr lang="en-US" dirty="0" smtClean="0"/>
              <a:t>are due to renal disease, or renal artery narrowing </a:t>
            </a:r>
            <a:r>
              <a:rPr lang="en-US" b="1" dirty="0" smtClean="0"/>
              <a:t>( called </a:t>
            </a:r>
            <a:r>
              <a:rPr lang="en-US" b="1" dirty="0" err="1" smtClean="0"/>
              <a:t>renovascular</a:t>
            </a:r>
            <a:r>
              <a:rPr lang="en-US" b="1" dirty="0" smtClean="0"/>
              <a:t> hypertension), and to a lesser degree many other conditions….</a:t>
            </a:r>
            <a:endParaRPr lang="ar-J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76200"/>
          <a:ext cx="4648200" cy="6442755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648200"/>
              </a:tblGrid>
              <a:tr h="228686"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 marL="13404" marR="13404" marT="13404" marB="13404" anchor="ctr"/>
                </a:tc>
              </a:tr>
              <a:tr h="749823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Essential </a:t>
                      </a:r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HTN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  <a:p>
                      <a:pPr algn="l"/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Accounts for 90% to 95% of all cases</a:t>
                      </a:r>
                    </a:p>
                  </a:txBody>
                  <a:tcPr marL="13404" marR="13404" marT="13404" marB="13404"/>
                </a:tc>
              </a:tr>
              <a:tr h="686058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Secondary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HTN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marL="13404" marR="13404" marT="13404" marB="13404" anchor="ctr"/>
                </a:tc>
              </a:tr>
              <a:tr h="1642540">
                <a:tc>
                  <a:txBody>
                    <a:bodyPr/>
                    <a:lstStyle/>
                    <a:p>
                      <a:pPr algn="l"/>
                      <a:r>
                        <a:rPr lang="en-US" sz="1600" b="1" i="1" u="sng" dirty="0">
                          <a:solidFill>
                            <a:srgbClr val="002060"/>
                          </a:solidFill>
                        </a:rPr>
                        <a:t>Renal</a:t>
                      </a:r>
                    </a:p>
                    <a:p>
                      <a:pPr algn="l"/>
                      <a:r>
                        <a:rPr lang="en-US" sz="1600" b="1" dirty="0"/>
                        <a:t>Acute </a:t>
                      </a:r>
                      <a:r>
                        <a:rPr lang="en-US" sz="1600" b="1" dirty="0" err="1"/>
                        <a:t>glomerulonephritis</a:t>
                      </a:r>
                      <a:r>
                        <a:rPr lang="en-US" sz="1600" b="1" dirty="0"/>
                        <a:t/>
                      </a:r>
                      <a:br>
                        <a:rPr lang="en-US" sz="1600" b="1" dirty="0"/>
                      </a:br>
                      <a:r>
                        <a:rPr lang="en-US" sz="1600" b="1" dirty="0"/>
                        <a:t>Chronic renal disease</a:t>
                      </a:r>
                      <a:br>
                        <a:rPr lang="en-US" sz="1600" b="1" dirty="0"/>
                      </a:br>
                      <a:r>
                        <a:rPr lang="en-US" sz="1600" b="1" dirty="0"/>
                        <a:t>Polycystic disease</a:t>
                      </a:r>
                      <a:br>
                        <a:rPr lang="en-US" sz="1600" b="1" dirty="0"/>
                      </a:br>
                      <a:r>
                        <a:rPr lang="en-US" sz="1600" b="1" dirty="0"/>
                        <a:t>Renal artery </a:t>
                      </a:r>
                      <a:r>
                        <a:rPr lang="en-US" sz="1600" b="1" dirty="0" err="1"/>
                        <a:t>stenosis</a:t>
                      </a:r>
                      <a:r>
                        <a:rPr lang="en-US" sz="1600" b="1" dirty="0"/>
                        <a:t/>
                      </a:r>
                      <a:br>
                        <a:rPr lang="en-US" sz="1600" b="1" dirty="0"/>
                      </a:br>
                      <a:r>
                        <a:rPr lang="en-US" sz="1600" b="1" dirty="0"/>
                        <a:t>Renal </a:t>
                      </a:r>
                      <a:r>
                        <a:rPr lang="en-US" sz="1600" b="1" dirty="0" err="1"/>
                        <a:t>vasculitis</a:t>
                      </a:r>
                      <a:r>
                        <a:rPr lang="en-US" sz="1600" b="1" dirty="0"/>
                        <a:t/>
                      </a:r>
                      <a:br>
                        <a:rPr lang="en-US" sz="1600" b="1" dirty="0"/>
                      </a:br>
                      <a:r>
                        <a:rPr lang="en-US" sz="1600" b="1" dirty="0" err="1"/>
                        <a:t>Renin</a:t>
                      </a:r>
                      <a:r>
                        <a:rPr lang="en-US" sz="1600" b="1" dirty="0"/>
                        <a:t>-producing tumors</a:t>
                      </a:r>
                    </a:p>
                  </a:txBody>
                  <a:tcPr marL="13404" marR="13404" marT="13404" marB="13404"/>
                </a:tc>
              </a:tr>
              <a:tr h="228686">
                <a:tc>
                  <a:txBody>
                    <a:bodyPr/>
                    <a:lstStyle/>
                    <a:p>
                      <a:pPr algn="r"/>
                      <a:endParaRPr lang="en-US" sz="1200" b="1" dirty="0"/>
                    </a:p>
                  </a:txBody>
                  <a:tcPr marL="13404" marR="13404" marT="13404" marB="13404" anchor="ctr"/>
                </a:tc>
              </a:tr>
              <a:tr h="2407726">
                <a:tc>
                  <a:txBody>
                    <a:bodyPr/>
                    <a:lstStyle/>
                    <a:p>
                      <a:pPr algn="l"/>
                      <a:r>
                        <a:rPr lang="en-US" sz="1400" b="1" i="1" u="sng" dirty="0">
                          <a:solidFill>
                            <a:srgbClr val="002060"/>
                          </a:solidFill>
                        </a:rPr>
                        <a:t>Endocrine</a:t>
                      </a:r>
                    </a:p>
                    <a:p>
                      <a:pPr algn="l"/>
                      <a:r>
                        <a:rPr lang="en-US" sz="1400" b="1" dirty="0" err="1"/>
                        <a:t>Adrenocortical</a:t>
                      </a:r>
                      <a:r>
                        <a:rPr lang="en-US" sz="1400" b="1" dirty="0"/>
                        <a:t> </a:t>
                      </a:r>
                      <a:r>
                        <a:rPr lang="en-US" sz="1400" b="1" dirty="0" err="1"/>
                        <a:t>hyperfunction</a:t>
                      </a:r>
                      <a:r>
                        <a:rPr lang="en-US" sz="1400" b="1" dirty="0"/>
                        <a:t> (Cushing syndrome, </a:t>
                      </a:r>
                      <a:endParaRPr lang="en-US" sz="1400" b="1" dirty="0" smtClean="0"/>
                    </a:p>
                    <a:p>
                      <a:pPr algn="l"/>
                      <a:r>
                        <a:rPr lang="en-US" sz="1400" b="1" dirty="0" smtClean="0"/>
                        <a:t>primary </a:t>
                      </a:r>
                      <a:r>
                        <a:rPr lang="en-US" sz="1400" b="1" dirty="0" err="1" smtClean="0"/>
                        <a:t>aldosteronism</a:t>
                      </a:r>
                      <a:r>
                        <a:rPr lang="en-US" sz="1400" b="1" dirty="0" smtClean="0"/>
                        <a:t>, CAH</a:t>
                      </a:r>
                    </a:p>
                    <a:p>
                      <a:pPr algn="l"/>
                      <a:r>
                        <a:rPr lang="en-US" sz="1400" b="1" dirty="0" smtClean="0"/>
                        <a:t>licorice </a:t>
                      </a:r>
                      <a:r>
                        <a:rPr lang="en-US" sz="1400" b="1" dirty="0"/>
                        <a:t>ingestion)</a:t>
                      </a:r>
                      <a:br>
                        <a:rPr lang="en-US" sz="1400" b="1" dirty="0"/>
                      </a:br>
                      <a:r>
                        <a:rPr lang="en-US" sz="1400" b="1" dirty="0"/>
                        <a:t>Exogenous hormones (</a:t>
                      </a:r>
                      <a:r>
                        <a:rPr lang="en-US" sz="1400" b="1" dirty="0" err="1"/>
                        <a:t>glucocorticoids</a:t>
                      </a:r>
                      <a:r>
                        <a:rPr lang="en-US" sz="1400" b="1" dirty="0"/>
                        <a:t>, estrogen </a:t>
                      </a:r>
                      <a:endParaRPr lang="en-US" sz="1400" b="1" dirty="0" smtClean="0"/>
                    </a:p>
                    <a:p>
                      <a:pPr algn="l"/>
                      <a:r>
                        <a:rPr lang="en-US" sz="1400" b="1" dirty="0" err="1" smtClean="0"/>
                        <a:t>sympathomimetics</a:t>
                      </a:r>
                      <a:endParaRPr lang="en-US" sz="1400" b="1" dirty="0" smtClean="0"/>
                    </a:p>
                    <a:p>
                      <a:pPr algn="l"/>
                      <a:r>
                        <a:rPr lang="en-US" sz="1400" b="1" dirty="0" smtClean="0"/>
                        <a:t>monoamine </a:t>
                      </a:r>
                      <a:r>
                        <a:rPr lang="en-US" sz="1400" b="1" dirty="0" err="1"/>
                        <a:t>oxidase</a:t>
                      </a:r>
                      <a:r>
                        <a:rPr lang="en-US" sz="1400" b="1" dirty="0"/>
                        <a:t> inhibitors)</a:t>
                      </a:r>
                      <a:br>
                        <a:rPr lang="en-US" sz="1400" b="1" dirty="0"/>
                      </a:br>
                      <a:r>
                        <a:rPr lang="en-US" sz="1400" b="1" dirty="0" err="1"/>
                        <a:t>Pheochromocytoma</a:t>
                      </a:r>
                      <a:r>
                        <a:rPr lang="en-US" sz="1400" b="1" dirty="0"/>
                        <a:t/>
                      </a:r>
                      <a:br>
                        <a:rPr lang="en-US" sz="1400" b="1" dirty="0"/>
                      </a:br>
                      <a:r>
                        <a:rPr lang="en-US" sz="1400" b="1" dirty="0" err="1"/>
                        <a:t>Acromegaly</a:t>
                      </a:r>
                      <a:r>
                        <a:rPr lang="en-US" sz="1400" b="1" dirty="0"/>
                        <a:t/>
                      </a:r>
                      <a:br>
                        <a:rPr lang="en-US" sz="1400" b="1" dirty="0"/>
                      </a:br>
                      <a:r>
                        <a:rPr lang="en-US" sz="1400" b="1" dirty="0"/>
                        <a:t>Hypothyroidism (</a:t>
                      </a:r>
                      <a:r>
                        <a:rPr lang="en-US" sz="1400" b="1" dirty="0" err="1"/>
                        <a:t>myxedema</a:t>
                      </a:r>
                      <a:r>
                        <a:rPr lang="en-US" sz="1400" b="1" dirty="0"/>
                        <a:t>)</a:t>
                      </a:r>
                      <a:br>
                        <a:rPr lang="en-US" sz="1400" b="1" dirty="0"/>
                      </a:br>
                      <a:r>
                        <a:rPr lang="en-US" sz="1400" b="1" dirty="0"/>
                        <a:t>Hyperthyroidism (</a:t>
                      </a:r>
                      <a:r>
                        <a:rPr lang="en-US" sz="1400" b="1" dirty="0" err="1"/>
                        <a:t>thyrotoxicosis</a:t>
                      </a:r>
                      <a:r>
                        <a:rPr lang="en-US" sz="1400" b="1" dirty="0"/>
                        <a:t>)</a:t>
                      </a:r>
                      <a:br>
                        <a:rPr lang="en-US" sz="1400" b="1" dirty="0"/>
                      </a:br>
                      <a:r>
                        <a:rPr lang="en-US" sz="1400" b="1" dirty="0"/>
                        <a:t>Pregnancy-induced (pre-</a:t>
                      </a:r>
                      <a:r>
                        <a:rPr lang="en-US" sz="1400" b="1" dirty="0" err="1"/>
                        <a:t>eclampsia</a:t>
                      </a:r>
                      <a:r>
                        <a:rPr lang="en-US" sz="1200" b="1" dirty="0"/>
                        <a:t>)</a:t>
                      </a:r>
                    </a:p>
                  </a:txBody>
                  <a:tcPr marL="13404" marR="13404" marT="13404" marB="13404"/>
                </a:tc>
              </a:tr>
              <a:tr h="228686">
                <a:tc>
                  <a:txBody>
                    <a:bodyPr/>
                    <a:lstStyle/>
                    <a:p>
                      <a:pPr algn="r"/>
                      <a:endParaRPr lang="en-US" sz="1200" b="1" dirty="0"/>
                    </a:p>
                  </a:txBody>
                  <a:tcPr marL="13404" marR="13404" marT="13404" marB="13404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876800" y="3470496"/>
          <a:ext cx="3962400" cy="300650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962400"/>
              </a:tblGrid>
              <a:tr h="620860">
                <a:tc>
                  <a:txBody>
                    <a:bodyPr/>
                    <a:lstStyle/>
                    <a:p>
                      <a:pPr algn="l"/>
                      <a:r>
                        <a:rPr lang="en-US" sz="1600" b="1" i="1" u="sng" dirty="0">
                          <a:solidFill>
                            <a:srgbClr val="002060"/>
                          </a:solidFill>
                        </a:rPr>
                        <a:t>Cardiovascular</a:t>
                      </a:r>
                    </a:p>
                    <a:p>
                      <a:pPr algn="l"/>
                      <a:r>
                        <a:rPr lang="en-US" sz="1600" b="1" dirty="0" err="1"/>
                        <a:t>Coarctation</a:t>
                      </a:r>
                      <a:r>
                        <a:rPr lang="en-US" sz="1600" b="1" dirty="0"/>
                        <a:t> of aorta</a:t>
                      </a:r>
                      <a:br>
                        <a:rPr lang="en-US" sz="1600" b="1" dirty="0"/>
                      </a:br>
                      <a:r>
                        <a:rPr lang="en-US" sz="1600" b="1" dirty="0" err="1"/>
                        <a:t>Polyarteritis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nodosa</a:t>
                      </a:r>
                      <a:r>
                        <a:rPr lang="en-US" sz="1600" b="1" dirty="0"/>
                        <a:t/>
                      </a:r>
                      <a:br>
                        <a:rPr lang="en-US" sz="1600" b="1" dirty="0"/>
                      </a:br>
                      <a:r>
                        <a:rPr lang="en-US" sz="1600" b="1" dirty="0"/>
                        <a:t>Increased intravascular volume</a:t>
                      </a:r>
                      <a:br>
                        <a:rPr lang="en-US" sz="1600" b="1" dirty="0"/>
                      </a:br>
                      <a:r>
                        <a:rPr lang="en-US" sz="1600" b="1" dirty="0"/>
                        <a:t>Increased cardiac output</a:t>
                      </a:r>
                      <a:br>
                        <a:rPr lang="en-US" sz="1600" b="1" dirty="0"/>
                      </a:br>
                      <a:r>
                        <a:rPr lang="en-US" sz="1600" b="1" dirty="0"/>
                        <a:t>Rigidity of the aorta</a:t>
                      </a:r>
                    </a:p>
                  </a:txBody>
                  <a:tcPr marL="13404" marR="13404" marT="13404" marB="13404"/>
                </a:tc>
              </a:tr>
              <a:tr h="104013"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 marL="13404" marR="13404" marT="13404" marB="13404" anchor="ctr"/>
                </a:tc>
              </a:tr>
              <a:tr h="543654">
                <a:tc>
                  <a:txBody>
                    <a:bodyPr/>
                    <a:lstStyle/>
                    <a:p>
                      <a:pPr algn="l"/>
                      <a:r>
                        <a:rPr lang="en-US" sz="1600" b="1" i="1" u="sng" dirty="0">
                          <a:solidFill>
                            <a:srgbClr val="002060"/>
                          </a:solidFill>
                        </a:rPr>
                        <a:t>Neurologic</a:t>
                      </a:r>
                    </a:p>
                    <a:p>
                      <a:pPr algn="l"/>
                      <a:r>
                        <a:rPr lang="en-US" sz="1600" b="1" dirty="0"/>
                        <a:t>Psychogenic</a:t>
                      </a:r>
                      <a:br>
                        <a:rPr lang="en-US" sz="1600" b="1" dirty="0"/>
                      </a:br>
                      <a:r>
                        <a:rPr lang="en-US" sz="1600" b="1" dirty="0"/>
                        <a:t>Increased intracranial pressure</a:t>
                      </a:r>
                      <a:br>
                        <a:rPr lang="en-US" sz="1600" b="1" dirty="0"/>
                      </a:br>
                      <a:r>
                        <a:rPr lang="en-US" sz="1600" b="1" dirty="0"/>
                        <a:t>Sleep apnea</a:t>
                      </a:r>
                      <a:br>
                        <a:rPr lang="en-US" sz="1600" b="1" dirty="0"/>
                      </a:br>
                      <a:r>
                        <a:rPr lang="en-US" sz="1600" b="1" dirty="0"/>
                        <a:t>Acute stress, including surgery</a:t>
                      </a:r>
                    </a:p>
                  </a:txBody>
                  <a:tcPr marL="13404" marR="13404" marT="13404" marB="13404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990600"/>
            <a:ext cx="8504238" cy="5715000"/>
          </a:xfrm>
        </p:spPr>
        <p:txBody>
          <a:bodyPr>
            <a:noAutofit/>
          </a:bodyPr>
          <a:lstStyle/>
          <a:p>
            <a:r>
              <a:rPr lang="en-US" sz="2800" b="1" i="1" u="sng" dirty="0" smtClean="0"/>
              <a:t>Pathogenesis of essential HTN</a:t>
            </a:r>
          </a:p>
          <a:p>
            <a:r>
              <a:rPr lang="en-US" sz="2800" b="1" dirty="0" smtClean="0"/>
              <a:t>Genetic factors</a:t>
            </a:r>
            <a:r>
              <a:rPr lang="en-US" sz="2800" dirty="0" smtClean="0"/>
              <a:t> </a:t>
            </a:r>
          </a:p>
          <a:p>
            <a:r>
              <a:rPr lang="en-US" sz="2800" b="1" dirty="0" smtClean="0"/>
              <a:t>familial clustering of hypertension </a:t>
            </a:r>
          </a:p>
          <a:p>
            <a:r>
              <a:rPr lang="en-US" sz="2800" dirty="0" smtClean="0"/>
              <a:t>HTN has been linked to specific </a:t>
            </a:r>
            <a:r>
              <a:rPr lang="en-US" sz="2800" dirty="0" err="1" smtClean="0"/>
              <a:t>angiotensinogen</a:t>
            </a:r>
            <a:r>
              <a:rPr lang="en-US" sz="2800" dirty="0" smtClean="0"/>
              <a:t> polymorphisms and </a:t>
            </a:r>
            <a:r>
              <a:rPr lang="en-US" sz="2800" dirty="0" err="1" smtClean="0"/>
              <a:t>angiotensin</a:t>
            </a:r>
            <a:r>
              <a:rPr lang="en-US" sz="2800" dirty="0" smtClean="0"/>
              <a:t> II receptor variants; polymorphisms of the </a:t>
            </a:r>
            <a:r>
              <a:rPr lang="en-US" sz="2800" dirty="0" err="1" smtClean="0"/>
              <a:t>renin-angiotensin</a:t>
            </a:r>
            <a:r>
              <a:rPr lang="en-US" sz="2800" dirty="0" smtClean="0"/>
              <a:t> system. </a:t>
            </a:r>
          </a:p>
          <a:p>
            <a:r>
              <a:rPr lang="en-US" sz="2800" dirty="0" smtClean="0"/>
              <a:t>Susceptibility genes for essential hypertension are currently </a:t>
            </a:r>
            <a:r>
              <a:rPr lang="en-US" sz="2800" b="1" dirty="0" smtClean="0"/>
              <a:t>unknown</a:t>
            </a:r>
            <a:r>
              <a:rPr lang="en-US" sz="2800" dirty="0" smtClean="0"/>
              <a:t> but probably include those that control renal sodium absorption, etc.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/>
              <a:t>Pathogenesis of essential HTN</a:t>
            </a:r>
            <a:br>
              <a:rPr lang="en-US" b="1" i="1" u="sng" dirty="0" smtClean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Environmental factors</a:t>
            </a:r>
          </a:p>
          <a:p>
            <a:r>
              <a:rPr lang="en-US" dirty="0" smtClean="0"/>
              <a:t> such as stress, obesity, smoking, physical inactivity, and high levels of salt consumption, modify the impact of genetic determinants.</a:t>
            </a:r>
          </a:p>
          <a:p>
            <a:r>
              <a:rPr lang="en-US" dirty="0" smtClean="0"/>
              <a:t> Evidence linking dietary sodium intake with the prevalence of hypertension in different population groups is particularly strong.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Morphology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HTN is associated with </a:t>
            </a:r>
            <a:r>
              <a:rPr lang="en-US" b="1" dirty="0" smtClean="0">
                <a:solidFill>
                  <a:srgbClr val="0070C0"/>
                </a:solidFill>
              </a:rPr>
              <a:t>arteriolosclerosis</a:t>
            </a:r>
            <a:r>
              <a:rPr lang="en-US" b="1" dirty="0" smtClean="0"/>
              <a:t> (small arterial disease)</a:t>
            </a:r>
          </a:p>
          <a:p>
            <a:r>
              <a:rPr lang="en-US" b="1" dirty="0" smtClean="0"/>
              <a:t>Two forms of small blood vessel disease are hypertension-related:</a:t>
            </a:r>
          </a:p>
          <a:p>
            <a:pPr>
              <a:buNone/>
            </a:pPr>
            <a:r>
              <a:rPr lang="en-US" b="1" dirty="0" smtClean="0"/>
              <a:t>1-  hyaline arteriolosclerosis </a:t>
            </a:r>
          </a:p>
          <a:p>
            <a:pPr>
              <a:buNone/>
            </a:pPr>
            <a:r>
              <a:rPr lang="en-US" b="1" dirty="0" smtClean="0"/>
              <a:t>2- </a:t>
            </a:r>
            <a:r>
              <a:rPr lang="en-US" b="1" dirty="0" err="1" smtClean="0"/>
              <a:t>hyperplastic</a:t>
            </a:r>
            <a:r>
              <a:rPr lang="en-US" b="1" dirty="0" smtClean="0"/>
              <a:t> arteriolosclerosis 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E91D0C80A92546A90D71F2E4C386F2" ma:contentTypeVersion="1" ma:contentTypeDescription="Create a new document." ma:contentTypeScope="" ma:versionID="8150bc365a64f4197470ef36d602a064">
  <xsd:schema xmlns:xsd="http://www.w3.org/2001/XMLSchema" xmlns:xs="http://www.w3.org/2001/XMLSchema" xmlns:p="http://schemas.microsoft.com/office/2006/metadata/properties" xmlns:ns2="1273bb50-8aa1-4bf6-a01c-f5e28723f012" targetNamespace="http://schemas.microsoft.com/office/2006/metadata/properties" ma:root="true" ma:fieldsID="9617b7a75fb7d0093c66aedf80356b1a" ns2:_="">
    <xsd:import namespace="1273bb50-8aa1-4bf6-a01c-f5e28723f012"/>
    <xsd:element name="properties">
      <xsd:complexType>
        <xsd:sequence>
          <xsd:element name="documentManagement">
            <xsd:complexType>
              <xsd:all>
                <xsd:element ref="ns2:Course_x0020_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73bb50-8aa1-4bf6-a01c-f5e28723f012" elementFormDefault="qualified">
    <xsd:import namespace="http://schemas.microsoft.com/office/2006/documentManagement/types"/>
    <xsd:import namespace="http://schemas.microsoft.com/office/infopath/2007/PartnerControls"/>
    <xsd:element name="Course_x0020_Name" ma:index="2" nillable="true" ma:displayName="Course Name" ma:internalName="Course_x0020_Nam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urse_x0020_Name xmlns="1273bb50-8aa1-4bf6-a01c-f5e28723f012">Cardiovascular pathology-3rd yr medical students</Course_x0020_Name>
  </documentManagement>
</p:properties>
</file>

<file path=customXml/itemProps1.xml><?xml version="1.0" encoding="utf-8"?>
<ds:datastoreItem xmlns:ds="http://schemas.openxmlformats.org/officeDocument/2006/customXml" ds:itemID="{A3F069AE-1176-4EE1-8B31-F92F96E8B2B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B702A59-9D5E-4E54-8B10-51165EA4D6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73bb50-8aa1-4bf6-a01c-f5e28723f0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AE70668-6A43-4C5F-A3EA-4A6F0A3FCCF9}">
  <ds:schemaRefs>
    <ds:schemaRef ds:uri="http://schemas.microsoft.com/office/2006/metadata/properties"/>
    <ds:schemaRef ds:uri="http://schemas.microsoft.com/office/infopath/2007/PartnerControls"/>
    <ds:schemaRef ds:uri="1273bb50-8aa1-4bf6-a01c-f5e28723f01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1159</Words>
  <Application>Microsoft Office PowerPoint</Application>
  <PresentationFormat>On-screen Show (4:3)</PresentationFormat>
  <Paragraphs>145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HYPERTENSIVE VASCULAR DISEASE </vt:lpstr>
      <vt:lpstr>Hypertension(HTN)</vt:lpstr>
      <vt:lpstr>Slide 3</vt:lpstr>
      <vt:lpstr>Hypertension (HTN) has the following complications:</vt:lpstr>
      <vt:lpstr>Types of hypertension</vt:lpstr>
      <vt:lpstr>Slide 6</vt:lpstr>
      <vt:lpstr>Slide 7</vt:lpstr>
      <vt:lpstr>Pathogenesis of essential HTN </vt:lpstr>
      <vt:lpstr>Morphology </vt:lpstr>
      <vt:lpstr>Hyaline arteriolosclerosis </vt:lpstr>
      <vt:lpstr>Slide 11</vt:lpstr>
      <vt:lpstr>Hyperplastic arteriolosclerosis </vt:lpstr>
      <vt:lpstr>A, Hyaline arteriolosclerosis. The arteriolar wall is thickened with the deposition of amorphous proteinaceous material, and the lumen is markedly narrowed.  B, Hyperplastic arteriolosclerosis ("onion-skinning") (arrow) causing luminal obliteration </vt:lpstr>
      <vt:lpstr>DISORDERS OF BLOOD VESSEL HYPERREACTIVITY</vt:lpstr>
      <vt:lpstr>1- Raynaud Phenomenon</vt:lpstr>
      <vt:lpstr>Primary Raynaud phenomenon</vt:lpstr>
      <vt:lpstr>Secondary Raynaud phenomenon </vt:lpstr>
      <vt:lpstr>EDEMA</vt:lpstr>
      <vt:lpstr>Slide 19</vt:lpstr>
      <vt:lpstr>Slide 20</vt:lpstr>
      <vt:lpstr>Increased Hydrostatic Pressure </vt:lpstr>
      <vt:lpstr>Reduced Plasma Osmotic Pressure </vt:lpstr>
      <vt:lpstr>Lymphatic Obstruction = lymphedema  </vt:lpstr>
      <vt:lpstr>Sodium and Water Retention</vt:lpstr>
      <vt:lpstr>Clinical Correlation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HYPERTENSIVE VASCULAR DISEASE</dc:title>
  <dc:creator>nisreen</dc:creator>
  <cp:lastModifiedBy>user</cp:lastModifiedBy>
  <cp:revision>9</cp:revision>
  <dcterms:created xsi:type="dcterms:W3CDTF">2006-08-16T00:00:00Z</dcterms:created>
  <dcterms:modified xsi:type="dcterms:W3CDTF">2016-10-17T07:00:44Z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0x01010032E91D0C80A92546A90D71F2E4C386F2</vt:lpwstr>
  </property>
</Properties>
</file>