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4" r:id="rId2"/>
    <p:sldId id="305" r:id="rId3"/>
    <p:sldId id="275" r:id="rId4"/>
    <p:sldId id="306" r:id="rId5"/>
    <p:sldId id="276" r:id="rId6"/>
    <p:sldId id="277" r:id="rId7"/>
    <p:sldId id="308" r:id="rId8"/>
    <p:sldId id="278" r:id="rId9"/>
    <p:sldId id="279" r:id="rId10"/>
    <p:sldId id="280" r:id="rId11"/>
    <p:sldId id="282" r:id="rId12"/>
    <p:sldId id="281" r:id="rId13"/>
    <p:sldId id="283" r:id="rId14"/>
    <p:sldId id="284" r:id="rId15"/>
    <p:sldId id="285" r:id="rId16"/>
    <p:sldId id="287" r:id="rId17"/>
    <p:sldId id="289" r:id="rId18"/>
    <p:sldId id="290" r:id="rId19"/>
    <p:sldId id="307" r:id="rId20"/>
    <p:sldId id="296" r:id="rId21"/>
    <p:sldId id="297" r:id="rId22"/>
    <p:sldId id="298" r:id="rId23"/>
    <p:sldId id="299" r:id="rId24"/>
    <p:sldId id="301" r:id="rId25"/>
    <p:sldId id="303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i="1" dirty="0" err="1" smtClean="0">
                <a:solidFill>
                  <a:srgbClr val="FF0000"/>
                </a:solidFill>
              </a:rPr>
              <a:t>Vasculitis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3600" dirty="0" smtClean="0"/>
          </a:p>
          <a:p>
            <a:pPr algn="l" rtl="0"/>
            <a:r>
              <a:rPr lang="en-US" sz="3600" dirty="0" smtClean="0"/>
              <a:t>Inflammation </a:t>
            </a:r>
            <a:r>
              <a:rPr lang="en-US" sz="3600" dirty="0" smtClean="0"/>
              <a:t>of the vessel wall.</a:t>
            </a:r>
          </a:p>
          <a:p>
            <a:pPr algn="l" rtl="0"/>
            <a:r>
              <a:rPr lang="en-US" sz="3600" dirty="0" smtClean="0"/>
              <a:t>Signs and symptoms:</a:t>
            </a:r>
          </a:p>
          <a:p>
            <a:pPr algn="l" rtl="0">
              <a:buNone/>
            </a:pPr>
            <a:r>
              <a:rPr lang="en-US" sz="3600" dirty="0" smtClean="0"/>
              <a:t>1- </a:t>
            </a:r>
            <a:r>
              <a:rPr lang="en-US" sz="3600" b="1" dirty="0" smtClean="0"/>
              <a:t>local</a:t>
            </a:r>
            <a:r>
              <a:rPr lang="en-US" sz="3600" b="1" dirty="0" smtClean="0"/>
              <a:t>: </a:t>
            </a:r>
            <a:r>
              <a:rPr lang="en-US" sz="3600" dirty="0" smtClean="0"/>
              <a:t>according </a:t>
            </a:r>
            <a:r>
              <a:rPr lang="en-US" sz="3600" dirty="0" smtClean="0"/>
              <a:t>to the involved tissue</a:t>
            </a:r>
          </a:p>
          <a:p>
            <a:pPr algn="l" rtl="0">
              <a:buNone/>
            </a:pPr>
            <a:r>
              <a:rPr lang="en-US" sz="3600" dirty="0" smtClean="0"/>
              <a:t>2- </a:t>
            </a:r>
            <a:r>
              <a:rPr lang="en-US" sz="3600" b="1" dirty="0" smtClean="0"/>
              <a:t>systemic</a:t>
            </a:r>
            <a:r>
              <a:rPr lang="en-US" sz="3600" dirty="0" smtClean="0"/>
              <a:t>:(fever, </a:t>
            </a:r>
            <a:r>
              <a:rPr lang="en-US" sz="3600" dirty="0" err="1" smtClean="0"/>
              <a:t>myalgia</a:t>
            </a:r>
            <a:r>
              <a:rPr lang="en-US" sz="3600" dirty="0" smtClean="0"/>
              <a:t>, </a:t>
            </a:r>
            <a:r>
              <a:rPr lang="en-US" sz="3600" dirty="0" err="1" smtClean="0"/>
              <a:t>arthralgias</a:t>
            </a:r>
            <a:r>
              <a:rPr lang="en-US" sz="3600" dirty="0" smtClean="0"/>
              <a:t>, and malaise)</a:t>
            </a:r>
          </a:p>
          <a:p>
            <a:pPr algn="l" rtl="0"/>
            <a:endParaRPr lang="en-US" sz="36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Giant Cell (Temporal)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914400"/>
            <a:ext cx="8503920" cy="5715000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1" u="sng" dirty="0" smtClean="0">
                <a:solidFill>
                  <a:srgbClr val="C00000"/>
                </a:solidFill>
              </a:rPr>
              <a:t>Pathogenesis</a:t>
            </a:r>
            <a:r>
              <a:rPr lang="en-US" sz="2800" b="1" u="sng" dirty="0" smtClean="0"/>
              <a:t>: T cell-mediated </a:t>
            </a:r>
            <a:r>
              <a:rPr lang="en-US" sz="2800" b="1" dirty="0" smtClean="0"/>
              <a:t>immune response to unknown vessel wall antigen. </a:t>
            </a:r>
          </a:p>
          <a:p>
            <a:pPr algn="l" rtl="0"/>
            <a:r>
              <a:rPr lang="en-US" sz="2800" b="1" i="1" u="sng" dirty="0" smtClean="0">
                <a:solidFill>
                  <a:srgbClr val="C00000"/>
                </a:solidFill>
              </a:rPr>
              <a:t>Morphology</a:t>
            </a:r>
            <a:r>
              <a:rPr lang="en-US" sz="2800" b="1" dirty="0" smtClean="0"/>
              <a:t>: </a:t>
            </a:r>
          </a:p>
          <a:p>
            <a:pPr algn="l" rtl="0"/>
            <a:r>
              <a:rPr lang="en-US" sz="2800" b="1" dirty="0" err="1" smtClean="0"/>
              <a:t>granulomatous</a:t>
            </a:r>
            <a:r>
              <a:rPr lang="en-US" sz="2800" b="1" dirty="0" smtClean="0"/>
              <a:t> inflammation </a:t>
            </a:r>
            <a:r>
              <a:rPr lang="en-US" sz="2800" b="1" u="sng" dirty="0" smtClean="0"/>
              <a:t>(75%) </a:t>
            </a:r>
            <a:r>
              <a:rPr lang="en-US" sz="2800" b="1" dirty="0" smtClean="0"/>
              <a:t>within the inner media centered on the internal elastic membrane (( lymphocytes and macrophages, with multinucleate giant cells ))</a:t>
            </a:r>
          </a:p>
          <a:p>
            <a:pPr algn="l" rtl="0"/>
            <a:r>
              <a:rPr lang="en-US" sz="2800" b="1" dirty="0" smtClean="0"/>
              <a:t>fragmentation of the internal elastic lamina. </a:t>
            </a:r>
          </a:p>
          <a:p>
            <a:pPr algn="l" rtl="0"/>
            <a:r>
              <a:rPr lang="en-US" sz="2800" b="1" dirty="0" smtClean="0"/>
              <a:t>lesions at different stages of development are seen within the same artery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ar-JO" sz="2800" b="1" u="sng" dirty="0" smtClean="0">
                <a:solidFill>
                  <a:schemeClr val="bg2">
                    <a:lumMod val="25000"/>
                  </a:schemeClr>
                </a:solidFill>
              </a:rPr>
              <a:t> )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</a:rPr>
              <a:t>Giant 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</a:rPr>
              <a:t>Cell (Temporal) </a:t>
            </a:r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</a:rPr>
              <a:t>Arteritis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</a:rPr>
              <a:t> morphology (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arrows)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A&gt; </a:t>
            </a:r>
            <a:r>
              <a:rPr lang="en-US" sz="2800" b="1" u="sng" dirty="0" err="1" smtClean="0">
                <a:solidFill>
                  <a:schemeClr val="bg2">
                    <a:lumMod val="25000"/>
                  </a:schemeClr>
                </a:solidFill>
              </a:rPr>
              <a:t>granuloma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; B&gt; 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</a:rPr>
              <a:t>fragmented internal elastic lamina</a:t>
            </a:r>
            <a:endParaRPr lang="en-US" sz="28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3875" y="1935163"/>
            <a:ext cx="555624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Giant Cell </a:t>
            </a:r>
            <a:r>
              <a:rPr lang="en-US" sz="3600" b="1" dirty="0" err="1" smtClean="0">
                <a:solidFill>
                  <a:srgbClr val="C00000"/>
                </a:solidFill>
              </a:rPr>
              <a:t>Arteritis</a:t>
            </a:r>
            <a:r>
              <a:rPr lang="en-US" sz="3600" b="1" dirty="0" smtClean="0">
                <a:solidFill>
                  <a:srgbClr val="C00000"/>
                </a:solidFill>
              </a:rPr>
              <a:t>- clinical picture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9200"/>
            <a:ext cx="8503920" cy="5410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rare before the age of 50. </a:t>
            </a:r>
          </a:p>
          <a:p>
            <a:pPr algn="l" rtl="0"/>
            <a:r>
              <a:rPr lang="en-US" b="1" i="1" u="sng" dirty="0" smtClean="0">
                <a:solidFill>
                  <a:srgbClr val="C00000"/>
                </a:solidFill>
              </a:rPr>
              <a:t>Signs and symptoms:</a:t>
            </a:r>
          </a:p>
          <a:p>
            <a:pPr algn="l" rtl="0"/>
            <a:r>
              <a:rPr lang="en-US" b="1" dirty="0" smtClean="0"/>
              <a:t>fever, fatigue, weight loss</a:t>
            </a:r>
          </a:p>
          <a:p>
            <a:pPr algn="l" rtl="0"/>
            <a:r>
              <a:rPr lang="en-US" b="1" dirty="0" smtClean="0"/>
              <a:t> facial pain or headache (superficial temporal artery). </a:t>
            </a:r>
          </a:p>
          <a:p>
            <a:pPr algn="l" rtl="0"/>
            <a:r>
              <a:rPr lang="en-US" b="1" dirty="0" smtClean="0"/>
              <a:t>Ocular symptoms (ophthalmic artery) in 50% of patients; range from </a:t>
            </a:r>
            <a:r>
              <a:rPr lang="en-US" b="1" dirty="0" err="1" smtClean="0"/>
              <a:t>diplopia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</a:t>
            </a:r>
            <a:r>
              <a:rPr lang="en-US" b="1" dirty="0" smtClean="0"/>
              <a:t> complete vision loss.</a:t>
            </a:r>
          </a:p>
          <a:p>
            <a:pPr algn="l" rtl="0"/>
            <a:r>
              <a:rPr lang="en-US" b="1" dirty="0" smtClean="0"/>
              <a:t> </a:t>
            </a:r>
            <a:r>
              <a:rPr lang="en-US" b="1" i="1" u="sng" dirty="0" smtClean="0">
                <a:solidFill>
                  <a:srgbClr val="C00000"/>
                </a:solidFill>
              </a:rPr>
              <a:t>Diagnosis</a:t>
            </a:r>
            <a:r>
              <a:rPr lang="en-US" b="1" dirty="0" smtClean="0"/>
              <a:t>:</a:t>
            </a:r>
          </a:p>
          <a:p>
            <a:pPr algn="l" rtl="0">
              <a:buNone/>
            </a:pPr>
            <a:r>
              <a:rPr lang="en-US" b="1" dirty="0" smtClean="0"/>
              <a:t>- Vessel biopsy and histology</a:t>
            </a:r>
          </a:p>
          <a:p>
            <a:pPr algn="l" rtl="0"/>
            <a:r>
              <a:rPr lang="en-US" b="1" i="1" u="sng" dirty="0" smtClean="0">
                <a:solidFill>
                  <a:srgbClr val="C00000"/>
                </a:solidFill>
              </a:rPr>
              <a:t>Treatment</a:t>
            </a:r>
            <a:r>
              <a:rPr lang="en-US" b="1" dirty="0" smtClean="0"/>
              <a:t>: </a:t>
            </a:r>
          </a:p>
          <a:p>
            <a:pPr algn="l" rtl="0">
              <a:buNone/>
            </a:pPr>
            <a:r>
              <a:rPr lang="en-US" b="1" dirty="0" smtClean="0"/>
              <a:t>- Corticosteroid or anti-TNF therapies 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Takayasu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9200"/>
            <a:ext cx="8503920" cy="51054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err="1" smtClean="0"/>
              <a:t>vasculitis</a:t>
            </a:r>
            <a:r>
              <a:rPr lang="en-US" sz="2800" b="1" dirty="0" smtClean="0"/>
              <a:t> of medium-sized and large arteries 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r>
              <a:rPr lang="en-US" sz="2800" b="1" dirty="0" smtClean="0"/>
              <a:t>scarring and thickening of the aorta- especially the </a:t>
            </a:r>
            <a:r>
              <a:rPr lang="en-US" sz="2800" b="1" u="sng" dirty="0" smtClean="0"/>
              <a:t>aortic arch </a:t>
            </a:r>
            <a:r>
              <a:rPr lang="en-US" sz="2800" b="1" dirty="0" smtClean="0"/>
              <a:t>with severe luminal narrowing of the major branch vessels.</a:t>
            </a:r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marked weakening of the pulses in the upper extremities (= </a:t>
            </a:r>
            <a:r>
              <a:rPr lang="en-US" sz="2800" b="1" u="sng" dirty="0" smtClean="0"/>
              <a:t>the </a:t>
            </a:r>
            <a:r>
              <a:rPr lang="en-US" sz="2800" b="1" u="sng" dirty="0" err="1" smtClean="0"/>
              <a:t>pulseless</a:t>
            </a:r>
            <a:r>
              <a:rPr lang="en-US" sz="2800" b="1" u="sng" dirty="0" smtClean="0"/>
              <a:t> disease</a:t>
            </a:r>
            <a:r>
              <a:rPr lang="en-US" sz="2800" b="1" dirty="0" smtClean="0"/>
              <a:t>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Takayasu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algn="l" rtl="0"/>
            <a:r>
              <a:rPr lang="en-US" sz="3200" u="sng" dirty="0" smtClean="0">
                <a:solidFill>
                  <a:srgbClr val="C00000"/>
                </a:solidFill>
              </a:rPr>
              <a:t>Pathogenesis</a:t>
            </a:r>
            <a:r>
              <a:rPr lang="en-US" sz="3200" dirty="0" smtClean="0"/>
              <a:t>: </a:t>
            </a:r>
            <a:r>
              <a:rPr lang="en-US" sz="3200" dirty="0" smtClean="0"/>
              <a:t>likely </a:t>
            </a:r>
            <a:r>
              <a:rPr lang="en-US" sz="3200" b="1" dirty="0" smtClean="0"/>
              <a:t>autoimmune</a:t>
            </a:r>
            <a:r>
              <a:rPr lang="en-US" sz="3200" dirty="0" smtClean="0"/>
              <a:t> etiology</a:t>
            </a:r>
            <a:endParaRPr lang="en-US" sz="3200" dirty="0" smtClean="0"/>
          </a:p>
          <a:p>
            <a:pPr algn="l" rtl="0"/>
            <a:r>
              <a:rPr lang="en-US" sz="3200" b="1" dirty="0" smtClean="0"/>
              <a:t>affects the aortic arch and arch vessels (</a:t>
            </a:r>
            <a:r>
              <a:rPr lang="en-US" sz="3200" b="1" dirty="0" smtClean="0"/>
              <a:t>2/3 cases)</a:t>
            </a:r>
            <a:endParaRPr lang="en-US" sz="3200" b="1" dirty="0" smtClean="0"/>
          </a:p>
          <a:p>
            <a:pPr algn="l" rtl="0"/>
            <a:r>
              <a:rPr lang="en-US" sz="3200" dirty="0" smtClean="0"/>
              <a:t>Note that: the </a:t>
            </a:r>
            <a:r>
              <a:rPr lang="en-US" sz="3200" dirty="0" smtClean="0"/>
              <a:t>distinction from giant cell </a:t>
            </a:r>
            <a:r>
              <a:rPr lang="en-US" sz="3200" dirty="0" err="1" smtClean="0"/>
              <a:t>aortitis</a:t>
            </a:r>
            <a:r>
              <a:rPr lang="en-US" sz="3200" dirty="0" smtClean="0"/>
              <a:t> is made largely on the basis of </a:t>
            </a:r>
            <a:r>
              <a:rPr lang="en-US" sz="3200" dirty="0" smtClean="0"/>
              <a:t>the  </a:t>
            </a:r>
            <a:r>
              <a:rPr lang="en-US" sz="3200" dirty="0" smtClean="0"/>
              <a:t>patient's age: &gt;50 years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giant cell </a:t>
            </a:r>
            <a:r>
              <a:rPr lang="en-US" sz="3200" dirty="0" err="1" smtClean="0"/>
              <a:t>aortitis</a:t>
            </a:r>
            <a:r>
              <a:rPr lang="en-US" sz="3200" dirty="0" smtClean="0"/>
              <a:t>			</a:t>
            </a:r>
            <a:r>
              <a:rPr lang="en-US" sz="3200" b="1" dirty="0" smtClean="0"/>
              <a:t>&lt;50 </a:t>
            </a:r>
            <a:r>
              <a:rPr lang="en-US" sz="3200" b="1" dirty="0" err="1" smtClean="0"/>
              <a:t>years</a:t>
            </a:r>
            <a:r>
              <a:rPr lang="en-US" sz="3200" dirty="0" err="1" smtClean="0">
                <a:sym typeface="Wingdings" pitchFamily="2" charset="2"/>
              </a:rPr>
              <a:t></a:t>
            </a:r>
            <a:r>
              <a:rPr lang="en-US" sz="3200" dirty="0" err="1" smtClean="0"/>
              <a:t>Takayasu</a:t>
            </a:r>
            <a:r>
              <a:rPr lang="en-US" sz="3200" dirty="0" smtClean="0"/>
              <a:t> </a:t>
            </a:r>
            <a:r>
              <a:rPr lang="en-US" sz="3200" dirty="0" err="1" smtClean="0"/>
              <a:t>aortitis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dirty="0" smtClean="0"/>
              <a:t>Treatment: </a:t>
            </a:r>
            <a:r>
              <a:rPr lang="en-US" sz="3200" dirty="0" err="1" smtClean="0"/>
              <a:t>immunosuppressives</a:t>
            </a:r>
            <a:r>
              <a:rPr lang="en-US" sz="3200" dirty="0" smtClean="0"/>
              <a:t>  </a:t>
            </a:r>
          </a:p>
          <a:p>
            <a:pPr algn="l" rtl="0">
              <a:buNone/>
            </a:pPr>
            <a:endParaRPr lang="en-US" sz="3200" dirty="0" smtClean="0"/>
          </a:p>
          <a:p>
            <a:pPr algn="l" rtl="0">
              <a:buNone/>
            </a:pPr>
            <a:endParaRPr lang="en-US" sz="3200" b="1" i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Takayasu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-MORPHOLOGY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1" y="1935163"/>
            <a:ext cx="351504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Polyarteritis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nodosa</a:t>
            </a:r>
            <a:r>
              <a:rPr lang="en-US" b="1" dirty="0" smtClean="0">
                <a:solidFill>
                  <a:srgbClr val="C00000"/>
                </a:solidFill>
              </a:rPr>
              <a:t> (PAN)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105399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 systemic </a:t>
            </a:r>
            <a:r>
              <a:rPr lang="en-US" sz="2800" dirty="0" err="1" smtClean="0"/>
              <a:t>vasculitis</a:t>
            </a:r>
            <a:r>
              <a:rPr lang="en-US" sz="2800" dirty="0" smtClean="0"/>
              <a:t> of </a:t>
            </a:r>
            <a:r>
              <a:rPr lang="en-US" sz="2800" i="1" dirty="0" smtClean="0"/>
              <a:t>small or medium-sized muscular arteries</a:t>
            </a:r>
          </a:p>
          <a:p>
            <a:pPr algn="l" rtl="0"/>
            <a:r>
              <a:rPr lang="en-US" sz="2800" dirty="0" smtClean="0"/>
              <a:t>typically involves the </a:t>
            </a:r>
            <a:r>
              <a:rPr lang="en-US" sz="2800" b="1" u="sng" dirty="0" smtClean="0"/>
              <a:t>renal</a:t>
            </a:r>
            <a:r>
              <a:rPr lang="en-US" sz="2800" dirty="0" smtClean="0"/>
              <a:t> and </a:t>
            </a:r>
            <a:r>
              <a:rPr lang="en-US" sz="2800" b="1" u="sng" dirty="0" smtClean="0"/>
              <a:t>visceral</a:t>
            </a:r>
            <a:r>
              <a:rPr lang="en-US" sz="2800" dirty="0" smtClean="0"/>
              <a:t> vessels and </a:t>
            </a:r>
            <a:r>
              <a:rPr lang="en-US" sz="2800" b="1" i="1" u="sng" dirty="0" smtClean="0"/>
              <a:t>spares</a:t>
            </a:r>
            <a:r>
              <a:rPr lang="en-US" sz="2800" dirty="0" smtClean="0"/>
              <a:t> the pulmonary circulation. </a:t>
            </a:r>
          </a:p>
          <a:p>
            <a:pPr algn="l" rtl="0"/>
            <a:r>
              <a:rPr lang="en-US" sz="2800" dirty="0" smtClean="0"/>
              <a:t>There is </a:t>
            </a:r>
            <a:r>
              <a:rPr lang="en-US" sz="2800" b="1" u="sng" dirty="0" smtClean="0"/>
              <a:t>no</a:t>
            </a:r>
            <a:r>
              <a:rPr lang="en-US" sz="2800" dirty="0" smtClean="0"/>
              <a:t> association with ANCAs</a:t>
            </a:r>
          </a:p>
          <a:p>
            <a:pPr algn="l" rtl="0">
              <a:buNone/>
            </a:pPr>
            <a:r>
              <a:rPr lang="en-US" sz="2800" dirty="0" smtClean="0"/>
              <a:t>- </a:t>
            </a:r>
            <a:r>
              <a:rPr lang="en-US" sz="2800" b="1" u="sng" dirty="0" smtClean="0"/>
              <a:t>(1/3) chronic hepatitis B infection</a:t>
            </a:r>
            <a:r>
              <a:rPr lang="en-US" sz="2800" b="1" u="sng" dirty="0" smtClean="0">
                <a:sym typeface="Wingdings" pitchFamily="2" charset="2"/>
              </a:rPr>
              <a:t></a:t>
            </a:r>
            <a:r>
              <a:rPr lang="en-US" sz="2800" b="1" u="sng" dirty="0" smtClean="0"/>
              <a:t> immune complexes containing hepatitis B antigens deposit in affected vessels</a:t>
            </a:r>
            <a:r>
              <a:rPr lang="en-US" sz="2800" dirty="0" smtClean="0"/>
              <a:t>. </a:t>
            </a:r>
          </a:p>
          <a:p>
            <a:pPr algn="l" rtl="0">
              <a:buNone/>
            </a:pPr>
            <a:r>
              <a:rPr lang="en-US" sz="2800" dirty="0" smtClean="0"/>
              <a:t>- (2/3)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The cause is unknown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PAN- </a:t>
            </a:r>
            <a:r>
              <a:rPr lang="en-US" dirty="0" smtClean="0">
                <a:solidFill>
                  <a:srgbClr val="C00000"/>
                </a:solidFill>
              </a:rPr>
              <a:t>The clinical course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episodic, with long symptom-free intervals.</a:t>
            </a:r>
          </a:p>
          <a:p>
            <a:pPr algn="l" rtl="0"/>
            <a:r>
              <a:rPr lang="en-US" sz="2400" b="1" dirty="0" smtClean="0"/>
              <a:t>malaise, fever, and weight loss</a:t>
            </a:r>
          </a:p>
          <a:p>
            <a:pPr algn="l" rtl="0"/>
            <a:r>
              <a:rPr lang="en-US" sz="2400" b="1" dirty="0" smtClean="0"/>
              <a:t>the vascular involvement is widely scattered.</a:t>
            </a:r>
          </a:p>
          <a:p>
            <a:pPr algn="l" rtl="0"/>
            <a:r>
              <a:rPr lang="en-US" sz="2400" b="1" dirty="0" smtClean="0"/>
              <a:t>Usually present as a combination of:</a:t>
            </a:r>
          </a:p>
          <a:p>
            <a:pPr algn="l" rtl="0">
              <a:buNone/>
            </a:pPr>
            <a:r>
              <a:rPr lang="en-US" sz="2400" b="1" dirty="0" smtClean="0"/>
              <a:t> -	malignant hypertension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a major cause of death</a:t>
            </a:r>
          </a:p>
          <a:p>
            <a:pPr algn="l" rtl="0">
              <a:buFontTx/>
              <a:buChar char="-"/>
            </a:pPr>
            <a:r>
              <a:rPr lang="en-US" sz="2400" b="1" dirty="0" smtClean="0"/>
              <a:t>abdominal pain and bloody stools  (GIT lesions)</a:t>
            </a:r>
          </a:p>
          <a:p>
            <a:pPr algn="l" rtl="0">
              <a:buFontTx/>
              <a:buChar char="-"/>
            </a:pPr>
            <a:r>
              <a:rPr lang="en-US" sz="2400" b="1" dirty="0" smtClean="0"/>
              <a:t>muscular aches and pains</a:t>
            </a:r>
          </a:p>
          <a:p>
            <a:pPr algn="l" rtl="0">
              <a:buFontTx/>
              <a:buChar char="-"/>
            </a:pPr>
            <a:r>
              <a:rPr lang="en-US" sz="2400" b="1" dirty="0" smtClean="0"/>
              <a:t>peripheral neuritis.</a:t>
            </a:r>
          </a:p>
          <a:p>
            <a:pPr algn="l" rtl="0">
              <a:buFontTx/>
              <a:buChar char="-"/>
            </a:pPr>
            <a:endParaRPr lang="en-US" sz="2400" b="1" dirty="0" smtClean="0"/>
          </a:p>
          <a:p>
            <a:pPr algn="l" rtl="0"/>
            <a:r>
              <a:rPr lang="en-US" sz="2400" b="1" dirty="0" smtClean="0"/>
              <a:t>Treatment: </a:t>
            </a:r>
            <a:r>
              <a:rPr lang="en-US" sz="2400" b="1" dirty="0" smtClean="0"/>
              <a:t>- if </a:t>
            </a:r>
            <a:r>
              <a:rPr lang="en-US" sz="2400" b="1" dirty="0" smtClean="0"/>
              <a:t>untreated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fatal</a:t>
            </a:r>
          </a:p>
          <a:p>
            <a:pPr algn="l" rtl="0">
              <a:buNone/>
            </a:pPr>
            <a:r>
              <a:rPr lang="en-US" sz="2400" b="1" dirty="0" smtClean="0"/>
              <a:t>	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immunosuppression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remission </a:t>
            </a:r>
            <a:r>
              <a:rPr lang="en-US" sz="2400" b="1" dirty="0" smtClean="0"/>
              <a:t>in </a:t>
            </a:r>
            <a:r>
              <a:rPr lang="en-US" sz="2400" b="1" dirty="0" smtClean="0"/>
              <a:t>90% of the cases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Kawasaki disease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acute, febrile illness of infancy and </a:t>
            </a:r>
            <a:r>
              <a:rPr lang="en-US" sz="3200" b="1" u="sng" dirty="0" smtClean="0"/>
              <a:t>childhood</a:t>
            </a:r>
            <a:r>
              <a:rPr lang="en-US" sz="3200" dirty="0" smtClean="0"/>
              <a:t> (80% of cases &lt; 4 years)</a:t>
            </a:r>
          </a:p>
          <a:p>
            <a:pPr algn="l" rtl="0"/>
            <a:r>
              <a:rPr lang="en-US" sz="3200" dirty="0" err="1" smtClean="0"/>
              <a:t>arteritis</a:t>
            </a:r>
            <a:r>
              <a:rPr lang="en-US" sz="3200" dirty="0" smtClean="0"/>
              <a:t> of mainly </a:t>
            </a:r>
            <a:r>
              <a:rPr lang="en-US" sz="3200" b="1" u="sng" dirty="0" smtClean="0"/>
              <a:t>large to medium-sized </a:t>
            </a:r>
            <a:r>
              <a:rPr lang="en-US" sz="3200" dirty="0" smtClean="0"/>
              <a:t>vessels. </a:t>
            </a:r>
          </a:p>
          <a:p>
            <a:pPr algn="l" rtl="0"/>
            <a:r>
              <a:rPr lang="en-US" sz="3200" i="1" dirty="0" smtClean="0"/>
              <a:t>Its clinical significance: involvement of </a:t>
            </a:r>
            <a:r>
              <a:rPr lang="en-US" sz="3200" b="1" i="1" u="sng" dirty="0" smtClean="0"/>
              <a:t>coronary</a:t>
            </a:r>
            <a:r>
              <a:rPr lang="en-US" sz="3200" i="1" dirty="0" smtClean="0"/>
              <a:t> </a:t>
            </a:r>
            <a:r>
              <a:rPr lang="en-US" sz="3200" b="1" i="1" u="sng" dirty="0" smtClean="0"/>
              <a:t>arteries</a:t>
            </a:r>
            <a:r>
              <a:rPr lang="en-US" sz="3200" b="1" i="1" dirty="0" smtClean="0">
                <a:sym typeface="Wingdings" pitchFamily="2" charset="2"/>
              </a:rPr>
              <a:t></a:t>
            </a:r>
            <a:r>
              <a:rPr lang="en-US" sz="3200" dirty="0" smtClean="0"/>
              <a:t> aneurysms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rupture or thrombosis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b="1" u="sng" dirty="0" smtClean="0"/>
              <a:t>myocardial infarction</a:t>
            </a:r>
            <a:r>
              <a:rPr lang="en-US" sz="3200" dirty="0" smtClean="0"/>
              <a:t>. </a:t>
            </a:r>
          </a:p>
          <a:p>
            <a:pPr algn="l" rtl="0"/>
            <a:r>
              <a:rPr lang="en-US" sz="3200" dirty="0" smtClean="0"/>
              <a:t>Originally in Japan, the disease is now recognized worldwide</a:t>
            </a:r>
          </a:p>
          <a:p>
            <a:pPr algn="l" rtl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Also called </a:t>
            </a:r>
            <a:r>
              <a:rPr lang="en-US" sz="3200" b="1" i="1" dirty="0" err="1" smtClean="0"/>
              <a:t>mucocutaneous</a:t>
            </a:r>
            <a:r>
              <a:rPr lang="en-US" sz="3200" b="1" i="1" dirty="0" smtClean="0"/>
              <a:t> lymph node syndrome:</a:t>
            </a:r>
            <a:endParaRPr lang="en-US" sz="3200" b="1" dirty="0" smtClean="0"/>
          </a:p>
          <a:p>
            <a:pPr algn="l" rtl="0">
              <a:buFontTx/>
              <a:buChar char="-"/>
            </a:pPr>
            <a:r>
              <a:rPr lang="en-US" sz="3200" dirty="0" err="1" smtClean="0"/>
              <a:t>conjunctival</a:t>
            </a:r>
            <a:r>
              <a:rPr lang="en-US" sz="3200" dirty="0" smtClean="0"/>
              <a:t> </a:t>
            </a:r>
            <a:r>
              <a:rPr lang="en-US" sz="3200" dirty="0" smtClean="0"/>
              <a:t>&amp; </a:t>
            </a:r>
            <a:r>
              <a:rPr lang="en-US" sz="3200" dirty="0" smtClean="0"/>
              <a:t>oral </a:t>
            </a:r>
            <a:r>
              <a:rPr lang="en-US" sz="3200" dirty="0" err="1" smtClean="0"/>
              <a:t>erythema</a:t>
            </a:r>
            <a:r>
              <a:rPr lang="en-US" sz="3200" dirty="0" smtClean="0"/>
              <a:t> and blistering</a:t>
            </a:r>
          </a:p>
          <a:p>
            <a:pPr algn="l" rtl="0">
              <a:buFontTx/>
              <a:buChar char="-"/>
            </a:pPr>
            <a:r>
              <a:rPr lang="en-US" sz="3200" dirty="0" err="1" smtClean="0"/>
              <a:t>erythema</a:t>
            </a:r>
            <a:r>
              <a:rPr lang="en-US" sz="3200" dirty="0" smtClean="0"/>
              <a:t> of the palms and soles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a </a:t>
            </a:r>
            <a:r>
              <a:rPr lang="en-US" sz="3200" dirty="0" err="1" smtClean="0"/>
              <a:t>desquamative</a:t>
            </a:r>
            <a:r>
              <a:rPr lang="en-US" sz="3200" dirty="0" smtClean="0"/>
              <a:t> rash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cervical lymph node enlargement</a:t>
            </a:r>
          </a:p>
          <a:p>
            <a:pPr algn="l" rtl="0"/>
            <a:r>
              <a:rPr lang="en-US" sz="3200" dirty="0" smtClean="0"/>
              <a:t>Pathogenesis: </a:t>
            </a:r>
            <a:r>
              <a:rPr lang="en-US" sz="3200" b="1" u="sng" dirty="0" smtClean="0"/>
              <a:t>anti-endothelial cell antibodies</a:t>
            </a:r>
          </a:p>
          <a:p>
            <a:pPr algn="l" rtl="0"/>
            <a:r>
              <a:rPr lang="en-US" sz="3200" i="1" u="sng" dirty="0" smtClean="0">
                <a:solidFill>
                  <a:srgbClr val="C00000"/>
                </a:solidFill>
              </a:rPr>
              <a:t>Treatment</a:t>
            </a:r>
            <a:r>
              <a:rPr lang="en-US" sz="3200" dirty="0" smtClean="0"/>
              <a:t>: </a:t>
            </a:r>
            <a:r>
              <a:rPr lang="en-US" sz="3200" dirty="0" smtClean="0"/>
              <a:t> </a:t>
            </a:r>
            <a:r>
              <a:rPr lang="en-US" sz="3200" dirty="0" smtClean="0"/>
              <a:t>intravenous immunoglobulin therapy and aspirin</a:t>
            </a:r>
          </a:p>
          <a:p>
            <a:pPr algn="l" rtl="0"/>
            <a:endParaRPr lang="ar-JO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Pathogenesis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i="1" dirty="0" smtClean="0"/>
              <a:t>1- immune-mediated inflammation</a:t>
            </a:r>
            <a:r>
              <a:rPr lang="en-US" sz="2800" b="1" dirty="0" smtClean="0"/>
              <a:t> </a:t>
            </a:r>
          </a:p>
          <a:p>
            <a:pPr algn="l" rtl="0">
              <a:buNone/>
            </a:pPr>
            <a:r>
              <a:rPr lang="en-US" sz="2800" b="1" dirty="0" smtClean="0"/>
              <a:t>2- </a:t>
            </a:r>
            <a:r>
              <a:rPr lang="en-US" sz="2800" b="1" i="1" dirty="0" smtClean="0"/>
              <a:t>infectious pathogens</a:t>
            </a:r>
            <a:r>
              <a:rPr lang="en-US" sz="2800" b="1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/>
              <a:t>It is critical to distinguish between infectious and immunologic mechanisms due to the huge difference in management.</a:t>
            </a:r>
          </a:p>
          <a:p>
            <a:pPr algn="l" rtl="0">
              <a:buNone/>
            </a:pPr>
            <a:r>
              <a:rPr lang="en-US" sz="2800" b="1" dirty="0" smtClean="0"/>
              <a:t>3- Physical injury (radiation, mechanical trauma)</a:t>
            </a:r>
          </a:p>
          <a:p>
            <a:pPr algn="l" rtl="0">
              <a:buNone/>
            </a:pPr>
            <a:r>
              <a:rPr lang="en-US" sz="2800" b="1" dirty="0" smtClean="0"/>
              <a:t>4- chemical injury (toxins)</a:t>
            </a:r>
            <a:endParaRPr 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Wegener </a:t>
            </a:r>
            <a:r>
              <a:rPr lang="en-US" sz="5400" b="1" dirty="0" err="1" smtClean="0">
                <a:solidFill>
                  <a:srgbClr val="C00000"/>
                </a:solidFill>
              </a:rPr>
              <a:t>granulomatosis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06963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a necrotizing </a:t>
            </a:r>
            <a:r>
              <a:rPr lang="en-US" sz="3200" dirty="0" err="1" smtClean="0"/>
              <a:t>vasculitis</a:t>
            </a:r>
            <a:r>
              <a:rPr lang="en-US" sz="3200" dirty="0" smtClean="0"/>
              <a:t> with a specific triad </a:t>
            </a:r>
            <a:r>
              <a:rPr lang="en-US" sz="3200" dirty="0" smtClean="0"/>
              <a:t>: </a:t>
            </a:r>
            <a:r>
              <a:rPr lang="en-US" sz="2800" b="1" dirty="0" err="1" smtClean="0">
                <a:solidFill>
                  <a:srgbClr val="00B0F0"/>
                </a:solidFill>
              </a:rPr>
              <a:t>granuloma</a:t>
            </a:r>
            <a:r>
              <a:rPr lang="en-US" sz="2800" b="1" dirty="0" smtClean="0">
                <a:solidFill>
                  <a:srgbClr val="00B0F0"/>
                </a:solidFill>
              </a:rPr>
              <a:t>+ </a:t>
            </a:r>
            <a:r>
              <a:rPr lang="en-US" sz="2800" b="1" dirty="0" err="1" smtClean="0">
                <a:solidFill>
                  <a:srgbClr val="00B0F0"/>
                </a:solidFill>
              </a:rPr>
              <a:t>vasculitis</a:t>
            </a:r>
            <a:r>
              <a:rPr lang="en-US" sz="2800" b="1" dirty="0" smtClean="0">
                <a:solidFill>
                  <a:srgbClr val="00B0F0"/>
                </a:solidFill>
              </a:rPr>
              <a:t> +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glomerulonephriti</a:t>
            </a:r>
            <a:r>
              <a:rPr lang="en-US" sz="3200" b="1" dirty="0" smtClean="0">
                <a:solidFill>
                  <a:srgbClr val="00B0F0"/>
                </a:solidFill>
              </a:rPr>
              <a:t>s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pPr algn="l" rtl="0">
              <a:buNone/>
            </a:pPr>
            <a:r>
              <a:rPr lang="en-US" sz="3200" dirty="0" smtClean="0"/>
              <a:t>	1- </a:t>
            </a:r>
            <a:r>
              <a:rPr lang="en-US" sz="3200" b="1" i="1" dirty="0" err="1" smtClean="0"/>
              <a:t>Granulomas</a:t>
            </a:r>
            <a:r>
              <a:rPr lang="en-US" sz="3200" dirty="0" smtClean="0"/>
              <a:t> of the lung and/or </a:t>
            </a:r>
            <a:r>
              <a:rPr lang="en-US" sz="3200" dirty="0" smtClean="0"/>
              <a:t>upper </a:t>
            </a:r>
            <a:r>
              <a:rPr lang="en-US" sz="3200" dirty="0" smtClean="0"/>
              <a:t>respiratory tract (ear, nose, sinuses, throat)</a:t>
            </a:r>
          </a:p>
          <a:p>
            <a:pPr algn="l" rtl="0">
              <a:buNone/>
            </a:pPr>
            <a:r>
              <a:rPr lang="en-US" sz="3200" i="1" dirty="0" smtClean="0"/>
              <a:t>	2- </a:t>
            </a:r>
            <a:r>
              <a:rPr lang="en-US" sz="3200" b="1" i="1" dirty="0" err="1" smtClean="0"/>
              <a:t>Vasculitis</a:t>
            </a:r>
            <a:r>
              <a:rPr lang="en-US" sz="3200" dirty="0" smtClean="0"/>
              <a:t> of small to medium-sized vessels (capillaries, </a:t>
            </a:r>
            <a:r>
              <a:rPr lang="en-US" sz="3200" dirty="0" err="1" smtClean="0"/>
              <a:t>venules</a:t>
            </a:r>
            <a:r>
              <a:rPr lang="en-US" sz="3200" dirty="0" smtClean="0"/>
              <a:t>, arterioles, and arteries) mostly in </a:t>
            </a:r>
            <a:r>
              <a:rPr lang="en-US" sz="3200" b="1" u="sng" dirty="0" smtClean="0"/>
              <a:t>lungs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upper respiratory tract</a:t>
            </a:r>
          </a:p>
          <a:p>
            <a:pPr algn="l" rtl="0">
              <a:buNone/>
            </a:pPr>
            <a:r>
              <a:rPr lang="en-US" sz="3200" i="1" dirty="0" smtClean="0"/>
              <a:t>	3-  </a:t>
            </a:r>
            <a:r>
              <a:rPr lang="en-US" sz="3200" b="1" u="sng" dirty="0" smtClean="0"/>
              <a:t>renal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vasculitis</a:t>
            </a:r>
            <a:r>
              <a:rPr lang="en-US" sz="3200" i="1" dirty="0" smtClean="0"/>
              <a:t> (</a:t>
            </a:r>
            <a:r>
              <a:rPr lang="en-US" sz="3200" b="1" i="1" dirty="0" err="1" smtClean="0"/>
              <a:t>Glomerulonephritis</a:t>
            </a:r>
            <a:r>
              <a:rPr lang="en-US" sz="3200" b="1" i="1" dirty="0" smtClean="0"/>
              <a:t>): </a:t>
            </a:r>
            <a:endParaRPr lang="en-US" sz="3200" dirty="0" smtClean="0"/>
          </a:p>
          <a:p>
            <a:pPr algn="l" rtl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Wegener </a:t>
            </a:r>
            <a:r>
              <a:rPr lang="en-US" b="1" dirty="0" err="1" smtClean="0">
                <a:solidFill>
                  <a:srgbClr val="C00000"/>
                </a:solidFill>
              </a:rPr>
              <a:t>granulomatosis</a:t>
            </a:r>
            <a:r>
              <a:rPr lang="en-US" b="1" dirty="0" smtClean="0">
                <a:solidFill>
                  <a:srgbClr val="C00000"/>
                </a:solidFill>
              </a:rPr>
              <a:t>- pathogenesis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PR3-ANCAs  (</a:t>
            </a:r>
            <a:r>
              <a:rPr lang="en-US" b="1" u="sng" dirty="0" smtClean="0"/>
              <a:t>c-ANCA</a:t>
            </a:r>
            <a:r>
              <a:rPr lang="en-US" dirty="0" smtClean="0"/>
              <a:t>) is detected &gt; 95% of cases </a:t>
            </a:r>
          </a:p>
          <a:p>
            <a:pPr algn="l" rtl="0">
              <a:buNone/>
            </a:pPr>
            <a:r>
              <a:rPr lang="en-US" dirty="0" smtClean="0"/>
              <a:t>	- useful markers of disease activity (After immunosuppressive therapy, ANCA levels fall dramatically, while rising titers are predictive of relapse)</a:t>
            </a:r>
          </a:p>
          <a:p>
            <a:pPr algn="l" rtl="0"/>
            <a:r>
              <a:rPr lang="en-US" sz="2800" b="1" dirty="0" smtClean="0"/>
              <a:t>The typical patient is &gt;40 year old  and male, although women and all ages can be affected. </a:t>
            </a:r>
          </a:p>
          <a:p>
            <a:pPr algn="l" rtl="0">
              <a:buNone/>
            </a:pPr>
            <a:endParaRPr lang="en-US" sz="2800" b="1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990600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Wegener </a:t>
            </a:r>
            <a:r>
              <a:rPr lang="en-US" b="1" dirty="0" err="1" smtClean="0">
                <a:solidFill>
                  <a:srgbClr val="C00000"/>
                </a:solidFill>
              </a:rPr>
              <a:t>granulomatosis</a:t>
            </a:r>
            <a:r>
              <a:rPr lang="en-US" b="1" dirty="0" smtClean="0">
                <a:solidFill>
                  <a:srgbClr val="C00000"/>
                </a:solidFill>
              </a:rPr>
              <a:t>- clinical picture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71600"/>
            <a:ext cx="8503920" cy="5410200"/>
          </a:xfrm>
        </p:spPr>
        <p:txBody>
          <a:bodyPr>
            <a:noAutofit/>
          </a:bodyPr>
          <a:lstStyle/>
          <a:p>
            <a:pPr algn="l" rtl="0"/>
            <a:r>
              <a:rPr lang="en-US" sz="3200" i="1" u="sng" dirty="0" smtClean="0">
                <a:solidFill>
                  <a:srgbClr val="C00000"/>
                </a:solidFill>
              </a:rPr>
              <a:t>Treatment</a:t>
            </a:r>
            <a:r>
              <a:rPr lang="en-US" sz="3200" dirty="0" smtClean="0"/>
              <a:t>: steroids, </a:t>
            </a:r>
            <a:r>
              <a:rPr lang="en-US" sz="3200" dirty="0" err="1" smtClean="0"/>
              <a:t>cyclophosphamide</a:t>
            </a:r>
            <a:r>
              <a:rPr lang="en-US" sz="3200" dirty="0" smtClean="0"/>
              <a:t>, TNF inhibitors...</a:t>
            </a:r>
          </a:p>
          <a:p>
            <a:pPr algn="l" rtl="0"/>
            <a:r>
              <a:rPr lang="en-US" sz="3200" dirty="0" smtClean="0"/>
              <a:t> Most patients with Wegener </a:t>
            </a:r>
            <a:r>
              <a:rPr lang="en-US" sz="3200" dirty="0" err="1" smtClean="0"/>
              <a:t>granulomatosis</a:t>
            </a:r>
            <a:r>
              <a:rPr lang="en-US" sz="3200" dirty="0" smtClean="0"/>
              <a:t> now survive, but remain at high risk for relapses that can ultimately lead to renal failure</a:t>
            </a:r>
            <a:r>
              <a:rPr lang="en-US" sz="3200" dirty="0" smtClean="0"/>
              <a:t>.</a:t>
            </a:r>
          </a:p>
          <a:p>
            <a:pPr algn="l" rtl="0"/>
            <a:r>
              <a:rPr lang="en-US" sz="3200" b="1" dirty="0" smtClean="0"/>
              <a:t>If untreated, the mortality rate at 1 year is 80%. </a:t>
            </a:r>
          </a:p>
          <a:p>
            <a:pPr algn="l" rtl="0"/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Churg</a:t>
            </a:r>
            <a:r>
              <a:rPr lang="en-US" b="1" i="1" dirty="0" smtClean="0">
                <a:solidFill>
                  <a:srgbClr val="C00000"/>
                </a:solidFill>
              </a:rPr>
              <a:t>-Strauss syndrome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838200"/>
            <a:ext cx="8503920" cy="5867400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/>
              <a:t>is a </a:t>
            </a:r>
            <a:r>
              <a:rPr lang="en-US" sz="3600" b="1" i="1" dirty="0" smtClean="0"/>
              <a:t>small vessel necrotizing </a:t>
            </a:r>
            <a:r>
              <a:rPr lang="en-US" sz="3600" b="1" i="1" dirty="0" err="1" smtClean="0"/>
              <a:t>vasculitis</a:t>
            </a:r>
            <a:endParaRPr lang="en-US" sz="3600" b="1" i="1" dirty="0" smtClean="0"/>
          </a:p>
          <a:p>
            <a:pPr algn="l" rtl="0"/>
            <a:r>
              <a:rPr lang="en-US" sz="3600" i="1" dirty="0" smtClean="0"/>
              <a:t>classically associated with </a:t>
            </a:r>
            <a:r>
              <a:rPr lang="en-US" sz="3600" b="1" u="sng" dirty="0" smtClean="0">
                <a:solidFill>
                  <a:srgbClr val="0070C0"/>
                </a:solidFill>
              </a:rPr>
              <a:t>asthma</a:t>
            </a:r>
            <a:r>
              <a:rPr lang="en-US" sz="3600" b="1" u="sng" dirty="0" smtClean="0"/>
              <a:t>, </a:t>
            </a:r>
            <a:r>
              <a:rPr lang="en-US" sz="3600" b="1" u="sng" dirty="0" smtClean="0">
                <a:solidFill>
                  <a:srgbClr val="0070C0"/>
                </a:solidFill>
              </a:rPr>
              <a:t>allergic</a:t>
            </a:r>
            <a:r>
              <a:rPr lang="en-US" sz="3600" b="1" u="sng" dirty="0" smtClean="0"/>
              <a:t> </a:t>
            </a:r>
            <a:r>
              <a:rPr lang="en-US" sz="3600" b="1" u="sng" dirty="0" smtClean="0">
                <a:solidFill>
                  <a:srgbClr val="0070C0"/>
                </a:solidFill>
              </a:rPr>
              <a:t>rhinitis</a:t>
            </a:r>
            <a:r>
              <a:rPr lang="en-US" sz="3600" b="1" u="sng" dirty="0" smtClean="0"/>
              <a:t>, lung infiltrates</a:t>
            </a:r>
            <a:r>
              <a:rPr lang="en-US" sz="3600" b="1" i="1" u="sng" dirty="0" smtClean="0"/>
              <a:t>, peripheral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eosinophilia</a:t>
            </a:r>
            <a:r>
              <a:rPr lang="en-US" sz="3600" b="1" i="1" u="sng" dirty="0" smtClean="0"/>
              <a:t>, necrotizing </a:t>
            </a:r>
            <a:r>
              <a:rPr lang="en-US" sz="3600" b="1" i="1" u="sng" dirty="0" err="1" smtClean="0"/>
              <a:t>granulomas</a:t>
            </a:r>
            <a:r>
              <a:rPr lang="en-US" sz="3600" b="1" i="1" u="sng" dirty="0" smtClean="0"/>
              <a:t>, infiltration by </a:t>
            </a:r>
            <a:r>
              <a:rPr lang="en-US" sz="3600" b="1" i="1" u="sng" dirty="0" err="1" smtClean="0">
                <a:solidFill>
                  <a:srgbClr val="0070C0"/>
                </a:solidFill>
              </a:rPr>
              <a:t>eosinophils</a:t>
            </a:r>
            <a:r>
              <a:rPr lang="en-US" sz="3600" i="1" dirty="0" smtClean="0"/>
              <a:t>.</a:t>
            </a:r>
          </a:p>
          <a:p>
            <a:pPr algn="l" rtl="0"/>
            <a:r>
              <a:rPr lang="en-US" sz="3600" dirty="0" smtClean="0"/>
              <a:t> extremely rare disorder.</a:t>
            </a:r>
          </a:p>
          <a:p>
            <a:pPr algn="l" rtl="0"/>
            <a:r>
              <a:rPr lang="en-US" sz="3600" dirty="0" smtClean="0"/>
              <a:t>Pathogenesis</a:t>
            </a:r>
            <a:r>
              <a:rPr lang="en-US" sz="3600" dirty="0" smtClean="0"/>
              <a:t>: </a:t>
            </a:r>
            <a:r>
              <a:rPr lang="en-US" sz="3600" b="1" u="sng" dirty="0" smtClean="0">
                <a:solidFill>
                  <a:srgbClr val="0070C0"/>
                </a:solidFill>
              </a:rPr>
              <a:t>p-ANCA</a:t>
            </a:r>
            <a:r>
              <a:rPr lang="en-US" sz="3600" dirty="0" smtClean="0"/>
              <a:t> associated</a:t>
            </a:r>
          </a:p>
          <a:p>
            <a:pPr algn="l" rtl="0"/>
            <a:endParaRPr lang="en-US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</a:rPr>
              <a:t>Thromboangiitis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obliterans</a:t>
            </a:r>
            <a:r>
              <a:rPr lang="en-US" sz="3600" b="1" i="1" dirty="0" smtClean="0">
                <a:solidFill>
                  <a:srgbClr val="C00000"/>
                </a:solidFill>
              </a:rPr>
              <a:t> (</a:t>
            </a:r>
            <a:r>
              <a:rPr lang="en-US" sz="3600" b="1" i="1" dirty="0" err="1" smtClean="0">
                <a:solidFill>
                  <a:srgbClr val="C00000"/>
                </a:solidFill>
              </a:rPr>
              <a:t>Buerger</a:t>
            </a:r>
            <a:r>
              <a:rPr lang="en-US" sz="3600" b="1" i="1" dirty="0" smtClean="0">
                <a:solidFill>
                  <a:srgbClr val="C00000"/>
                </a:solidFill>
              </a:rPr>
              <a:t> disease)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severe </a:t>
            </a:r>
            <a:r>
              <a:rPr lang="en-US" sz="2800" dirty="0" smtClean="0"/>
              <a:t>vascular insufficiency and </a:t>
            </a:r>
            <a:r>
              <a:rPr lang="en-US" sz="2800" b="1" u="sng" dirty="0" smtClean="0"/>
              <a:t>gangrene</a:t>
            </a:r>
            <a:r>
              <a:rPr lang="en-US" sz="2800" dirty="0" smtClean="0"/>
              <a:t> of the extremities. </a:t>
            </a:r>
          </a:p>
          <a:p>
            <a:pPr algn="l" rtl="0"/>
            <a:r>
              <a:rPr lang="en-US" sz="2800" dirty="0" smtClean="0"/>
              <a:t>focal acute and chronic inflammation of medium-sized and small arteries, especially the </a:t>
            </a:r>
            <a:r>
              <a:rPr lang="en-US" sz="2800" b="1" u="sng" dirty="0" err="1" smtClean="0"/>
              <a:t>tibial</a:t>
            </a:r>
            <a:r>
              <a:rPr lang="en-US" sz="2800" b="1" u="sng" dirty="0" smtClean="0"/>
              <a:t> and radial arteries</a:t>
            </a:r>
            <a:r>
              <a:rPr lang="en-US" sz="2800" dirty="0" smtClean="0"/>
              <a:t>, associated with thrombosis</a:t>
            </a:r>
          </a:p>
          <a:p>
            <a:pPr algn="l" rtl="0"/>
            <a:r>
              <a:rPr lang="en-US" sz="2800" b="1" dirty="0" smtClean="0"/>
              <a:t>secondary </a:t>
            </a:r>
            <a:r>
              <a:rPr lang="en-US" sz="2800" b="1" u="sng" dirty="0" smtClean="0"/>
              <a:t>extension into adjacent veins and nerves </a:t>
            </a:r>
            <a:r>
              <a:rPr lang="en-US" sz="2800" b="1" dirty="0" smtClean="0"/>
              <a:t>may be seen. </a:t>
            </a:r>
          </a:p>
          <a:p>
            <a:pPr algn="l" rtl="0"/>
            <a:r>
              <a:rPr lang="en-US" sz="2800" b="1" i="1" u="sng" dirty="0" smtClean="0">
                <a:solidFill>
                  <a:srgbClr val="C00000"/>
                </a:solidFill>
              </a:rPr>
              <a:t>Pathogenesis</a:t>
            </a:r>
            <a:r>
              <a:rPr lang="en-US" sz="2800" dirty="0" smtClean="0"/>
              <a:t>: almost exclusively in </a:t>
            </a:r>
            <a:r>
              <a:rPr lang="en-US" sz="2800" b="1" u="sng" dirty="0" smtClean="0"/>
              <a:t>heavy tobacco smokers </a:t>
            </a:r>
            <a:r>
              <a:rPr lang="en-US" sz="2800" dirty="0" smtClean="0"/>
              <a:t>and usually </a:t>
            </a:r>
            <a:r>
              <a:rPr lang="en-US" sz="2800" b="1" u="sng" dirty="0" smtClean="0"/>
              <a:t>&lt; age 35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components </a:t>
            </a:r>
            <a:r>
              <a:rPr lang="en-US" sz="2800" dirty="0" smtClean="0"/>
              <a:t>of tobacco- ? Direct endothelial cell toxicity ? -an immune </a:t>
            </a:r>
            <a:r>
              <a:rPr lang="en-US" sz="2800" dirty="0" smtClean="0"/>
              <a:t>response -? </a:t>
            </a:r>
            <a:r>
              <a:rPr lang="en-US" sz="2800" dirty="0" smtClean="0"/>
              <a:t>A genetic predilection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Thromboangiitis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obliterans</a:t>
            </a:r>
            <a:r>
              <a:rPr lang="en-US" sz="4000" b="1" dirty="0" smtClean="0">
                <a:solidFill>
                  <a:srgbClr val="C00000"/>
                </a:solidFill>
              </a:rPr>
              <a:t>/</a:t>
            </a:r>
            <a:r>
              <a:rPr lang="en-US" sz="4000" dirty="0" smtClean="0">
                <a:solidFill>
                  <a:srgbClr val="C00000"/>
                </a:solidFill>
              </a:rPr>
              <a:t>clinical manifestations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Early :  </a:t>
            </a:r>
            <a:r>
              <a:rPr lang="en-US" b="1" dirty="0" err="1" smtClean="0"/>
              <a:t>Raynaud</a:t>
            </a:r>
            <a:r>
              <a:rPr lang="en-US" b="1" dirty="0" smtClean="0"/>
              <a:t> phenomenon, foot pain induced by exercise, superficial nodular phlebitis (venous inflammation). </a:t>
            </a:r>
          </a:p>
          <a:p>
            <a:pPr algn="l" rtl="0"/>
            <a:r>
              <a:rPr lang="en-US" b="1" dirty="0" smtClean="0"/>
              <a:t>severe pain-even at rest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neural involvement. </a:t>
            </a:r>
          </a:p>
          <a:p>
            <a:pPr algn="l" rtl="0"/>
            <a:r>
              <a:rPr lang="en-US" b="1" dirty="0" smtClean="0"/>
              <a:t>Chronic ulcerations </a:t>
            </a:r>
          </a:p>
          <a:p>
            <a:pPr algn="l" rtl="0"/>
            <a:r>
              <a:rPr lang="en-US" b="1" dirty="0" smtClean="0"/>
              <a:t>Gangrene of fingers and toes</a:t>
            </a:r>
          </a:p>
          <a:p>
            <a:pPr algn="l" rtl="0"/>
            <a:r>
              <a:rPr lang="en-US" b="1" i="1" u="sng" dirty="0" smtClean="0">
                <a:solidFill>
                  <a:srgbClr val="C00000"/>
                </a:solidFill>
              </a:rPr>
              <a:t>Treatment</a:t>
            </a:r>
            <a:r>
              <a:rPr lang="en-US" b="1" dirty="0" smtClean="0"/>
              <a:t>: Smoking abstinence in the early stages of the disease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59633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baseline="0" dirty="0" smtClean="0"/>
                        <a:t>Clues 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Major</a:t>
                      </a:r>
                      <a:r>
                        <a:rPr lang="en-US" sz="1600" b="1" baseline="0" dirty="0" smtClean="0"/>
                        <a:t>  vessels affected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Pathogenesis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Vasculitis </a:t>
                      </a:r>
                      <a:endParaRPr lang="ar-JO" sz="1600" b="1" dirty="0"/>
                    </a:p>
                  </a:txBody>
                  <a:tcPr/>
                </a:tc>
              </a:tr>
              <a:tr h="101365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err="1" smtClean="0"/>
                        <a:t>Granulomas</a:t>
                      </a:r>
                      <a:r>
                        <a:rPr lang="en-US" sz="1600" b="1" smtClean="0"/>
                        <a:t>;</a:t>
                      </a:r>
                      <a:r>
                        <a:rPr lang="en-US" sz="1600" b="1" baseline="0" smtClean="0"/>
                        <a:t> </a:t>
                      </a:r>
                      <a:r>
                        <a:rPr lang="en-US" sz="1600" b="1" smtClean="0"/>
                        <a:t>blindness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temporal arteries; vertebral; ophthalmic ; aorta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 cell-mediated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Giant cell </a:t>
                      </a:r>
                      <a:r>
                        <a:rPr lang="en-US" sz="1600" b="1" dirty="0" err="1" smtClean="0"/>
                        <a:t>arteritis</a:t>
                      </a:r>
                      <a:endParaRPr lang="ar-JO" sz="1600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“</a:t>
                      </a:r>
                      <a:r>
                        <a:rPr lang="en-US" sz="1600" b="1" dirty="0" err="1" smtClean="0"/>
                        <a:t>pulseless</a:t>
                      </a:r>
                      <a:r>
                        <a:rPr lang="en-US" sz="1600" b="1" dirty="0" smtClean="0"/>
                        <a:t> disease”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aortic arch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Autoimmune</a:t>
                      </a:r>
                      <a:r>
                        <a:rPr lang="ar-JO" sz="1600" b="1" dirty="0" smtClean="0"/>
                        <a:t>؟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Takayasu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Arteritis</a:t>
                      </a:r>
                      <a:r>
                        <a:rPr lang="en-US" sz="1600" b="1" dirty="0" smtClean="0"/>
                        <a:t> </a:t>
                      </a:r>
                      <a:endParaRPr lang="ar-JO" sz="1600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spares pulmonary circulation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1" dirty="0" smtClean="0"/>
                        <a:t>small or medium-sized</a:t>
                      </a:r>
                      <a:r>
                        <a:rPr lang="en-US" sz="1600" b="1" i="1" baseline="0" dirty="0" smtClean="0"/>
                        <a:t> arteries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1/3 HBV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Polyarteritis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nodosa</a:t>
                      </a:r>
                      <a:r>
                        <a:rPr lang="en-US" sz="1600" b="1" dirty="0" smtClean="0"/>
                        <a:t> </a:t>
                      </a:r>
                      <a:endParaRPr lang="ar-JO" sz="1600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mucocutaneous</a:t>
                      </a:r>
                      <a:r>
                        <a:rPr lang="en-US" sz="1600" b="1" dirty="0" smtClean="0"/>
                        <a:t> lymph node syndrome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coronary arteries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anti-endothelial cell </a:t>
                      </a:r>
                      <a:r>
                        <a:rPr lang="en-US" sz="1600" b="1" dirty="0" err="1" smtClean="0"/>
                        <a:t>Ab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Kawasaki disease </a:t>
                      </a:r>
                      <a:endParaRPr lang="ar-JO" sz="1600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granuloma+vasculitis</a:t>
                      </a:r>
                      <a:r>
                        <a:rPr lang="en-US" sz="1400" b="1" dirty="0" smtClean="0"/>
                        <a:t> + glomerulonephritis</a:t>
                      </a:r>
                      <a:endParaRPr lang="ar-JO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medium-sized vessels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PR3-ANCA</a:t>
                      </a:r>
                    </a:p>
                    <a:p>
                      <a:pPr algn="ctr" rtl="1"/>
                      <a:r>
                        <a:rPr lang="en-US" sz="1600" b="1" dirty="0" smtClean="0"/>
                        <a:t> (</a:t>
                      </a:r>
                      <a:r>
                        <a:rPr lang="en-US" sz="1600" b="1" u="none" dirty="0" smtClean="0"/>
                        <a:t>c-ANCA</a:t>
                      </a:r>
                      <a:r>
                        <a:rPr lang="en-US" sz="1600" b="1" u="sng" dirty="0" smtClean="0"/>
                        <a:t>)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Wegener </a:t>
                      </a:r>
                      <a:r>
                        <a:rPr lang="en-US" sz="1600" b="1" dirty="0" err="1" smtClean="0"/>
                        <a:t>granulomatosis</a:t>
                      </a:r>
                      <a:r>
                        <a:rPr lang="en-US" sz="1600" b="1" dirty="0" smtClean="0"/>
                        <a:t> </a:t>
                      </a:r>
                      <a:endParaRPr lang="ar-JO" sz="1600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asthma, allergic rhinitis, peripheral eosinophilia</a:t>
                      </a:r>
                      <a:endParaRPr lang="ar-JO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small vessel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p-ANCA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Churg</a:t>
                      </a:r>
                      <a:r>
                        <a:rPr lang="en-US" sz="1600" b="1" dirty="0" smtClean="0"/>
                        <a:t>-Strauss syndrome </a:t>
                      </a:r>
                      <a:endParaRPr lang="ar-JO" sz="1600" b="1" dirty="0"/>
                    </a:p>
                  </a:txBody>
                  <a:tcPr/>
                </a:tc>
              </a:tr>
              <a:tr h="560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Gangrene of fingers and toes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tibial</a:t>
                      </a:r>
                      <a:r>
                        <a:rPr lang="en-US" sz="1600" b="1" dirty="0" smtClean="0"/>
                        <a:t> and radial arteries;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adjacent veins and nerves 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tobacco smoking</a:t>
                      </a:r>
                      <a:endParaRPr lang="ar-J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Thromboangiitis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obliterans</a:t>
                      </a:r>
                      <a:r>
                        <a:rPr lang="en-US" sz="1600" b="1" dirty="0" smtClean="0"/>
                        <a:t> (</a:t>
                      </a:r>
                      <a:r>
                        <a:rPr lang="en-US" sz="1600" b="1" dirty="0" err="1" smtClean="0"/>
                        <a:t>Buerger</a:t>
                      </a:r>
                      <a:r>
                        <a:rPr lang="en-US" sz="1600" b="1" dirty="0" smtClean="0"/>
                        <a:t> disease)</a:t>
                      </a:r>
                      <a:endParaRPr lang="ar-JO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sreen\Desktop\showimag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838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600" b="1" dirty="0" smtClean="0">
                <a:solidFill>
                  <a:srgbClr val="0070C0"/>
                </a:solidFill>
              </a:rPr>
              <a:t>The main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immunologic mechanisms </a:t>
            </a:r>
            <a:r>
              <a:rPr lang="en-US" sz="3600" b="1" dirty="0" smtClean="0">
                <a:solidFill>
                  <a:srgbClr val="0070C0"/>
                </a:solidFill>
              </a:rPr>
              <a:t>underlying </a:t>
            </a:r>
            <a:r>
              <a:rPr lang="en-US" sz="3600" b="1" dirty="0" err="1" smtClean="0">
                <a:solidFill>
                  <a:srgbClr val="0070C0"/>
                </a:solidFill>
              </a:rPr>
              <a:t>vasculitis</a:t>
            </a:r>
            <a:r>
              <a:rPr lang="en-US" sz="3600" b="1" dirty="0" smtClean="0">
                <a:solidFill>
                  <a:srgbClr val="0070C0"/>
                </a:solidFill>
              </a:rPr>
              <a:t> are:</a:t>
            </a:r>
          </a:p>
          <a:p>
            <a:pPr algn="l" rtl="0">
              <a:buNone/>
            </a:pPr>
            <a:r>
              <a:rPr lang="en-US" sz="4000" dirty="0" smtClean="0"/>
              <a:t>1-  </a:t>
            </a:r>
            <a:r>
              <a:rPr lang="en-US" sz="4000" b="1" dirty="0" smtClean="0"/>
              <a:t>Immune</a:t>
            </a:r>
            <a:r>
              <a:rPr lang="en-US" sz="4000" dirty="0" smtClean="0"/>
              <a:t> </a:t>
            </a:r>
            <a:r>
              <a:rPr lang="en-US" sz="4000" b="1" dirty="0" smtClean="0"/>
              <a:t>complex</a:t>
            </a:r>
            <a:r>
              <a:rPr lang="en-US" sz="4000" dirty="0" smtClean="0"/>
              <a:t> deposition</a:t>
            </a:r>
          </a:p>
          <a:p>
            <a:pPr algn="l" rtl="0">
              <a:buNone/>
            </a:pPr>
            <a:r>
              <a:rPr lang="en-US" sz="4000" dirty="0" smtClean="0"/>
              <a:t>2-	</a:t>
            </a:r>
            <a:r>
              <a:rPr lang="en-US" sz="4000" b="1" dirty="0" err="1" smtClean="0"/>
              <a:t>Antineutrophil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cytoplasmic</a:t>
            </a:r>
            <a:r>
              <a:rPr lang="en-US" sz="4000" b="1" dirty="0" smtClean="0"/>
              <a:t> antibodies </a:t>
            </a:r>
            <a:r>
              <a:rPr lang="en-US" sz="4000" dirty="0" smtClean="0"/>
              <a:t>(</a:t>
            </a:r>
            <a:r>
              <a:rPr lang="en-US" sz="4000" b="1" dirty="0" smtClean="0"/>
              <a:t>ANCA</a:t>
            </a:r>
            <a:r>
              <a:rPr lang="en-US" sz="4000" dirty="0" smtClean="0"/>
              <a:t>)</a:t>
            </a:r>
          </a:p>
          <a:p>
            <a:pPr algn="l" rtl="0">
              <a:buNone/>
            </a:pPr>
            <a:r>
              <a:rPr lang="en-US" sz="4000" dirty="0" smtClean="0"/>
              <a:t>3-	</a:t>
            </a:r>
            <a:r>
              <a:rPr lang="en-US" sz="4000" b="1" dirty="0" smtClean="0"/>
              <a:t>Anti-endothelial cell antibodies</a:t>
            </a:r>
          </a:p>
          <a:p>
            <a:pPr algn="l" rtl="0">
              <a:buNone/>
            </a:pPr>
            <a:r>
              <a:rPr lang="en-US" sz="4000" dirty="0" smtClean="0"/>
              <a:t>4-	</a:t>
            </a:r>
            <a:r>
              <a:rPr lang="en-US" sz="4000" b="1" dirty="0" smtClean="0"/>
              <a:t>Auto-reactive T cells</a:t>
            </a:r>
            <a:endParaRPr lang="en-US" b="1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Immune complex deposition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57200"/>
            <a:ext cx="8503920" cy="5943600"/>
          </a:xfrm>
        </p:spPr>
        <p:txBody>
          <a:bodyPr>
            <a:normAutofit/>
          </a:bodyPr>
          <a:lstStyle/>
          <a:p>
            <a:pPr algn="l" rtl="0"/>
            <a:endParaRPr lang="en-US" sz="3200" dirty="0" smtClean="0"/>
          </a:p>
          <a:p>
            <a:pPr algn="l" rtl="0">
              <a:buNone/>
            </a:pPr>
            <a:endParaRPr lang="en-US" sz="3200" dirty="0" smtClean="0"/>
          </a:p>
          <a:p>
            <a:pPr algn="l" rtl="0"/>
            <a:r>
              <a:rPr lang="en-US" sz="3200" dirty="0" smtClean="0"/>
              <a:t>Example</a:t>
            </a:r>
            <a:r>
              <a:rPr lang="en-US" sz="3200" dirty="0" smtClean="0"/>
              <a:t>:</a:t>
            </a:r>
          </a:p>
          <a:p>
            <a:pPr algn="l" rtl="0">
              <a:buNone/>
            </a:pPr>
            <a:r>
              <a:rPr lang="en-US" sz="3200" b="1" dirty="0" smtClean="0"/>
              <a:t> </a:t>
            </a:r>
            <a:r>
              <a:rPr lang="en-US" sz="3200" b="1" i="1" dirty="0" smtClean="0"/>
              <a:t>Drug hypersensitivity </a:t>
            </a:r>
            <a:r>
              <a:rPr lang="en-US" sz="3200" b="1" i="1" dirty="0" err="1" smtClean="0"/>
              <a:t>vasculitis</a:t>
            </a:r>
            <a:r>
              <a:rPr lang="en-US" sz="3200" i="1" dirty="0" smtClean="0"/>
              <a:t>.</a:t>
            </a:r>
            <a:r>
              <a:rPr lang="en-US" sz="3200" dirty="0" smtClean="0"/>
              <a:t> 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e.g., penicillin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vary from mild and self-limiting, to severe and even fatal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 skin lesions are most common. 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Treatment: discontinuation of the offending drug.</a:t>
            </a:r>
          </a:p>
          <a:p>
            <a:pPr algn="l" rtl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Anti-</a:t>
            </a:r>
            <a:r>
              <a:rPr lang="en-US" b="1" dirty="0" err="1" smtClean="0">
                <a:solidFill>
                  <a:srgbClr val="C00000"/>
                </a:solidFill>
              </a:rPr>
              <a:t>Neutrophil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Cytoplasmic</a:t>
            </a:r>
            <a:r>
              <a:rPr lang="en-US" b="1" dirty="0" smtClean="0">
                <a:solidFill>
                  <a:srgbClr val="C00000"/>
                </a:solidFill>
              </a:rPr>
              <a:t> Antibodies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47800"/>
            <a:ext cx="8503920" cy="541020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/>
              <a:t> </a:t>
            </a:r>
            <a:r>
              <a:rPr lang="en-US" sz="4000" b="1" dirty="0" smtClean="0"/>
              <a:t>ANCAs</a:t>
            </a:r>
            <a:r>
              <a:rPr lang="en-US" sz="4000" dirty="0" smtClean="0"/>
              <a:t> = circulating antibodies that react with </a:t>
            </a:r>
            <a:r>
              <a:rPr lang="en-US" sz="4000" dirty="0" err="1" smtClean="0"/>
              <a:t>neutrophil</a:t>
            </a:r>
            <a:r>
              <a:rPr lang="en-US" sz="4000" dirty="0" smtClean="0"/>
              <a:t> </a:t>
            </a:r>
            <a:r>
              <a:rPr lang="en-US" sz="4000" dirty="0" err="1" smtClean="0"/>
              <a:t>cytoplasmic</a:t>
            </a:r>
            <a:r>
              <a:rPr lang="en-US" sz="4000" dirty="0" smtClean="0"/>
              <a:t> antigens (mainly enzymes)  </a:t>
            </a:r>
          </a:p>
          <a:p>
            <a:pPr algn="l" rtl="0"/>
            <a:r>
              <a:rPr lang="en-US" sz="4000" dirty="0" smtClean="0"/>
              <a:t>ANCAs  blood levels are very useful markers for diagnosis, clinical severity, and as predictive of disease recurrence.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647700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two types are most important: </a:t>
            </a:r>
          </a:p>
          <a:p>
            <a:pPr algn="l" rtl="0">
              <a:buNone/>
            </a:pPr>
            <a:r>
              <a:rPr lang="en-US" sz="3600" b="1" i="1" dirty="0" smtClean="0"/>
              <a:t>1-	Antiproteinase-3</a:t>
            </a:r>
            <a:r>
              <a:rPr lang="en-US" sz="3600" b="1" dirty="0" smtClean="0"/>
              <a:t> </a:t>
            </a:r>
            <a:r>
              <a:rPr lang="en-US" sz="3600" dirty="0" smtClean="0"/>
              <a:t>(PR3-ANCA</a:t>
            </a:r>
            <a:r>
              <a:rPr lang="en-US" sz="3600" dirty="0" smtClean="0"/>
              <a:t>) =</a:t>
            </a:r>
          </a:p>
          <a:p>
            <a:pPr algn="l" rtl="0">
              <a:buNone/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c-ANCA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 </a:t>
            </a:r>
            <a:r>
              <a:rPr lang="en-US" sz="3600" i="1" dirty="0" smtClean="0"/>
              <a:t>proteinase-3</a:t>
            </a:r>
            <a:r>
              <a:rPr lang="en-US" sz="3600" b="1" dirty="0" smtClean="0"/>
              <a:t> </a:t>
            </a:r>
            <a:r>
              <a:rPr lang="en-US" sz="3600" dirty="0" smtClean="0"/>
              <a:t>is a </a:t>
            </a:r>
            <a:r>
              <a:rPr lang="en-US" sz="3600" dirty="0" err="1" smtClean="0"/>
              <a:t>neutrophil</a:t>
            </a:r>
            <a:r>
              <a:rPr lang="en-US" sz="3600" dirty="0" smtClean="0"/>
              <a:t> </a:t>
            </a:r>
            <a:r>
              <a:rPr lang="en-US" sz="3600" dirty="0" err="1" smtClean="0"/>
              <a:t>azurophilic</a:t>
            </a:r>
            <a:r>
              <a:rPr lang="en-US" sz="3600" dirty="0" smtClean="0"/>
              <a:t> granule constituent; 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e.g. Wegener </a:t>
            </a:r>
            <a:r>
              <a:rPr lang="en-US" sz="3600" dirty="0" err="1" smtClean="0"/>
              <a:t>granulomatosis</a:t>
            </a:r>
            <a:r>
              <a:rPr lang="en-US" sz="3600" dirty="0" smtClean="0"/>
              <a:t>.</a:t>
            </a:r>
          </a:p>
          <a:p>
            <a:pPr algn="l" rtl="0">
              <a:buNone/>
            </a:pPr>
            <a:r>
              <a:rPr lang="en-US" sz="3600" b="1" i="1" dirty="0" smtClean="0"/>
              <a:t>2-Anti-myeloperoxidase</a:t>
            </a:r>
            <a:r>
              <a:rPr lang="en-US" sz="3600" dirty="0" smtClean="0"/>
              <a:t> (MPO-ANCA)= </a:t>
            </a:r>
            <a:r>
              <a:rPr lang="en-US" sz="3600" b="1" dirty="0" smtClean="0">
                <a:solidFill>
                  <a:srgbClr val="FF0000"/>
                </a:solidFill>
              </a:rPr>
              <a:t>p-ANCA</a:t>
            </a:r>
            <a:r>
              <a:rPr lang="en-US" sz="3600" dirty="0" smtClean="0"/>
              <a:t>.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MPO is a </a:t>
            </a:r>
            <a:r>
              <a:rPr lang="en-US" sz="3600" dirty="0" err="1" smtClean="0"/>
              <a:t>lysosomal</a:t>
            </a:r>
            <a:r>
              <a:rPr lang="en-US" sz="3600" dirty="0" smtClean="0"/>
              <a:t> granule constituent;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 e.g. </a:t>
            </a:r>
            <a:r>
              <a:rPr lang="en-US" sz="3600" dirty="0" err="1" smtClean="0"/>
              <a:t>Churg</a:t>
            </a:r>
            <a:r>
              <a:rPr lang="en-US" sz="3600" dirty="0" smtClean="0"/>
              <a:t>-Strauss syndrome</a:t>
            </a:r>
          </a:p>
          <a:p>
            <a:pPr algn="l" rtl="0"/>
            <a:endParaRPr lang="ar-JO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Anti-Endothelial Cell Antibodies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Antibodies against endothelial cells</a:t>
            </a:r>
          </a:p>
          <a:p>
            <a:pPr algn="l" rtl="0"/>
            <a:r>
              <a:rPr lang="en-US" sz="3600" dirty="0" smtClean="0"/>
              <a:t>Associated with certain </a:t>
            </a:r>
            <a:r>
              <a:rPr lang="en-US" sz="3600" dirty="0" err="1" smtClean="0"/>
              <a:t>vasculitides</a:t>
            </a:r>
            <a:r>
              <a:rPr lang="en-US" sz="3600" dirty="0" smtClean="0"/>
              <a:t>, such as Kawasaki disease (discussed later). 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Giant Cell (Temporal) </a:t>
            </a:r>
            <a:r>
              <a:rPr lang="en-US" b="1" dirty="0" err="1" smtClean="0">
                <a:solidFill>
                  <a:srgbClr val="C00000"/>
                </a:solidFill>
              </a:rPr>
              <a:t>Arteritis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71600"/>
            <a:ext cx="8503920" cy="5029200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1" dirty="0" smtClean="0"/>
              <a:t> is the most common form of </a:t>
            </a:r>
            <a:r>
              <a:rPr lang="en-US" sz="2800" b="1" i="1" dirty="0" err="1" smtClean="0"/>
              <a:t>vasculitis</a:t>
            </a:r>
            <a:r>
              <a:rPr lang="en-US" sz="2800" b="1" i="1" dirty="0" smtClean="0"/>
              <a:t> among the elderly in developed countries. </a:t>
            </a:r>
          </a:p>
          <a:p>
            <a:pPr algn="l" rtl="0"/>
            <a:r>
              <a:rPr lang="en-US" sz="2800" i="1" dirty="0" smtClean="0"/>
              <a:t>chronic, </a:t>
            </a:r>
            <a:r>
              <a:rPr lang="en-US" sz="2800" b="1" i="1" u="sng" dirty="0" err="1" smtClean="0"/>
              <a:t>granulomatous</a:t>
            </a:r>
            <a:r>
              <a:rPr lang="en-US" sz="2800" i="1" dirty="0" smtClean="0"/>
              <a:t>, inflammation of large arteries </a:t>
            </a:r>
          </a:p>
          <a:p>
            <a:pPr algn="l" rtl="0"/>
            <a:r>
              <a:rPr lang="en-US" sz="2800" i="1" dirty="0" smtClean="0"/>
              <a:t>mainly the </a:t>
            </a:r>
            <a:r>
              <a:rPr lang="en-US" sz="2800" b="1" i="1" u="sng" dirty="0" smtClean="0"/>
              <a:t>temporal </a:t>
            </a:r>
            <a:r>
              <a:rPr lang="en-US" sz="2800" b="1" i="1" u="sng" dirty="0" smtClean="0"/>
              <a:t>arteries</a:t>
            </a:r>
            <a:r>
              <a:rPr lang="en-US" sz="2800" b="1" i="1" u="sng" dirty="0" smtClean="0"/>
              <a:t>;</a:t>
            </a:r>
            <a:r>
              <a:rPr lang="en-US" sz="2800" i="1" dirty="0" smtClean="0"/>
              <a:t> </a:t>
            </a:r>
            <a:r>
              <a:rPr lang="en-US" sz="2800" i="1" dirty="0" smtClean="0"/>
              <a:t>ve</a:t>
            </a:r>
            <a:r>
              <a:rPr lang="en-US" sz="2800" dirty="0" smtClean="0"/>
              <a:t>rtebral and ophthalmic arteries, as well as the aorta also can be involved.</a:t>
            </a:r>
          </a:p>
          <a:p>
            <a:pPr algn="l" rtl="0"/>
            <a:r>
              <a:rPr lang="en-US" sz="2800" dirty="0" smtClean="0"/>
              <a:t>ophthalmic artery involvement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smtClean="0"/>
              <a:t>may cause sudden </a:t>
            </a:r>
            <a:r>
              <a:rPr lang="en-US" sz="2800" dirty="0" smtClean="0"/>
              <a:t>and permanent </a:t>
            </a:r>
            <a:r>
              <a:rPr lang="en-US" sz="2800" b="1" dirty="0" smtClean="0"/>
              <a:t>blindness</a:t>
            </a:r>
            <a:r>
              <a:rPr lang="en-US" sz="2800" dirty="0" smtClean="0"/>
              <a:t> (rapid diagnosis and treatment are mandatory)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0400B639-C1D7-4E58-A453-FC60BAD49DF2}"/>
</file>

<file path=customXml/itemProps2.xml><?xml version="1.0" encoding="utf-8"?>
<ds:datastoreItem xmlns:ds="http://schemas.openxmlformats.org/officeDocument/2006/customXml" ds:itemID="{0580F8D2-A710-4EE3-A178-968ECB48A7FA}"/>
</file>

<file path=customXml/itemProps3.xml><?xml version="1.0" encoding="utf-8"?>
<ds:datastoreItem xmlns:ds="http://schemas.openxmlformats.org/officeDocument/2006/customXml" ds:itemID="{0C778D50-A3A2-4D70-88EF-3C734022E49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1021</Words>
  <Application>Microsoft Office PowerPoint</Application>
  <PresentationFormat>On-screen Show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Vasculitis</vt:lpstr>
      <vt:lpstr>Pathogenesis </vt:lpstr>
      <vt:lpstr>Slide 3</vt:lpstr>
      <vt:lpstr>Slide 4</vt:lpstr>
      <vt:lpstr>Immune complex deposition </vt:lpstr>
      <vt:lpstr>Anti-Neutrophil Cytoplasmic Antibodies </vt:lpstr>
      <vt:lpstr>Slide 7</vt:lpstr>
      <vt:lpstr>Anti-Endothelial Cell Antibodies </vt:lpstr>
      <vt:lpstr>Giant Cell (Temporal) Arteritis </vt:lpstr>
      <vt:lpstr>Giant Cell (Temporal) Arteritis </vt:lpstr>
      <vt:lpstr> )Giant Cell (Temporal) Arteritis morphology (arrows) A&gt; granuloma; B&gt; fragmented internal elastic lamina</vt:lpstr>
      <vt:lpstr>Giant Cell Arteritis- clinical picture </vt:lpstr>
      <vt:lpstr>Takayasu Arteritis </vt:lpstr>
      <vt:lpstr>Takayasu arteritis</vt:lpstr>
      <vt:lpstr>Takayasu arteritis -MORPHOLOGY</vt:lpstr>
      <vt:lpstr>Polyarteritis nodosa (PAN) </vt:lpstr>
      <vt:lpstr>PAN- The clinical course  </vt:lpstr>
      <vt:lpstr>Kawasaki disease </vt:lpstr>
      <vt:lpstr>Slide 19</vt:lpstr>
      <vt:lpstr>Wegener granulomatosis </vt:lpstr>
      <vt:lpstr>Wegener granulomatosis- pathogenesis </vt:lpstr>
      <vt:lpstr>Wegener granulomatosis- clinical picture </vt:lpstr>
      <vt:lpstr>Churg-Strauss syndrome </vt:lpstr>
      <vt:lpstr>Thromboangiitis obliterans (Buerger disease) </vt:lpstr>
      <vt:lpstr>Thromboangiitis obliterans/clinical manifestations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VASCULAR DISEASE </dc:title>
  <dc:creator>nisreen</dc:creator>
  <cp:lastModifiedBy>Administrator</cp:lastModifiedBy>
  <cp:revision>64</cp:revision>
  <dcterms:created xsi:type="dcterms:W3CDTF">2006-08-16T00:00:00Z</dcterms:created>
  <dcterms:modified xsi:type="dcterms:W3CDTF">2016-11-06T12:07:29Z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