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56" r:id="rId3"/>
    <p:sldId id="257" r:id="rId4"/>
    <p:sldId id="258" r:id="rId5"/>
    <p:sldId id="259" r:id="rId6"/>
    <p:sldId id="274" r:id="rId7"/>
    <p:sldId id="260" r:id="rId8"/>
    <p:sldId id="262" r:id="rId9"/>
    <p:sldId id="263" r:id="rId10"/>
    <p:sldId id="264" r:id="rId11"/>
    <p:sldId id="265" r:id="rId12"/>
    <p:sldId id="273" r:id="rId13"/>
    <p:sldId id="266" r:id="rId14"/>
    <p:sldId id="275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4E7EE44-438A-4178-9AE2-7270C2F5E265}" type="slidenum">
              <a:rPr lang="ar-SA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776CF0-4C63-47BE-9B7E-FEDCC4459A54}" type="slidenum">
              <a:rPr lang="ar-SA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9003C4-EE11-4651-8E91-7664A26CCD78}" type="slidenum">
              <a:rPr lang="ar-SA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5DDE3B-D0C7-4520-9852-F5A42D52AEC5}" type="slidenum">
              <a:rPr lang="ar-SA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C65244-E4A8-4FDB-BD6D-8B9BFDBF8C5D}" type="slidenum">
              <a:rPr lang="ar-SA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21CC14-A208-4B86-AD42-215FB968394F}" type="slidenum">
              <a:rPr lang="ar-SA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A3FD6B-69A6-429E-A1F9-5952800ACFE0}" type="slidenum">
              <a:rPr lang="ar-SA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8FB0DE-9D22-42DB-8B52-546ED48414C2}" type="slidenum">
              <a:rPr lang="ar-SA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C722D5-F009-4567-8481-CB8EEEFAFF20}" type="slidenum">
              <a:rPr lang="ar-SA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26199C-88E5-4EE4-BAD5-A200AEF9A6D3}" type="slidenum">
              <a:rPr lang="ar-SA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81D1CE7-559D-4CB6-87C3-ECECEB8A95B3}" type="slidenum">
              <a:rPr lang="ar-SA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9C5823B-E203-4891-AC21-711217BE6CEE}" type="slidenum">
              <a:rPr lang="ar-SA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34896"/>
            <a:ext cx="7772400" cy="1975104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Ischemic heart disease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143000"/>
            <a:ext cx="7772400" cy="5213350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200" dirty="0" smtClean="0"/>
              <a:t>-  </a:t>
            </a:r>
            <a:r>
              <a:rPr lang="en-US" sz="3200" b="1" u="sng" dirty="0" smtClean="0"/>
              <a:t>Chronic coronary occlusion</a:t>
            </a:r>
            <a:r>
              <a:rPr lang="en-US" sz="3200" dirty="0" smtClean="0"/>
              <a:t>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200" dirty="0" smtClean="0"/>
              <a:t>   when a coronary artery develops atherosclerotic occlusion at a sufficiently slow rate, it may be able to stimulate collateral blood flow from other major </a:t>
            </a:r>
            <a:r>
              <a:rPr lang="en-US" sz="3200" dirty="0" err="1" smtClean="0"/>
              <a:t>epicardial</a:t>
            </a:r>
            <a:r>
              <a:rPr lang="en-US" sz="3200" dirty="0" smtClean="0"/>
              <a:t> vessels → protection against MI even in the setting of a complete vascular occlusion. </a:t>
            </a:r>
          </a:p>
          <a:p>
            <a:pPr algn="l" rtl="0" eaLnBrk="1" hangingPunct="1">
              <a:lnSpc>
                <a:spcPct val="90000"/>
              </a:lnSpc>
              <a:buFontTx/>
              <a:buChar char="-"/>
            </a:pPr>
            <a:r>
              <a:rPr lang="en-US" sz="3200" b="1" u="sng" dirty="0" smtClean="0"/>
              <a:t>Acute coronary occlusions</a:t>
            </a:r>
            <a:r>
              <a:rPr lang="en-US" sz="3200" dirty="0" smtClean="0"/>
              <a:t>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200" dirty="0" smtClean="0"/>
              <a:t>   cannot spontaneously recruit collateral flow and will result in infarction </a:t>
            </a:r>
          </a:p>
          <a:p>
            <a:pPr algn="l" rtl="0" eaLnBrk="1" hangingPunct="1">
              <a:lnSpc>
                <a:spcPct val="90000"/>
              </a:lnSpc>
            </a:pPr>
            <a:endParaRPr lang="en-US" sz="320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1438"/>
            <a:ext cx="8305800" cy="10715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tx1"/>
                </a:solidFill>
              </a:rPr>
              <a:t>Acute </a:t>
            </a:r>
            <a:r>
              <a:rPr lang="en-US" b="1" i="1" dirty="0" err="1" smtClean="0">
                <a:solidFill>
                  <a:schemeClr val="tx1"/>
                </a:solidFill>
              </a:rPr>
              <a:t>vs</a:t>
            </a:r>
            <a:r>
              <a:rPr lang="en-US" b="1" i="1" dirty="0" smtClean="0">
                <a:solidFill>
                  <a:schemeClr val="tx1"/>
                </a:solidFill>
              </a:rPr>
              <a:t> chronic vascular </a:t>
            </a:r>
            <a:r>
              <a:rPr lang="en-US" b="1" i="1" dirty="0" err="1" smtClean="0">
                <a:solidFill>
                  <a:schemeClr val="tx1"/>
                </a:solidFill>
              </a:rPr>
              <a:t>insuffeciency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endParaRPr lang="en-US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399"/>
            <a:ext cx="8458200" cy="5441951"/>
          </a:xfrm>
        </p:spPr>
        <p:txBody>
          <a:bodyPr>
            <a:noAutofit/>
          </a:bodyPr>
          <a:lstStyle/>
          <a:p>
            <a:pPr marL="411480" algn="l" rtl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3600" dirty="0" smtClean="0"/>
              <a:t>1) Severe, crushing </a:t>
            </a:r>
            <a:r>
              <a:rPr lang="en-US" sz="3600" dirty="0" err="1" smtClean="0"/>
              <a:t>substernal</a:t>
            </a:r>
            <a:r>
              <a:rPr lang="en-US" sz="3600" dirty="0" smtClean="0"/>
              <a:t> chest pain </a:t>
            </a:r>
          </a:p>
          <a:p>
            <a:pPr marL="411480" algn="l" rtl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3600" dirty="0" smtClean="0"/>
              <a:t>2) Discomfort that can radiate to the neck, jaw, </a:t>
            </a:r>
            <a:r>
              <a:rPr lang="en-US" sz="3600" dirty="0" err="1" smtClean="0"/>
              <a:t>epigastrium</a:t>
            </a:r>
            <a:r>
              <a:rPr lang="en-US" sz="3600" dirty="0" smtClean="0"/>
              <a:t>, or left arm.</a:t>
            </a:r>
          </a:p>
          <a:p>
            <a:pPr marL="411480" algn="l" rtl="0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angina pectoris</a:t>
            </a:r>
            <a:r>
              <a:rPr lang="en-US" sz="3600" u="sng" dirty="0" smtClean="0">
                <a:sym typeface="Wingdings" pitchFamily="2" charset="2"/>
              </a:rPr>
              <a:t> pain &lt; 20 minutes </a:t>
            </a:r>
            <a:r>
              <a:rPr lang="en-US" sz="3600" dirty="0" smtClean="0">
                <a:sym typeface="Wingdings" pitchFamily="2" charset="2"/>
              </a:rPr>
              <a:t>and relieved by rest or nitroglycerin</a:t>
            </a:r>
          </a:p>
          <a:p>
            <a:pPr marL="411480" algn="l" rtl="0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MI</a:t>
            </a:r>
            <a:r>
              <a:rPr lang="en-US" sz="3600" dirty="0" smtClean="0">
                <a:sym typeface="Wingdings" pitchFamily="2" charset="2"/>
              </a:rPr>
              <a:t> pain</a:t>
            </a:r>
            <a:r>
              <a:rPr lang="en-US" sz="3600" dirty="0" smtClean="0"/>
              <a:t> </a:t>
            </a:r>
            <a:r>
              <a:rPr lang="en-US" sz="3600" u="sng" dirty="0" smtClean="0"/>
              <a:t>lasts from 20 minutes </a:t>
            </a:r>
            <a:r>
              <a:rPr lang="en-US" sz="3600" dirty="0" smtClean="0"/>
              <a:t>to several hours and is not relieved by nitroglycerin or rest.</a:t>
            </a:r>
          </a:p>
          <a:p>
            <a:pPr algn="l" rtl="0" eaLnBrk="1" hangingPunct="1">
              <a:buNone/>
            </a:pPr>
            <a:endParaRPr lang="en-US" sz="3600" dirty="0" smtClean="0"/>
          </a:p>
          <a:p>
            <a:pPr marL="411480" algn="l" rtl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3600" dirty="0" smtClean="0"/>
          </a:p>
          <a:p>
            <a:pPr marL="411480" algn="l" rtl="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sz="3600" dirty="0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86800" cy="83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JO" b="1" i="1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tx2">
                    <a:satMod val="200000"/>
                  </a:schemeClr>
                </a:solidFill>
              </a:rPr>
              <a:t>of </a:t>
            </a:r>
            <a:r>
              <a:rPr lang="en-US" i="1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satMod val="200000"/>
                  </a:schemeClr>
                </a:solidFill>
              </a:rPr>
              <a:t>angina &amp; MI</a:t>
            </a:r>
            <a:r>
              <a:rPr lang="ar-JO" b="1" i="1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tx2">
                    <a:satMod val="200000"/>
                  </a:schemeClr>
                </a:solidFill>
              </a:rPr>
              <a:t>Clinical Features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pPr algn="l" rtl="0"/>
            <a:r>
              <a:rPr lang="en-US" sz="4000" dirty="0" smtClean="0"/>
              <a:t>3) MIs can be entirely asymptomatic in 10% to 15% of the </a:t>
            </a:r>
            <a:r>
              <a:rPr lang="en-US" sz="4000" b="1" dirty="0" smtClean="0"/>
              <a:t>cases (</a:t>
            </a:r>
            <a:r>
              <a:rPr lang="en-US" sz="4000" b="1" dirty="0" smtClean="0">
                <a:solidFill>
                  <a:srgbClr val="C00000"/>
                </a:solidFill>
              </a:rPr>
              <a:t>silent infarcts</a:t>
            </a:r>
            <a:r>
              <a:rPr lang="en-US" sz="4000" dirty="0" smtClean="0"/>
              <a:t>)</a:t>
            </a:r>
            <a:r>
              <a:rPr lang="en-US" sz="4000" dirty="0" smtClean="0">
                <a:sym typeface="Wingdings" pitchFamily="2" charset="2"/>
              </a:rPr>
              <a:t> </a:t>
            </a:r>
            <a:r>
              <a:rPr lang="en-US" sz="4000" dirty="0" smtClean="0"/>
              <a:t>particularly common in patients with:</a:t>
            </a:r>
          </a:p>
          <a:p>
            <a:pPr algn="l" rtl="0">
              <a:buNone/>
            </a:pPr>
            <a:r>
              <a:rPr lang="en-US" sz="4000" dirty="0" smtClean="0"/>
              <a:t>	1- underlying diabetes mellitus </a:t>
            </a:r>
            <a:r>
              <a:rPr lang="en-US" sz="4000" dirty="0" smtClean="0"/>
              <a:t>(due to </a:t>
            </a:r>
            <a:r>
              <a:rPr lang="en-US" sz="4000" dirty="0" smtClean="0"/>
              <a:t>peripheral neuropathies) </a:t>
            </a:r>
            <a:endParaRPr lang="en-US" sz="4000" dirty="0" smtClean="0"/>
          </a:p>
          <a:p>
            <a:pPr algn="l" rtl="0">
              <a:buNone/>
            </a:pPr>
            <a:r>
              <a:rPr lang="en-US" sz="4000" dirty="0" smtClean="0"/>
              <a:t> </a:t>
            </a:r>
            <a:r>
              <a:rPr lang="en-US" sz="4000" dirty="0" smtClean="0"/>
              <a:t> </a:t>
            </a:r>
            <a:r>
              <a:rPr lang="en-US" sz="4000" dirty="0" smtClean="0"/>
              <a:t>2- in the elderly</a:t>
            </a:r>
            <a:endParaRPr lang="ar-JO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533400"/>
            <a:ext cx="8305800" cy="5822950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600" dirty="0" smtClean="0"/>
              <a:t>4- the pulse is rapid and weak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600" dirty="0" smtClean="0"/>
              <a:t>5- patients nauseated particularly with posterior-wall MIs.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600" dirty="0" smtClean="0"/>
              <a:t>6- </a:t>
            </a:r>
            <a:r>
              <a:rPr lang="en-US" sz="3600" dirty="0" err="1" smtClean="0"/>
              <a:t>dyspnea</a:t>
            </a:r>
            <a:r>
              <a:rPr lang="en-US" sz="3600" dirty="0" smtClean="0"/>
              <a:t> is common  (impaired myocardial contractility and dysfunction of the mitral valve apparatus, with resultant pulmonary congestion and edema).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600" dirty="0" smtClean="0"/>
              <a:t>7- massive MIs (&gt;40% of the left ventricle)</a:t>
            </a:r>
            <a:r>
              <a:rPr lang="en-US" sz="3600" dirty="0" smtClean="0">
                <a:sym typeface="Wingdings" pitchFamily="2" charset="2"/>
              </a:rPr>
              <a:t></a:t>
            </a:r>
            <a:r>
              <a:rPr lang="en-US" sz="3600" dirty="0" smtClean="0"/>
              <a:t> </a:t>
            </a:r>
            <a:r>
              <a:rPr lang="en-US" sz="3600" dirty="0" err="1" smtClean="0"/>
              <a:t>cardiogenic</a:t>
            </a:r>
            <a:r>
              <a:rPr lang="en-US" sz="3600" dirty="0" smtClean="0"/>
              <a:t> shock .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6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4400" b="1" i="1" dirty="0" smtClean="0">
                <a:solidFill>
                  <a:srgbClr val="0070C0"/>
                </a:solidFill>
              </a:rPr>
              <a:t>1-stable</a:t>
            </a:r>
            <a:r>
              <a:rPr lang="en-US" sz="4400" b="1" dirty="0" smtClean="0">
                <a:solidFill>
                  <a:srgbClr val="0070C0"/>
                </a:solidFill>
              </a:rPr>
              <a:t> angina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/>
              <a:t>(occur  after certain levels of exertion)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4400" b="1" i="1" dirty="0" smtClean="0">
                <a:solidFill>
                  <a:srgbClr val="0070C0"/>
                </a:solidFill>
              </a:rPr>
              <a:t>2-variant angina or </a:t>
            </a:r>
            <a:r>
              <a:rPr lang="en-US" sz="4400" b="1" i="1" dirty="0" err="1" smtClean="0">
                <a:solidFill>
                  <a:srgbClr val="0070C0"/>
                </a:solidFill>
              </a:rPr>
              <a:t>Prinzmetal</a:t>
            </a:r>
            <a:r>
              <a:rPr lang="en-US" sz="4400" b="1" i="1" dirty="0" smtClean="0">
                <a:solidFill>
                  <a:srgbClr val="0070C0"/>
                </a:solidFill>
              </a:rPr>
              <a:t> angina</a:t>
            </a:r>
            <a:r>
              <a:rPr lang="en-US" sz="4400" i="1" dirty="0" smtClean="0">
                <a:solidFill>
                  <a:srgbClr val="0070C0"/>
                </a:solidFill>
              </a:rPr>
              <a:t> </a:t>
            </a:r>
            <a:r>
              <a:rPr lang="en-US" sz="3200" i="1" dirty="0" smtClean="0"/>
              <a:t>(</a:t>
            </a:r>
            <a:r>
              <a:rPr lang="en-US" sz="3200" dirty="0" smtClean="0"/>
              <a:t> due to vessel spasm )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4400" b="1" dirty="0" smtClean="0">
                <a:solidFill>
                  <a:srgbClr val="0070C0"/>
                </a:solidFill>
              </a:rPr>
              <a:t>3-</a:t>
            </a:r>
            <a:r>
              <a:rPr lang="en-US" sz="4400" b="1" i="1" dirty="0" smtClean="0">
                <a:solidFill>
                  <a:srgbClr val="0070C0"/>
                </a:solidFill>
              </a:rPr>
              <a:t>Unstable</a:t>
            </a:r>
            <a:r>
              <a:rPr lang="en-US" sz="4400" b="1" dirty="0" smtClean="0">
                <a:solidFill>
                  <a:srgbClr val="0070C0"/>
                </a:solidFill>
              </a:rPr>
              <a:t> angina </a:t>
            </a:r>
          </a:p>
          <a:p>
            <a:pPr algn="l" rtl="0" eaLnBrk="1" hangingPunct="1">
              <a:buFontTx/>
              <a:buNone/>
              <a:defRPr/>
            </a:pPr>
            <a:r>
              <a:rPr lang="en-US" sz="3200" dirty="0" smtClean="0"/>
              <a:t>   occurring with progressively less exertion or even at rest. </a:t>
            </a:r>
          </a:p>
          <a:p>
            <a:pPr algn="l" rtl="0" eaLnBrk="1" hangingPunct="1">
              <a:defRPr/>
            </a:pPr>
            <a:endParaRPr lang="ar-JO" sz="3200" dirty="0" smtClean="0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u="sng" cap="none" dirty="0" smtClean="0">
                <a:solidFill>
                  <a:schemeClr val="tx1"/>
                </a:solidFill>
                <a:effectLst/>
              </a:rPr>
              <a:t>Types of angina :</a:t>
            </a:r>
            <a:br>
              <a:rPr lang="en-US" sz="4000" b="1" u="sng" cap="none" dirty="0" smtClean="0">
                <a:solidFill>
                  <a:schemeClr val="tx1"/>
                </a:solidFill>
                <a:effectLst/>
              </a:rPr>
            </a:br>
            <a:endParaRPr lang="ar-JO" sz="4000" b="1" u="sng" cap="none" dirty="0" smtClean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57313"/>
            <a:ext cx="8534400" cy="4999037"/>
          </a:xfrm>
        </p:spPr>
        <p:txBody>
          <a:bodyPr>
            <a:noAutofit/>
          </a:bodyPr>
          <a:lstStyle/>
          <a:p>
            <a:pPr marL="411480" algn="l" rtl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3600" b="1" dirty="0" smtClean="0"/>
          </a:p>
          <a:p>
            <a:pPr marL="411480" algn="l" rtl="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3600" b="1" dirty="0" smtClean="0"/>
              <a:t>-</a:t>
            </a:r>
            <a:r>
              <a:rPr lang="en-US" sz="3600" b="1" dirty="0" smtClean="0"/>
              <a:t>is </a:t>
            </a:r>
            <a:r>
              <a:rPr lang="en-US" sz="3600" b="1" dirty="0" smtClean="0">
                <a:solidFill>
                  <a:srgbClr val="C00000"/>
                </a:solidFill>
              </a:rPr>
              <a:t>episodic chest pain associated with exertion </a:t>
            </a:r>
            <a:r>
              <a:rPr lang="en-US" sz="3600" b="1" dirty="0" smtClean="0"/>
              <a:t>or some other form of increased myocardial oxygen demand (e.g., tachycardia or hypertension due to fever, anxiety, fear). </a:t>
            </a:r>
          </a:p>
          <a:p>
            <a:pPr marL="411480" algn="l" rtl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3600" b="1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457200"/>
            <a:ext cx="86868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rtl="1">
              <a:spcBef>
                <a:spcPct val="0"/>
              </a:spcBef>
              <a:defRPr/>
            </a:pPr>
            <a:r>
              <a:rPr lang="en-US" sz="3600" b="1" i="1" dirty="0" smtClean="0">
                <a:solidFill>
                  <a:schemeClr val="tx1"/>
                </a:solidFill>
              </a:rPr>
              <a:t>1-Typical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or </a:t>
            </a:r>
            <a:r>
              <a:rPr lang="en-US" sz="3600" b="1" i="1" dirty="0" smtClean="0">
                <a:solidFill>
                  <a:schemeClr val="tx1"/>
                </a:solidFill>
              </a:rPr>
              <a:t>stable </a:t>
            </a:r>
            <a:r>
              <a:rPr lang="en-US" sz="3600" b="1" i="1" dirty="0" smtClean="0">
                <a:solidFill>
                  <a:schemeClr val="tx1"/>
                </a:solidFill>
              </a:rPr>
              <a:t>angina</a:t>
            </a:r>
            <a:endParaRPr lang="en-US" sz="36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7313"/>
            <a:ext cx="8229600" cy="4572000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buFontTx/>
              <a:buChar char="-"/>
            </a:pPr>
            <a:r>
              <a:rPr lang="en-US" sz="3200" b="1" dirty="0" smtClean="0"/>
              <a:t>usually </a:t>
            </a:r>
            <a:r>
              <a:rPr lang="en-US" sz="3200" b="1" dirty="0" smtClean="0"/>
              <a:t>associated with critical atherosclerotic narrowing (≥75%) of one or more coronary arteries.</a:t>
            </a:r>
          </a:p>
          <a:p>
            <a:pPr algn="l" rtl="0" eaLnBrk="1" hangingPunct="1">
              <a:lnSpc>
                <a:spcPct val="90000"/>
              </a:lnSpc>
              <a:buFontTx/>
              <a:buChar char="-"/>
            </a:pPr>
            <a:r>
              <a:rPr lang="en-US" sz="3200" b="1" dirty="0" smtClean="0"/>
              <a:t> the myocardial oxygen supply may be sufficient under basal conditions but cannot be adequately augmented to meet any increased requirements (exertion, emotional stress..etc)</a:t>
            </a:r>
          </a:p>
          <a:p>
            <a:pPr algn="l" rtl="0" eaLnBrk="1" hangingPunct="1">
              <a:lnSpc>
                <a:spcPct val="90000"/>
              </a:lnSpc>
            </a:pPr>
            <a:endParaRPr lang="en-US" sz="3200" b="1" dirty="0" smtClean="0"/>
          </a:p>
          <a:p>
            <a:pPr algn="l" rtl="0" eaLnBrk="1" hangingPunct="1">
              <a:lnSpc>
                <a:spcPct val="90000"/>
              </a:lnSpc>
            </a:pPr>
            <a:endParaRPr lang="en-US" sz="3200" b="1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457200"/>
            <a:ext cx="86868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rtl="1">
              <a:spcBef>
                <a:spcPct val="0"/>
              </a:spcBef>
              <a:defRPr/>
            </a:pPr>
            <a:r>
              <a:rPr lang="en-US" sz="3600" b="1" i="1" dirty="0" smtClean="0">
                <a:solidFill>
                  <a:schemeClr val="tx1"/>
                </a:solidFill>
              </a:rPr>
              <a:t>1-Typical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or </a:t>
            </a:r>
            <a:r>
              <a:rPr lang="en-US" sz="3600" b="1" i="1" dirty="0" smtClean="0">
                <a:solidFill>
                  <a:schemeClr val="tx1"/>
                </a:solidFill>
              </a:rPr>
              <a:t>stable </a:t>
            </a:r>
            <a:r>
              <a:rPr lang="en-US" sz="3600" b="1" i="1" dirty="0" smtClean="0">
                <a:solidFill>
                  <a:schemeClr val="tx1"/>
                </a:solidFill>
              </a:rPr>
              <a:t>angina</a:t>
            </a:r>
            <a:endParaRPr lang="en-US" sz="36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27550"/>
          </a:xfrm>
        </p:spPr>
        <p:txBody>
          <a:bodyPr>
            <a:normAutofit/>
          </a:bodyPr>
          <a:lstStyle/>
          <a:p>
            <a:pPr marL="411480" algn="l" rtl="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3200" b="1" dirty="0" smtClean="0"/>
              <a:t>The pain is  </a:t>
            </a:r>
            <a:r>
              <a:rPr lang="en-US" sz="3200" b="1" dirty="0" smtClean="0">
                <a:solidFill>
                  <a:srgbClr val="C00000"/>
                </a:solidFill>
              </a:rPr>
              <a:t>relieved by rest </a:t>
            </a:r>
            <a:r>
              <a:rPr lang="en-US" sz="3200" b="1" dirty="0" smtClean="0"/>
              <a:t>(reducing demand) or by administering agents such as nitroglycerin; </a:t>
            </a:r>
          </a:p>
          <a:p>
            <a:pPr marL="411480" algn="l" rtl="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3200" b="1" dirty="0" smtClean="0"/>
              <a:t>such drugs cause peripheral </a:t>
            </a:r>
            <a:r>
              <a:rPr lang="en-US" sz="3200" b="1" dirty="0" err="1" smtClean="0"/>
              <a:t>vasodilation</a:t>
            </a:r>
            <a:r>
              <a:rPr lang="en-US" sz="3200" b="1" dirty="0" smtClean="0"/>
              <a:t> and thus reduce venous blood delivered to the heart  → reducing cardiac work.</a:t>
            </a:r>
          </a:p>
          <a:p>
            <a:pPr marL="411480" algn="l" rtl="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3200" b="1" dirty="0" smtClean="0"/>
              <a:t>-  in larger doses, nitroglycerin also increases blood supply to the myocardium by direct coronary </a:t>
            </a:r>
            <a:r>
              <a:rPr lang="en-US" sz="3200" b="1" dirty="0" err="1" smtClean="0"/>
              <a:t>vasodilation</a:t>
            </a:r>
            <a:r>
              <a:rPr lang="en-US" sz="3200" b="1" dirty="0" smtClean="0"/>
              <a:t> </a:t>
            </a:r>
          </a:p>
        </p:txBody>
      </p:sp>
      <p:sp>
        <p:nvSpPr>
          <p:cNvPr id="6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rtl="1">
              <a:spcBef>
                <a:spcPct val="0"/>
              </a:spcBef>
              <a:defRPr/>
            </a:pPr>
            <a:r>
              <a:rPr lang="en-US" sz="3600" b="1" i="1" dirty="0" smtClean="0">
                <a:solidFill>
                  <a:schemeClr val="tx1"/>
                </a:solidFill>
              </a:rPr>
              <a:t>1-Typical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or </a:t>
            </a:r>
            <a:r>
              <a:rPr lang="en-US" sz="3600" b="1" i="1" dirty="0" smtClean="0">
                <a:solidFill>
                  <a:schemeClr val="tx1"/>
                </a:solidFill>
              </a:rPr>
              <a:t>stable </a:t>
            </a:r>
            <a:r>
              <a:rPr lang="en-US" sz="3600" b="1" i="1" dirty="0" smtClean="0">
                <a:solidFill>
                  <a:schemeClr val="tx1"/>
                </a:solidFill>
              </a:rPr>
              <a:t>angina</a:t>
            </a:r>
            <a:endParaRPr lang="en-US" sz="36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00188"/>
            <a:ext cx="8153400" cy="4856162"/>
          </a:xfrm>
        </p:spPr>
        <p:txBody>
          <a:bodyPr>
            <a:normAutofit/>
          </a:bodyPr>
          <a:lstStyle/>
          <a:p>
            <a:pPr marL="41148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3600" b="1" dirty="0" smtClean="0"/>
              <a:t>Is angina </a:t>
            </a:r>
            <a:r>
              <a:rPr lang="en-US" sz="3600" b="1" dirty="0" smtClean="0">
                <a:solidFill>
                  <a:srgbClr val="C00000"/>
                </a:solidFill>
              </a:rPr>
              <a:t>occurring at rest </a:t>
            </a:r>
            <a:r>
              <a:rPr lang="en-US" sz="3600" b="1" dirty="0" smtClean="0"/>
              <a:t>due to </a:t>
            </a:r>
            <a:r>
              <a:rPr lang="en-US" sz="3600" b="1" u="sng" dirty="0" smtClean="0">
                <a:solidFill>
                  <a:srgbClr val="C00000"/>
                </a:solidFill>
              </a:rPr>
              <a:t>coronary artery spasm. </a:t>
            </a:r>
          </a:p>
          <a:p>
            <a:pPr marL="41148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3600" b="1" dirty="0" smtClean="0"/>
              <a:t>completely normal vessels can be affected. </a:t>
            </a:r>
          </a:p>
          <a:p>
            <a:pPr marL="41148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3600" b="1" dirty="0" smtClean="0"/>
              <a:t>The etiology is not clear. </a:t>
            </a:r>
          </a:p>
          <a:p>
            <a:pPr marL="41148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3600" b="1" dirty="0" smtClean="0"/>
              <a:t>Treatment: administration of vasodilators such as nitroglycerin or calcium channel blockers. 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cap="none" spc="50" dirty="0" smtClean="0">
                <a:ln w="11430"/>
                <a:solidFill>
                  <a:sysClr val="windowText" lastClr="000000"/>
                </a:solidFill>
                <a:effectLst/>
              </a:rPr>
              <a:t>2-Prinzmetal, or variant angina</a:t>
            </a:r>
            <a:br>
              <a:rPr lang="en-US" b="1" i="1" cap="none" spc="50" dirty="0" smtClean="0">
                <a:ln w="11430"/>
                <a:solidFill>
                  <a:sysClr val="windowText" lastClr="000000"/>
                </a:solidFill>
                <a:effectLst/>
              </a:rPr>
            </a:br>
            <a:endParaRPr lang="ar-JO" b="1" cap="none" spc="50" dirty="0" smtClean="0">
              <a:ln w="11430"/>
              <a:solidFill>
                <a:sysClr val="windowText" lastClr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458200" cy="5137150"/>
          </a:xfrm>
        </p:spPr>
        <p:txBody>
          <a:bodyPr>
            <a:noAutofit/>
          </a:bodyPr>
          <a:lstStyle/>
          <a:p>
            <a:pPr marL="411480" algn="l" rtl="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3200" dirty="0" smtClean="0"/>
              <a:t>characterized by </a:t>
            </a:r>
            <a:r>
              <a:rPr lang="en-US" sz="3200" b="1" dirty="0" smtClean="0"/>
              <a:t>increasing</a:t>
            </a:r>
            <a:r>
              <a:rPr lang="en-US" sz="3200" dirty="0" smtClean="0"/>
              <a:t> </a:t>
            </a:r>
            <a:r>
              <a:rPr lang="en-US" sz="3200" b="1" u="sng" dirty="0" smtClean="0">
                <a:solidFill>
                  <a:srgbClr val="C00000"/>
                </a:solidFill>
              </a:rPr>
              <a:t>frequency</a:t>
            </a:r>
            <a:r>
              <a:rPr lang="en-US" sz="3200" dirty="0" smtClean="0"/>
              <a:t> of pain, precipitated by progressively </a:t>
            </a:r>
            <a:r>
              <a:rPr lang="en-US" sz="3200" b="1" u="sng" dirty="0" smtClean="0">
                <a:solidFill>
                  <a:srgbClr val="C00000"/>
                </a:solidFill>
              </a:rPr>
              <a:t>less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smtClean="0"/>
              <a:t>exertion.</a:t>
            </a:r>
          </a:p>
          <a:p>
            <a:pPr marL="411480" algn="l" rtl="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3200" dirty="0" smtClean="0"/>
              <a:t> the episodes also tend to be more </a:t>
            </a:r>
            <a:r>
              <a:rPr lang="en-US" sz="3200" b="1" u="sng" dirty="0" smtClean="0">
                <a:solidFill>
                  <a:srgbClr val="C00000"/>
                </a:solidFill>
              </a:rPr>
              <a:t>intense</a:t>
            </a:r>
            <a:r>
              <a:rPr lang="en-US" sz="3200" dirty="0" smtClean="0"/>
              <a:t> and </a:t>
            </a:r>
            <a:r>
              <a:rPr lang="en-US" sz="3200" b="1" u="sng" dirty="0" smtClean="0">
                <a:solidFill>
                  <a:srgbClr val="C00000"/>
                </a:solidFill>
              </a:rPr>
              <a:t>longer</a:t>
            </a:r>
            <a:r>
              <a:rPr lang="en-US" sz="3200" dirty="0" smtClean="0"/>
              <a:t> lasting than stable angina. </a:t>
            </a:r>
          </a:p>
          <a:p>
            <a:pPr marL="411480" algn="l" rtl="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3200" b="1" dirty="0" smtClean="0"/>
              <a:t>associated with plaque disruption;  superimposed partial thrombosis; distal </a:t>
            </a:r>
            <a:r>
              <a:rPr lang="en-US" sz="3200" b="1" dirty="0" err="1" smtClean="0"/>
              <a:t>embolization</a:t>
            </a:r>
            <a:r>
              <a:rPr lang="en-US" sz="3200" b="1" dirty="0" smtClean="0"/>
              <a:t>;  vasospasm. </a:t>
            </a:r>
          </a:p>
          <a:p>
            <a:pPr marL="411480" algn="l" rtl="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3200" dirty="0" smtClean="0"/>
              <a:t>an indication of more serious, potentially irreversible ischemia  ( if complete luminal occlusion by thrombus) </a:t>
            </a:r>
            <a:endParaRPr lang="en-US" sz="3200" dirty="0" smtClean="0">
              <a:sym typeface="Wingdings" pitchFamily="2" charset="2"/>
            </a:endParaRPr>
          </a:p>
          <a:p>
            <a:pPr marL="411480" algn="l" rtl="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3200" b="1" i="1" dirty="0" smtClean="0">
                <a:solidFill>
                  <a:srgbClr val="C00000"/>
                </a:solidFill>
                <a:sym typeface="Wingdings" pitchFamily="2" charset="2"/>
              </a:rPr>
              <a:t>Called </a:t>
            </a:r>
            <a:r>
              <a:rPr lang="en-US" sz="3200" b="1" i="1" dirty="0" smtClean="0">
                <a:solidFill>
                  <a:srgbClr val="C00000"/>
                </a:solidFill>
              </a:rPr>
              <a:t>pre-infarction </a:t>
            </a:r>
            <a:r>
              <a:rPr lang="en-US" sz="3200" b="1" i="1" dirty="0" smtClean="0">
                <a:solidFill>
                  <a:srgbClr val="C00000"/>
                </a:solidFill>
              </a:rPr>
              <a:t>angina</a:t>
            </a:r>
            <a:endParaRPr lang="en-US" sz="3200" dirty="0" smtClean="0">
              <a:solidFill>
                <a:srgbClr val="C00000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58200" cy="990600"/>
          </a:xfr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i="1" cap="none" spc="50" dirty="0" smtClean="0">
                <a:ln w="11430"/>
                <a:solidFill>
                  <a:schemeClr val="tx1"/>
                </a:solidFill>
                <a:effectLst/>
              </a:rPr>
              <a:t>3-Unstable angina</a:t>
            </a:r>
            <a:r>
              <a:rPr lang="en-US" sz="3600" b="1" cap="none" spc="50" dirty="0" smtClean="0">
                <a:ln w="11430"/>
                <a:solidFill>
                  <a:schemeClr val="tx1"/>
                </a:solidFill>
                <a:effectLst/>
              </a:rPr>
              <a:t> (</a:t>
            </a:r>
            <a:r>
              <a:rPr lang="en-US" sz="3600" b="1" i="1" cap="none" spc="50" dirty="0" smtClean="0">
                <a:ln w="11430"/>
                <a:solidFill>
                  <a:schemeClr val="tx1"/>
                </a:solidFill>
                <a:effectLst/>
              </a:rPr>
              <a:t>crescendo angina</a:t>
            </a:r>
            <a:r>
              <a:rPr lang="en-US" sz="3600" b="1" cap="none" spc="50" dirty="0" smtClean="0">
                <a:ln w="11430"/>
                <a:solidFill>
                  <a:schemeClr val="tx1"/>
                </a:solidFill>
                <a:effectLst/>
              </a:rPr>
              <a:t>)</a:t>
            </a:r>
            <a:br>
              <a:rPr lang="en-US" sz="3600" b="1" cap="none" spc="50" dirty="0" smtClean="0">
                <a:ln w="11430"/>
                <a:solidFill>
                  <a:schemeClr val="tx1"/>
                </a:solidFill>
                <a:effectLst/>
              </a:rPr>
            </a:br>
            <a:endParaRPr lang="ar-JO" sz="3600" b="1" cap="none" spc="50" dirty="0" smtClean="0">
              <a:ln w="11430"/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5822950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solidFill>
                  <a:schemeClr val="tx1"/>
                </a:solidFill>
              </a:rPr>
              <a:t>Heart disease remains the leading cause of morbidity and mortality in industrialized nations.</a:t>
            </a:r>
          </a:p>
          <a:p>
            <a:pPr algn="l" rtl="0"/>
            <a:endParaRPr lang="en-US" sz="3200" b="1" dirty="0" smtClean="0">
              <a:solidFill>
                <a:schemeClr val="tx1"/>
              </a:solidFill>
            </a:endParaRPr>
          </a:p>
          <a:p>
            <a:pPr algn="l" rtl="0"/>
            <a:r>
              <a:rPr lang="en-US" sz="3200" b="1" dirty="0" smtClean="0">
                <a:solidFill>
                  <a:schemeClr val="tx1"/>
                </a:solidFill>
              </a:rPr>
              <a:t>40</a:t>
            </a:r>
            <a:r>
              <a:rPr lang="en-US" sz="3200" b="1" dirty="0" smtClean="0">
                <a:solidFill>
                  <a:schemeClr val="tx1"/>
                </a:solidFill>
              </a:rPr>
              <a:t>% of all deaths in the </a:t>
            </a:r>
            <a:r>
              <a:rPr lang="en-US" sz="3200" b="1" dirty="0" smtClean="0">
                <a:solidFill>
                  <a:schemeClr val="tx1"/>
                </a:solidFill>
              </a:rPr>
              <a:t>U.S.A (nearly </a:t>
            </a:r>
            <a:r>
              <a:rPr lang="en-US" sz="3200" b="1" dirty="0" smtClean="0">
                <a:solidFill>
                  <a:schemeClr val="tx1"/>
                </a:solidFill>
              </a:rPr>
              <a:t>twice the number of deaths caused by all forms of cancer combined).</a:t>
            </a:r>
          </a:p>
          <a:p>
            <a:pPr algn="l" rtl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l" rtl="0"/>
            <a:r>
              <a:rPr lang="en-US" sz="3200" b="1" dirty="0" smtClean="0">
                <a:solidFill>
                  <a:schemeClr val="tx1"/>
                </a:solidFill>
              </a:rPr>
              <a:t>The </a:t>
            </a:r>
            <a:r>
              <a:rPr lang="en-US" sz="3200" b="1" dirty="0" smtClean="0">
                <a:solidFill>
                  <a:schemeClr val="tx1"/>
                </a:solidFill>
              </a:rPr>
              <a:t>yearly economic burden of ischemic heart disease (IHD) alone is in excess of $100 billion. </a:t>
            </a:r>
          </a:p>
          <a:p>
            <a:pPr algn="l" rtl="0"/>
            <a:endParaRPr lang="ar-JO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153400" cy="4829175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IHD </a:t>
            </a:r>
            <a:r>
              <a:rPr lang="en-US" sz="3600" dirty="0" smtClean="0">
                <a:solidFill>
                  <a:schemeClr val="tx1"/>
                </a:solidFill>
              </a:rPr>
              <a:t>= coronary </a:t>
            </a:r>
            <a:r>
              <a:rPr lang="en-US" sz="3600" dirty="0" smtClean="0">
                <a:solidFill>
                  <a:schemeClr val="tx1"/>
                </a:solidFill>
              </a:rPr>
              <a:t>artery disease (CAD)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IHD is a generic description for a group of related syndromes resulting from myocardial </a:t>
            </a:r>
            <a:r>
              <a:rPr lang="en-US" sz="3600" i="1" dirty="0" smtClean="0">
                <a:solidFill>
                  <a:schemeClr val="tx1"/>
                </a:solidFill>
              </a:rPr>
              <a:t>ischemia</a:t>
            </a:r>
            <a:r>
              <a:rPr lang="en-US" sz="3600" dirty="0" smtClean="0">
                <a:solidFill>
                  <a:schemeClr val="tx1"/>
                </a:solidFill>
              </a:rPr>
              <a:t> (</a:t>
            </a:r>
            <a:r>
              <a:rPr lang="en-US" sz="4800" b="1" i="1" u="sng" dirty="0" smtClean="0">
                <a:solidFill>
                  <a:schemeClr val="tx1"/>
                </a:solidFill>
              </a:rPr>
              <a:t>an imbalance between cardiac blood supply (perfusion) and myocardial oxygen demand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cap="none" dirty="0" smtClean="0">
                <a:solidFill>
                  <a:schemeClr val="tx1"/>
                </a:solidFill>
                <a:effectLst/>
              </a:rPr>
              <a:t>ISCHEMIC HEART DISEASE (IHD)</a:t>
            </a:r>
            <a:r>
              <a:rPr lang="en-US" b="1" cap="none" dirty="0" smtClean="0">
                <a:solidFill>
                  <a:schemeClr val="tx1"/>
                </a:solidFill>
                <a:effectLst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90000"/>
              </a:lnSpc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1- </a:t>
            </a:r>
            <a:r>
              <a:rPr lang="en-US" sz="3600" b="1" dirty="0" smtClean="0">
                <a:solidFill>
                  <a:srgbClr val="0070C0"/>
                </a:solidFill>
              </a:rPr>
              <a:t>reduction in coronary blood flow </a:t>
            </a:r>
            <a:r>
              <a:rPr lang="en-US" sz="3600" b="1" dirty="0" smtClean="0"/>
              <a:t>caused by obstructive atherosclerotic disease </a:t>
            </a:r>
            <a:r>
              <a:rPr lang="en-US" sz="3600" b="1" dirty="0" smtClean="0">
                <a:sym typeface="Wingdings" pitchFamily="2" charset="2"/>
              </a:rPr>
              <a:t> 90 % </a:t>
            </a:r>
            <a:r>
              <a:rPr lang="en-US" sz="3600" b="1" dirty="0" smtClean="0">
                <a:sym typeface="Wingdings" pitchFamily="2" charset="2"/>
              </a:rPr>
              <a:t>of cases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l" rtl="0">
              <a:lnSpc>
                <a:spcPct val="90000"/>
              </a:lnSpc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2- </a:t>
            </a:r>
            <a:r>
              <a:rPr lang="en-US" sz="3600" b="1" dirty="0" smtClean="0">
                <a:solidFill>
                  <a:srgbClr val="0070C0"/>
                </a:solidFill>
              </a:rPr>
              <a:t>increased demand </a:t>
            </a:r>
            <a:r>
              <a:rPr lang="en-US" sz="3600" b="1" dirty="0" smtClean="0"/>
              <a:t>(e.g., tachycardia or hypertension</a:t>
            </a:r>
            <a:r>
              <a:rPr lang="en-US" sz="3600" b="1" dirty="0" smtClean="0"/>
              <a:t>)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l" rtl="0">
              <a:lnSpc>
                <a:spcPct val="90000"/>
              </a:lnSpc>
              <a:buNone/>
            </a:pPr>
            <a:r>
              <a:rPr lang="en-US" sz="3600" b="1" dirty="0" smtClean="0"/>
              <a:t>3-</a:t>
            </a:r>
            <a:r>
              <a:rPr lang="en-US" sz="3600" b="1" dirty="0" smtClean="0">
                <a:solidFill>
                  <a:srgbClr val="0070C0"/>
                </a:solidFill>
              </a:rPr>
              <a:t>diminished oxygen-carrying capacity </a:t>
            </a:r>
            <a:r>
              <a:rPr lang="en-US" sz="3600" b="1" dirty="0" smtClean="0"/>
              <a:t>(e.g., anemia, carbon monoxide poisoning)</a:t>
            </a:r>
            <a:endParaRPr lang="en-US" sz="36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 rtl="0" eaLnBrk="1" hangingPunct="1">
              <a:lnSpc>
                <a:spcPct val="90000"/>
              </a:lnSpc>
              <a:buNone/>
            </a:pPr>
            <a:endParaRPr lang="en-US" sz="3600" b="1" dirty="0" smtClean="0">
              <a:solidFill>
                <a:schemeClr val="tx1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cap="none" dirty="0" smtClean="0">
                <a:solidFill>
                  <a:srgbClr val="C00000"/>
                </a:solidFill>
                <a:effectLst/>
              </a:rPr>
              <a:t>Ischemia can result from: </a:t>
            </a:r>
            <a:br>
              <a:rPr lang="en-US" b="1" cap="none" dirty="0" smtClean="0">
                <a:solidFill>
                  <a:srgbClr val="C00000"/>
                </a:solidFill>
                <a:effectLst/>
              </a:rPr>
            </a:br>
            <a:endParaRPr lang="ar-JO" b="1" cap="none" dirty="0" smtClean="0"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85000" lnSpcReduction="20000"/>
          </a:bodyPr>
          <a:lstStyle/>
          <a:p>
            <a:pPr algn="l" rtl="0" eaLnBrk="1" hangingPunct="1">
              <a:lnSpc>
                <a:spcPct val="90000"/>
              </a:lnSpc>
              <a:buNone/>
            </a:pPr>
            <a:r>
              <a:rPr lang="en-US" sz="4000" b="1" i="1" u="sng" dirty="0" smtClean="0">
                <a:solidFill>
                  <a:srgbClr val="C00000"/>
                </a:solidFill>
              </a:rPr>
              <a:t>1-Angina pectoris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/>
              <a:t>	</a:t>
            </a:r>
            <a:r>
              <a:rPr lang="en-US" sz="3600" dirty="0" smtClean="0"/>
              <a:t>ischemia causes pain but is insufficient to lead to death of </a:t>
            </a:r>
            <a:r>
              <a:rPr lang="en-US" sz="3600" dirty="0" smtClean="0"/>
              <a:t>myocardium</a:t>
            </a:r>
          </a:p>
          <a:p>
            <a:pPr algn="l" rtl="0">
              <a:buNone/>
            </a:pPr>
            <a:r>
              <a:rPr lang="en-US" sz="3200" b="1" i="1" u="sng" dirty="0" smtClean="0">
                <a:solidFill>
                  <a:srgbClr val="C00000"/>
                </a:solidFill>
              </a:rPr>
              <a:t>2-Acute myocardial infarction (MI)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</a:p>
          <a:p>
            <a:pPr algn="l" rtl="0"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	</a:t>
            </a:r>
            <a:r>
              <a:rPr lang="en-US" sz="3200" b="1" dirty="0" smtClean="0"/>
              <a:t>the severity or duration of ischemia is enough to cause cardiac muscle death</a:t>
            </a:r>
          </a:p>
          <a:p>
            <a:pPr algn="l" rtl="0">
              <a:buNone/>
            </a:pPr>
            <a:r>
              <a:rPr lang="en-US" sz="3200" b="1" i="1" u="sng" dirty="0" smtClean="0">
                <a:solidFill>
                  <a:srgbClr val="C00000"/>
                </a:solidFill>
              </a:rPr>
              <a:t>3-Chronic IHD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</a:p>
          <a:p>
            <a:pPr algn="l" rtl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    </a:t>
            </a:r>
            <a:r>
              <a:rPr lang="en-US" sz="3200" b="1" dirty="0" smtClean="0"/>
              <a:t>progressive cardiac decompensation (heart failure) following MI</a:t>
            </a:r>
          </a:p>
          <a:p>
            <a:pPr algn="l" rtl="0">
              <a:buNone/>
            </a:pPr>
            <a:r>
              <a:rPr lang="en-US" sz="3200" b="1" i="1" u="sng" dirty="0" smtClean="0">
                <a:solidFill>
                  <a:srgbClr val="C00000"/>
                </a:solidFill>
              </a:rPr>
              <a:t>4-Sudden cardiac death (SCD)</a:t>
            </a:r>
          </a:p>
          <a:p>
            <a:pPr algn="l" rtl="0"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</a:t>
            </a:r>
            <a:r>
              <a:rPr lang="en-US" sz="3200" b="1" dirty="0" smtClean="0"/>
              <a:t>can result from a lethal arrhythmia following myocardial ischemia.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2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3200" dirty="0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1295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cap="none" dirty="0" smtClean="0">
                <a:solidFill>
                  <a:schemeClr val="tx1"/>
                </a:solidFill>
                <a:effectLst/>
              </a:rPr>
            </a:br>
            <a:r>
              <a:rPr lang="en-US" b="1" cap="none" dirty="0" smtClean="0">
                <a:solidFill>
                  <a:schemeClr val="tx1"/>
                </a:solidFill>
                <a:effectLst/>
              </a:rPr>
              <a:t>There are four basic clinical syndromes of IHD: </a:t>
            </a:r>
            <a:br>
              <a:rPr lang="en-US" b="1" cap="none" dirty="0" smtClean="0">
                <a:solidFill>
                  <a:schemeClr val="tx1"/>
                </a:solidFill>
                <a:effectLst/>
              </a:rPr>
            </a:br>
            <a:endParaRPr lang="ar-JO" b="1" cap="none" dirty="0" smtClean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>
              <a:lnSpc>
                <a:spcPct val="90000"/>
              </a:lnSpc>
              <a:buNone/>
            </a:pPr>
            <a:r>
              <a:rPr lang="en-US" sz="2400" b="1" i="1" u="sng" dirty="0" smtClean="0">
                <a:solidFill>
                  <a:srgbClr val="C00000"/>
                </a:solidFill>
              </a:rPr>
              <a:t>1-Angina pectoris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sz="1800" dirty="0" smtClean="0"/>
              <a:t>	</a:t>
            </a:r>
            <a:r>
              <a:rPr lang="en-US" sz="3200" b="1" dirty="0" smtClean="0"/>
              <a:t>- Angina pectoris is intermittent chest pain caused by transient, reversible myocardial </a:t>
            </a:r>
            <a:r>
              <a:rPr lang="en-US" sz="3200" b="1" dirty="0" smtClean="0"/>
              <a:t>ischemia (ischemia </a:t>
            </a:r>
            <a:r>
              <a:rPr lang="en-US" sz="3200" b="1" dirty="0" smtClean="0"/>
              <a:t>causes pain but is insufficient to lead to death of </a:t>
            </a:r>
            <a:r>
              <a:rPr lang="en-US" sz="3200" b="1" dirty="0" smtClean="0"/>
              <a:t>myocardium)</a:t>
            </a:r>
          </a:p>
          <a:p>
            <a:pPr algn="l" rtl="0">
              <a:lnSpc>
                <a:spcPct val="90000"/>
              </a:lnSpc>
              <a:buNone/>
            </a:pPr>
            <a:endParaRPr lang="en-US" sz="3200" b="1" dirty="0" smtClean="0"/>
          </a:p>
          <a:p>
            <a:pPr marL="411480" algn="l" rtl="0">
              <a:lnSpc>
                <a:spcPct val="80000"/>
              </a:lnSpc>
              <a:buNone/>
              <a:defRPr/>
            </a:pPr>
            <a:r>
              <a:rPr lang="en-US" sz="3200" b="1" dirty="0" smtClean="0"/>
              <a:t>-</a:t>
            </a:r>
            <a:r>
              <a:rPr lang="en-US" sz="3200" b="1" dirty="0" smtClean="0">
                <a:solidFill>
                  <a:srgbClr val="FF0000"/>
                </a:solidFill>
              </a:rPr>
              <a:t>pain</a:t>
            </a:r>
            <a:r>
              <a:rPr lang="en-US" sz="3200" b="1" dirty="0" smtClean="0">
                <a:sym typeface="Wingdings" pitchFamily="2" charset="2"/>
              </a:rPr>
              <a:t></a:t>
            </a:r>
            <a:r>
              <a:rPr lang="en-US" sz="3200" b="1" dirty="0" smtClean="0"/>
              <a:t> a crushing or squeezing </a:t>
            </a:r>
            <a:r>
              <a:rPr lang="en-US" sz="3200" b="1" dirty="0" err="1" smtClean="0"/>
              <a:t>substernal</a:t>
            </a:r>
            <a:r>
              <a:rPr lang="en-US" sz="3200" b="1" dirty="0" smtClean="0"/>
              <a:t> </a:t>
            </a:r>
            <a:r>
              <a:rPr lang="en-US" sz="3200" b="1" dirty="0" smtClean="0"/>
              <a:t>sensation </a:t>
            </a:r>
            <a:endParaRPr lang="en-US" sz="3200" b="1" dirty="0" smtClean="0"/>
          </a:p>
          <a:p>
            <a:pPr marL="411480" algn="l" rtl="0">
              <a:lnSpc>
                <a:spcPct val="80000"/>
              </a:lnSpc>
              <a:buNone/>
              <a:defRPr/>
            </a:pPr>
            <a:r>
              <a:rPr lang="en-US" sz="3200" b="1" dirty="0" smtClean="0"/>
              <a:t>- radiate down the left arm or to the left jaw </a:t>
            </a:r>
            <a:r>
              <a:rPr lang="en-US" sz="3200" b="1" i="1" dirty="0" smtClean="0"/>
              <a:t>(referred pain).</a:t>
            </a:r>
            <a:r>
              <a:rPr lang="en-US" sz="3200" b="1" dirty="0" smtClean="0"/>
              <a:t> </a:t>
            </a:r>
          </a:p>
          <a:p>
            <a:pPr algn="l" rtl="0">
              <a:lnSpc>
                <a:spcPct val="90000"/>
              </a:lnSpc>
              <a:buNone/>
            </a:pPr>
            <a:endParaRPr lang="en-US" sz="3200" b="1" dirty="0" smtClean="0"/>
          </a:p>
          <a:p>
            <a:pPr algn="l" rtl="0">
              <a:lnSpc>
                <a:spcPct val="90000"/>
              </a:lnSpc>
              <a:buNone/>
            </a:pPr>
            <a:endParaRPr lang="en-US" sz="2800" b="1" dirty="0" smtClean="0"/>
          </a:p>
          <a:p>
            <a:pPr algn="l" rtl="0">
              <a:lnSpc>
                <a:spcPct val="90000"/>
              </a:lnSpc>
              <a:buNone/>
            </a:pPr>
            <a:r>
              <a:rPr lang="en-US" sz="2800" b="1" dirty="0" smtClean="0"/>
              <a:t> </a:t>
            </a:r>
            <a:endParaRPr lang="en-US" sz="2800" b="1" dirty="0" smtClean="0"/>
          </a:p>
          <a:p>
            <a:pPr algn="l" rtl="0">
              <a:lnSpc>
                <a:spcPct val="90000"/>
              </a:lnSpc>
              <a:buNone/>
            </a:pPr>
            <a:endParaRPr lang="en-US" sz="2400" dirty="0" smtClean="0"/>
          </a:p>
          <a:p>
            <a:pPr algn="l" rtl="0"/>
            <a:endParaRPr lang="ar-JO" sz="20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cap="none" dirty="0" smtClean="0">
                <a:solidFill>
                  <a:schemeClr val="tx1"/>
                </a:solidFill>
                <a:effectLst/>
              </a:rPr>
            </a:br>
            <a:r>
              <a:rPr lang="en-US" b="1" cap="none" dirty="0" smtClean="0">
                <a:solidFill>
                  <a:schemeClr val="tx1"/>
                </a:solidFill>
                <a:effectLst/>
              </a:rPr>
              <a:t>There are four basic clinical syndromes of IHD: </a:t>
            </a:r>
            <a:br>
              <a:rPr lang="en-US" b="1" cap="none" dirty="0" smtClean="0">
                <a:solidFill>
                  <a:schemeClr val="tx1"/>
                </a:solidFill>
                <a:effectLst/>
              </a:rPr>
            </a:br>
            <a:endParaRPr lang="ar-JO" b="1" cap="none" dirty="0" smtClean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4400" b="1" i="1" dirty="0" smtClean="0">
                <a:solidFill>
                  <a:srgbClr val="0070C0"/>
                </a:solidFill>
              </a:rPr>
              <a:t>1-stable</a:t>
            </a:r>
            <a:r>
              <a:rPr lang="en-US" sz="4400" b="1" dirty="0" smtClean="0">
                <a:solidFill>
                  <a:srgbClr val="0070C0"/>
                </a:solidFill>
              </a:rPr>
              <a:t> angina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/>
              <a:t>(occur  after certain levels of exertion)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4400" b="1" i="1" dirty="0" smtClean="0">
                <a:solidFill>
                  <a:srgbClr val="0070C0"/>
                </a:solidFill>
              </a:rPr>
              <a:t>2-variant angina or </a:t>
            </a:r>
            <a:r>
              <a:rPr lang="en-US" sz="4400" b="1" i="1" dirty="0" err="1" smtClean="0">
                <a:solidFill>
                  <a:srgbClr val="0070C0"/>
                </a:solidFill>
              </a:rPr>
              <a:t>Prinzmetal</a:t>
            </a:r>
            <a:r>
              <a:rPr lang="en-US" sz="4400" b="1" i="1" dirty="0" smtClean="0">
                <a:solidFill>
                  <a:srgbClr val="0070C0"/>
                </a:solidFill>
              </a:rPr>
              <a:t> angina</a:t>
            </a:r>
            <a:r>
              <a:rPr lang="en-US" sz="4400" i="1" dirty="0" smtClean="0">
                <a:solidFill>
                  <a:srgbClr val="0070C0"/>
                </a:solidFill>
              </a:rPr>
              <a:t> </a:t>
            </a:r>
            <a:r>
              <a:rPr lang="en-US" sz="3200" i="1" dirty="0" smtClean="0"/>
              <a:t>(</a:t>
            </a:r>
            <a:r>
              <a:rPr lang="en-US" sz="3200" dirty="0" smtClean="0"/>
              <a:t> due to vessel spasm )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4400" b="1" dirty="0" smtClean="0">
                <a:solidFill>
                  <a:srgbClr val="0070C0"/>
                </a:solidFill>
              </a:rPr>
              <a:t>3-</a:t>
            </a:r>
            <a:r>
              <a:rPr lang="en-US" sz="4400" b="1" i="1" dirty="0" smtClean="0">
                <a:solidFill>
                  <a:srgbClr val="0070C0"/>
                </a:solidFill>
              </a:rPr>
              <a:t>Unstable</a:t>
            </a:r>
            <a:r>
              <a:rPr lang="en-US" sz="4400" b="1" dirty="0" smtClean="0">
                <a:solidFill>
                  <a:srgbClr val="0070C0"/>
                </a:solidFill>
              </a:rPr>
              <a:t> angina </a:t>
            </a:r>
          </a:p>
          <a:p>
            <a:pPr algn="l" rtl="0" eaLnBrk="1" hangingPunct="1">
              <a:buFontTx/>
              <a:buNone/>
              <a:defRPr/>
            </a:pPr>
            <a:r>
              <a:rPr lang="en-US" sz="3200" dirty="0" smtClean="0"/>
              <a:t>   occurring with progressively less exertion or even at rest. </a:t>
            </a:r>
          </a:p>
          <a:p>
            <a:pPr algn="l" rtl="0" eaLnBrk="1" hangingPunct="1">
              <a:defRPr/>
            </a:pPr>
            <a:endParaRPr lang="ar-JO" sz="3200" dirty="0" smtClean="0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u="sng" cap="none" dirty="0" smtClean="0">
                <a:solidFill>
                  <a:schemeClr val="tx1"/>
                </a:solidFill>
                <a:effectLst/>
              </a:rPr>
              <a:t>Types of angina :</a:t>
            </a:r>
            <a:br>
              <a:rPr lang="en-US" sz="4000" b="1" u="sng" cap="none" dirty="0" smtClean="0">
                <a:solidFill>
                  <a:schemeClr val="tx1"/>
                </a:solidFill>
                <a:effectLst/>
              </a:rPr>
            </a:br>
            <a:endParaRPr lang="ar-JO" sz="4000" b="1" u="sng" cap="none" dirty="0" smtClean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05800" cy="4832350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sz="3200" b="1" dirty="0" smtClean="0"/>
              <a:t>atherosclerotic occlusion of coronary arteries and </a:t>
            </a:r>
            <a:r>
              <a:rPr lang="en-US" sz="3200" b="1" u="sng" dirty="0" smtClean="0"/>
              <a:t>new superimposed thrombosis and/or vasospasm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3200" b="1" dirty="0" smtClean="0"/>
              <a:t>-lesion obstructing </a:t>
            </a:r>
            <a:r>
              <a:rPr lang="en-US" sz="3200" b="1" i="1" u="sng" dirty="0" smtClean="0"/>
              <a:t>75</a:t>
            </a:r>
            <a:r>
              <a:rPr lang="en-US" sz="3200" b="1" i="1" u="sng" dirty="0" smtClean="0"/>
              <a:t>% </a:t>
            </a:r>
            <a:r>
              <a:rPr lang="en-US" sz="3200" b="1" dirty="0" smtClean="0"/>
              <a:t>or more of a vessel lumen = </a:t>
            </a:r>
            <a:r>
              <a:rPr lang="en-US" sz="3200" b="1" dirty="0" smtClean="0">
                <a:solidFill>
                  <a:srgbClr val="C00000"/>
                </a:solidFill>
              </a:rPr>
              <a:t>critical stenosis </a:t>
            </a:r>
            <a:r>
              <a:rPr lang="en-US" sz="3200" b="1" dirty="0" smtClean="0"/>
              <a:t>→ cause angina only </a:t>
            </a:r>
            <a:r>
              <a:rPr lang="en-US" sz="3200" b="1" u="sng" dirty="0" smtClean="0"/>
              <a:t>in the setting of increased demand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3200" b="1" dirty="0" smtClean="0"/>
              <a:t>-a fixed 90% stenosis can lead to inadequate coronary blood flow even </a:t>
            </a:r>
            <a:r>
              <a:rPr lang="en-US" sz="3200" b="1" u="sng" dirty="0" smtClean="0"/>
              <a:t>at rest</a:t>
            </a:r>
            <a:r>
              <a:rPr lang="en-US" sz="3200" b="1" dirty="0" smtClean="0"/>
              <a:t>. </a:t>
            </a:r>
          </a:p>
          <a:p>
            <a:pPr algn="l" rtl="0" eaLnBrk="1" hangingPunct="1"/>
            <a:endParaRPr lang="en-US" sz="3200" b="1" dirty="0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JO" b="1" i="1" dirty="0" smtClean="0">
                <a:solidFill>
                  <a:schemeClr val="tx2">
                    <a:satMod val="200000"/>
                  </a:schemeClr>
                </a:solidFill>
              </a:rPr>
              <a:t>  </a:t>
            </a:r>
            <a:r>
              <a:rPr lang="en-US" b="1" i="1" dirty="0" smtClean="0">
                <a:solidFill>
                  <a:schemeClr val="tx2">
                    <a:satMod val="200000"/>
                  </a:schemeClr>
                </a:solidFill>
              </a:rPr>
              <a:t>Pathogenesis of angina</a:t>
            </a:r>
            <a:endParaRPr lang="en-US" b="1" i="1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685800"/>
            <a:ext cx="2438400" cy="1828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Pathogenesis </a:t>
            </a:r>
            <a:endParaRPr lang="ar-JO" sz="3200" dirty="0"/>
          </a:p>
        </p:txBody>
      </p:sp>
      <p:pic>
        <p:nvPicPr>
          <p:cNvPr id="29700" name="Picture 5" descr="showimage"/>
          <p:cNvPicPr>
            <a:picLocks noChangeAspect="1" noChangeArrowheads="1"/>
          </p:cNvPicPr>
          <p:nvPr/>
        </p:nvPicPr>
        <p:blipFill>
          <a:blip r:embed="rId2" cstate="print">
            <a:lum bright="-30000" contrast="40000"/>
          </a:blip>
          <a:srcRect/>
          <a:stretch>
            <a:fillRect/>
          </a:stretch>
        </p:blipFill>
        <p:spPr bwMode="auto">
          <a:xfrm>
            <a:off x="2605088" y="142875"/>
            <a:ext cx="6462712" cy="664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Arial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E91D0C80A92546A90D71F2E4C386F2" ma:contentTypeVersion="1" ma:contentTypeDescription="Create a new document." ma:contentTypeScope="" ma:versionID="8150bc365a64f4197470ef36d602a064">
  <xsd:schema xmlns:xsd="http://www.w3.org/2001/XMLSchema" xmlns:xs="http://www.w3.org/2001/XMLSchema" xmlns:p="http://schemas.microsoft.com/office/2006/metadata/properties" xmlns:ns2="1273bb50-8aa1-4bf6-a01c-f5e28723f012" targetNamespace="http://schemas.microsoft.com/office/2006/metadata/properties" ma:root="true" ma:fieldsID="9617b7a75fb7d0093c66aedf80356b1a" ns2:_="">
    <xsd:import namespace="1273bb50-8aa1-4bf6-a01c-f5e28723f012"/>
    <xsd:element name="properties">
      <xsd:complexType>
        <xsd:sequence>
          <xsd:element name="documentManagement">
            <xsd:complexType>
              <xsd:all>
                <xsd:element ref="ns2:Cours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3bb50-8aa1-4bf6-a01c-f5e28723f012" elementFormDefault="qualified">
    <xsd:import namespace="http://schemas.microsoft.com/office/2006/documentManagement/types"/>
    <xsd:import namespace="http://schemas.microsoft.com/office/infopath/2007/PartnerControls"/>
    <xsd:element name="Course_x0020_Name" ma:index="2" nillable="true" ma:displayName="Course Name" ma:internalName="Cours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urse_x0020_Name xmlns="1273bb50-8aa1-4bf6-a01c-f5e28723f012">Cardiovascular pathology-3rd yr medical students</Course_x0020_Name>
  </documentManagement>
</p:properties>
</file>

<file path=customXml/itemProps1.xml><?xml version="1.0" encoding="utf-8"?>
<ds:datastoreItem xmlns:ds="http://schemas.openxmlformats.org/officeDocument/2006/customXml" ds:itemID="{E71C8907-59A6-4B3E-9FD8-C2C9DEC52BAA}"/>
</file>

<file path=customXml/itemProps2.xml><?xml version="1.0" encoding="utf-8"?>
<ds:datastoreItem xmlns:ds="http://schemas.openxmlformats.org/officeDocument/2006/customXml" ds:itemID="{E4BC4A9B-3208-4ED6-B07B-0FA8D068E6CA}"/>
</file>

<file path=customXml/itemProps3.xml><?xml version="1.0" encoding="utf-8"?>
<ds:datastoreItem xmlns:ds="http://schemas.openxmlformats.org/officeDocument/2006/customXml" ds:itemID="{E00F9D69-7F8F-41AB-A436-9394A40BA024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</TotalTime>
  <Words>750</Words>
  <Application>Microsoft Office PowerPoint</Application>
  <PresentationFormat>On-screen Show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Ischemic heart disease</vt:lpstr>
      <vt:lpstr>Slide 2</vt:lpstr>
      <vt:lpstr>ISCHEMIC HEART DISEASE (IHD) </vt:lpstr>
      <vt:lpstr>Ischemia can result from:  </vt:lpstr>
      <vt:lpstr> There are four basic clinical syndromes of IHD:  </vt:lpstr>
      <vt:lpstr> There are four basic clinical syndromes of IHD:  </vt:lpstr>
      <vt:lpstr>Types of angina : </vt:lpstr>
      <vt:lpstr>  Pathogenesis of angina</vt:lpstr>
      <vt:lpstr>Pathogenesis </vt:lpstr>
      <vt:lpstr>Acute vs chronic vascular insuffeciency </vt:lpstr>
      <vt:lpstr> of  angina &amp; MI  Clinical Features</vt:lpstr>
      <vt:lpstr>Slide 12</vt:lpstr>
      <vt:lpstr>Slide 13</vt:lpstr>
      <vt:lpstr>Types of angina : </vt:lpstr>
      <vt:lpstr>Slide 15</vt:lpstr>
      <vt:lpstr>Slide 16</vt:lpstr>
      <vt:lpstr>1-Typical or stable angina</vt:lpstr>
      <vt:lpstr>2-Prinzmetal, or variant angina </vt:lpstr>
      <vt:lpstr>3-Unstable angina (crescendo angina)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ischemic heart disease</dc:title>
  <dc:creator>nisreen</dc:creator>
  <cp:lastModifiedBy>Administrator</cp:lastModifiedBy>
  <cp:revision>13</cp:revision>
  <dcterms:created xsi:type="dcterms:W3CDTF">2006-08-16T00:00:00Z</dcterms:created>
  <dcterms:modified xsi:type="dcterms:W3CDTF">2015-11-15T11:19:01Z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0x01010032E91D0C80A92546A90D71F2E4C386F2</vt:lpwstr>
  </property>
</Properties>
</file>