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3"/>
  </p:notesMasterIdLst>
  <p:sldIdLst>
    <p:sldId id="299" r:id="rId5"/>
    <p:sldId id="342" r:id="rId6"/>
    <p:sldId id="346" r:id="rId7"/>
    <p:sldId id="341" r:id="rId8"/>
    <p:sldId id="358" r:id="rId9"/>
    <p:sldId id="360" r:id="rId10"/>
    <p:sldId id="361" r:id="rId11"/>
    <p:sldId id="362" r:id="rId12"/>
    <p:sldId id="301" r:id="rId13"/>
    <p:sldId id="356" r:id="rId14"/>
    <p:sldId id="345" r:id="rId15"/>
    <p:sldId id="343" r:id="rId16"/>
    <p:sldId id="350" r:id="rId17"/>
    <p:sldId id="351" r:id="rId18"/>
    <p:sldId id="352" r:id="rId19"/>
    <p:sldId id="353" r:id="rId20"/>
    <p:sldId id="303" r:id="rId21"/>
    <p:sldId id="304" r:id="rId22"/>
    <p:sldId id="305" r:id="rId23"/>
    <p:sldId id="354" r:id="rId24"/>
    <p:sldId id="306" r:id="rId25"/>
    <p:sldId id="307" r:id="rId26"/>
    <p:sldId id="355" r:id="rId27"/>
    <p:sldId id="309" r:id="rId28"/>
    <p:sldId id="344" r:id="rId29"/>
    <p:sldId id="310" r:id="rId30"/>
    <p:sldId id="312" r:id="rId31"/>
    <p:sldId id="31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BD27CCF-6CD4-49B5-A5DA-3BBCCCB919D2}" type="datetimeFigureOut">
              <a:rPr lang="ar-JO" smtClean="0"/>
              <a:pPr/>
              <a:t>13/02/1438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5D8D50-4E6D-45BE-8C36-BAA5FF8EA40F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8D50-4E6D-45BE-8C36-BAA5FF8EA40F}" type="slidenum">
              <a:rPr lang="ar-JO" smtClean="0"/>
              <a:pPr/>
              <a:t>21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7EE44-438A-4178-9AE2-7270C2F5E26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76CF0-4C63-47BE-9B7E-FEDCC4459A5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003C4-EE11-4651-8E91-7664A26CCD7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DDE3B-D0C7-4520-9852-F5A42D52AEC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65244-E4A8-4FDB-BD6D-8B9BFDBF8C5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1CC14-A208-4B86-AD42-215FB968394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3FD6B-69A6-429E-A1F9-5952800ACFE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FB0DE-9D22-42DB-8B52-546ED48414C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722D5-F009-4567-8481-CB8EEEFAFF2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6199C-88E5-4EE4-BAD5-A200AEF9A6D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D1CE7-559D-4CB6-87C3-ECECEB8A95B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C5823B-E203-4891-AC21-711217BE6CE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1438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Myocardial Infarction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8229600" cy="5356225"/>
          </a:xfrm>
        </p:spPr>
        <p:txBody>
          <a:bodyPr>
            <a:noAutofit/>
          </a:bodyPr>
          <a:lstStyle/>
          <a:p>
            <a:pPr marL="411480" algn="l" rtl="0">
              <a:lnSpc>
                <a:spcPct val="80000"/>
              </a:lnSpc>
              <a:buFont typeface="Wingdings"/>
              <a:buChar char=""/>
              <a:defRPr/>
            </a:pPr>
            <a:r>
              <a:rPr lang="en-US" sz="3600" i="1" dirty="0" smtClean="0"/>
              <a:t>Ischemic heart </a:t>
            </a:r>
            <a:r>
              <a:rPr lang="en-US" sz="3600" i="1" dirty="0" smtClean="0"/>
              <a:t>muscle </a:t>
            </a:r>
            <a:r>
              <a:rPr lang="en-US" sz="3600" i="1" dirty="0" smtClean="0"/>
              <a:t>necrosis.</a:t>
            </a:r>
            <a:endParaRPr lang="en-US" sz="3600" dirty="0" smtClean="0"/>
          </a:p>
          <a:p>
            <a:pPr marL="41148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 smtClean="0"/>
              <a:t>significant </a:t>
            </a:r>
            <a:r>
              <a:rPr lang="en-US" sz="3600" dirty="0" smtClean="0"/>
              <a:t>cause of death worldwide</a:t>
            </a:r>
            <a:r>
              <a:rPr lang="en-US" sz="3600" dirty="0" smtClean="0"/>
              <a:t>.</a:t>
            </a:r>
          </a:p>
          <a:p>
            <a:pPr marL="411480" algn="l" rtl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3600" dirty="0" smtClean="0"/>
              <a:t> </a:t>
            </a:r>
            <a:endParaRPr lang="en-US" sz="3600" dirty="0" smtClean="0"/>
          </a:p>
          <a:p>
            <a:pPr marL="41148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 smtClean="0"/>
              <a:t>33</a:t>
            </a:r>
            <a:r>
              <a:rPr lang="en-US" sz="3600" dirty="0" smtClean="0"/>
              <a:t>% -50% die before they can reach the hospital</a:t>
            </a:r>
            <a:r>
              <a:rPr lang="en-US" sz="3600" dirty="0" smtClean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u="sng" dirty="0" smtClean="0">
                <a:solidFill>
                  <a:srgbClr val="C00000"/>
                </a:solidFill>
              </a:rPr>
              <a:t>lethal arrhythmia </a:t>
            </a:r>
            <a:r>
              <a:rPr lang="en-US" sz="3600" u="sng" dirty="0" smtClean="0">
                <a:solidFill>
                  <a:srgbClr val="C00000"/>
                </a:solidFill>
                <a:sym typeface="Wingdings" pitchFamily="2" charset="2"/>
              </a:rPr>
              <a:t> </a:t>
            </a:r>
            <a:r>
              <a:rPr lang="en-US" sz="3600" u="sng" dirty="0" smtClean="0">
                <a:solidFill>
                  <a:srgbClr val="C00000"/>
                </a:solidFill>
              </a:rPr>
              <a:t>Sudden Cardiac Death</a:t>
            </a:r>
          </a:p>
          <a:p>
            <a:pPr marL="41148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 smtClean="0">
                <a:solidFill>
                  <a:srgbClr val="0070C0"/>
                </a:solidFill>
              </a:rPr>
              <a:t>Arrhythmias  are caused by electrical abnormalities </a:t>
            </a:r>
            <a:r>
              <a:rPr lang="en-US" sz="3600" dirty="0" smtClean="0">
                <a:solidFill>
                  <a:srgbClr val="0070C0"/>
                </a:solidFill>
              </a:rPr>
              <a:t>of </a:t>
            </a:r>
            <a:r>
              <a:rPr lang="en-US" sz="3600" dirty="0" smtClean="0">
                <a:solidFill>
                  <a:srgbClr val="0070C0"/>
                </a:solidFill>
              </a:rPr>
              <a:t>ischemic myocardium and conduction system. </a:t>
            </a:r>
          </a:p>
          <a:p>
            <a:pPr marL="41148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3600" b="1" dirty="0" smtClean="0"/>
          </a:p>
          <a:p>
            <a:pPr marL="41148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DDE3B-D0C7-4520-9852-F5A42D52AEC5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80000"/>
              </a:lnSpc>
            </a:pPr>
            <a:r>
              <a:rPr lang="en-US" b="1" dirty="0" smtClean="0"/>
              <a:t> </a:t>
            </a:r>
            <a:r>
              <a:rPr lang="en-US" b="1" dirty="0" smtClean="0"/>
              <a:t>These </a:t>
            </a:r>
            <a:r>
              <a:rPr lang="en-US" b="1" dirty="0" smtClean="0"/>
              <a:t>molecules include :</a:t>
            </a:r>
          </a:p>
          <a:p>
            <a:pPr algn="l" rtl="0">
              <a:lnSpc>
                <a:spcPct val="80000"/>
              </a:lnSpc>
              <a:buNone/>
            </a:pPr>
            <a:endParaRPr lang="en-US" b="1" dirty="0" smtClean="0"/>
          </a:p>
          <a:p>
            <a:pPr algn="l" rtl="0">
              <a:lnSpc>
                <a:spcPct val="80000"/>
              </a:lnSpc>
              <a:buNone/>
            </a:pPr>
            <a:r>
              <a:rPr lang="en-US" b="1" dirty="0" smtClean="0"/>
              <a:t>1- </a:t>
            </a:r>
            <a:r>
              <a:rPr lang="en-US" b="1" dirty="0" err="1" smtClean="0"/>
              <a:t>myoglobin</a:t>
            </a:r>
            <a:r>
              <a:rPr lang="en-US" b="1" dirty="0" smtClean="0"/>
              <a:t>.</a:t>
            </a:r>
          </a:p>
          <a:p>
            <a:pPr algn="l" rtl="0">
              <a:lnSpc>
                <a:spcPct val="80000"/>
              </a:lnSpc>
              <a:buNone/>
            </a:pPr>
            <a:endParaRPr lang="en-US" b="1" dirty="0" smtClean="0"/>
          </a:p>
          <a:p>
            <a:pPr algn="l" rtl="0">
              <a:lnSpc>
                <a:spcPct val="80000"/>
              </a:lnSpc>
              <a:buNone/>
            </a:pPr>
            <a:r>
              <a:rPr lang="en-US" b="1" dirty="0" smtClean="0"/>
              <a:t>2- cardiac </a:t>
            </a:r>
            <a:r>
              <a:rPr lang="en-US" b="1" dirty="0" err="1" smtClean="0"/>
              <a:t>troponins</a:t>
            </a:r>
            <a:r>
              <a:rPr lang="en-US" b="1" dirty="0" smtClean="0"/>
              <a:t> T and I (</a:t>
            </a:r>
            <a:r>
              <a:rPr lang="en-US" b="1" dirty="0" err="1" smtClean="0"/>
              <a:t>TnT</a:t>
            </a:r>
            <a:r>
              <a:rPr lang="en-US" b="1" dirty="0" smtClean="0"/>
              <a:t>, </a:t>
            </a:r>
            <a:r>
              <a:rPr lang="en-US" b="1" dirty="0" err="1" smtClean="0"/>
              <a:t>TnI</a:t>
            </a:r>
            <a:r>
              <a:rPr lang="en-US" b="1" dirty="0" smtClean="0"/>
              <a:t>):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the best markers for acute MI.</a:t>
            </a:r>
            <a:endParaRPr lang="en-US" b="1" dirty="0" smtClean="0"/>
          </a:p>
          <a:p>
            <a:pPr algn="l" rtl="0">
              <a:lnSpc>
                <a:spcPct val="80000"/>
              </a:lnSpc>
              <a:buNone/>
            </a:pPr>
            <a:endParaRPr lang="en-US" b="1" dirty="0" smtClean="0"/>
          </a:p>
          <a:p>
            <a:pPr algn="l" rtl="0">
              <a:lnSpc>
                <a:spcPct val="80000"/>
              </a:lnSpc>
              <a:buNone/>
            </a:pPr>
            <a:r>
              <a:rPr lang="en-US" b="1" dirty="0" smtClean="0"/>
              <a:t>3- </a:t>
            </a:r>
            <a:r>
              <a:rPr lang="en-US" b="1" dirty="0" err="1" smtClean="0"/>
              <a:t>creatine</a:t>
            </a:r>
            <a:r>
              <a:rPr lang="en-US" b="1" dirty="0" smtClean="0"/>
              <a:t> </a:t>
            </a:r>
            <a:r>
              <a:rPr lang="en-US" b="1" dirty="0" err="1" smtClean="0"/>
              <a:t>kinase</a:t>
            </a:r>
            <a:r>
              <a:rPr lang="en-US" b="1" dirty="0" smtClean="0"/>
              <a:t> (CK, specifically myocardial-specific </a:t>
            </a:r>
            <a:r>
              <a:rPr lang="en-US" b="1" dirty="0" err="1" smtClean="0"/>
              <a:t>isoform</a:t>
            </a:r>
            <a:r>
              <a:rPr lang="en-US" b="1" dirty="0" smtClean="0"/>
              <a:t>= CK-MB)</a:t>
            </a:r>
          </a:p>
          <a:p>
            <a:pPr algn="l" rtl="0">
              <a:lnSpc>
                <a:spcPct val="80000"/>
              </a:lnSpc>
              <a:buNone/>
            </a:pPr>
            <a:endParaRPr lang="en-US" b="1" dirty="0" smtClean="0"/>
          </a:p>
          <a:p>
            <a:pPr algn="l" rtl="0">
              <a:lnSpc>
                <a:spcPct val="80000"/>
              </a:lnSpc>
              <a:buNone/>
            </a:pPr>
            <a:r>
              <a:rPr lang="en-US" b="1" dirty="0" smtClean="0"/>
              <a:t>4- lactate </a:t>
            </a:r>
            <a:r>
              <a:rPr lang="en-US" b="1" dirty="0" err="1" smtClean="0"/>
              <a:t>dehydrogenase</a:t>
            </a:r>
            <a:endParaRPr lang="en-US" b="1" i="1" dirty="0" smtClean="0"/>
          </a:p>
          <a:p>
            <a:pPr algn="l" rtl="0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DDE3B-D0C7-4520-9852-F5A42D52AEC5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Cardiac enzymes in MI</a:t>
            </a:r>
            <a:endParaRPr lang="ar-JO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066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Microscopic changes of MI </a:t>
            </a:r>
            <a:r>
              <a:rPr lang="en-US" b="1" dirty="0" smtClean="0"/>
              <a:t>and its repair.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8475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(&lt;24 hr)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coagulative </a:t>
            </a:r>
            <a:r>
              <a:rPr lang="en-US" b="1" dirty="0" smtClean="0"/>
              <a:t>necrosis</a:t>
            </a:r>
            <a:r>
              <a:rPr lang="en-US" dirty="0" smtClean="0"/>
              <a:t> and </a:t>
            </a:r>
            <a:r>
              <a:rPr lang="en-US" b="1" dirty="0" smtClean="0"/>
              <a:t>wavy</a:t>
            </a:r>
            <a:r>
              <a:rPr lang="en-US" dirty="0" smtClean="0"/>
              <a:t> </a:t>
            </a:r>
            <a:r>
              <a:rPr lang="en-US" b="1" dirty="0" smtClean="0"/>
              <a:t>fibers</a:t>
            </a:r>
            <a:r>
              <a:rPr lang="en-US" dirty="0" smtClean="0"/>
              <a:t>.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2- to 3-day old - infarct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Dense </a:t>
            </a:r>
            <a:r>
              <a:rPr lang="en-US" b="1" dirty="0" err="1" smtClean="0"/>
              <a:t>neutrophil</a:t>
            </a:r>
            <a:r>
              <a:rPr lang="en-US" dirty="0" smtClean="0"/>
              <a:t> infiltrate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(7 to 10 days)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 err="1" smtClean="0"/>
              <a:t>phagocytic</a:t>
            </a:r>
            <a:r>
              <a:rPr lang="en-US" dirty="0" smtClean="0"/>
              <a:t> </a:t>
            </a:r>
            <a:r>
              <a:rPr lang="en-US" b="1" dirty="0" smtClean="0"/>
              <a:t>macrophages</a:t>
            </a:r>
            <a:r>
              <a:rPr lang="en-US" dirty="0" smtClean="0"/>
              <a:t> removal of necrotic </a:t>
            </a:r>
            <a:r>
              <a:rPr lang="en-US" dirty="0" err="1" smtClean="0"/>
              <a:t>myocytes</a:t>
            </a:r>
            <a:endParaRPr lang="en-US" dirty="0" smtClean="0"/>
          </a:p>
          <a:p>
            <a:pPr algn="l"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up to 14 days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</a:t>
            </a:r>
            <a:r>
              <a:rPr lang="en-US" b="1" dirty="0" smtClean="0"/>
              <a:t>Granulation</a:t>
            </a:r>
            <a:r>
              <a:rPr lang="en-US" dirty="0" smtClean="0"/>
              <a:t> </a:t>
            </a:r>
            <a:r>
              <a:rPr lang="en-US" b="1" dirty="0" smtClean="0"/>
              <a:t>tissue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several weeks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dense </a:t>
            </a:r>
            <a:r>
              <a:rPr lang="en-US" dirty="0" err="1" smtClean="0"/>
              <a:t>collagenous</a:t>
            </a:r>
            <a:r>
              <a:rPr lang="en-US" dirty="0" smtClean="0"/>
              <a:t> </a:t>
            </a:r>
            <a:r>
              <a:rPr lang="en-US" sz="4000" b="1" dirty="0" smtClean="0"/>
              <a:t>scar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DDE3B-D0C7-4520-9852-F5A42D52AEC5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72400" cy="116205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Microscopic features of myocardial infarction and its repair (detailed) . </a:t>
            </a:r>
            <a:endParaRPr lang="en-US" sz="3200" b="1" dirty="0"/>
          </a:p>
        </p:txBody>
      </p:sp>
      <p:pic>
        <p:nvPicPr>
          <p:cNvPr id="2050" name="Picture 2" descr="C:\Users\nisreen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 l="14014" r="52596" b="52154"/>
          <a:stretch>
            <a:fillRect/>
          </a:stretch>
        </p:blipFill>
        <p:spPr bwMode="auto">
          <a:xfrm>
            <a:off x="3733800" y="1677432"/>
            <a:ext cx="4191000" cy="4113768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(&lt;24 hr)</a:t>
            </a:r>
            <a:r>
              <a:rPr lang="en-US" sz="3200" dirty="0" smtClean="0">
                <a:sym typeface="Wingdings" pitchFamily="2" charset="2"/>
              </a:rPr>
              <a:t></a:t>
            </a:r>
            <a:r>
              <a:rPr lang="en-US" sz="3200" dirty="0" smtClean="0"/>
              <a:t> coagulative </a:t>
            </a:r>
            <a:r>
              <a:rPr lang="en-US" sz="3200" b="1" dirty="0" smtClean="0"/>
              <a:t>necrosis</a:t>
            </a:r>
            <a:r>
              <a:rPr lang="en-US" sz="3200" dirty="0" smtClean="0"/>
              <a:t> and </a:t>
            </a:r>
            <a:r>
              <a:rPr lang="en-US" sz="3200" b="1" dirty="0" smtClean="0"/>
              <a:t>wavy</a:t>
            </a:r>
            <a:r>
              <a:rPr lang="en-US" sz="3200" dirty="0" smtClean="0"/>
              <a:t> </a:t>
            </a:r>
            <a:r>
              <a:rPr lang="en-US" sz="3200" b="1" dirty="0" smtClean="0"/>
              <a:t>fibers</a:t>
            </a:r>
            <a:r>
              <a:rPr lang="en-US" sz="3200" dirty="0" smtClean="0"/>
              <a:t> Necrotic cells are separated by edema fluid</a:t>
            </a:r>
            <a:endParaRPr lang="ar-JO" sz="3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67000" y="3352800"/>
            <a:ext cx="19050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38400" y="4724400"/>
            <a:ext cx="1676400" cy="228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6199C-88E5-4EE4-BAD5-A200AEF9A6D3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solidFill>
                  <a:srgbClr val="C00000"/>
                </a:solidFill>
              </a:rPr>
              <a:t>2- to 3-day old - infarct</a:t>
            </a:r>
            <a:r>
              <a:rPr lang="en-US" sz="3200" dirty="0" smtClean="0">
                <a:sym typeface="Wingdings" pitchFamily="2" charset="2"/>
              </a:rPr>
              <a:t></a:t>
            </a:r>
            <a:r>
              <a:rPr lang="en-US" sz="3200" dirty="0" smtClean="0"/>
              <a:t> Dense </a:t>
            </a:r>
            <a:r>
              <a:rPr lang="en-US" sz="3200" b="1" dirty="0" err="1" smtClean="0"/>
              <a:t>neutrophil</a:t>
            </a:r>
            <a:r>
              <a:rPr lang="en-US" sz="3200" dirty="0" smtClean="0"/>
              <a:t> infiltrate </a:t>
            </a:r>
          </a:p>
          <a:p>
            <a:pPr algn="l" rtl="0"/>
            <a:endParaRPr lang="ar-JO" sz="3200" dirty="0"/>
          </a:p>
        </p:txBody>
      </p:sp>
      <p:pic>
        <p:nvPicPr>
          <p:cNvPr id="5" name="Picture 2" descr="C:\Users\nisreen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 l="49317" r="16397" b="58682"/>
          <a:stretch>
            <a:fillRect/>
          </a:stretch>
        </p:blipFill>
        <p:spPr bwMode="auto">
          <a:xfrm>
            <a:off x="3581400" y="1448832"/>
            <a:ext cx="4724400" cy="4342368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Microscopic features of myocardial infarction and its repair. </a:t>
            </a:r>
            <a:r>
              <a:rPr lang="en-US" sz="3200" dirty="0" smtClean="0"/>
              <a:t>(detailed) 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6199C-88E5-4EE4-BAD5-A200AEF9A6D3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8400" y="2895600"/>
            <a:ext cx="32004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6000" y="2971800"/>
            <a:ext cx="1752600" cy="1447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 smtClean="0">
                <a:solidFill>
                  <a:srgbClr val="C00000"/>
                </a:solidFill>
              </a:rPr>
              <a:t>7 to 10 days)</a:t>
            </a:r>
            <a:r>
              <a:rPr lang="en-US" sz="3600" dirty="0" smtClean="0">
                <a:sym typeface="Wingdings" pitchFamily="2" charset="2"/>
              </a:rPr>
              <a:t></a:t>
            </a:r>
            <a:r>
              <a:rPr lang="en-US" sz="3600" dirty="0" smtClean="0"/>
              <a:t> complete removal of necrotic </a:t>
            </a:r>
            <a:r>
              <a:rPr lang="en-US" sz="3600" dirty="0" err="1" smtClean="0"/>
              <a:t>myocytes</a:t>
            </a:r>
            <a:r>
              <a:rPr lang="en-US" sz="3600" dirty="0" smtClean="0"/>
              <a:t> by </a:t>
            </a:r>
            <a:r>
              <a:rPr lang="en-US" sz="3600" dirty="0" err="1" smtClean="0"/>
              <a:t>phagocytic</a:t>
            </a:r>
            <a:r>
              <a:rPr lang="en-US" sz="3600" dirty="0" smtClean="0"/>
              <a:t> </a:t>
            </a:r>
            <a:r>
              <a:rPr lang="en-US" sz="3600" b="1" dirty="0" smtClean="0"/>
              <a:t>macrophages</a:t>
            </a:r>
            <a:endParaRPr lang="ar-JO" sz="3600" dirty="0"/>
          </a:p>
        </p:txBody>
      </p:sp>
      <p:pic>
        <p:nvPicPr>
          <p:cNvPr id="5" name="Picture 2" descr="C:\Users\nisreen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 t="47846" r="68571" b="10806"/>
          <a:stretch>
            <a:fillRect/>
          </a:stretch>
        </p:blipFill>
        <p:spPr bwMode="auto">
          <a:xfrm>
            <a:off x="3581400" y="1447800"/>
            <a:ext cx="4419600" cy="4326232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48600" cy="116205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Microscopic features of myocardial infarction and its repair. </a:t>
            </a:r>
            <a:r>
              <a:rPr lang="en-US" sz="3200" dirty="0" smtClean="0"/>
              <a:t>(detailed) 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6199C-88E5-4EE4-BAD5-A200AEF9A6D3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3086100" y="3924300"/>
            <a:ext cx="1676400" cy="1447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solidFill>
                  <a:srgbClr val="C00000"/>
                </a:solidFill>
              </a:rPr>
              <a:t>up to 14 days</a:t>
            </a:r>
            <a:r>
              <a:rPr lang="en-US" sz="3200" dirty="0" smtClean="0">
                <a:sym typeface="Wingdings" pitchFamily="2" charset="2"/>
              </a:rPr>
              <a:t></a:t>
            </a:r>
            <a:r>
              <a:rPr lang="en-US" sz="3200" dirty="0" smtClean="0"/>
              <a:t> </a:t>
            </a:r>
            <a:r>
              <a:rPr lang="en-US" sz="3200" b="1" dirty="0" smtClean="0"/>
              <a:t>Granulation</a:t>
            </a:r>
            <a:r>
              <a:rPr lang="en-US" sz="3200" dirty="0" smtClean="0"/>
              <a:t> </a:t>
            </a:r>
            <a:r>
              <a:rPr lang="en-US" sz="3200" b="1" dirty="0" smtClean="0"/>
              <a:t>tissue</a:t>
            </a:r>
            <a:r>
              <a:rPr lang="en-US" sz="3200" dirty="0" smtClean="0"/>
              <a:t> = loose connective tissue (blue) and abundant capillaries (red)</a:t>
            </a:r>
            <a:endParaRPr lang="ar-JO" sz="3200" dirty="0"/>
          </a:p>
        </p:txBody>
      </p:sp>
      <p:pic>
        <p:nvPicPr>
          <p:cNvPr id="5" name="Picture 2" descr="C:\Users\nisreen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 l="34410" t="47846" r="32795" b="6454"/>
          <a:stretch>
            <a:fillRect/>
          </a:stretch>
        </p:blipFill>
        <p:spPr bwMode="auto">
          <a:xfrm>
            <a:off x="3581400" y="1524000"/>
            <a:ext cx="4343400" cy="4364182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133350"/>
            <a:ext cx="7848600" cy="11620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Microscopic features of myocardial infarction and its repair.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6199C-88E5-4EE4-BAD5-A200AEF9A6D3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48000" y="3276600"/>
            <a:ext cx="2057400" cy="7620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48000" y="4724400"/>
            <a:ext cx="1676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solidFill>
                  <a:srgbClr val="C00000"/>
                </a:solidFill>
              </a:rPr>
              <a:t>several weeks</a:t>
            </a:r>
            <a:r>
              <a:rPr lang="en-US" sz="3200" dirty="0" smtClean="0">
                <a:sym typeface="Wingdings" pitchFamily="2" charset="2"/>
              </a:rPr>
              <a:t></a:t>
            </a:r>
            <a:r>
              <a:rPr lang="en-US" sz="3200" dirty="0" smtClean="0"/>
              <a:t> Healed myocardial infarct consisting of a dense </a:t>
            </a:r>
            <a:r>
              <a:rPr lang="en-US" sz="3200" dirty="0" err="1" smtClean="0"/>
              <a:t>collagenous</a:t>
            </a:r>
            <a:r>
              <a:rPr lang="en-US" sz="3200" dirty="0" smtClean="0"/>
              <a:t> </a:t>
            </a:r>
            <a:r>
              <a:rPr lang="en-US" sz="4000" b="1" dirty="0" smtClean="0"/>
              <a:t>scar (blue)</a:t>
            </a:r>
            <a:endParaRPr lang="ar-JO" sz="3200" dirty="0"/>
          </a:p>
        </p:txBody>
      </p:sp>
      <p:pic>
        <p:nvPicPr>
          <p:cNvPr id="5" name="Picture 2" descr="C:\Users\nisreen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 l="68696" t="47846" b="12982"/>
          <a:stretch>
            <a:fillRect/>
          </a:stretch>
        </p:blipFill>
        <p:spPr bwMode="auto">
          <a:xfrm>
            <a:off x="3581400" y="1524000"/>
            <a:ext cx="4038600" cy="396240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7620000" cy="11620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Microscopic features of myocardial infarction and its repair.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6199C-88E5-4EE4-BAD5-A200AEF9A6D3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24000" y="4876800"/>
            <a:ext cx="26670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00200" y="2514600"/>
            <a:ext cx="3276600" cy="2286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200000"/>
                  </a:schemeClr>
                </a:solidFill>
              </a:rPr>
              <a:t>Consequences and Complications of MI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1- </a:t>
            </a:r>
            <a:r>
              <a:rPr lang="en-US" b="1" u="sng" dirty="0" smtClean="0">
                <a:solidFill>
                  <a:srgbClr val="C00000"/>
                </a:solidFill>
              </a:rPr>
              <a:t>Death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/>
              <a:t>50% of the </a:t>
            </a:r>
            <a:r>
              <a:rPr lang="en-US" b="1" u="sng" dirty="0" smtClean="0"/>
              <a:t>deaths:</a:t>
            </a:r>
            <a:r>
              <a:rPr lang="en-US" dirty="0" smtClean="0"/>
              <a:t> pts </a:t>
            </a:r>
            <a:r>
              <a:rPr lang="en-US" u="sng" dirty="0" smtClean="0"/>
              <a:t>never </a:t>
            </a:r>
            <a:r>
              <a:rPr lang="en-US" u="sng" dirty="0" smtClean="0"/>
              <a:t>reach the hospital </a:t>
            </a:r>
            <a:r>
              <a:rPr lang="en-US" dirty="0" smtClean="0"/>
              <a:t>(due to arrhythmias)</a:t>
            </a:r>
          </a:p>
          <a:p>
            <a:pPr marL="41148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DDE3B-D0C7-4520-9852-F5A42D52AEC5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1438"/>
            <a:ext cx="7772400" cy="914400"/>
          </a:xfrm>
        </p:spPr>
        <p:txBody>
          <a:bodyPr>
            <a:normAutofit fontScale="90000"/>
          </a:bodyPr>
          <a:lstStyle/>
          <a:p>
            <a:pPr rtl="0">
              <a:defRPr/>
            </a:pPr>
            <a:r>
              <a:rPr lang="en-US" b="1" u="sng" dirty="0" smtClean="0">
                <a:solidFill>
                  <a:schemeClr val="tx2">
                    <a:satMod val="200000"/>
                  </a:schemeClr>
                </a:solidFill>
              </a:rPr>
              <a:t>Consequences and Complications of MI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(cont.):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772400" cy="5137150"/>
          </a:xfrm>
        </p:spPr>
        <p:txBody>
          <a:bodyPr>
            <a:normAutofit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b="1" i="1" u="sng" dirty="0" smtClean="0">
                <a:solidFill>
                  <a:srgbClr val="C00000"/>
                </a:solidFill>
              </a:rPr>
              <a:t>2- </a:t>
            </a:r>
            <a:r>
              <a:rPr lang="en-US" sz="3600" b="1" i="1" u="sng" dirty="0" err="1" smtClean="0">
                <a:solidFill>
                  <a:srgbClr val="C00000"/>
                </a:solidFill>
              </a:rPr>
              <a:t>cardiogenic</a:t>
            </a:r>
            <a:r>
              <a:rPr lang="en-US" sz="3600" b="1" i="1" u="sng" dirty="0" smtClean="0">
                <a:solidFill>
                  <a:srgbClr val="C00000"/>
                </a:solidFill>
              </a:rPr>
              <a:t> shock.</a:t>
            </a:r>
          </a:p>
          <a:p>
            <a:pPr marL="411480"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600" dirty="0" smtClean="0"/>
              <a:t>(10% to 15%) after acute MI</a:t>
            </a:r>
          </a:p>
          <a:p>
            <a:pPr marL="411480"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600" dirty="0" smtClean="0"/>
              <a:t>large infarcts ( &gt;40% of </a:t>
            </a:r>
            <a:r>
              <a:rPr lang="en-US" sz="3600" dirty="0" smtClean="0"/>
              <a:t>Left </a:t>
            </a:r>
            <a:r>
              <a:rPr lang="en-US" sz="3600" dirty="0" smtClean="0"/>
              <a:t>ventricle). </a:t>
            </a:r>
          </a:p>
          <a:p>
            <a:pPr marL="411480"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600" dirty="0" smtClean="0"/>
              <a:t>70% mortality rate; (2/3 of in-hospital deaths).</a:t>
            </a:r>
          </a:p>
          <a:p>
            <a:pPr marL="411480" algn="l" rtl="0" eaLnBrk="1" fontAlgn="auto" hangingPunct="1">
              <a:spcAft>
                <a:spcPts val="0"/>
              </a:spcAft>
              <a:buNone/>
              <a:defRPr/>
            </a:pPr>
            <a:endParaRPr lang="en-US" sz="3600" dirty="0" smtClean="0"/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3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DDE3B-D0C7-4520-9852-F5A42D52AEC5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sz="3200" b="1" u="sng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3200" b="1" u="sng" dirty="0" smtClean="0">
                <a:solidFill>
                  <a:schemeClr val="tx2">
                    <a:satMod val="200000"/>
                  </a:schemeClr>
                </a:solidFill>
              </a:rPr>
              <a:t>Complications of myocardial rupture include: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ar-JO" sz="32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ar-JO" sz="3200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ar-JO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algn="l" rtl="0" eaLnBrk="1" hangingPunct="1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(1) rupture of free wall</a:t>
            </a:r>
            <a:r>
              <a:rPr lang="en-US" sz="3200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3200" dirty="0" err="1" smtClean="0"/>
              <a:t>hemopericardium</a:t>
            </a:r>
            <a:r>
              <a:rPr lang="en-US" sz="3200" dirty="0" smtClean="0"/>
              <a:t> &amp; cardiac </a:t>
            </a:r>
            <a:r>
              <a:rPr lang="en-US" sz="3200" dirty="0" err="1" smtClean="0"/>
              <a:t>tamponade</a:t>
            </a:r>
            <a:r>
              <a:rPr lang="en-US" sz="3200" dirty="0" smtClean="0"/>
              <a:t>  (usually fatal) </a:t>
            </a:r>
          </a:p>
          <a:p>
            <a:pPr algn="l" rtl="0" eaLnBrk="1" hangingPunct="1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(2) rupture of septum</a:t>
            </a:r>
            <a:r>
              <a:rPr lang="en-US" sz="32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VSD and left-to-right shunt </a:t>
            </a:r>
          </a:p>
          <a:p>
            <a:pPr algn="l" rtl="0" eaLnBrk="1" hangingPunct="1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(3) papillary muscle rupture</a:t>
            </a:r>
            <a:r>
              <a:rPr lang="en-US" sz="32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severe mitral regurgitation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DDE3B-D0C7-4520-9852-F5A42D52AEC5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223838"/>
            <a:ext cx="8153400" cy="152876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Consequences and Complications of MI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(cont.): </a:t>
            </a:r>
          </a:p>
          <a:p>
            <a:pPr>
              <a:spcBef>
                <a:spcPct val="0"/>
              </a:spcBef>
              <a:defRPr/>
            </a:pPr>
            <a:r>
              <a:rPr lang="en-US" sz="3600" b="1" i="1" u="sng" dirty="0" smtClean="0">
                <a:solidFill>
                  <a:srgbClr val="C00000"/>
                </a:solidFill>
              </a:rPr>
              <a:t>3-Myocardial rupture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037"/>
            <a:ext cx="8229600" cy="5897563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smtClean="0"/>
              <a:t>Most common coronary involved is proximal </a:t>
            </a:r>
            <a:r>
              <a:rPr lang="en-US" sz="3600" dirty="0" smtClean="0"/>
              <a:t>left anterior descending (</a:t>
            </a:r>
            <a:r>
              <a:rPr lang="en-US" sz="3600" b="1" dirty="0" smtClean="0">
                <a:solidFill>
                  <a:srgbClr val="FF0000"/>
                </a:solidFill>
              </a:rPr>
              <a:t>LAD</a:t>
            </a:r>
            <a:r>
              <a:rPr lang="en-US" sz="3600" dirty="0" smtClean="0"/>
              <a:t>) artery </a:t>
            </a:r>
            <a:r>
              <a:rPr lang="en-US" sz="3600" dirty="0" smtClean="0"/>
              <a:t>(</a:t>
            </a:r>
            <a:r>
              <a:rPr lang="en-US" sz="3600" i="1" u="sng" dirty="0" smtClean="0"/>
              <a:t>40</a:t>
            </a:r>
            <a:r>
              <a:rPr lang="en-US" sz="3600" i="1" u="sng" dirty="0" smtClean="0"/>
              <a:t>% to 50% of all </a:t>
            </a:r>
            <a:r>
              <a:rPr lang="en-US" sz="3600" i="1" u="sng" dirty="0" smtClean="0"/>
              <a:t>MI).</a:t>
            </a:r>
          </a:p>
          <a:p>
            <a:pPr algn="l" rtl="0">
              <a:buNone/>
            </a:pPr>
            <a:endParaRPr lang="en-US" sz="3600" i="1" u="sng" dirty="0" smtClean="0"/>
          </a:p>
          <a:p>
            <a:pPr algn="l" rtl="0">
              <a:buNone/>
            </a:pPr>
            <a:r>
              <a:rPr lang="en-US" sz="3600" dirty="0" smtClean="0">
                <a:sym typeface="Wingdings" pitchFamily="2" charset="2"/>
              </a:rPr>
              <a:t></a:t>
            </a:r>
            <a:r>
              <a:rPr lang="en-US" sz="3600" dirty="0" smtClean="0"/>
              <a:t>infarction </a:t>
            </a:r>
            <a:r>
              <a:rPr lang="en-US" sz="3600" dirty="0" smtClean="0"/>
              <a:t>of </a:t>
            </a:r>
            <a:r>
              <a:rPr lang="en-US" sz="3600" dirty="0" smtClean="0"/>
              <a:t>anterior </a:t>
            </a:r>
            <a:r>
              <a:rPr lang="en-US" sz="3600" dirty="0" smtClean="0"/>
              <a:t>wall of </a:t>
            </a:r>
            <a:r>
              <a:rPr lang="en-US" sz="3600" dirty="0" smtClean="0"/>
              <a:t>left ventricle + anterior </a:t>
            </a:r>
            <a:r>
              <a:rPr lang="en-US" sz="3600" dirty="0" smtClean="0"/>
              <a:t>two thirds of the ventricular </a:t>
            </a:r>
            <a:r>
              <a:rPr lang="en-US" sz="3600" dirty="0" smtClean="0"/>
              <a:t>septum + heart </a:t>
            </a:r>
            <a:r>
              <a:rPr lang="en-US" sz="3600" dirty="0" smtClean="0"/>
              <a:t>apex</a:t>
            </a:r>
          </a:p>
          <a:p>
            <a:pPr algn="l" rtl="0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DDE3B-D0C7-4520-9852-F5A42D52AEC5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2">
                    <a:satMod val="200000"/>
                  </a:schemeClr>
                </a:solidFill>
              </a:rPr>
              <a:t>myocardial rupture</a:t>
            </a:r>
            <a:endParaRPr lang="ar-J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0225" y="1524000"/>
            <a:ext cx="649748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DDE3B-D0C7-4520-9852-F5A42D52AEC5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60950"/>
          </a:xfrm>
        </p:spPr>
        <p:txBody>
          <a:bodyPr>
            <a:normAutofit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4-Pericarditis.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- 2 to 3 days post-</a:t>
            </a:r>
            <a:r>
              <a:rPr lang="en-US" dirty="0" err="1" smtClean="0"/>
              <a:t>transmural</a:t>
            </a:r>
            <a:r>
              <a:rPr lang="en-US" dirty="0" smtClean="0"/>
              <a:t> MI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- spontaneously resolves with time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   - immunologic mechanism.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5-Infarct expansion</a:t>
            </a:r>
            <a:r>
              <a:rPr lang="en-US" i="1" dirty="0" smtClean="0">
                <a:solidFill>
                  <a:srgbClr val="C00000"/>
                </a:solidFill>
              </a:rPr>
              <a:t>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- stretching, thinning, and dilation of the infarct region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fld id="{535DDE3B-D0C7-4520-9852-F5A42D52AEC5}" type="slidenum">
              <a:rPr lang="ar-SA" sz="1600" b="1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223838"/>
            <a:ext cx="8458200" cy="122396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Consequences and Complications of MI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(cont.):</a:t>
            </a:r>
            <a:endParaRPr lang="en-US" sz="3600" dirty="0" smtClean="0">
              <a:solidFill>
                <a:srgbClr val="C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7772400" cy="5213350"/>
          </a:xfrm>
        </p:spPr>
        <p:txBody>
          <a:bodyPr>
            <a:normAutofit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6-Mural thrombus</a:t>
            </a:r>
            <a:r>
              <a:rPr lang="en-US" i="1" dirty="0" smtClean="0">
                <a:solidFill>
                  <a:srgbClr val="C00000"/>
                </a:solidFill>
              </a:rPr>
              <a:t>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-local loss of contractility (stasis) + </a:t>
            </a:r>
            <a:r>
              <a:rPr lang="en-US" dirty="0" err="1" smtClean="0"/>
              <a:t>endocardial</a:t>
            </a:r>
            <a:r>
              <a:rPr lang="en-US" dirty="0" smtClean="0"/>
              <a:t> </a:t>
            </a:r>
            <a:r>
              <a:rPr lang="en-US" dirty="0" smtClean="0"/>
              <a:t>damage</a:t>
            </a:r>
            <a:endParaRPr lang="en-US" b="1" i="1" dirty="0" smtClean="0"/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7-Ventricular aneurysm</a:t>
            </a:r>
            <a:r>
              <a:rPr lang="en-US" i="1" dirty="0" smtClean="0">
                <a:solidFill>
                  <a:srgbClr val="C00000"/>
                </a:solidFill>
              </a:rPr>
              <a:t>.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- A late complication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- large infarct heals with the formation of thin scar tissue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DDE3B-D0C7-4520-9852-F5A42D52AEC5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304800"/>
            <a:ext cx="8153400" cy="10668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Consequences and Complications of MI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(cont.):</a:t>
            </a:r>
            <a:endParaRPr lang="en-US" sz="3600" dirty="0" smtClean="0">
              <a:solidFill>
                <a:srgbClr val="C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3600" i="1" dirty="0" smtClean="0">
                <a:solidFill>
                  <a:srgbClr val="C00000"/>
                </a:solidFill>
              </a:rPr>
              <a:t>Ventricular aneurysm</a:t>
            </a:r>
            <a:endParaRPr lang="ar-J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18582" y="273050"/>
            <a:ext cx="3824686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52800" cy="4691063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 smtClean="0">
                <a:solidFill>
                  <a:schemeClr val="tx2">
                    <a:satMod val="200000"/>
                  </a:schemeClr>
                </a:solidFill>
              </a:rPr>
              <a:t>Complications of ventricular aneurysms include:</a:t>
            </a:r>
            <a:endParaRPr lang="en-US" sz="3200" i="1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3200" dirty="0" smtClean="0"/>
              <a:t>1-mural thrombus</a:t>
            </a:r>
          </a:p>
          <a:p>
            <a:pPr algn="l" rtl="0"/>
            <a:r>
              <a:rPr lang="en-US" sz="3200" dirty="0" smtClean="0"/>
              <a:t>2-arrhythmias</a:t>
            </a:r>
          </a:p>
          <a:p>
            <a:pPr algn="l" rtl="0"/>
            <a:r>
              <a:rPr lang="en-US" sz="3200" dirty="0" smtClean="0"/>
              <a:t>3-heart failure</a:t>
            </a:r>
          </a:p>
          <a:p>
            <a:pPr algn="l"/>
            <a:endParaRPr lang="ar-JO" sz="32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800600" y="4343400"/>
            <a:ext cx="1447800" cy="11430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6199C-88E5-4EE4-BAD5-A200AEF9A6D3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7772400" cy="5213350"/>
          </a:xfrm>
        </p:spPr>
        <p:txBody>
          <a:bodyPr>
            <a:normAutofit/>
          </a:bodyPr>
          <a:lstStyle/>
          <a:p>
            <a:pPr marL="41148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8-Papillary muscle dysfunction</a:t>
            </a:r>
            <a:r>
              <a:rPr lang="en-US" i="1" dirty="0" smtClean="0">
                <a:solidFill>
                  <a:srgbClr val="C00000"/>
                </a:solidFill>
              </a:rPr>
              <a:t> (</a:t>
            </a:r>
            <a:r>
              <a:rPr lang="en-US" dirty="0" smtClean="0">
                <a:solidFill>
                  <a:srgbClr val="C00000"/>
                </a:solidFill>
              </a:rPr>
              <a:t>post-infarct mitral regurgitation )</a:t>
            </a:r>
            <a:endParaRPr lang="en-US" i="1" dirty="0" smtClean="0">
              <a:solidFill>
                <a:srgbClr val="C00000"/>
              </a:solidFill>
            </a:endParaRPr>
          </a:p>
          <a:p>
            <a:pPr marL="411480" algn="l" rtl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41148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9-Progressive late heart failure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DDE3B-D0C7-4520-9852-F5A42D52AEC5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223838"/>
            <a:ext cx="8153400" cy="122396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Consequences and Complications of MI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(cont.):</a:t>
            </a:r>
            <a:endParaRPr lang="en-US" sz="3600" dirty="0" smtClean="0">
              <a:solidFill>
                <a:srgbClr val="C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Long-term prognosis after MI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213350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depends on many factors, the most important of which are:</a:t>
            </a:r>
          </a:p>
          <a:p>
            <a:pPr algn="l" rtl="0">
              <a:buFontTx/>
              <a:buChar char="-"/>
            </a:pPr>
            <a:r>
              <a:rPr lang="en-US" dirty="0" smtClean="0"/>
              <a:t> left ventricular function </a:t>
            </a:r>
          </a:p>
          <a:p>
            <a:pPr algn="l" rtl="0">
              <a:buFontTx/>
              <a:buChar char="-"/>
            </a:pPr>
            <a:r>
              <a:rPr lang="en-US" dirty="0" smtClean="0"/>
              <a:t>severity of atherosclerosis of remaining viable myocardium. 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Mortality rate within the first year =30% </a:t>
            </a:r>
          </a:p>
          <a:p>
            <a:pPr algn="l" rtl="0"/>
            <a:r>
              <a:rPr lang="en-US" dirty="0" smtClean="0"/>
              <a:t>Thereafter, the annual mortality rate is 3%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DDE3B-D0C7-4520-9852-F5A42D52AEC5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lumMod val="90000"/>
                  </a:schemeClr>
                </a:solidFill>
              </a:rPr>
              <a:t>Chronic Ischemic Heart Disease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8001000" cy="5441950"/>
          </a:xfrm>
        </p:spPr>
        <p:txBody>
          <a:bodyPr>
            <a:normAutofit/>
          </a:bodyPr>
          <a:lstStyle/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post-infarction</a:t>
            </a:r>
            <a:r>
              <a:rPr lang="en-US" dirty="0" smtClean="0"/>
              <a:t> cardiac decompensation</a:t>
            </a:r>
          </a:p>
          <a:p>
            <a:pPr algn="l" rtl="0"/>
            <a:r>
              <a:rPr lang="en-US" dirty="0" smtClean="0"/>
              <a:t>exhaustion of the hypertrophic </a:t>
            </a:r>
            <a:r>
              <a:rPr lang="en-US" u="sng" dirty="0" smtClean="0"/>
              <a:t>viable</a:t>
            </a:r>
            <a:r>
              <a:rPr lang="en-US" dirty="0" smtClean="0"/>
              <a:t> myocardium = </a:t>
            </a:r>
            <a:r>
              <a:rPr lang="en-US" b="1" dirty="0" smtClean="0"/>
              <a:t>progressive heart failure</a:t>
            </a:r>
            <a:r>
              <a:rPr lang="en-US" dirty="0" smtClean="0"/>
              <a:t> (</a:t>
            </a:r>
            <a:r>
              <a:rPr lang="en-US" b="1" dirty="0" smtClean="0"/>
              <a:t>CHF)</a:t>
            </a:r>
            <a:endParaRPr lang="en-US" dirty="0" smtClean="0"/>
          </a:p>
          <a:p>
            <a:pPr algn="l" rtl="0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DDE3B-D0C7-4520-9852-F5A42D52AEC5}" type="slidenum">
              <a:rPr lang="ar-SA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tx2">
                    <a:satMod val="200000"/>
                  </a:schemeClr>
                </a:solidFill>
              </a:rPr>
              <a:t>Sudden Cardiac Death (SCD)</a:t>
            </a: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506095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Definition: </a:t>
            </a:r>
            <a:r>
              <a:rPr lang="en-US" sz="2800" b="1" dirty="0" smtClean="0">
                <a:solidFill>
                  <a:srgbClr val="C00000"/>
                </a:solidFill>
              </a:rPr>
              <a:t>unexpected death from cardiac causes either without symptoms or within 1 to 24 hours of symptom onset</a:t>
            </a:r>
            <a:r>
              <a:rPr lang="en-US" sz="2800" dirty="0" smtClean="0">
                <a:solidFill>
                  <a:srgbClr val="C00000"/>
                </a:solidFill>
              </a:rPr>
              <a:t> 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 </a:t>
            </a:r>
            <a:r>
              <a:rPr lang="en-US" sz="2800" u="sng" dirty="0" smtClean="0"/>
              <a:t>The most common </a:t>
            </a:r>
            <a:r>
              <a:rPr lang="en-US" sz="2800" b="1" u="sng" dirty="0" smtClean="0">
                <a:solidFill>
                  <a:srgbClr val="0070C0"/>
                </a:solidFill>
              </a:rPr>
              <a:t>mechanism</a:t>
            </a:r>
            <a:r>
              <a:rPr lang="en-US" sz="2800" u="sng" dirty="0" smtClean="0"/>
              <a:t> is </a:t>
            </a:r>
            <a:r>
              <a:rPr lang="en-US" sz="2800" b="1" u="sng" dirty="0" smtClean="0"/>
              <a:t>ventricular fibrillation (</a:t>
            </a:r>
            <a:r>
              <a:rPr lang="en-US" sz="2800" b="1" u="sng" dirty="0" err="1" smtClean="0"/>
              <a:t>arrythmia</a:t>
            </a:r>
            <a:r>
              <a:rPr lang="en-US" sz="2800" b="1" u="sng" dirty="0" smtClean="0"/>
              <a:t>)</a:t>
            </a:r>
            <a:r>
              <a:rPr lang="en-US" sz="2800" b="1" dirty="0" smtClean="0"/>
              <a:t>.</a:t>
            </a:r>
            <a:endParaRPr lang="ar-JO" sz="2800" b="1" dirty="0" smtClean="0"/>
          </a:p>
          <a:p>
            <a:pPr algn="l" rtl="0">
              <a:lnSpc>
                <a:spcPct val="90000"/>
              </a:lnSpc>
            </a:pPr>
            <a:r>
              <a:rPr lang="en-US" sz="2800" b="1" u="sng" dirty="0" smtClean="0"/>
              <a:t>The most common </a:t>
            </a:r>
            <a:r>
              <a:rPr lang="en-US" sz="2800" b="1" u="sng" dirty="0" smtClean="0">
                <a:solidFill>
                  <a:srgbClr val="0070C0"/>
                </a:solidFill>
              </a:rPr>
              <a:t>underlying cause is </a:t>
            </a:r>
            <a:r>
              <a:rPr lang="en-US" sz="2800" b="1" u="sng" dirty="0" smtClean="0"/>
              <a:t>Coronary artery disease</a:t>
            </a:r>
          </a:p>
          <a:p>
            <a:pPr algn="l" rtl="0">
              <a:lnSpc>
                <a:spcPct val="90000"/>
              </a:lnSpc>
              <a:buNone/>
            </a:pPr>
            <a:endParaRPr lang="en-US" sz="2800" b="1" u="sng" dirty="0" smtClean="0">
              <a:solidFill>
                <a:srgbClr val="0070C0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With </a:t>
            </a:r>
            <a:r>
              <a:rPr lang="en-US" sz="2800" b="1" dirty="0" smtClean="0">
                <a:solidFill>
                  <a:srgbClr val="C00000"/>
                </a:solidFill>
              </a:rPr>
              <a:t>younger</a:t>
            </a:r>
            <a:r>
              <a:rPr lang="en-US" sz="2800" dirty="0" smtClean="0"/>
              <a:t> victims, other </a:t>
            </a:r>
            <a:r>
              <a:rPr lang="en-US" sz="2800" b="1" u="sng" dirty="0" smtClean="0"/>
              <a:t>non-atherosclerotic</a:t>
            </a:r>
            <a:r>
              <a:rPr lang="en-US" sz="2800" dirty="0" smtClean="0"/>
              <a:t> causes are more common: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DDE3B-D0C7-4520-9852-F5A42D52AEC5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200000"/>
                  </a:schemeClr>
                </a:solidFill>
              </a:rPr>
              <a:t>Other </a:t>
            </a:r>
            <a:r>
              <a:rPr lang="en-US" u="sng" dirty="0" smtClean="0"/>
              <a:t>non-atherosclerotic </a:t>
            </a:r>
            <a:r>
              <a:rPr lang="en-US" b="1" u="sng" dirty="0" smtClean="0">
                <a:solidFill>
                  <a:schemeClr val="tx2">
                    <a:satMod val="200000"/>
                  </a:schemeClr>
                </a:solidFill>
              </a:rPr>
              <a:t>causes of SCD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01000" cy="506095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3200" dirty="0" smtClean="0"/>
              <a:t>Congenital coronary arterial abnormalities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3200" dirty="0" smtClean="0"/>
              <a:t>Aortic valve </a:t>
            </a:r>
            <a:r>
              <a:rPr lang="en-US" sz="3200" dirty="0" err="1" smtClean="0"/>
              <a:t>stenosis</a:t>
            </a:r>
            <a:endParaRPr lang="en-US" sz="32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3200" dirty="0" smtClean="0"/>
              <a:t>Mitral valve </a:t>
            </a:r>
            <a:r>
              <a:rPr lang="en-US" sz="3200" dirty="0" err="1" smtClean="0"/>
              <a:t>prolapse</a:t>
            </a:r>
            <a:endParaRPr lang="en-US" sz="32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3200" dirty="0" err="1" smtClean="0"/>
              <a:t>Myocarditis</a:t>
            </a:r>
            <a:r>
              <a:rPr lang="en-US" sz="3200" dirty="0" smtClean="0"/>
              <a:t>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3200" dirty="0" smtClean="0"/>
              <a:t>Dilated or hypertrophic </a:t>
            </a:r>
            <a:r>
              <a:rPr lang="en-US" sz="3200" dirty="0" err="1" smtClean="0"/>
              <a:t>cardiomyopathy</a:t>
            </a:r>
            <a:endParaRPr lang="en-US" sz="32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3200" dirty="0" smtClean="0"/>
              <a:t>Pulmonary hypertension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3200" dirty="0" smtClean="0"/>
              <a:t>Hereditary or acquired abnormalities of the cardiac conduction system.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3200" dirty="0" smtClean="0"/>
              <a:t>Isolated myocardial hypertrophy.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3200" smtClean="0"/>
              <a:t>unknown ??. 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DDE3B-D0C7-4520-9852-F5A42D52AEC5}" type="slidenum">
              <a:rPr lang="ar-SA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411480" algn="l" rtl="0">
              <a:lnSpc>
                <a:spcPct val="80000"/>
              </a:lnSpc>
              <a:buFont typeface="Wingdings"/>
              <a:buChar char=""/>
              <a:defRPr/>
            </a:pPr>
            <a:r>
              <a:rPr lang="en-US" sz="4000" dirty="0" smtClean="0"/>
              <a:t>frequency </a:t>
            </a:r>
            <a:r>
              <a:rPr lang="en-US" sz="4000" dirty="0"/>
              <a:t>of MIs rises </a:t>
            </a:r>
            <a:r>
              <a:rPr lang="en-US" sz="4000" dirty="0" smtClean="0"/>
              <a:t>with </a:t>
            </a:r>
            <a:r>
              <a:rPr lang="en-US" sz="4000" dirty="0"/>
              <a:t>increasing age and presence of other risk factors such as hypertension, smoking, and </a:t>
            </a:r>
            <a:r>
              <a:rPr lang="en-US" sz="4000" dirty="0" smtClean="0"/>
              <a:t>diabetes.</a:t>
            </a:r>
          </a:p>
          <a:p>
            <a:pPr marL="411480" algn="l" rtl="0">
              <a:lnSpc>
                <a:spcPct val="80000"/>
              </a:lnSpc>
              <a:buNone/>
              <a:defRPr/>
            </a:pPr>
            <a:endParaRPr lang="en-US" sz="4000" dirty="0"/>
          </a:p>
          <a:p>
            <a:pPr marL="411480" algn="l" rtl="0">
              <a:lnSpc>
                <a:spcPct val="80000"/>
              </a:lnSpc>
              <a:buFont typeface="Wingdings"/>
              <a:buChar char=""/>
              <a:defRPr/>
            </a:pPr>
            <a:r>
              <a:rPr lang="en-US" sz="4000" dirty="0" smtClean="0"/>
              <a:t>10</a:t>
            </a:r>
            <a:r>
              <a:rPr lang="en-US" sz="4000" dirty="0"/>
              <a:t>% of MIs occur in people younger than 40 years. </a:t>
            </a:r>
          </a:p>
          <a:p>
            <a:pPr algn="l" rtl="0"/>
            <a:endParaRPr lang="ar-JO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DDE3B-D0C7-4520-9852-F5A42D52AEC5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sreen\Desktop\showimag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609600" y="265113"/>
            <a:ext cx="8001000" cy="6440487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722D5-F009-4567-8481-CB8EEEFAFF20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458200" cy="5441951"/>
          </a:xfrm>
        </p:spPr>
        <p:txBody>
          <a:bodyPr>
            <a:noAutofit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4800" dirty="0" smtClean="0"/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800" dirty="0" smtClean="0"/>
              <a:t>1) Severe, crushing </a:t>
            </a:r>
            <a:r>
              <a:rPr lang="en-US" sz="4800" dirty="0" err="1" smtClean="0"/>
              <a:t>substernal</a:t>
            </a:r>
            <a:r>
              <a:rPr lang="en-US" sz="4800" dirty="0" smtClean="0"/>
              <a:t> chest pain </a:t>
            </a:r>
            <a:r>
              <a:rPr lang="en-US" sz="4800" dirty="0" smtClean="0"/>
              <a:t>radiating </a:t>
            </a:r>
            <a:r>
              <a:rPr lang="en-US" sz="4800" dirty="0" smtClean="0"/>
              <a:t>to </a:t>
            </a:r>
            <a:r>
              <a:rPr lang="en-US" sz="4800" dirty="0" smtClean="0"/>
              <a:t>neck</a:t>
            </a:r>
            <a:r>
              <a:rPr lang="en-US" sz="4800" dirty="0" smtClean="0"/>
              <a:t>, jaw, </a:t>
            </a:r>
            <a:r>
              <a:rPr lang="en-US" sz="4800" dirty="0" err="1" smtClean="0"/>
              <a:t>epigastrium</a:t>
            </a:r>
            <a:r>
              <a:rPr lang="en-US" sz="4800" dirty="0" smtClean="0"/>
              <a:t>, or left arm.</a:t>
            </a:r>
          </a:p>
          <a:p>
            <a:pPr algn="l" rtl="0" eaLnBrk="1" hangingPunct="1">
              <a:buNone/>
            </a:pPr>
            <a:endParaRPr lang="en-US" sz="4800" dirty="0" smtClean="0"/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4800" dirty="0" smtClean="0"/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4800" dirty="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JO" b="1" i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tx2">
                    <a:satMod val="200000"/>
                  </a:schemeClr>
                </a:solidFill>
              </a:rPr>
              <a:t>of </a:t>
            </a:r>
            <a:r>
              <a:rPr lang="en-US" i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satMod val="200000"/>
                  </a:schemeClr>
                </a:solidFill>
              </a:rPr>
              <a:t>MI</a:t>
            </a:r>
            <a:r>
              <a:rPr lang="ar-JO" b="1" i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tx2">
                    <a:satMod val="200000"/>
                  </a:schemeClr>
                </a:solidFill>
              </a:rPr>
              <a:t>Clinical Features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/>
          </a:bodyPr>
          <a:lstStyle/>
          <a:p>
            <a:pPr algn="l" rtl="0"/>
            <a:r>
              <a:rPr lang="en-US" sz="4400" dirty="0" smtClean="0"/>
              <a:t>MI </a:t>
            </a:r>
            <a:r>
              <a:rPr lang="en-US" sz="4400" dirty="0" smtClean="0"/>
              <a:t>can be entirely </a:t>
            </a:r>
            <a:r>
              <a:rPr lang="en-US" sz="4400" u="sng" dirty="0" smtClean="0"/>
              <a:t>asymptomatic</a:t>
            </a:r>
            <a:r>
              <a:rPr lang="en-US" sz="4400" dirty="0" smtClean="0"/>
              <a:t> in 10% to 15% </a:t>
            </a:r>
            <a:r>
              <a:rPr lang="en-US" sz="4400" b="1" dirty="0" smtClean="0"/>
              <a:t>(</a:t>
            </a:r>
            <a:r>
              <a:rPr lang="en-US" sz="4400" b="1" dirty="0" smtClean="0">
                <a:solidFill>
                  <a:srgbClr val="C00000"/>
                </a:solidFill>
              </a:rPr>
              <a:t>silent infarcts</a:t>
            </a:r>
            <a:r>
              <a:rPr lang="en-US" sz="4400" dirty="0" smtClean="0"/>
              <a:t>)</a:t>
            </a:r>
            <a:r>
              <a:rPr lang="en-US" sz="4400" dirty="0" smtClean="0">
                <a:sym typeface="Wingdings" pitchFamily="2" charset="2"/>
              </a:rPr>
              <a:t> </a:t>
            </a:r>
            <a:r>
              <a:rPr lang="en-US" sz="4400" dirty="0" smtClean="0"/>
              <a:t>common in:</a:t>
            </a:r>
          </a:p>
          <a:p>
            <a:pPr algn="l" rtl="0">
              <a:buNone/>
            </a:pPr>
            <a:endParaRPr lang="en-US" sz="4400" dirty="0" smtClean="0"/>
          </a:p>
          <a:p>
            <a:pPr algn="l" rtl="0">
              <a:buNone/>
            </a:pPr>
            <a:r>
              <a:rPr lang="en-US" sz="4400" dirty="0" smtClean="0"/>
              <a:t>	1- diabetes mellitus </a:t>
            </a:r>
            <a:r>
              <a:rPr lang="en-US" sz="4400" dirty="0" smtClean="0"/>
              <a:t>(peripheral </a:t>
            </a:r>
            <a:r>
              <a:rPr lang="en-US" sz="4400" dirty="0" smtClean="0"/>
              <a:t>neuropathies) </a:t>
            </a:r>
          </a:p>
          <a:p>
            <a:pPr algn="l" rtl="0">
              <a:buNone/>
            </a:pPr>
            <a:r>
              <a:rPr lang="en-US" sz="4400" dirty="0" smtClean="0"/>
              <a:t>  2- in the elderly</a:t>
            </a:r>
            <a:endParaRPr lang="ar-JO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33400"/>
            <a:ext cx="8305800" cy="5822950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  <a:buNone/>
            </a:pPr>
            <a:r>
              <a:rPr lang="en-US" sz="5400" dirty="0" smtClean="0"/>
              <a:t>2- rapid and </a:t>
            </a:r>
            <a:r>
              <a:rPr lang="en-US" sz="5400" dirty="0" smtClean="0"/>
              <a:t>weak </a:t>
            </a:r>
            <a:r>
              <a:rPr lang="en-US" sz="5400" dirty="0" smtClean="0"/>
              <a:t>pulse.</a:t>
            </a:r>
          </a:p>
          <a:p>
            <a:pPr algn="l" rtl="0">
              <a:lnSpc>
                <a:spcPct val="80000"/>
              </a:lnSpc>
              <a:buNone/>
            </a:pPr>
            <a:endParaRPr lang="en-US" sz="54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 smtClean="0"/>
              <a:t>5- </a:t>
            </a:r>
            <a:r>
              <a:rPr lang="en-US" sz="5400" dirty="0" smtClean="0"/>
              <a:t>nausea (posterior-MI).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 smtClean="0"/>
              <a:t> </a:t>
            </a:r>
            <a:endParaRPr lang="en-US" sz="5400" dirty="0" smtClean="0"/>
          </a:p>
          <a:p>
            <a:pPr algn="l" rtl="0">
              <a:lnSpc>
                <a:spcPct val="80000"/>
              </a:lnSpc>
              <a:buNone/>
            </a:pPr>
            <a:r>
              <a:rPr lang="en-US" sz="5400" dirty="0" smtClean="0"/>
              <a:t>6- </a:t>
            </a:r>
            <a:r>
              <a:rPr lang="en-US" sz="5400" dirty="0" err="1" smtClean="0"/>
              <a:t>cardiogenic</a:t>
            </a:r>
            <a:r>
              <a:rPr lang="en-US" sz="5400" dirty="0" smtClean="0"/>
              <a:t> </a:t>
            </a:r>
            <a:r>
              <a:rPr lang="en-US" sz="5400" dirty="0" smtClean="0"/>
              <a:t>shock (massive </a:t>
            </a:r>
            <a:r>
              <a:rPr lang="en-US" sz="5400" dirty="0" smtClean="0"/>
              <a:t>MI &gt;</a:t>
            </a:r>
            <a:r>
              <a:rPr lang="en-US" sz="5400" dirty="0" smtClean="0"/>
              <a:t>40% of </a:t>
            </a:r>
            <a:r>
              <a:rPr lang="en-US" sz="5400" dirty="0" smtClean="0"/>
              <a:t>left </a:t>
            </a:r>
            <a:r>
              <a:rPr lang="en-US" sz="5400" dirty="0" smtClean="0"/>
              <a:t>ventricle</a:t>
            </a:r>
            <a:r>
              <a:rPr lang="en-US" sz="5400" dirty="0" smtClean="0"/>
              <a:t>)</a:t>
            </a:r>
            <a:endParaRPr lang="en-US" sz="54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5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4400" dirty="0" smtClean="0"/>
              <a:t>7- </a:t>
            </a:r>
            <a:r>
              <a:rPr lang="en-US" sz="4400" dirty="0" err="1" smtClean="0"/>
              <a:t>dyspnea</a:t>
            </a:r>
            <a:r>
              <a:rPr lang="en-US" sz="4400" dirty="0" smtClean="0"/>
              <a:t> </a:t>
            </a:r>
            <a:r>
              <a:rPr lang="en-US" sz="4400" dirty="0" smtClean="0"/>
              <a:t>(</a:t>
            </a:r>
            <a:r>
              <a:rPr lang="en-US" sz="4400" dirty="0" smtClean="0"/>
              <a:t>impaired myocardial contractility </a:t>
            </a:r>
            <a:r>
              <a:rPr lang="en-US" sz="4400" dirty="0" smtClean="0"/>
              <a:t>&amp; </a:t>
            </a:r>
            <a:r>
              <a:rPr lang="en-US" sz="4400" dirty="0" smtClean="0"/>
              <a:t>dysfunction of </a:t>
            </a:r>
            <a:r>
              <a:rPr lang="en-US" sz="4400" dirty="0" smtClean="0"/>
              <a:t>mitral </a:t>
            </a:r>
            <a:r>
              <a:rPr lang="en-US" sz="4400" dirty="0" err="1" smtClean="0"/>
              <a:t>valve</a:t>
            </a:r>
            <a:r>
              <a:rPr lang="en-US" sz="4400" dirty="0" err="1" smtClean="0">
                <a:sym typeface="Wingdings" pitchFamily="2" charset="2"/>
              </a:rPr>
              <a:t></a:t>
            </a:r>
            <a:r>
              <a:rPr lang="en-US" sz="4400" dirty="0" err="1" smtClean="0"/>
              <a:t>pulmonary</a:t>
            </a:r>
            <a:r>
              <a:rPr lang="en-US" sz="4400" dirty="0" smtClean="0"/>
              <a:t> </a:t>
            </a:r>
            <a:r>
              <a:rPr lang="en-US" sz="4400" dirty="0" smtClean="0"/>
              <a:t>congestion and edema).</a:t>
            </a:r>
          </a:p>
          <a:p>
            <a:pPr algn="l" rtl="0"/>
            <a:endParaRPr lang="ar-JO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2">
                    <a:satMod val="200000"/>
                  </a:schemeClr>
                </a:solidFill>
              </a:rPr>
              <a:t>Evaluation of MI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153400" cy="498475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3600" i="1" u="sng" dirty="0" smtClean="0">
                <a:solidFill>
                  <a:srgbClr val="C00000"/>
                </a:solidFill>
              </a:rPr>
              <a:t>Clinical signs and symptoms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3600" i="1" u="sng" dirty="0" smtClean="0">
                <a:solidFill>
                  <a:schemeClr val="accent1">
                    <a:lumMod val="75000"/>
                  </a:schemeClr>
                </a:solidFill>
              </a:rPr>
              <a:t>Electrocardiographic(ECG) abnormalities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3600" b="1" i="1" u="sng" dirty="0" smtClean="0"/>
              <a:t>Laboratory evaluation: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dirty="0" smtClean="0"/>
              <a:t>	 - </a:t>
            </a:r>
            <a:r>
              <a:rPr lang="en-US" sz="3600" dirty="0" smtClean="0"/>
              <a:t>blood </a:t>
            </a:r>
            <a:r>
              <a:rPr lang="en-US" sz="3600" dirty="0" smtClean="0"/>
              <a:t>levels of </a:t>
            </a:r>
            <a:r>
              <a:rPr lang="en-US" sz="3600" dirty="0" smtClean="0"/>
              <a:t>molecules </a:t>
            </a:r>
            <a:r>
              <a:rPr lang="en-US" sz="3600" dirty="0" smtClean="0"/>
              <a:t>leaking out of injured myocardial cells through damaged cell membranes.</a:t>
            </a:r>
          </a:p>
          <a:p>
            <a:pPr algn="l" rtl="0" eaLnBrk="1" hangingPunct="1">
              <a:lnSpc>
                <a:spcPct val="90000"/>
              </a:lnSpc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DDE3B-D0C7-4520-9852-F5A42D52AEC5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91D0C80A92546A90D71F2E4C386F2" ma:contentTypeVersion="1" ma:contentTypeDescription="Create a new document." ma:contentTypeScope="" ma:versionID="8150bc365a64f4197470ef36d602a064">
  <xsd:schema xmlns:xsd="http://www.w3.org/2001/XMLSchema" xmlns:xs="http://www.w3.org/2001/XMLSchema" xmlns:p="http://schemas.microsoft.com/office/2006/metadata/properties" xmlns:ns2="1273bb50-8aa1-4bf6-a01c-f5e28723f012" targetNamespace="http://schemas.microsoft.com/office/2006/metadata/properties" ma:root="true" ma:fieldsID="9617b7a75fb7d0093c66aedf80356b1a" ns2:_="">
    <xsd:import namespace="1273bb50-8aa1-4bf6-a01c-f5e28723f012"/>
    <xsd:element name="properties">
      <xsd:complexType>
        <xsd:sequence>
          <xsd:element name="documentManagement">
            <xsd:complexType>
              <xsd:all>
                <xsd:element ref="ns2:Cours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3bb50-8aa1-4bf6-a01c-f5e28723f012" elementFormDefault="qualified">
    <xsd:import namespace="http://schemas.microsoft.com/office/2006/documentManagement/types"/>
    <xsd:import namespace="http://schemas.microsoft.com/office/infopath/2007/PartnerControls"/>
    <xsd:element name="Course_x0020_Name" ma:index="2" nillable="true" ma:displayName="Course Name" ma:internalName="Cours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rse_x0020_Name xmlns="1273bb50-8aa1-4bf6-a01c-f5e28723f012">cardiovascular pathology-3rd yr medical students</Course_x0020_Name>
  </documentManagement>
</p:properties>
</file>

<file path=customXml/itemProps1.xml><?xml version="1.0" encoding="utf-8"?>
<ds:datastoreItem xmlns:ds="http://schemas.openxmlformats.org/officeDocument/2006/customXml" ds:itemID="{8DF261AE-241B-451F-8B06-A5869A5EAF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5CC1DD-B952-4F20-A581-CA8BD9780C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73bb50-8aa1-4bf6-a01c-f5e28723f0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06EA62-3B97-4871-8A49-4E9E0454E443}">
  <ds:schemaRefs>
    <ds:schemaRef ds:uri="http://schemas.microsoft.com/office/2006/metadata/properties"/>
    <ds:schemaRef ds:uri="http://schemas.microsoft.com/office/infopath/2007/PartnerControls"/>
    <ds:schemaRef ds:uri="1273bb50-8aa1-4bf6-a01c-f5e28723f01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813</Words>
  <Application>Microsoft Office PowerPoint</Application>
  <PresentationFormat>On-screen Show (4:3)</PresentationFormat>
  <Paragraphs>146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Myocardial Infarction </vt:lpstr>
      <vt:lpstr>Slide 2</vt:lpstr>
      <vt:lpstr>Slide 3</vt:lpstr>
      <vt:lpstr>Slide 4</vt:lpstr>
      <vt:lpstr> of  MI  Clinical Features</vt:lpstr>
      <vt:lpstr>Slide 6</vt:lpstr>
      <vt:lpstr>Slide 7</vt:lpstr>
      <vt:lpstr>Slide 8</vt:lpstr>
      <vt:lpstr>Evaluation of MI</vt:lpstr>
      <vt:lpstr>Cardiac enzymes in MI</vt:lpstr>
      <vt:lpstr>Microscopic changes of MI and its repair. </vt:lpstr>
      <vt:lpstr>Microscopic features of myocardial infarction and its repair (detailed) . </vt:lpstr>
      <vt:lpstr>Microscopic features of myocardial infarction and its repair. (detailed) </vt:lpstr>
      <vt:lpstr>Microscopic features of myocardial infarction and its repair. (detailed) </vt:lpstr>
      <vt:lpstr>Slide 15</vt:lpstr>
      <vt:lpstr>Microscopic features of myocardial infarction and its repair. </vt:lpstr>
      <vt:lpstr>Consequences and Complications of MI </vt:lpstr>
      <vt:lpstr>Consequences and Complications of MI (cont.): </vt:lpstr>
      <vt:lpstr> Complications of myocardial rupture include:  </vt:lpstr>
      <vt:lpstr>myocardial rupture</vt:lpstr>
      <vt:lpstr>Slide 21</vt:lpstr>
      <vt:lpstr>Slide 22</vt:lpstr>
      <vt:lpstr>Ventricular aneurysm</vt:lpstr>
      <vt:lpstr>Slide 24</vt:lpstr>
      <vt:lpstr>Long-term prognosis after MI </vt:lpstr>
      <vt:lpstr>Chronic Ischemic Heart Disease </vt:lpstr>
      <vt:lpstr>Sudden Cardiac Death (SCD)</vt:lpstr>
      <vt:lpstr>Other non-atherosclerotic causes of SCD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Myocardial infarction</dc:title>
  <dc:creator/>
  <cp:lastModifiedBy>Administrator</cp:lastModifiedBy>
  <cp:revision>44</cp:revision>
  <dcterms:created xsi:type="dcterms:W3CDTF">2006-08-16T00:00:00Z</dcterms:created>
  <dcterms:modified xsi:type="dcterms:W3CDTF">2016-11-13T08:48:09Z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0x01010032E91D0C80A92546A90D71F2E4C386F2</vt:lpwstr>
  </property>
</Properties>
</file>