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1" r:id="rId4"/>
    <p:sldId id="257" r:id="rId5"/>
    <p:sldId id="259" r:id="rId6"/>
    <p:sldId id="263" r:id="rId7"/>
    <p:sldId id="260" r:id="rId8"/>
    <p:sldId id="258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E97AEC-B764-493B-A46C-E056B84E8B2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077CD5-023A-4E03-9E20-8752CB7404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001000" cy="4041775"/>
          </a:xfrm>
        </p:spPr>
        <p:txBody>
          <a:bodyPr>
            <a:noAutofit/>
          </a:bodyPr>
          <a:lstStyle/>
          <a:p>
            <a:pPr algn="ctr"/>
            <a:r>
              <a:rPr lang="en-US" sz="9300" dirty="0"/>
              <a:t>a</a:t>
            </a:r>
            <a:r>
              <a:rPr lang="en-US" sz="9300" b="1" dirty="0" smtClean="0"/>
              <a:t>cute Systemic Anaphylaxis</a:t>
            </a:r>
            <a:endParaRPr lang="en-US" sz="9300" b="1" dirty="0"/>
          </a:p>
        </p:txBody>
      </p:sp>
    </p:spTree>
    <p:extLst>
      <p:ext uri="{BB962C8B-B14F-4D97-AF65-F5344CB8AC3E}">
        <p14:creationId xmlns:p14="http://schemas.microsoft.com/office/powerpoint/2010/main" val="94024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r>
              <a:rPr lang="en-US" dirty="0" smtClean="0"/>
              <a:t>On arrival at hospital,</a:t>
            </a:r>
          </a:p>
          <a:p>
            <a:endParaRPr lang="en-US" dirty="0" smtClean="0"/>
          </a:p>
          <a:p>
            <a:r>
              <a:rPr lang="en-US" dirty="0" smtClean="0"/>
              <a:t>Blood pressure 40/0 mmHg (</a:t>
            </a:r>
            <a:r>
              <a:rPr lang="en-US" sz="2000" dirty="0" smtClean="0"/>
              <a:t>normal 80/60)</a:t>
            </a:r>
          </a:p>
          <a:p>
            <a:r>
              <a:rPr lang="en-US" dirty="0" smtClean="0"/>
              <a:t>Pulse 185 beats/min </a:t>
            </a:r>
            <a:r>
              <a:rPr lang="en-US" sz="2000" dirty="0" smtClean="0"/>
              <a:t>(normal 80-90)</a:t>
            </a:r>
            <a:endParaRPr lang="en-US" dirty="0" smtClean="0"/>
          </a:p>
          <a:p>
            <a:r>
              <a:rPr lang="en-US" dirty="0" smtClean="0"/>
              <a:t>Respiratory rate 76/min </a:t>
            </a:r>
            <a:r>
              <a:rPr lang="en-US" sz="2000" dirty="0" smtClean="0"/>
              <a:t>(normal 20)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-Give epinephrine immediately.</a:t>
            </a:r>
          </a:p>
          <a:p>
            <a:r>
              <a:rPr lang="en-US" dirty="0" smtClean="0"/>
              <a:t>-(saline, anti-histamine, corticosteroid) IV.</a:t>
            </a:r>
          </a:p>
          <a:p>
            <a:r>
              <a:rPr lang="en-US" dirty="0" smtClean="0"/>
              <a:t>A blood sample was taken to test for histamine and tryptase.</a:t>
            </a:r>
          </a:p>
          <a:p>
            <a:endParaRPr lang="en-US" dirty="0"/>
          </a:p>
        </p:txBody>
      </p:sp>
      <p:pic>
        <p:nvPicPr>
          <p:cNvPr id="6146" name="Picture 2" descr="C:\Users\Lenovo\Desktop\img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310">
            <a:off x="7201972" y="26777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\Desktop\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437418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novo\Desktop\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8836">
            <a:off x="1522017" y="4677908"/>
            <a:ext cx="2362631" cy="15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enovo\Desktop\img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09" y="1906389"/>
            <a:ext cx="2166938" cy="14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12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en-US" dirty="0" smtClean="0"/>
              <a:t>Within minutes,</a:t>
            </a:r>
          </a:p>
          <a:p>
            <a:endParaRPr lang="en-US" dirty="0" smtClean="0"/>
          </a:p>
          <a:p>
            <a:r>
              <a:rPr lang="en-US" dirty="0" smtClean="0"/>
              <a:t>John’s hoarseness improved, wheezing diminished and his breathing became less labored. </a:t>
            </a:r>
          </a:p>
          <a:p>
            <a:r>
              <a:rPr lang="en-US" dirty="0"/>
              <a:t>Blood </a:t>
            </a:r>
            <a:r>
              <a:rPr lang="en-US" dirty="0" smtClean="0"/>
              <a:t>pressure rose to 50/30 </a:t>
            </a:r>
            <a:r>
              <a:rPr lang="en-US" dirty="0"/>
              <a:t>mmHg (</a:t>
            </a:r>
            <a:r>
              <a:rPr lang="en-US" sz="2000" dirty="0"/>
              <a:t>normal 80/60)</a:t>
            </a:r>
          </a:p>
          <a:p>
            <a:r>
              <a:rPr lang="en-US" dirty="0" smtClean="0"/>
              <a:t>Pulse decreased to 145 </a:t>
            </a:r>
            <a:r>
              <a:rPr lang="en-US" dirty="0"/>
              <a:t>beats/min </a:t>
            </a:r>
            <a:r>
              <a:rPr lang="en-US" sz="2000" dirty="0"/>
              <a:t>(normal 80-90)</a:t>
            </a:r>
            <a:endParaRPr lang="en-US" dirty="0"/>
          </a:p>
          <a:p>
            <a:r>
              <a:rPr lang="en-US" dirty="0"/>
              <a:t>Respiratory rate </a:t>
            </a:r>
            <a:r>
              <a:rPr lang="en-US" dirty="0" smtClean="0"/>
              <a:t>61/min </a:t>
            </a:r>
            <a:r>
              <a:rPr lang="en-US" sz="2000" dirty="0"/>
              <a:t>(normal 20)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Lenov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176">
            <a:off x="5577056" y="407729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81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6245352"/>
          </a:xfrm>
        </p:spPr>
        <p:txBody>
          <a:bodyPr/>
          <a:lstStyle/>
          <a:p>
            <a:r>
              <a:rPr lang="en-US" dirty="0" smtClean="0"/>
              <a:t>Thirty minutes later,</a:t>
            </a:r>
          </a:p>
          <a:p>
            <a:endParaRPr lang="en-US" dirty="0" smtClean="0"/>
          </a:p>
          <a:p>
            <a:r>
              <a:rPr lang="en-US" dirty="0" smtClean="0"/>
              <a:t>The hoarseness and wheezing got worse again.</a:t>
            </a:r>
          </a:p>
          <a:p>
            <a:r>
              <a:rPr lang="en-US" dirty="0"/>
              <a:t>Blood pressure </a:t>
            </a:r>
            <a:r>
              <a:rPr lang="en-US" dirty="0" smtClean="0"/>
              <a:t>dropped </a:t>
            </a:r>
            <a:r>
              <a:rPr lang="en-US" dirty="0"/>
              <a:t>to </a:t>
            </a:r>
            <a:r>
              <a:rPr lang="en-US" dirty="0" smtClean="0"/>
              <a:t>40/20 </a:t>
            </a:r>
            <a:r>
              <a:rPr lang="en-US" dirty="0"/>
              <a:t>mmHg (</a:t>
            </a:r>
            <a:r>
              <a:rPr lang="en-US" sz="2000" dirty="0"/>
              <a:t>normal 80/60)</a:t>
            </a:r>
          </a:p>
          <a:p>
            <a:r>
              <a:rPr lang="en-US" dirty="0"/>
              <a:t>Pulse </a:t>
            </a:r>
            <a:r>
              <a:rPr lang="en-US" dirty="0" smtClean="0"/>
              <a:t>increased </a:t>
            </a:r>
            <a:r>
              <a:rPr lang="en-US" dirty="0"/>
              <a:t>to </a:t>
            </a:r>
            <a:r>
              <a:rPr lang="en-US" dirty="0" smtClean="0"/>
              <a:t>170 </a:t>
            </a:r>
            <a:r>
              <a:rPr lang="en-US" dirty="0"/>
              <a:t>beats/min </a:t>
            </a:r>
            <a:r>
              <a:rPr lang="en-US" sz="2000" dirty="0"/>
              <a:t>(normal 80-90)</a:t>
            </a:r>
            <a:endParaRPr lang="en-US" dirty="0"/>
          </a:p>
          <a:p>
            <a:r>
              <a:rPr lang="en-US" dirty="0"/>
              <a:t>Respiratory rate </a:t>
            </a:r>
            <a:r>
              <a:rPr lang="en-US" dirty="0" smtClean="0"/>
              <a:t>70/min </a:t>
            </a:r>
            <a:r>
              <a:rPr lang="en-US" sz="2000" dirty="0"/>
              <a:t>(normal 20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-</a:t>
            </a:r>
            <a:r>
              <a:rPr lang="en-US" dirty="0" smtClean="0"/>
              <a:t>John was given another injection of epinephrine and inhaled albuterol. (</a:t>
            </a:r>
            <a:r>
              <a:rPr lang="en-US" sz="2000" dirty="0" smtClean="0"/>
              <a:t>this treatment was repeated after 30 </a:t>
            </a:r>
            <a:r>
              <a:rPr lang="en-US" sz="2000" dirty="0" err="1" smtClean="0"/>
              <a:t>mins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C:\Users\Lenovo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76">
            <a:off x="762000" y="4495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74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r>
              <a:rPr lang="en-US" dirty="0" smtClean="0"/>
              <a:t>One hour later,</a:t>
            </a:r>
          </a:p>
          <a:p>
            <a:endParaRPr lang="en-US" dirty="0" smtClean="0"/>
          </a:p>
          <a:p>
            <a:r>
              <a:rPr lang="en-US" dirty="0" smtClean="0"/>
              <a:t>The child was fully responsive</a:t>
            </a:r>
          </a:p>
          <a:p>
            <a:r>
              <a:rPr lang="en-US" dirty="0"/>
              <a:t>Blood pressure rose to </a:t>
            </a:r>
            <a:r>
              <a:rPr lang="en-US" dirty="0" smtClean="0"/>
              <a:t>70/50 </a:t>
            </a:r>
            <a:r>
              <a:rPr lang="en-US" dirty="0"/>
              <a:t>mmHg (</a:t>
            </a:r>
            <a:r>
              <a:rPr lang="en-US" sz="2000" dirty="0"/>
              <a:t>normal 80/60)</a:t>
            </a:r>
          </a:p>
          <a:p>
            <a:r>
              <a:rPr lang="en-US" dirty="0"/>
              <a:t>Pulse decreased to </a:t>
            </a:r>
            <a:r>
              <a:rPr lang="en-US" dirty="0" smtClean="0"/>
              <a:t>116 </a:t>
            </a:r>
            <a:r>
              <a:rPr lang="en-US" dirty="0"/>
              <a:t>beats/min </a:t>
            </a:r>
            <a:r>
              <a:rPr lang="en-US" sz="2000" dirty="0"/>
              <a:t>(normal 80-90)</a:t>
            </a:r>
            <a:endParaRPr lang="en-US" dirty="0"/>
          </a:p>
          <a:p>
            <a:r>
              <a:rPr lang="en-US" dirty="0"/>
              <a:t>Respiratory rate </a:t>
            </a:r>
            <a:r>
              <a:rPr lang="en-US" dirty="0" smtClean="0"/>
              <a:t>46/min </a:t>
            </a:r>
            <a:r>
              <a:rPr lang="en-US" sz="2000" dirty="0"/>
              <a:t>(normal 20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-</a:t>
            </a:r>
            <a:r>
              <a:rPr lang="en-US" sz="2000" dirty="0" smtClean="0"/>
              <a:t>An injection of Susphrine (long acting epinephrine) was administered .</a:t>
            </a:r>
          </a:p>
          <a:p>
            <a:r>
              <a:rPr lang="en-US" sz="2000" dirty="0" smtClean="0"/>
              <a:t>-treatment with </a:t>
            </a:r>
            <a:r>
              <a:rPr lang="en-US" sz="2000" dirty="0" err="1" smtClean="0"/>
              <a:t>benadryl</a:t>
            </a:r>
            <a:r>
              <a:rPr lang="en-US" sz="2000" dirty="0" smtClean="0"/>
              <a:t> and methylprednisolone IV every 6 hours was continued for 24 hours, by </a:t>
            </a:r>
            <a:r>
              <a:rPr lang="en-US" sz="2000" dirty="0" err="1" smtClean="0"/>
              <a:t>wich</a:t>
            </a:r>
            <a:r>
              <a:rPr lang="en-US" sz="2000" dirty="0" smtClean="0"/>
              <a:t> time the facial swelling has subsided, BP, RR, P were normal.</a:t>
            </a:r>
          </a:p>
          <a:p>
            <a:endParaRPr lang="en-US" sz="2000" dirty="0"/>
          </a:p>
          <a:p>
            <a:r>
              <a:rPr lang="en-US" sz="2000" dirty="0" smtClean="0"/>
              <a:t>-NO MORE PEANUTS</a:t>
            </a:r>
            <a:endParaRPr lang="en-US" sz="2000" dirty="0"/>
          </a:p>
        </p:txBody>
      </p:sp>
      <p:pic>
        <p:nvPicPr>
          <p:cNvPr id="9218" name="Picture 2" descr="C:\Users\Lenovo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234">
            <a:off x="6434813" y="145715"/>
            <a:ext cx="20828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ovo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231">
            <a:off x="6136288" y="4787900"/>
            <a:ext cx="187064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enovo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75237"/>
            <a:ext cx="1676399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2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559552"/>
          </a:xfrm>
        </p:spPr>
        <p:txBody>
          <a:bodyPr/>
          <a:lstStyle/>
          <a:p>
            <a:r>
              <a:rPr lang="en-US" dirty="0" smtClean="0"/>
              <a:t>-requires immediate therapy.</a:t>
            </a:r>
          </a:p>
          <a:p>
            <a:r>
              <a:rPr lang="en-US" sz="2200" dirty="0" smtClean="0"/>
              <a:t>Difficulty in breathing due to constriction of bronchial smooth muscle.</a:t>
            </a:r>
          </a:p>
          <a:p>
            <a:r>
              <a:rPr lang="en-US" sz="2200" dirty="0" smtClean="0"/>
              <a:t>Catastrophic loss of blood pressure due to leakage of fluid from the blood vessels.</a:t>
            </a:r>
          </a:p>
          <a:p>
            <a:endParaRPr lang="en-US" sz="2200" dirty="0"/>
          </a:p>
          <a:p>
            <a:r>
              <a:rPr lang="en-US" sz="2200" dirty="0" smtClean="0"/>
              <a:t>An antigen administered by subcutaneous, IM or IV injection is more likely to induce a clinical anaphylactic reaction than one that enters by the oral or respiratory route.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89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img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87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anaphylaxis-ige-mediated-hypersensitivity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4" y="0"/>
            <a:ext cx="9156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07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OneDrive\Pictures\Screenshots\2016-11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3048000" cy="586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57199"/>
            <a:ext cx="4648200" cy="556059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-</a:t>
            </a:r>
            <a:r>
              <a:rPr lang="en-US" sz="2200" dirty="0" err="1" smtClean="0"/>
              <a:t>IgE</a:t>
            </a:r>
            <a:r>
              <a:rPr lang="en-US" sz="2200" dirty="0" smtClean="0"/>
              <a:t>-mediated hypersensitivity.</a:t>
            </a:r>
          </a:p>
          <a:p>
            <a:endParaRPr lang="en-US" sz="2200" dirty="0" smtClean="0"/>
          </a:p>
          <a:p>
            <a:r>
              <a:rPr lang="en-US" sz="2200" dirty="0" smtClean="0"/>
              <a:t>-Rapid &amp; life-threatening.</a:t>
            </a:r>
          </a:p>
          <a:p>
            <a:endParaRPr lang="en-US" sz="2200" dirty="0" smtClean="0"/>
          </a:p>
          <a:p>
            <a:r>
              <a:rPr lang="en-US" sz="2200" dirty="0" smtClean="0"/>
              <a:t>-First exposure: mast cells armed with specific </a:t>
            </a:r>
            <a:r>
              <a:rPr lang="en-US" sz="2200" dirty="0" err="1" smtClean="0"/>
              <a:t>IgE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-</a:t>
            </a:r>
            <a:r>
              <a:rPr lang="en-US" sz="2200" dirty="0" err="1" smtClean="0"/>
              <a:t>Reexposure</a:t>
            </a:r>
            <a:r>
              <a:rPr lang="en-US" sz="2200" dirty="0" smtClean="0"/>
              <a:t>: allergic reaction.</a:t>
            </a:r>
          </a:p>
          <a:p>
            <a:endParaRPr lang="en-US" sz="2200" dirty="0" smtClean="0"/>
          </a:p>
          <a:p>
            <a:r>
              <a:rPr lang="en-US" sz="2200" dirty="0" smtClean="0"/>
              <a:t>-Histamine: increase permeability.</a:t>
            </a:r>
          </a:p>
          <a:p>
            <a:endParaRPr lang="en-US" sz="2200" dirty="0" smtClean="0"/>
          </a:p>
          <a:p>
            <a:r>
              <a:rPr lang="en-US" sz="2200" dirty="0" smtClean="0"/>
              <a:t>-</a:t>
            </a:r>
            <a:r>
              <a:rPr lang="en-US" sz="2200" dirty="0" err="1" smtClean="0"/>
              <a:t>Leukotrienes</a:t>
            </a:r>
            <a:r>
              <a:rPr lang="en-US" sz="2200" dirty="0" smtClean="0"/>
              <a:t>: bronchospasm.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8638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914400"/>
            <a:ext cx="2743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-systemic allergen cause serious anaphylactic reaction (circulation and respiratory).</a:t>
            </a:r>
          </a:p>
          <a:p>
            <a:endParaRPr lang="en-US" sz="2000" b="1" dirty="0"/>
          </a:p>
          <a:p>
            <a:r>
              <a:rPr lang="en-US" sz="2000" b="1" dirty="0" smtClean="0"/>
              <a:t>-localized swelling of the throat can cause suffocation.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867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09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OneDrive\Pictures\Screenshots\2016-11-06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72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53340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-Most common to cause acute systemic anaphylaxis are foods, antibiotics (penicillin) and insect venoms.</a:t>
            </a:r>
          </a:p>
          <a:p>
            <a:endParaRPr lang="en-US" dirty="0"/>
          </a:p>
          <a:p>
            <a:r>
              <a:rPr lang="en-US" dirty="0" smtClean="0"/>
              <a:t>-Act as haptens (small molecules bind to proteins and form antibodies against them)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059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Asthma Pathogene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77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C:\Users\Lenovo\OneDrive\Pictures\Screenshots\2016-11-06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63541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752600"/>
            <a:ext cx="2133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Insect-sting: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At time zero: onset of the anaphylactic reaction.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Anti-histamine </a:t>
            </a:r>
            <a:r>
              <a:rPr lang="en-US" sz="2000" b="1" dirty="0" smtClean="0"/>
              <a:t>and epinephrine.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4151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Lenovo\OneDrive\Pictures\Screenshots\2016-11-06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1000"/>
            <a:ext cx="820388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105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*Platelet-activating factor is not released by mast cells but by neutrophils, basophils, platelets and endothelial cells.</a:t>
            </a:r>
          </a:p>
        </p:txBody>
      </p:sp>
    </p:spTree>
    <p:extLst>
      <p:ext uri="{BB962C8B-B14F-4D97-AF65-F5344CB8AC3E}">
        <p14:creationId xmlns:p14="http://schemas.microsoft.com/office/powerpoint/2010/main" val="1986965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The case of john mason: a life-threatening immune reaction</a:t>
            </a:r>
            <a:endParaRPr lang="en-US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22-month-old child , swollen lips after eating cookies containing peanut butter.</a:t>
            </a:r>
          </a:p>
          <a:p>
            <a:r>
              <a:rPr lang="en-US" dirty="0" smtClean="0"/>
              <a:t>Symptoms disappeared in about an hour.</a:t>
            </a:r>
          </a:p>
          <a:p>
            <a:r>
              <a:rPr lang="en-US" dirty="0" smtClean="0"/>
              <a:t>A Month later, after eating the same type of cookies, he started to vomit, became hoarse, had great difficulty in breathing, started to wheeze  and developed a swollen face.</a:t>
            </a:r>
          </a:p>
          <a:p>
            <a:r>
              <a:rPr lang="en-US" dirty="0" smtClean="0"/>
              <a:t>Unconscious.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Lenovo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61">
            <a:off x="7130613" y="156801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70046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enovo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749">
            <a:off x="998196" y="50927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enovo\Desktop\img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19" y="4876800"/>
            <a:ext cx="2374913" cy="13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01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1235</TotalTime>
  <Words>501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acute Systemic Anaphylaxis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The case of john mason: a life-threatening immune reaction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30</cp:revision>
  <dcterms:created xsi:type="dcterms:W3CDTF">2016-11-14T11:43:44Z</dcterms:created>
  <dcterms:modified xsi:type="dcterms:W3CDTF">2016-11-20T04:26:48Z</dcterms:modified>
</cp:coreProperties>
</file>