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314" r:id="rId2"/>
    <p:sldId id="256" r:id="rId3"/>
    <p:sldId id="257" r:id="rId4"/>
    <p:sldId id="285" r:id="rId5"/>
    <p:sldId id="321" r:id="rId6"/>
    <p:sldId id="306" r:id="rId7"/>
    <p:sldId id="307" r:id="rId8"/>
    <p:sldId id="320" r:id="rId9"/>
    <p:sldId id="322" r:id="rId10"/>
    <p:sldId id="290" r:id="rId11"/>
    <p:sldId id="291" r:id="rId12"/>
    <p:sldId id="292" r:id="rId13"/>
    <p:sldId id="293" r:id="rId14"/>
    <p:sldId id="294" r:id="rId15"/>
    <p:sldId id="258" r:id="rId16"/>
    <p:sldId id="315" r:id="rId17"/>
    <p:sldId id="259" r:id="rId18"/>
    <p:sldId id="289" r:id="rId19"/>
    <p:sldId id="311" r:id="rId20"/>
    <p:sldId id="312" r:id="rId21"/>
    <p:sldId id="313" r:id="rId22"/>
    <p:sldId id="287" r:id="rId23"/>
    <p:sldId id="295" r:id="rId24"/>
    <p:sldId id="297" r:id="rId25"/>
    <p:sldId id="304" r:id="rId26"/>
    <p:sldId id="305" r:id="rId27"/>
    <p:sldId id="298" r:id="rId28"/>
    <p:sldId id="300" r:id="rId29"/>
    <p:sldId id="318" r:id="rId30"/>
    <p:sldId id="301" r:id="rId31"/>
    <p:sldId id="299" r:id="rId32"/>
    <p:sldId id="303" r:id="rId33"/>
    <p:sldId id="317" r:id="rId34"/>
    <p:sldId id="316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DD208-EEC6-403D-9EDD-B8ABB1341764}" type="datetimeFigureOut">
              <a:rPr lang="en-US" smtClean="0"/>
              <a:t>7/9/2016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4164E-E3D5-452A-A675-1F1EC9168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843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B2F5E-2FE2-416C-A54A-22936127898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0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C1473427-4F77-4B04-BE36-404BE001E099}" type="slidenum">
              <a:rPr lang="en-US" altLang="ar-EG"/>
              <a:pPr/>
              <a:t>14</a:t>
            </a:fld>
            <a:endParaRPr lang="en-US" altLang="ar-EG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ar-EG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ar-EG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18A0BB2D-FA43-4728-BAD0-F64084851262}" type="slidenum">
              <a:rPr lang="ar-SA" altLang="ar-EG">
                <a:latin typeface="Arial" charset="0"/>
              </a:rPr>
              <a:pPr/>
              <a:t>23</a:t>
            </a:fld>
            <a:endParaRPr lang="en-US" altLang="ar-EG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D8BD707-D9CF-40AE-B4C6-C98DA3205C09}" type="datetimeFigureOut">
              <a:rPr lang="en-US" smtClean="0"/>
              <a:pPr/>
              <a:t>7/9/2016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6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6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6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4" y="6467475"/>
            <a:ext cx="190849" cy="12031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9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285876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5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4" y="6467475"/>
            <a:ext cx="190849" cy="12031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6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4" y="6467475"/>
            <a:ext cx="190849" cy="12031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3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6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6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4" y="6467475"/>
            <a:ext cx="190849" cy="12031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6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4" y="6467475"/>
            <a:ext cx="190849" cy="12031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6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4" y="6467475"/>
            <a:ext cx="190849" cy="12031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Endocrine Physiology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Hashim A. Mohammad 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2</a:t>
            </a:r>
            <a:r>
              <a:rPr lang="en-US" b="1" baseline="30000" dirty="0" smtClean="0">
                <a:solidFill>
                  <a:schemeClr val="tx1"/>
                </a:solidFill>
              </a:rPr>
              <a:t>nd</a:t>
            </a:r>
            <a:r>
              <a:rPr lang="en-US" b="1" dirty="0" smtClean="0">
                <a:solidFill>
                  <a:schemeClr val="tx1"/>
                </a:solidFill>
              </a:rPr>
              <a:t> year medical student- University of Jordan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July, 2016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53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Physiological Anatomy of the Kidney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functional unit of the kidney is the nephron. </a:t>
            </a:r>
          </a:p>
          <a:p>
            <a:r>
              <a:rPr lang="en-US" dirty="0" smtClean="0"/>
              <a:t>The nephron is composed of a renal corpuscle and tubules. </a:t>
            </a:r>
          </a:p>
          <a:p>
            <a:r>
              <a:rPr lang="en-US" dirty="0" smtClean="0"/>
              <a:t>The renal corpuscle is composed of the glomerulus and Bowman’s capsule. </a:t>
            </a:r>
            <a:br>
              <a:rPr lang="en-US" dirty="0" smtClean="0"/>
            </a:br>
            <a:r>
              <a:rPr lang="en-US" dirty="0" smtClean="0"/>
              <a:t>-------------------------------------------------------------------------</a:t>
            </a:r>
          </a:p>
          <a:p>
            <a:r>
              <a:rPr lang="en-US" dirty="0" smtClean="0"/>
              <a:t>Functions of nephrons: </a:t>
            </a:r>
          </a:p>
          <a:p>
            <a:pPr marL="0" indent="0">
              <a:buNone/>
            </a:pPr>
            <a:r>
              <a:rPr lang="en-US" dirty="0" smtClean="0"/>
              <a:t>1- Removal of waste products and formation of urine. </a:t>
            </a:r>
          </a:p>
          <a:p>
            <a:pPr marL="0" indent="0">
              <a:buNone/>
            </a:pPr>
            <a:r>
              <a:rPr lang="en-US" dirty="0" smtClean="0"/>
              <a:t>2- Regulation of blood volume and pressure. </a:t>
            </a:r>
          </a:p>
          <a:p>
            <a:pPr marL="0" indent="0">
              <a:buNone/>
            </a:pPr>
            <a:r>
              <a:rPr lang="en-US" dirty="0" smtClean="0"/>
              <a:t>3- Regulation of water and electrolytes levels in the blood. </a:t>
            </a:r>
          </a:p>
          <a:p>
            <a:pPr marL="0" indent="0">
              <a:buNone/>
            </a:pPr>
            <a:r>
              <a:rPr lang="en-US" dirty="0" smtClean="0"/>
              <a:t>4- Regulation of blood </a:t>
            </a:r>
            <a:r>
              <a:rPr lang="en-US" dirty="0" err="1" smtClean="0"/>
              <a:t>pH.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715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Nephron Structure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ww.mhhe.com/biosci/ap/dynamichuman2/content/gifs/0176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7" b="3333"/>
          <a:stretch/>
        </p:blipFill>
        <p:spPr bwMode="auto">
          <a:xfrm>
            <a:off x="609600" y="1295400"/>
            <a:ext cx="7499048" cy="4724400"/>
          </a:xfrm>
          <a:prstGeom prst="rect">
            <a:avLst/>
          </a:prstGeom>
          <a:noFill/>
          <a:effectLst>
            <a:glow rad="1651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mhhe.com/biosci/ap/dynamichuman2/content/gifs/0176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667" b="3333"/>
          <a:stretch/>
        </p:blipFill>
        <p:spPr bwMode="auto">
          <a:xfrm>
            <a:off x="609605" y="1295400"/>
            <a:ext cx="7499047" cy="4724400"/>
          </a:xfrm>
          <a:prstGeom prst="rect">
            <a:avLst/>
          </a:prstGeom>
          <a:noFill/>
          <a:effectLst>
            <a:glow rad="1651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569304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Plasma </a:t>
            </a:r>
            <a:r>
              <a:rPr lang="en-US" b="1" dirty="0" err="1" smtClean="0">
                <a:solidFill>
                  <a:srgbClr val="C00000"/>
                </a:solidFill>
              </a:rPr>
              <a:t>v.s</a:t>
            </a:r>
            <a:r>
              <a:rPr lang="en-US" b="1" dirty="0" smtClean="0">
                <a:solidFill>
                  <a:srgbClr val="C00000"/>
                </a:solidFill>
              </a:rPr>
              <a:t> Filtrate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72000"/>
            <a:ext cx="8229600" cy="1584960"/>
          </a:xfrm>
        </p:spPr>
        <p:txBody>
          <a:bodyPr/>
          <a:lstStyle/>
          <a:p>
            <a:r>
              <a:rPr lang="en-US" dirty="0" smtClean="0"/>
              <a:t>The filtrate has the same concentration of plasma of everything except for proteins, which cannot pass through capillaries.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7" y="1219200"/>
            <a:ext cx="8334375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156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Functions of the Nephron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334000" y="1219200"/>
            <a:ext cx="3352800" cy="4937760"/>
          </a:xfrm>
        </p:spPr>
        <p:txBody>
          <a:bodyPr/>
          <a:lstStyle/>
          <a:p>
            <a:r>
              <a:rPr lang="en-US" dirty="0" smtClean="0"/>
              <a:t>The nephron has vascular components (afferent and efferent arterioles) and tubular components (PCTs, Loop of </a:t>
            </a:r>
            <a:r>
              <a:rPr lang="en-US" dirty="0" err="1" smtClean="0"/>
              <a:t>Henle</a:t>
            </a:r>
            <a:r>
              <a:rPr lang="en-US" dirty="0" smtClean="0"/>
              <a:t>, and DCTs). </a:t>
            </a:r>
          </a:p>
          <a:p>
            <a:r>
              <a:rPr lang="en-US" dirty="0" smtClean="0"/>
              <a:t>Tubular reabsorption and secretion is made to meet blood needs. </a:t>
            </a:r>
          </a:p>
          <a:p>
            <a:endParaRPr lang="en-US" dirty="0"/>
          </a:p>
        </p:txBody>
      </p:sp>
      <p:pic>
        <p:nvPicPr>
          <p:cNvPr id="4" name="Picture 4" descr="figure_19_03_labe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" t="1389" r="1363" b="4861"/>
          <a:stretch>
            <a:fillRect/>
          </a:stretch>
        </p:blipFill>
        <p:spPr bwMode="auto">
          <a:xfrm>
            <a:off x="228600" y="1295400"/>
            <a:ext cx="493776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3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 Box 77"/>
          <p:cNvSpPr txBox="1">
            <a:spLocks noChangeArrowheads="1"/>
          </p:cNvSpPr>
          <p:nvPr/>
        </p:nvSpPr>
        <p:spPr bwMode="auto">
          <a:xfrm>
            <a:off x="1989139" y="1173163"/>
            <a:ext cx="1130300" cy="50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rtl="1" eaLnBrk="1" hangingPunct="1">
              <a:lnSpc>
                <a:spcPts val="1000"/>
              </a:lnSpc>
              <a:spcBef>
                <a:spcPct val="50000"/>
              </a:spcBef>
            </a:pPr>
            <a:r>
              <a:rPr lang="en-US" altLang="ar-EG" sz="2400" b="1">
                <a:solidFill>
                  <a:srgbClr val="0000FF"/>
                </a:solidFill>
              </a:rPr>
              <a:t>125 </a:t>
            </a:r>
          </a:p>
          <a:p>
            <a:pPr algn="ctr" rtl="1" eaLnBrk="1" hangingPunct="1">
              <a:lnSpc>
                <a:spcPts val="1000"/>
              </a:lnSpc>
              <a:spcBef>
                <a:spcPct val="50000"/>
              </a:spcBef>
            </a:pPr>
            <a:r>
              <a:rPr lang="en-US" altLang="ar-EG" sz="2000" b="1">
                <a:solidFill>
                  <a:srgbClr val="0000FF"/>
                </a:solidFill>
              </a:rPr>
              <a:t>ml/min</a:t>
            </a:r>
          </a:p>
        </p:txBody>
      </p:sp>
      <p:sp>
        <p:nvSpPr>
          <p:cNvPr id="116" name="Text Box 77"/>
          <p:cNvSpPr txBox="1">
            <a:spLocks noChangeArrowheads="1"/>
          </p:cNvSpPr>
          <p:nvPr/>
        </p:nvSpPr>
        <p:spPr bwMode="auto">
          <a:xfrm>
            <a:off x="5148266" y="5997577"/>
            <a:ext cx="2051051" cy="533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rtl="1" eaLnBrk="1" hangingPunct="1">
              <a:lnSpc>
                <a:spcPts val="1000"/>
              </a:lnSpc>
              <a:spcBef>
                <a:spcPct val="50000"/>
              </a:spcBef>
            </a:pPr>
            <a:r>
              <a:rPr lang="en-US" altLang="ar-EG" sz="2400" b="1">
                <a:solidFill>
                  <a:srgbClr val="0000FF"/>
                </a:solidFill>
              </a:rPr>
              <a:t>1 – 1.5ml/min</a:t>
            </a:r>
          </a:p>
          <a:p>
            <a:pPr algn="ctr" rtl="1" eaLnBrk="1" hangingPunct="1">
              <a:lnSpc>
                <a:spcPts val="1000"/>
              </a:lnSpc>
              <a:spcBef>
                <a:spcPct val="50000"/>
              </a:spcBef>
            </a:pPr>
            <a:r>
              <a:rPr lang="en-US" altLang="ar-EG" sz="2400" b="1">
                <a:solidFill>
                  <a:srgbClr val="0000FF"/>
                </a:solidFill>
              </a:rPr>
              <a:t>1.5-2 </a:t>
            </a:r>
            <a:r>
              <a:rPr lang="en-US" altLang="ar-EG" sz="2000" b="1">
                <a:solidFill>
                  <a:srgbClr val="0000FF"/>
                </a:solidFill>
              </a:rPr>
              <a:t>L/day</a:t>
            </a:r>
          </a:p>
        </p:txBody>
      </p:sp>
      <p:grpSp>
        <p:nvGrpSpPr>
          <p:cNvPr id="5125" name="Group 1"/>
          <p:cNvGrpSpPr>
            <a:grpSpLocks/>
          </p:cNvGrpSpPr>
          <p:nvPr/>
        </p:nvGrpSpPr>
        <p:grpSpPr bwMode="auto">
          <a:xfrm>
            <a:off x="152400" y="1731966"/>
            <a:ext cx="8839200" cy="4217987"/>
            <a:chOff x="152400" y="1731292"/>
            <a:chExt cx="8839200" cy="4217988"/>
          </a:xfrm>
        </p:grpSpPr>
        <p:grpSp>
          <p:nvGrpSpPr>
            <p:cNvPr id="5132" name="Group 73"/>
            <p:cNvGrpSpPr>
              <a:grpSpLocks/>
            </p:cNvGrpSpPr>
            <p:nvPr/>
          </p:nvGrpSpPr>
          <p:grpSpPr bwMode="auto">
            <a:xfrm>
              <a:off x="152400" y="1731292"/>
              <a:ext cx="8839200" cy="4164013"/>
              <a:chOff x="152400" y="1066800"/>
              <a:chExt cx="8610600" cy="4749951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152400" y="1066800"/>
                <a:ext cx="8610600" cy="1142668"/>
              </a:xfrm>
              <a:prstGeom prst="rect">
                <a:avLst/>
              </a:prstGeom>
              <a:solidFill>
                <a:srgbClr val="FFF5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152400" y="2209468"/>
                <a:ext cx="8610600" cy="3607283"/>
              </a:xfrm>
              <a:prstGeom prst="rect">
                <a:avLst/>
              </a:prstGeom>
              <a:gradFill flip="none" rotWithShape="1">
                <a:gsLst>
                  <a:gs pos="0">
                    <a:srgbClr val="FFC000"/>
                  </a:gs>
                  <a:gs pos="50000">
                    <a:srgbClr val="FFC000">
                      <a:tint val="44500"/>
                      <a:satMod val="160000"/>
                    </a:srgbClr>
                  </a:gs>
                  <a:gs pos="100000">
                    <a:srgbClr val="FFC000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/>
              </a:p>
            </p:txBody>
          </p:sp>
        </p:grpSp>
        <p:grpSp>
          <p:nvGrpSpPr>
            <p:cNvPr id="5133" name="Group 36"/>
            <p:cNvGrpSpPr>
              <a:grpSpLocks/>
            </p:cNvGrpSpPr>
            <p:nvPr/>
          </p:nvGrpSpPr>
          <p:grpSpPr bwMode="auto">
            <a:xfrm>
              <a:off x="7093003" y="2061492"/>
              <a:ext cx="381000" cy="3581400"/>
              <a:chOff x="3483" y="1390"/>
              <a:chExt cx="151" cy="1586"/>
            </a:xfrm>
          </p:grpSpPr>
          <p:sp>
            <p:nvSpPr>
              <p:cNvPr id="5137" name="AutoShape 37"/>
              <p:cNvSpPr>
                <a:spLocks noChangeArrowheads="1"/>
              </p:cNvSpPr>
              <p:nvPr/>
            </p:nvSpPr>
            <p:spPr bwMode="auto">
              <a:xfrm>
                <a:off x="3483" y="1392"/>
                <a:ext cx="29" cy="1584"/>
              </a:xfrm>
              <a:prstGeom prst="can">
                <a:avLst>
                  <a:gd name="adj" fmla="val 245540"/>
                </a:avLst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rtl="1" eaLnBrk="1" hangingPunct="1"/>
                <a:endParaRPr lang="ar-EG" altLang="ar-EG">
                  <a:latin typeface="Calibri" pitchFamily="34" charset="0"/>
                </a:endParaRPr>
              </a:p>
            </p:txBody>
          </p:sp>
          <p:sp>
            <p:nvSpPr>
              <p:cNvPr id="5138" name="AutoShape 38"/>
              <p:cNvSpPr>
                <a:spLocks noChangeArrowheads="1"/>
              </p:cNvSpPr>
              <p:nvPr/>
            </p:nvSpPr>
            <p:spPr bwMode="auto">
              <a:xfrm>
                <a:off x="3544" y="1390"/>
                <a:ext cx="29" cy="1584"/>
              </a:xfrm>
              <a:prstGeom prst="can">
                <a:avLst>
                  <a:gd name="adj" fmla="val 245540"/>
                </a:avLst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rtl="1" eaLnBrk="1" hangingPunct="1"/>
                <a:endParaRPr lang="ar-EG" altLang="ar-EG">
                  <a:latin typeface="Calibri" pitchFamily="34" charset="0"/>
                </a:endParaRPr>
              </a:p>
            </p:txBody>
          </p:sp>
          <p:sp>
            <p:nvSpPr>
              <p:cNvPr id="5139" name="AutoShape 39"/>
              <p:cNvSpPr>
                <a:spLocks noChangeArrowheads="1"/>
              </p:cNvSpPr>
              <p:nvPr/>
            </p:nvSpPr>
            <p:spPr bwMode="auto">
              <a:xfrm>
                <a:off x="3605" y="1392"/>
                <a:ext cx="29" cy="1584"/>
              </a:xfrm>
              <a:prstGeom prst="can">
                <a:avLst>
                  <a:gd name="adj" fmla="val 245540"/>
                </a:avLst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rtl="1" eaLnBrk="1" hangingPunct="1"/>
                <a:endParaRPr lang="ar-EG" altLang="ar-EG">
                  <a:latin typeface="Calibri" pitchFamily="34" charset="0"/>
                </a:endParaRPr>
              </a:p>
            </p:txBody>
          </p:sp>
        </p:grpSp>
        <p:pic>
          <p:nvPicPr>
            <p:cNvPr id="5134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90"/>
            <a:stretch>
              <a:fillRect/>
            </a:stretch>
          </p:blipFill>
          <p:spPr bwMode="auto">
            <a:xfrm>
              <a:off x="1997075" y="1882105"/>
              <a:ext cx="4491038" cy="406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5" name="TextBox 36"/>
            <p:cNvSpPr txBox="1">
              <a:spLocks noChangeArrowheads="1"/>
            </p:cNvSpPr>
            <p:nvPr/>
          </p:nvSpPr>
          <p:spPr bwMode="auto">
            <a:xfrm>
              <a:off x="2951163" y="1820192"/>
              <a:ext cx="297645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rtl="1" eaLnBrk="1" hangingPunct="1"/>
              <a:r>
                <a:rPr lang="en-US" altLang="ar-EG" sz="2000" b="1">
                  <a:solidFill>
                    <a:srgbClr val="0000CC"/>
                  </a:solidFill>
                </a:rPr>
                <a:t>  PCT          Loop            DCT </a:t>
              </a:r>
              <a:endParaRPr lang="ar-EG" altLang="ar-EG" sz="2000" b="1">
                <a:solidFill>
                  <a:srgbClr val="0000CC"/>
                </a:solidFill>
              </a:endParaRPr>
            </a:p>
          </p:txBody>
        </p:sp>
        <p:sp>
          <p:nvSpPr>
            <p:cNvPr id="5136" name="TextBox 39"/>
            <p:cNvSpPr txBox="1">
              <a:spLocks noChangeArrowheads="1"/>
            </p:cNvSpPr>
            <p:nvPr/>
          </p:nvSpPr>
          <p:spPr bwMode="auto">
            <a:xfrm rot="5400000">
              <a:off x="5325329" y="2492693"/>
              <a:ext cx="176041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rtl="1" eaLnBrk="1" hangingPunct="1"/>
              <a:r>
                <a:rPr lang="en-US" altLang="ar-EG" sz="2000" b="1">
                  <a:solidFill>
                    <a:srgbClr val="0000CC"/>
                  </a:solidFill>
                </a:rPr>
                <a:t>Collecting duct</a:t>
              </a:r>
              <a:endParaRPr lang="ar-EG" altLang="ar-EG" sz="2000" b="1">
                <a:solidFill>
                  <a:srgbClr val="0000CC"/>
                </a:solidFill>
              </a:endParaRPr>
            </a:p>
          </p:txBody>
        </p:sp>
      </p:grpSp>
      <p:sp>
        <p:nvSpPr>
          <p:cNvPr id="29" name="Text Box 77"/>
          <p:cNvSpPr txBox="1">
            <a:spLocks noChangeArrowheads="1"/>
          </p:cNvSpPr>
          <p:nvPr/>
        </p:nvSpPr>
        <p:spPr bwMode="auto">
          <a:xfrm>
            <a:off x="827090" y="2030413"/>
            <a:ext cx="1130300" cy="60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rtl="1" eaLnBrk="1" hangingPunct="1">
              <a:lnSpc>
                <a:spcPts val="1400"/>
              </a:lnSpc>
              <a:spcBef>
                <a:spcPct val="50000"/>
              </a:spcBef>
            </a:pPr>
            <a:r>
              <a:rPr lang="en-US" altLang="ar-EG" sz="2400" b="1">
                <a:solidFill>
                  <a:srgbClr val="EA0000"/>
                </a:solidFill>
              </a:rPr>
              <a:t>1250 </a:t>
            </a:r>
          </a:p>
          <a:p>
            <a:pPr algn="ctr" rtl="1" eaLnBrk="1" hangingPunct="1">
              <a:lnSpc>
                <a:spcPts val="1400"/>
              </a:lnSpc>
              <a:spcBef>
                <a:spcPct val="50000"/>
              </a:spcBef>
            </a:pPr>
            <a:r>
              <a:rPr lang="en-US" altLang="ar-EG" sz="2000" b="1">
                <a:solidFill>
                  <a:srgbClr val="EA0000"/>
                </a:solidFill>
              </a:rPr>
              <a:t>ml/min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373317" y="2097091"/>
            <a:ext cx="542925" cy="593725"/>
            <a:chOff x="2373313" y="2107530"/>
            <a:chExt cx="542925" cy="593725"/>
          </a:xfrm>
        </p:grpSpPr>
        <p:cxnSp>
          <p:nvCxnSpPr>
            <p:cNvPr id="31" name="Straight Arrow Connector 30"/>
            <p:cNvCxnSpPr/>
            <p:nvPr/>
          </p:nvCxnSpPr>
          <p:spPr>
            <a:xfrm flipV="1">
              <a:off x="2373313" y="2107530"/>
              <a:ext cx="274637" cy="182562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2411413" y="2518692"/>
              <a:ext cx="274637" cy="182563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2411413" y="2401217"/>
              <a:ext cx="504825" cy="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 Box 77"/>
          <p:cNvSpPr txBox="1">
            <a:spLocks noChangeArrowheads="1"/>
          </p:cNvSpPr>
          <p:nvPr/>
        </p:nvSpPr>
        <p:spPr bwMode="auto">
          <a:xfrm>
            <a:off x="212727" y="188914"/>
            <a:ext cx="8882063" cy="60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1400"/>
              </a:lnSpc>
              <a:spcBef>
                <a:spcPct val="50000"/>
              </a:spcBef>
            </a:pPr>
            <a:r>
              <a:rPr lang="en-US" altLang="ar-EG" sz="2000" b="1">
                <a:solidFill>
                  <a:srgbClr val="0000FF"/>
                </a:solidFill>
              </a:rPr>
              <a:t>Protein free : water + solutes : same concentration as plasma : Na, K, Ca, chloride,   </a:t>
            </a:r>
          </a:p>
          <a:p>
            <a:pPr eaLnBrk="1" hangingPunct="1">
              <a:lnSpc>
                <a:spcPts val="1400"/>
              </a:lnSpc>
              <a:spcBef>
                <a:spcPct val="50000"/>
              </a:spcBef>
            </a:pPr>
            <a:r>
              <a:rPr lang="en-US" altLang="ar-EG" sz="2000" b="1">
                <a:solidFill>
                  <a:srgbClr val="0000FF"/>
                </a:solidFill>
              </a:rPr>
              <a:t>                         sulphate, phosphate, glucose, AAs, urea, creatinine……… </a:t>
            </a:r>
          </a:p>
        </p:txBody>
      </p:sp>
    </p:spTree>
    <p:extLst>
      <p:ext uri="{BB962C8B-B14F-4D97-AF65-F5344CB8AC3E}">
        <p14:creationId xmlns:p14="http://schemas.microsoft.com/office/powerpoint/2010/main" val="3177496861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116" grpId="0"/>
      <p:bldP spid="29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In the nephrons, water and electrolytes are absorbed passively through the proximal convoluted tubules. </a:t>
            </a:r>
          </a:p>
          <a:p>
            <a:r>
              <a:rPr lang="en-US" dirty="0" smtClean="0"/>
              <a:t>Hormones acts on the distal convoluted tubules and collecting ducts to renormalize water amount and electrolyte concentrations in the plasma by either increasing or decreasing the rate of reabsorption. </a:t>
            </a:r>
          </a:p>
          <a:p>
            <a:r>
              <a:rPr lang="en-US" dirty="0" smtClean="0"/>
              <a:t>Maintenance of normal levels of water and electrolytes is very important. Why? </a:t>
            </a:r>
          </a:p>
          <a:p>
            <a:pPr>
              <a:buFontTx/>
              <a:buChar char="-"/>
            </a:pPr>
            <a:r>
              <a:rPr lang="en-US" dirty="0" smtClean="0"/>
              <a:t>Water content affects blood pressure. </a:t>
            </a:r>
          </a:p>
          <a:p>
            <a:pPr>
              <a:buFontTx/>
              <a:buChar char="-"/>
            </a:pPr>
            <a:r>
              <a:rPr lang="en-US" dirty="0" smtClean="0"/>
              <a:t>Electrolytes are important for many physiological functions in the body.</a:t>
            </a:r>
          </a:p>
        </p:txBody>
      </p:sp>
    </p:spTree>
    <p:extLst>
      <p:ext uri="{BB962C8B-B14F-4D97-AF65-F5344CB8AC3E}">
        <p14:creationId xmlns:p14="http://schemas.microsoft.com/office/powerpoint/2010/main" val="402462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Adrenal Glands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Mineralocorticoids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51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Mineralocorticoids (Aldosterone) 	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Mineralocorticoids are the acute life-saving portion of the adrenocortical hormones.</a:t>
            </a:r>
          </a:p>
          <a:p>
            <a:r>
              <a:rPr lang="en-US" sz="2400" dirty="0" smtClean="0"/>
              <a:t>The main site of action of mineralocorticoids is the kidney. However, it acts also on the salivary glands, sweat glands and intestinal epithelial cells. </a:t>
            </a:r>
          </a:p>
          <a:p>
            <a:r>
              <a:rPr lang="en-US" sz="2400" dirty="0" smtClean="0"/>
              <a:t>Wherever aldosterone works, it acts to increase sodium levels, and decrease potassium and hydrogen levels in the blood. </a:t>
            </a:r>
          </a:p>
          <a:p>
            <a:r>
              <a:rPr lang="en-US" sz="2400" dirty="0" smtClean="0">
                <a:sym typeface="Wingdings" pitchFamily="2" charset="2"/>
              </a:rPr>
              <a:t>Aldosterone has a short half-life (20 minutes). </a:t>
            </a:r>
          </a:p>
          <a:p>
            <a:r>
              <a:rPr lang="en-US" sz="2400" dirty="0" smtClean="0">
                <a:sym typeface="Wingdings" pitchFamily="2" charset="2"/>
              </a:rPr>
              <a:t>Its level in the blood is 2000 times less than that of cortisol (Aldosterone: 6 </a:t>
            </a:r>
            <a:r>
              <a:rPr lang="en-US" sz="2400" dirty="0" err="1" smtClean="0">
                <a:sym typeface="Wingdings" pitchFamily="2" charset="2"/>
              </a:rPr>
              <a:t>ng</a:t>
            </a:r>
            <a:r>
              <a:rPr lang="en-US" sz="2400" dirty="0" smtClean="0">
                <a:sym typeface="Wingdings" pitchFamily="2" charset="2"/>
              </a:rPr>
              <a:t>/dl), Cortisol: 12 microgram/dl). </a:t>
            </a:r>
          </a:p>
          <a:p>
            <a:r>
              <a:rPr lang="en-US" sz="2400" dirty="0" smtClean="0">
                <a:sym typeface="Wingdings" pitchFamily="2" charset="2"/>
              </a:rPr>
              <a:t> </a:t>
            </a:r>
            <a:endParaRPr lang="en-US" sz="2400" dirty="0">
              <a:sym typeface="Wingdings" pitchFamily="2" charset="2"/>
            </a:endParaRPr>
          </a:p>
          <a:p>
            <a:endParaRPr lang="en-US" sz="2400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694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Mineralocorticoids (Aldosterone) 	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Overall Effects of Aldosterone: </a:t>
            </a:r>
          </a:p>
          <a:p>
            <a:pPr>
              <a:buFontTx/>
              <a:buChar char="-"/>
            </a:pPr>
            <a:r>
              <a:rPr lang="en-US" b="1" dirty="0" smtClean="0">
                <a:solidFill>
                  <a:srgbClr val="FF0000"/>
                </a:solidFill>
              </a:rPr>
              <a:t>Increases sodium reabsorption</a:t>
            </a:r>
            <a:endParaRPr lang="en-US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en-US" b="1" dirty="0" smtClean="0">
                <a:solidFill>
                  <a:srgbClr val="FF0000"/>
                </a:solidFill>
              </a:rPr>
              <a:t>Increases excretion of: K+, H+ </a:t>
            </a:r>
          </a:p>
          <a:p>
            <a:pPr algn="l">
              <a:buFont typeface="Wingdings"/>
              <a:buChar char="à"/>
            </a:pPr>
            <a:r>
              <a:rPr lang="en-US" dirty="0" smtClean="0">
                <a:sym typeface="Wingdings" pitchFamily="2" charset="2"/>
              </a:rPr>
              <a:t>If aldosterone is secreted in excessive amounts, this results in: </a:t>
            </a:r>
          </a:p>
          <a:p>
            <a:pPr algn="l">
              <a:buFontTx/>
              <a:buChar char="-"/>
            </a:pP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Hypokalemia</a:t>
            </a:r>
          </a:p>
          <a:p>
            <a:pPr algn="l">
              <a:buFontTx/>
              <a:buChar char="-"/>
            </a:pP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Increased water retention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 Increased blood pressure  </a:t>
            </a:r>
          </a:p>
          <a:p>
            <a:pPr algn="l">
              <a:buFontTx/>
              <a:buChar char="-"/>
            </a:pP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Alkalosis </a:t>
            </a:r>
            <a:endParaRPr lang="en-US" b="1" dirty="0">
              <a:solidFill>
                <a:srgbClr val="FF0000"/>
              </a:solidFill>
              <a:sym typeface="Wingdings" pitchFamily="2" charset="2"/>
            </a:endParaRPr>
          </a:p>
          <a:p>
            <a:pPr marL="0" indent="0" algn="l">
              <a:buNone/>
            </a:pPr>
            <a:endParaRPr lang="en-US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9942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Effect of Aldosterone on Kidneys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Aldosterone increases exchange transport of sodium and potassium (i.e. increases sodium reabsorption and potassium excretion) in the DCT, collecting tubules and collecting ducts.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Normal sodium level: 140-150 mg/dl.</a:t>
            </a:r>
          </a:p>
          <a:p>
            <a:r>
              <a:rPr lang="en-US" dirty="0" smtClean="0"/>
              <a:t>Normal potassium level: 4-5 mg/dl.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88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Adrenal Glands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34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Effect of Aldosterone on the Circulatory System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Aldosterone increase sodium reabsorption and potassium excretion. </a:t>
            </a:r>
          </a:p>
          <a:p>
            <a:r>
              <a:rPr lang="en-US" dirty="0" smtClean="0"/>
              <a:t>Under the effect of aldosterone, Na+ plasma concentration rises only slightly, because its absorption is accompanied with passive water retention (i.e. aldosterone expands the ECFV in an isotonic manner). </a:t>
            </a:r>
          </a:p>
          <a:p>
            <a:r>
              <a:rPr lang="en-US" dirty="0" smtClean="0"/>
              <a:t>There’s little increase in plasma sodium concentration due to: 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Simultaneous reabsorption of water.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Stimulation of thirst center and increased water intake.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43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Effect of Aldosterone on the BP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724400" y="1219200"/>
            <a:ext cx="396240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The increase in ECF volume increases the blood pressure. </a:t>
            </a:r>
          </a:p>
          <a:p>
            <a:r>
              <a:rPr lang="en-US" dirty="0" smtClean="0"/>
              <a:t>But, when BP increases 15-25 mm Hg above normal, the arterial pressure increases GFR (Pressure Natriuresis</a:t>
            </a:r>
            <a:r>
              <a:rPr lang="en-US" dirty="0"/>
              <a:t> </a:t>
            </a:r>
            <a:r>
              <a:rPr lang="en-US" dirty="0" smtClean="0"/>
              <a:t>&amp; Pressure Diuresis).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1" y="1305880"/>
            <a:ext cx="4057651" cy="4713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481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Cellular Mechanism of Aldosterone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0" y="1219200"/>
            <a:ext cx="4114800" cy="4937760"/>
          </a:xfrm>
        </p:spPr>
        <p:txBody>
          <a:bodyPr/>
          <a:lstStyle/>
          <a:p>
            <a:r>
              <a:rPr lang="en-US" dirty="0" smtClean="0"/>
              <a:t>Steps of aldosterone action:</a:t>
            </a:r>
          </a:p>
          <a:p>
            <a:pPr marL="0" indent="0">
              <a:buNone/>
            </a:pPr>
            <a:r>
              <a:rPr lang="en-US" dirty="0"/>
              <a:t>1- Diffusion </a:t>
            </a:r>
          </a:p>
          <a:p>
            <a:pPr marL="0" indent="0">
              <a:buNone/>
            </a:pPr>
            <a:r>
              <a:rPr lang="en-US" dirty="0"/>
              <a:t>2- Binding to MR receptor </a:t>
            </a:r>
          </a:p>
          <a:p>
            <a:pPr marL="0" indent="0">
              <a:buNone/>
            </a:pPr>
            <a:r>
              <a:rPr lang="en-US" dirty="0"/>
              <a:t>3- H-R complex diffuses into the nucleus. </a:t>
            </a:r>
          </a:p>
          <a:p>
            <a:pPr marL="0" indent="0">
              <a:buNone/>
            </a:pPr>
            <a:r>
              <a:rPr lang="en-US" dirty="0"/>
              <a:t>4- Activation of certain genes. 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" r="2034"/>
          <a:stretch/>
        </p:blipFill>
        <p:spPr bwMode="auto">
          <a:xfrm>
            <a:off x="381000" y="1219200"/>
            <a:ext cx="4114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596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89"/>
          <p:cNvGrpSpPr>
            <a:grpSpLocks/>
          </p:cNvGrpSpPr>
          <p:nvPr/>
        </p:nvGrpSpPr>
        <p:grpSpPr bwMode="auto">
          <a:xfrm>
            <a:off x="1504955" y="2228850"/>
            <a:ext cx="841375" cy="3887788"/>
            <a:chOff x="303" y="230"/>
            <a:chExt cx="530" cy="3598"/>
          </a:xfrm>
        </p:grpSpPr>
        <p:sp>
          <p:nvSpPr>
            <p:cNvPr id="7257" name="Line 86"/>
            <p:cNvSpPr>
              <a:spLocks noChangeShapeType="1"/>
            </p:cNvSpPr>
            <p:nvPr/>
          </p:nvSpPr>
          <p:spPr bwMode="auto">
            <a:xfrm>
              <a:off x="833" y="391"/>
              <a:ext cx="0" cy="3311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ffectLst>
              <a:prstShdw prst="shdw17" dist="17961" dir="2700000">
                <a:srgbClr val="00007A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58" name="Arc 87"/>
            <p:cNvSpPr>
              <a:spLocks/>
            </p:cNvSpPr>
            <p:nvPr/>
          </p:nvSpPr>
          <p:spPr bwMode="auto">
            <a:xfrm>
              <a:off x="303" y="230"/>
              <a:ext cx="526" cy="272"/>
            </a:xfrm>
            <a:custGeom>
              <a:avLst/>
              <a:gdLst>
                <a:gd name="T0" fmla="*/ 0 w 27796"/>
                <a:gd name="T1" fmla="*/ 0 h 43200"/>
                <a:gd name="T2" fmla="*/ 0 w 27796"/>
                <a:gd name="T3" fmla="*/ 2 h 43200"/>
                <a:gd name="T4" fmla="*/ 2 w 27796"/>
                <a:gd name="T5" fmla="*/ 1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796" h="43200" fill="none" extrusionOk="0">
                  <a:moveTo>
                    <a:pt x="145" y="864"/>
                  </a:moveTo>
                  <a:cubicBezTo>
                    <a:pt x="2111" y="291"/>
                    <a:pt x="4148" y="0"/>
                    <a:pt x="6196" y="0"/>
                  </a:cubicBezTo>
                  <a:cubicBezTo>
                    <a:pt x="18125" y="0"/>
                    <a:pt x="27796" y="9670"/>
                    <a:pt x="27796" y="21600"/>
                  </a:cubicBezTo>
                  <a:cubicBezTo>
                    <a:pt x="27796" y="33529"/>
                    <a:pt x="18125" y="43200"/>
                    <a:pt x="6196" y="43200"/>
                  </a:cubicBezTo>
                  <a:cubicBezTo>
                    <a:pt x="4097" y="43200"/>
                    <a:pt x="2010" y="42894"/>
                    <a:pt x="-1" y="42292"/>
                  </a:cubicBezTo>
                </a:path>
                <a:path w="27796" h="43200" stroke="0" extrusionOk="0">
                  <a:moveTo>
                    <a:pt x="145" y="864"/>
                  </a:moveTo>
                  <a:cubicBezTo>
                    <a:pt x="2111" y="291"/>
                    <a:pt x="4148" y="0"/>
                    <a:pt x="6196" y="0"/>
                  </a:cubicBezTo>
                  <a:cubicBezTo>
                    <a:pt x="18125" y="0"/>
                    <a:pt x="27796" y="9670"/>
                    <a:pt x="27796" y="21600"/>
                  </a:cubicBezTo>
                  <a:cubicBezTo>
                    <a:pt x="27796" y="33529"/>
                    <a:pt x="18125" y="43200"/>
                    <a:pt x="6196" y="43200"/>
                  </a:cubicBezTo>
                  <a:cubicBezTo>
                    <a:pt x="4097" y="43200"/>
                    <a:pt x="2010" y="42894"/>
                    <a:pt x="-1" y="42292"/>
                  </a:cubicBezTo>
                  <a:lnTo>
                    <a:pt x="6196" y="21600"/>
                  </a:lnTo>
                  <a:lnTo>
                    <a:pt x="145" y="864"/>
                  </a:lnTo>
                  <a:close/>
                </a:path>
              </a:pathLst>
            </a:custGeom>
            <a:noFill/>
            <a:ln w="9525">
              <a:solidFill>
                <a:srgbClr val="0000CC"/>
              </a:solidFill>
              <a:round/>
              <a:headEnd/>
              <a:tailEnd/>
            </a:ln>
            <a:effectLst>
              <a:prstShdw prst="shdw17" dist="17961" dir="2700000">
                <a:srgbClr val="00007A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59" name="Arc 88"/>
            <p:cNvSpPr>
              <a:spLocks/>
            </p:cNvSpPr>
            <p:nvPr/>
          </p:nvSpPr>
          <p:spPr bwMode="auto">
            <a:xfrm>
              <a:off x="305" y="3556"/>
              <a:ext cx="526" cy="272"/>
            </a:xfrm>
            <a:custGeom>
              <a:avLst/>
              <a:gdLst>
                <a:gd name="T0" fmla="*/ 0 w 27796"/>
                <a:gd name="T1" fmla="*/ 0 h 43200"/>
                <a:gd name="T2" fmla="*/ 0 w 27796"/>
                <a:gd name="T3" fmla="*/ 2 h 43200"/>
                <a:gd name="T4" fmla="*/ 2 w 27796"/>
                <a:gd name="T5" fmla="*/ 1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796" h="43200" fill="none" extrusionOk="0">
                  <a:moveTo>
                    <a:pt x="145" y="864"/>
                  </a:moveTo>
                  <a:cubicBezTo>
                    <a:pt x="2111" y="291"/>
                    <a:pt x="4148" y="0"/>
                    <a:pt x="6196" y="0"/>
                  </a:cubicBezTo>
                  <a:cubicBezTo>
                    <a:pt x="18125" y="0"/>
                    <a:pt x="27796" y="9670"/>
                    <a:pt x="27796" y="21600"/>
                  </a:cubicBezTo>
                  <a:cubicBezTo>
                    <a:pt x="27796" y="33529"/>
                    <a:pt x="18125" y="43200"/>
                    <a:pt x="6196" y="43200"/>
                  </a:cubicBezTo>
                  <a:cubicBezTo>
                    <a:pt x="4097" y="43200"/>
                    <a:pt x="2010" y="42894"/>
                    <a:pt x="-1" y="42292"/>
                  </a:cubicBezTo>
                </a:path>
                <a:path w="27796" h="43200" stroke="0" extrusionOk="0">
                  <a:moveTo>
                    <a:pt x="145" y="864"/>
                  </a:moveTo>
                  <a:cubicBezTo>
                    <a:pt x="2111" y="291"/>
                    <a:pt x="4148" y="0"/>
                    <a:pt x="6196" y="0"/>
                  </a:cubicBezTo>
                  <a:cubicBezTo>
                    <a:pt x="18125" y="0"/>
                    <a:pt x="27796" y="9670"/>
                    <a:pt x="27796" y="21600"/>
                  </a:cubicBezTo>
                  <a:cubicBezTo>
                    <a:pt x="27796" y="33529"/>
                    <a:pt x="18125" y="43200"/>
                    <a:pt x="6196" y="43200"/>
                  </a:cubicBezTo>
                  <a:cubicBezTo>
                    <a:pt x="4097" y="43200"/>
                    <a:pt x="2010" y="42894"/>
                    <a:pt x="-1" y="42292"/>
                  </a:cubicBezTo>
                  <a:lnTo>
                    <a:pt x="6196" y="21600"/>
                  </a:lnTo>
                  <a:lnTo>
                    <a:pt x="145" y="864"/>
                  </a:lnTo>
                  <a:close/>
                </a:path>
              </a:pathLst>
            </a:custGeom>
            <a:noFill/>
            <a:ln w="9525">
              <a:solidFill>
                <a:srgbClr val="0000CC"/>
              </a:solidFill>
              <a:round/>
              <a:headEnd/>
              <a:tailEnd/>
            </a:ln>
            <a:effectLst>
              <a:prstShdw prst="shdw17" dist="17961" dir="2700000">
                <a:srgbClr val="00007A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172" name="Group 14"/>
          <p:cNvGrpSpPr>
            <a:grpSpLocks noChangeAspect="1"/>
          </p:cNvGrpSpPr>
          <p:nvPr/>
        </p:nvGrpSpPr>
        <p:grpSpPr bwMode="auto">
          <a:xfrm>
            <a:off x="2335217" y="2598741"/>
            <a:ext cx="3533775" cy="3146425"/>
            <a:chOff x="4279560" y="2828905"/>
            <a:chExt cx="2078390" cy="1850456"/>
          </a:xfrm>
        </p:grpSpPr>
        <p:sp>
          <p:nvSpPr>
            <p:cNvPr id="38" name="Trapezoid 7"/>
            <p:cNvSpPr>
              <a:spLocks noChangeArrowheads="1"/>
            </p:cNvSpPr>
            <p:nvPr/>
          </p:nvSpPr>
          <p:spPr bwMode="auto">
            <a:xfrm rot="5400000">
              <a:off x="4429005" y="2713070"/>
              <a:ext cx="1786036" cy="2071854"/>
            </a:xfrm>
            <a:custGeom>
              <a:avLst/>
              <a:gdLst>
                <a:gd name="T0" fmla="*/ 893018 w 1786036"/>
                <a:gd name="T1" fmla="*/ 0 h 2071854"/>
                <a:gd name="T2" fmla="*/ 91409 w 1786036"/>
                <a:gd name="T3" fmla="*/ 1035927 h 2071854"/>
                <a:gd name="T4" fmla="*/ 893018 w 1786036"/>
                <a:gd name="T5" fmla="*/ 2071854 h 2071854"/>
                <a:gd name="T6" fmla="*/ 1694627 w 1786036"/>
                <a:gd name="T7" fmla="*/ 1035927 h 2071854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121879 w 1786036"/>
                <a:gd name="T13" fmla="*/ 141383 h 2071854"/>
                <a:gd name="T14" fmla="*/ 1664157 w 1786036"/>
                <a:gd name="T15" fmla="*/ 2071854 h 20718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86036" h="2071854">
                  <a:moveTo>
                    <a:pt x="0" y="2071854"/>
                  </a:moveTo>
                  <a:lnTo>
                    <a:pt x="182819" y="0"/>
                  </a:lnTo>
                  <a:lnTo>
                    <a:pt x="1603217" y="0"/>
                  </a:lnTo>
                  <a:lnTo>
                    <a:pt x="1786036" y="2071854"/>
                  </a:lnTo>
                  <a:close/>
                </a:path>
              </a:pathLst>
            </a:custGeom>
            <a:noFill/>
            <a:ln w="25400" algn="ctr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anchor="ctr"/>
            <a:lstStyle/>
            <a:p>
              <a:pPr algn="ctr" rtl="1" eaLnBrk="1" hangingPunct="1">
                <a:defRPr/>
              </a:pPr>
              <a:endParaRPr 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286096" y="4594400"/>
              <a:ext cx="253030" cy="84961"/>
            </a:xfrm>
            <a:prstGeom prst="rect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 eaLnBrk="1" hangingPunct="1">
                <a:defRPr/>
              </a:pPr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279560" y="2828905"/>
              <a:ext cx="251162" cy="85894"/>
            </a:xfrm>
            <a:prstGeom prst="rect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 eaLnBrk="1" hangingPunct="1">
                <a:defRPr/>
              </a:pPr>
              <a:endParaRPr lang="en-US"/>
            </a:p>
          </p:txBody>
        </p:sp>
      </p:grpSp>
      <p:sp>
        <p:nvSpPr>
          <p:cNvPr id="5" name="Can 4"/>
          <p:cNvSpPr/>
          <p:nvPr/>
        </p:nvSpPr>
        <p:spPr bwMode="auto">
          <a:xfrm>
            <a:off x="6596064" y="2093915"/>
            <a:ext cx="1000125" cy="4143376"/>
          </a:xfrm>
          <a:prstGeom prst="can">
            <a:avLst/>
          </a:prstGeom>
          <a:solidFill>
            <a:srgbClr val="FFE5E5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  <p:pic>
        <p:nvPicPr>
          <p:cNvPr id="40" name="TextBox 3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980" y="1844678"/>
            <a:ext cx="1763713" cy="468313"/>
          </a:xfrm>
          <a:prstGeom prst="rect">
            <a:avLst/>
          </a:prstGeom>
          <a:noFill/>
          <a:ln>
            <a:noFill/>
          </a:ln>
          <a:effectLst>
            <a:outerShdw dist="56796" dir="20006097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3001959" y="2928941"/>
            <a:ext cx="766762" cy="500062"/>
            <a:chOff x="6131250" y="1358396"/>
            <a:chExt cx="766665" cy="500066"/>
          </a:xfrm>
        </p:grpSpPr>
        <p:sp>
          <p:nvSpPr>
            <p:cNvPr id="7252" name="TextBox 40"/>
            <p:cNvSpPr txBox="1">
              <a:spLocks noChangeArrowheads="1"/>
            </p:cNvSpPr>
            <p:nvPr/>
          </p:nvSpPr>
          <p:spPr bwMode="auto">
            <a:xfrm>
              <a:off x="6229227" y="1385384"/>
              <a:ext cx="668688" cy="400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r" rtl="1" eaLnBrk="1" hangingPunct="1"/>
              <a:r>
                <a:rPr lang="en-US" altLang="ar-EG" sz="2000" b="1">
                  <a:solidFill>
                    <a:srgbClr val="FF0000"/>
                  </a:solidFill>
                  <a:latin typeface="Arial" charset="0"/>
                </a:rPr>
                <a:t>Ald </a:t>
              </a:r>
            </a:p>
          </p:txBody>
        </p:sp>
        <p:sp>
          <p:nvSpPr>
            <p:cNvPr id="42" name="Block Arc 41"/>
            <p:cNvSpPr>
              <a:spLocks noChangeArrowheads="1"/>
            </p:cNvSpPr>
            <p:nvPr/>
          </p:nvSpPr>
          <p:spPr bwMode="auto">
            <a:xfrm flipV="1">
              <a:off x="6131250" y="1358396"/>
              <a:ext cx="755554" cy="500066"/>
            </a:xfrm>
            <a:custGeom>
              <a:avLst/>
              <a:gdLst>
                <a:gd name="T0" fmla="*/ 62508 w 755553"/>
                <a:gd name="T1" fmla="*/ 250033 h 500066"/>
                <a:gd name="T2" fmla="*/ 693044 w 755553"/>
                <a:gd name="T3" fmla="*/ 250033 h 500066"/>
                <a:gd name="T4" fmla="*/ 377777 w 755553"/>
                <a:gd name="T5" fmla="*/ 250033 h 500066"/>
                <a:gd name="T6" fmla="*/ 5898240 60000 65536"/>
                <a:gd name="T7" fmla="*/ 5898240 60000 65536"/>
                <a:gd name="T8" fmla="*/ 5898240 60000 65536"/>
                <a:gd name="T9" fmla="*/ 0 w 755553"/>
                <a:gd name="T10" fmla="*/ 0 h 500066"/>
                <a:gd name="T11" fmla="*/ 755553 w 755553"/>
                <a:gd name="T12" fmla="*/ 250033 h 5000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55553" h="500066">
                  <a:moveTo>
                    <a:pt x="0" y="250033"/>
                  </a:moveTo>
                  <a:lnTo>
                    <a:pt x="0" y="250033"/>
                  </a:lnTo>
                  <a:cubicBezTo>
                    <a:pt x="0" y="111943"/>
                    <a:pt x="169136" y="0"/>
                    <a:pt x="377777" y="0"/>
                  </a:cubicBezTo>
                  <a:cubicBezTo>
                    <a:pt x="586417" y="0"/>
                    <a:pt x="755554" y="111943"/>
                    <a:pt x="755554" y="250033"/>
                  </a:cubicBezTo>
                  <a:cubicBezTo>
                    <a:pt x="755554" y="250033"/>
                    <a:pt x="755553" y="250033"/>
                    <a:pt x="755553" y="250033"/>
                  </a:cubicBezTo>
                  <a:lnTo>
                    <a:pt x="630537" y="250033"/>
                  </a:lnTo>
                  <a:cubicBezTo>
                    <a:pt x="630537" y="180988"/>
                    <a:pt x="517372" y="125016"/>
                    <a:pt x="377777" y="125016"/>
                  </a:cubicBezTo>
                  <a:cubicBezTo>
                    <a:pt x="238181" y="125016"/>
                    <a:pt x="125017" y="180988"/>
                    <a:pt x="125017" y="250032"/>
                  </a:cubicBezTo>
                  <a:close/>
                </a:path>
              </a:pathLst>
            </a:custGeom>
            <a:solidFill>
              <a:schemeClr val="bg1"/>
            </a:solidFill>
            <a:ln w="25400" algn="ctr">
              <a:solidFill>
                <a:srgbClr val="FF2525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 rtl="1" eaLnBrk="1" hangingPunct="1"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45" name="Text Box 37"/>
          <p:cNvSpPr txBox="1">
            <a:spLocks noChangeArrowheads="1"/>
          </p:cNvSpPr>
          <p:nvPr/>
        </p:nvSpPr>
        <p:spPr bwMode="auto">
          <a:xfrm>
            <a:off x="3797300" y="3384552"/>
            <a:ext cx="1143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en-US" altLang="ar-EG" sz="1800">
                <a:solidFill>
                  <a:srgbClr val="FF0000"/>
                </a:solidFill>
                <a:latin typeface="Arial Black" pitchFamily="34" charset="0"/>
              </a:rPr>
              <a:t>mRNA</a:t>
            </a:r>
            <a:endParaRPr lang="en-US" altLang="ar-EG" sz="1400">
              <a:solidFill>
                <a:srgbClr val="FF0000"/>
              </a:solidFill>
              <a:latin typeface="Arial Black" pitchFamily="34" charset="0"/>
            </a:endParaRPr>
          </a:p>
        </p:txBody>
      </p:sp>
      <p:grpSp>
        <p:nvGrpSpPr>
          <p:cNvPr id="7177" name="Group 39"/>
          <p:cNvGrpSpPr>
            <a:grpSpLocks noChangeAspect="1"/>
          </p:cNvGrpSpPr>
          <p:nvPr/>
        </p:nvGrpSpPr>
        <p:grpSpPr bwMode="auto">
          <a:xfrm>
            <a:off x="3868742" y="4470400"/>
            <a:ext cx="822325" cy="228600"/>
            <a:chOff x="1632" y="3168"/>
            <a:chExt cx="1200" cy="336"/>
          </a:xfrm>
        </p:grpSpPr>
        <p:sp>
          <p:nvSpPr>
            <p:cNvPr id="7239" name="Line 40"/>
            <p:cNvSpPr>
              <a:spLocks noChangeAspect="1" noChangeShapeType="1"/>
            </p:cNvSpPr>
            <p:nvPr/>
          </p:nvSpPr>
          <p:spPr bwMode="auto">
            <a:xfrm flipH="1">
              <a:off x="1632" y="3312"/>
              <a:ext cx="1200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240" name="Group 41"/>
            <p:cNvGrpSpPr>
              <a:grpSpLocks noChangeAspect="1"/>
            </p:cNvGrpSpPr>
            <p:nvPr/>
          </p:nvGrpSpPr>
          <p:grpSpPr bwMode="auto">
            <a:xfrm>
              <a:off x="2016" y="3168"/>
              <a:ext cx="192" cy="336"/>
              <a:chOff x="816" y="3168"/>
              <a:chExt cx="240" cy="384"/>
            </a:xfrm>
          </p:grpSpPr>
          <p:sp>
            <p:nvSpPr>
              <p:cNvPr id="7250" name="AutoShape 42"/>
              <p:cNvSpPr>
                <a:spLocks noChangeAspect="1" noChangeArrowheads="1"/>
              </p:cNvSpPr>
              <p:nvPr/>
            </p:nvSpPr>
            <p:spPr bwMode="auto">
              <a:xfrm>
                <a:off x="864" y="3312"/>
                <a:ext cx="144" cy="240"/>
              </a:xfrm>
              <a:prstGeom prst="roundRect">
                <a:avLst>
                  <a:gd name="adj" fmla="val 42361"/>
                </a:avLst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 eaLnBrk="1" hangingPunct="1"/>
                <a:endParaRPr lang="ar-EG" altLang="ar-EG"/>
              </a:p>
            </p:txBody>
          </p:sp>
          <p:sp>
            <p:nvSpPr>
              <p:cNvPr id="7251" name="Oval 43"/>
              <p:cNvSpPr>
                <a:spLocks noChangeAspect="1" noChangeArrowheads="1"/>
              </p:cNvSpPr>
              <p:nvPr/>
            </p:nvSpPr>
            <p:spPr bwMode="auto">
              <a:xfrm>
                <a:off x="816" y="3168"/>
                <a:ext cx="240" cy="240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 eaLnBrk="1" hangingPunct="1"/>
                <a:endParaRPr lang="ar-EG" altLang="ar-EG"/>
              </a:p>
            </p:txBody>
          </p:sp>
        </p:grpSp>
        <p:grpSp>
          <p:nvGrpSpPr>
            <p:cNvPr id="7241" name="Group 44"/>
            <p:cNvGrpSpPr>
              <a:grpSpLocks noChangeAspect="1"/>
            </p:cNvGrpSpPr>
            <p:nvPr/>
          </p:nvGrpSpPr>
          <p:grpSpPr bwMode="auto">
            <a:xfrm>
              <a:off x="2256" y="3168"/>
              <a:ext cx="192" cy="336"/>
              <a:chOff x="816" y="3168"/>
              <a:chExt cx="240" cy="384"/>
            </a:xfrm>
          </p:grpSpPr>
          <p:sp>
            <p:nvSpPr>
              <p:cNvPr id="7248" name="AutoShape 45"/>
              <p:cNvSpPr>
                <a:spLocks noChangeAspect="1" noChangeArrowheads="1"/>
              </p:cNvSpPr>
              <p:nvPr/>
            </p:nvSpPr>
            <p:spPr bwMode="auto">
              <a:xfrm>
                <a:off x="864" y="3312"/>
                <a:ext cx="144" cy="240"/>
              </a:xfrm>
              <a:prstGeom prst="roundRect">
                <a:avLst>
                  <a:gd name="adj" fmla="val 42361"/>
                </a:avLst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 eaLnBrk="1" hangingPunct="1"/>
                <a:endParaRPr lang="ar-EG" altLang="ar-EG"/>
              </a:p>
            </p:txBody>
          </p:sp>
          <p:sp>
            <p:nvSpPr>
              <p:cNvPr id="7249" name="Oval 46"/>
              <p:cNvSpPr>
                <a:spLocks noChangeAspect="1" noChangeArrowheads="1"/>
              </p:cNvSpPr>
              <p:nvPr/>
            </p:nvSpPr>
            <p:spPr bwMode="auto">
              <a:xfrm>
                <a:off x="816" y="3168"/>
                <a:ext cx="240" cy="240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 eaLnBrk="1" hangingPunct="1"/>
                <a:endParaRPr lang="ar-EG" altLang="ar-EG"/>
              </a:p>
            </p:txBody>
          </p:sp>
        </p:grpSp>
        <p:grpSp>
          <p:nvGrpSpPr>
            <p:cNvPr id="7242" name="Group 47"/>
            <p:cNvGrpSpPr>
              <a:grpSpLocks noChangeAspect="1"/>
            </p:cNvGrpSpPr>
            <p:nvPr/>
          </p:nvGrpSpPr>
          <p:grpSpPr bwMode="auto">
            <a:xfrm>
              <a:off x="1776" y="3168"/>
              <a:ext cx="192" cy="336"/>
              <a:chOff x="816" y="3168"/>
              <a:chExt cx="240" cy="384"/>
            </a:xfrm>
          </p:grpSpPr>
          <p:sp>
            <p:nvSpPr>
              <p:cNvPr id="7246" name="AutoShape 48"/>
              <p:cNvSpPr>
                <a:spLocks noChangeAspect="1" noChangeArrowheads="1"/>
              </p:cNvSpPr>
              <p:nvPr/>
            </p:nvSpPr>
            <p:spPr bwMode="auto">
              <a:xfrm>
                <a:off x="864" y="3312"/>
                <a:ext cx="144" cy="240"/>
              </a:xfrm>
              <a:prstGeom prst="roundRect">
                <a:avLst>
                  <a:gd name="adj" fmla="val 42361"/>
                </a:avLst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 eaLnBrk="1" hangingPunct="1"/>
                <a:endParaRPr lang="ar-EG" altLang="ar-EG"/>
              </a:p>
            </p:txBody>
          </p:sp>
          <p:sp>
            <p:nvSpPr>
              <p:cNvPr id="7247" name="Oval 49"/>
              <p:cNvSpPr>
                <a:spLocks noChangeAspect="1" noChangeArrowheads="1"/>
              </p:cNvSpPr>
              <p:nvPr/>
            </p:nvSpPr>
            <p:spPr bwMode="auto">
              <a:xfrm>
                <a:off x="816" y="3168"/>
                <a:ext cx="240" cy="240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 eaLnBrk="1" hangingPunct="1"/>
                <a:endParaRPr lang="ar-EG" altLang="ar-EG"/>
              </a:p>
            </p:txBody>
          </p:sp>
        </p:grpSp>
        <p:grpSp>
          <p:nvGrpSpPr>
            <p:cNvPr id="7243" name="Group 50"/>
            <p:cNvGrpSpPr>
              <a:grpSpLocks noChangeAspect="1"/>
            </p:cNvGrpSpPr>
            <p:nvPr/>
          </p:nvGrpSpPr>
          <p:grpSpPr bwMode="auto">
            <a:xfrm>
              <a:off x="2496" y="3168"/>
              <a:ext cx="192" cy="336"/>
              <a:chOff x="816" y="3168"/>
              <a:chExt cx="240" cy="384"/>
            </a:xfrm>
          </p:grpSpPr>
          <p:sp>
            <p:nvSpPr>
              <p:cNvPr id="7244" name="AutoShape 51"/>
              <p:cNvSpPr>
                <a:spLocks noChangeAspect="1" noChangeArrowheads="1"/>
              </p:cNvSpPr>
              <p:nvPr/>
            </p:nvSpPr>
            <p:spPr bwMode="auto">
              <a:xfrm>
                <a:off x="864" y="3312"/>
                <a:ext cx="144" cy="240"/>
              </a:xfrm>
              <a:prstGeom prst="roundRect">
                <a:avLst>
                  <a:gd name="adj" fmla="val 42361"/>
                </a:avLst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 eaLnBrk="1" hangingPunct="1"/>
                <a:endParaRPr lang="ar-EG" altLang="ar-EG"/>
              </a:p>
            </p:txBody>
          </p:sp>
          <p:sp>
            <p:nvSpPr>
              <p:cNvPr id="7245" name="Oval 52"/>
              <p:cNvSpPr>
                <a:spLocks noChangeAspect="1" noChangeArrowheads="1"/>
              </p:cNvSpPr>
              <p:nvPr/>
            </p:nvSpPr>
            <p:spPr bwMode="auto">
              <a:xfrm>
                <a:off x="816" y="3168"/>
                <a:ext cx="240" cy="240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 eaLnBrk="1" hangingPunct="1"/>
                <a:endParaRPr lang="ar-EG" altLang="ar-EG"/>
              </a:p>
            </p:txBody>
          </p:sp>
        </p:grpSp>
      </p:grpSp>
      <p:grpSp>
        <p:nvGrpSpPr>
          <p:cNvPr id="7178" name="Group 87"/>
          <p:cNvGrpSpPr>
            <a:grpSpLocks noChangeAspect="1"/>
          </p:cNvGrpSpPr>
          <p:nvPr/>
        </p:nvGrpSpPr>
        <p:grpSpPr bwMode="auto">
          <a:xfrm>
            <a:off x="3765553" y="2995616"/>
            <a:ext cx="960439" cy="746125"/>
            <a:chOff x="1628764" y="2057400"/>
            <a:chExt cx="1371600" cy="1066800"/>
          </a:xfrm>
        </p:grpSpPr>
        <p:sp>
          <p:nvSpPr>
            <p:cNvPr id="7218" name="Oval 7"/>
            <p:cNvSpPr>
              <a:spLocks noChangeArrowheads="1"/>
            </p:cNvSpPr>
            <p:nvPr/>
          </p:nvSpPr>
          <p:spPr bwMode="auto">
            <a:xfrm>
              <a:off x="1628764" y="2057400"/>
              <a:ext cx="1371600" cy="1066800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rtl="1" eaLnBrk="1" hangingPunct="1"/>
              <a:endParaRPr lang="ar-EG" altLang="ar-EG"/>
            </a:p>
          </p:txBody>
        </p:sp>
        <p:grpSp>
          <p:nvGrpSpPr>
            <p:cNvPr id="7219" name="Group 8"/>
            <p:cNvGrpSpPr>
              <a:grpSpLocks noChangeAspect="1"/>
            </p:cNvGrpSpPr>
            <p:nvPr/>
          </p:nvGrpSpPr>
          <p:grpSpPr bwMode="auto">
            <a:xfrm>
              <a:off x="1756684" y="2470911"/>
              <a:ext cx="1152525" cy="201612"/>
              <a:chOff x="475" y="864"/>
              <a:chExt cx="1975" cy="344"/>
            </a:xfrm>
          </p:grpSpPr>
          <p:grpSp>
            <p:nvGrpSpPr>
              <p:cNvPr id="7220" name="Group 9"/>
              <p:cNvGrpSpPr>
                <a:grpSpLocks noChangeAspect="1"/>
              </p:cNvGrpSpPr>
              <p:nvPr/>
            </p:nvGrpSpPr>
            <p:grpSpPr bwMode="auto">
              <a:xfrm>
                <a:off x="475" y="864"/>
                <a:ext cx="1975" cy="344"/>
                <a:chOff x="475" y="864"/>
                <a:chExt cx="1975" cy="344"/>
              </a:xfrm>
            </p:grpSpPr>
            <p:sp>
              <p:nvSpPr>
                <p:cNvPr id="7235" name="Freeform 10"/>
                <p:cNvSpPr>
                  <a:spLocks noChangeAspect="1"/>
                </p:cNvSpPr>
                <p:nvPr/>
              </p:nvSpPr>
              <p:spPr bwMode="auto">
                <a:xfrm>
                  <a:off x="480" y="888"/>
                  <a:ext cx="1952" cy="302"/>
                </a:xfrm>
                <a:custGeom>
                  <a:avLst/>
                  <a:gdLst>
                    <a:gd name="T0" fmla="*/ 0 w 1952"/>
                    <a:gd name="T1" fmla="*/ 109 h 302"/>
                    <a:gd name="T2" fmla="*/ 380 w 1952"/>
                    <a:gd name="T3" fmla="*/ 26 h 302"/>
                    <a:gd name="T4" fmla="*/ 787 w 1952"/>
                    <a:gd name="T5" fmla="*/ 264 h 302"/>
                    <a:gd name="T6" fmla="*/ 1015 w 1952"/>
                    <a:gd name="T7" fmla="*/ 255 h 302"/>
                    <a:gd name="T8" fmla="*/ 1518 w 1952"/>
                    <a:gd name="T9" fmla="*/ 27 h 302"/>
                    <a:gd name="T10" fmla="*/ 1952 w 1952"/>
                    <a:gd name="T11" fmla="*/ 127 h 30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52"/>
                    <a:gd name="T19" fmla="*/ 0 h 302"/>
                    <a:gd name="T20" fmla="*/ 1952 w 1952"/>
                    <a:gd name="T21" fmla="*/ 302 h 30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52" h="302">
                      <a:moveTo>
                        <a:pt x="0" y="109"/>
                      </a:moveTo>
                      <a:cubicBezTo>
                        <a:pt x="62" y="95"/>
                        <a:pt x="249" y="0"/>
                        <a:pt x="380" y="26"/>
                      </a:cubicBezTo>
                      <a:cubicBezTo>
                        <a:pt x="511" y="52"/>
                        <a:pt x="681" y="226"/>
                        <a:pt x="787" y="264"/>
                      </a:cubicBezTo>
                      <a:cubicBezTo>
                        <a:pt x="893" y="302"/>
                        <a:pt x="893" y="294"/>
                        <a:pt x="1015" y="255"/>
                      </a:cubicBezTo>
                      <a:cubicBezTo>
                        <a:pt x="1137" y="216"/>
                        <a:pt x="1362" y="48"/>
                        <a:pt x="1518" y="27"/>
                      </a:cubicBezTo>
                      <a:cubicBezTo>
                        <a:pt x="1674" y="6"/>
                        <a:pt x="1862" y="106"/>
                        <a:pt x="1952" y="127"/>
                      </a:cubicBezTo>
                    </a:path>
                  </a:pathLst>
                </a:cu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36" name="Freeform 11"/>
                <p:cNvSpPr>
                  <a:spLocks noChangeAspect="1"/>
                </p:cNvSpPr>
                <p:nvPr/>
              </p:nvSpPr>
              <p:spPr bwMode="auto">
                <a:xfrm>
                  <a:off x="542" y="864"/>
                  <a:ext cx="1908" cy="302"/>
                </a:xfrm>
                <a:custGeom>
                  <a:avLst/>
                  <a:gdLst>
                    <a:gd name="T0" fmla="*/ 0 w 1908"/>
                    <a:gd name="T1" fmla="*/ 109 h 302"/>
                    <a:gd name="T2" fmla="*/ 380 w 1908"/>
                    <a:gd name="T3" fmla="*/ 26 h 302"/>
                    <a:gd name="T4" fmla="*/ 787 w 1908"/>
                    <a:gd name="T5" fmla="*/ 264 h 302"/>
                    <a:gd name="T6" fmla="*/ 1015 w 1908"/>
                    <a:gd name="T7" fmla="*/ 255 h 302"/>
                    <a:gd name="T8" fmla="*/ 1518 w 1908"/>
                    <a:gd name="T9" fmla="*/ 27 h 302"/>
                    <a:gd name="T10" fmla="*/ 1908 w 1908"/>
                    <a:gd name="T11" fmla="*/ 114 h 30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08"/>
                    <a:gd name="T19" fmla="*/ 0 h 302"/>
                    <a:gd name="T20" fmla="*/ 1908 w 1908"/>
                    <a:gd name="T21" fmla="*/ 302 h 30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08" h="302">
                      <a:moveTo>
                        <a:pt x="0" y="109"/>
                      </a:moveTo>
                      <a:cubicBezTo>
                        <a:pt x="62" y="95"/>
                        <a:pt x="249" y="0"/>
                        <a:pt x="380" y="26"/>
                      </a:cubicBezTo>
                      <a:cubicBezTo>
                        <a:pt x="511" y="52"/>
                        <a:pt x="681" y="226"/>
                        <a:pt x="787" y="264"/>
                      </a:cubicBezTo>
                      <a:cubicBezTo>
                        <a:pt x="893" y="302"/>
                        <a:pt x="893" y="294"/>
                        <a:pt x="1015" y="255"/>
                      </a:cubicBezTo>
                      <a:cubicBezTo>
                        <a:pt x="1137" y="216"/>
                        <a:pt x="1369" y="50"/>
                        <a:pt x="1518" y="27"/>
                      </a:cubicBezTo>
                      <a:cubicBezTo>
                        <a:pt x="1667" y="4"/>
                        <a:pt x="1827" y="96"/>
                        <a:pt x="1908" y="114"/>
                      </a:cubicBezTo>
                    </a:path>
                  </a:pathLst>
                </a:cu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37" name="Freeform 12"/>
                <p:cNvSpPr>
                  <a:spLocks noChangeAspect="1"/>
                </p:cNvSpPr>
                <p:nvPr/>
              </p:nvSpPr>
              <p:spPr bwMode="auto">
                <a:xfrm>
                  <a:off x="485" y="882"/>
                  <a:ext cx="1956" cy="326"/>
                </a:xfrm>
                <a:custGeom>
                  <a:avLst/>
                  <a:gdLst>
                    <a:gd name="T0" fmla="*/ 1956 w 1956"/>
                    <a:gd name="T1" fmla="*/ 270 h 326"/>
                    <a:gd name="T2" fmla="*/ 1764 w 1956"/>
                    <a:gd name="T3" fmla="*/ 288 h 326"/>
                    <a:gd name="T4" fmla="*/ 1274 w 1956"/>
                    <a:gd name="T5" fmla="*/ 40 h 326"/>
                    <a:gd name="T6" fmla="*/ 1046 w 1956"/>
                    <a:gd name="T7" fmla="*/ 49 h 326"/>
                    <a:gd name="T8" fmla="*/ 475 w 1956"/>
                    <a:gd name="T9" fmla="*/ 297 h 326"/>
                    <a:gd name="T10" fmla="*/ 0 w 1956"/>
                    <a:gd name="T11" fmla="*/ 151 h 32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56"/>
                    <a:gd name="T19" fmla="*/ 0 h 326"/>
                    <a:gd name="T20" fmla="*/ 1956 w 1956"/>
                    <a:gd name="T21" fmla="*/ 326 h 32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56" h="326">
                      <a:moveTo>
                        <a:pt x="1956" y="270"/>
                      </a:moveTo>
                      <a:cubicBezTo>
                        <a:pt x="1924" y="274"/>
                        <a:pt x="1878" y="326"/>
                        <a:pt x="1764" y="288"/>
                      </a:cubicBezTo>
                      <a:cubicBezTo>
                        <a:pt x="1650" y="250"/>
                        <a:pt x="1394" y="80"/>
                        <a:pt x="1274" y="40"/>
                      </a:cubicBezTo>
                      <a:cubicBezTo>
                        <a:pt x="1154" y="0"/>
                        <a:pt x="1179" y="6"/>
                        <a:pt x="1046" y="49"/>
                      </a:cubicBezTo>
                      <a:cubicBezTo>
                        <a:pt x="913" y="92"/>
                        <a:pt x="649" y="280"/>
                        <a:pt x="475" y="297"/>
                      </a:cubicBezTo>
                      <a:cubicBezTo>
                        <a:pt x="301" y="314"/>
                        <a:pt x="99" y="181"/>
                        <a:pt x="0" y="151"/>
                      </a:cubicBezTo>
                    </a:path>
                  </a:pathLst>
                </a:cu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38" name="Freeform 13"/>
                <p:cNvSpPr>
                  <a:spLocks noChangeAspect="1"/>
                </p:cNvSpPr>
                <p:nvPr/>
              </p:nvSpPr>
              <p:spPr bwMode="auto">
                <a:xfrm>
                  <a:off x="475" y="888"/>
                  <a:ext cx="1966" cy="311"/>
                </a:xfrm>
                <a:custGeom>
                  <a:avLst/>
                  <a:gdLst>
                    <a:gd name="T0" fmla="*/ 1966 w 1966"/>
                    <a:gd name="T1" fmla="*/ 237 h 311"/>
                    <a:gd name="T2" fmla="*/ 1811 w 1966"/>
                    <a:gd name="T3" fmla="*/ 264 h 311"/>
                    <a:gd name="T4" fmla="*/ 1338 w 1966"/>
                    <a:gd name="T5" fmla="*/ 36 h 311"/>
                    <a:gd name="T6" fmla="*/ 1110 w 1966"/>
                    <a:gd name="T7" fmla="*/ 45 h 311"/>
                    <a:gd name="T8" fmla="*/ 439 w 1966"/>
                    <a:gd name="T9" fmla="*/ 291 h 311"/>
                    <a:gd name="T10" fmla="*/ 0 w 1966"/>
                    <a:gd name="T11" fmla="*/ 163 h 31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66"/>
                    <a:gd name="T19" fmla="*/ 0 h 311"/>
                    <a:gd name="T20" fmla="*/ 1966 w 1966"/>
                    <a:gd name="T21" fmla="*/ 311 h 31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66" h="311">
                      <a:moveTo>
                        <a:pt x="1966" y="237"/>
                      </a:moveTo>
                      <a:cubicBezTo>
                        <a:pt x="1940" y="241"/>
                        <a:pt x="1916" y="298"/>
                        <a:pt x="1811" y="264"/>
                      </a:cubicBezTo>
                      <a:cubicBezTo>
                        <a:pt x="1706" y="230"/>
                        <a:pt x="1455" y="72"/>
                        <a:pt x="1338" y="36"/>
                      </a:cubicBezTo>
                      <a:cubicBezTo>
                        <a:pt x="1221" y="0"/>
                        <a:pt x="1260" y="2"/>
                        <a:pt x="1110" y="45"/>
                      </a:cubicBezTo>
                      <a:cubicBezTo>
                        <a:pt x="960" y="88"/>
                        <a:pt x="624" y="271"/>
                        <a:pt x="439" y="291"/>
                      </a:cubicBezTo>
                      <a:cubicBezTo>
                        <a:pt x="254" y="311"/>
                        <a:pt x="91" y="190"/>
                        <a:pt x="0" y="163"/>
                      </a:cubicBezTo>
                    </a:path>
                  </a:pathLst>
                </a:cu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221" name="Line 14"/>
              <p:cNvSpPr>
                <a:spLocks noChangeAspect="1" noChangeShapeType="1"/>
              </p:cNvSpPr>
              <p:nvPr/>
            </p:nvSpPr>
            <p:spPr bwMode="auto">
              <a:xfrm>
                <a:off x="2016" y="912"/>
                <a:ext cx="0" cy="96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2" name="Line 15"/>
              <p:cNvSpPr>
                <a:spLocks noChangeAspect="1" noChangeShapeType="1"/>
              </p:cNvSpPr>
              <p:nvPr/>
            </p:nvSpPr>
            <p:spPr bwMode="auto">
              <a:xfrm>
                <a:off x="2112" y="91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3" name="Line 16"/>
              <p:cNvSpPr>
                <a:spLocks noChangeAspect="1" noChangeShapeType="1"/>
              </p:cNvSpPr>
              <p:nvPr/>
            </p:nvSpPr>
            <p:spPr bwMode="auto">
              <a:xfrm>
                <a:off x="2208" y="960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4" name="Line 17"/>
              <p:cNvSpPr>
                <a:spLocks noChangeAspect="1" noChangeShapeType="1"/>
              </p:cNvSpPr>
              <p:nvPr/>
            </p:nvSpPr>
            <p:spPr bwMode="auto">
              <a:xfrm>
                <a:off x="2304" y="960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5" name="Line 18"/>
              <p:cNvSpPr>
                <a:spLocks noChangeAspect="1" noChangeShapeType="1"/>
              </p:cNvSpPr>
              <p:nvPr/>
            </p:nvSpPr>
            <p:spPr bwMode="auto">
              <a:xfrm>
                <a:off x="2400" y="1008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6" name="Line 19"/>
              <p:cNvSpPr>
                <a:spLocks noChangeAspect="1" noChangeShapeType="1"/>
              </p:cNvSpPr>
              <p:nvPr/>
            </p:nvSpPr>
            <p:spPr bwMode="auto">
              <a:xfrm>
                <a:off x="1728" y="912"/>
                <a:ext cx="48" cy="96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7" name="Line 20"/>
              <p:cNvSpPr>
                <a:spLocks noChangeAspect="1" noChangeShapeType="1"/>
              </p:cNvSpPr>
              <p:nvPr/>
            </p:nvSpPr>
            <p:spPr bwMode="auto">
              <a:xfrm>
                <a:off x="1632" y="912"/>
                <a:ext cx="48" cy="144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8" name="Line 21"/>
              <p:cNvSpPr>
                <a:spLocks noChangeAspect="1" noChangeShapeType="1"/>
              </p:cNvSpPr>
              <p:nvPr/>
            </p:nvSpPr>
            <p:spPr bwMode="auto">
              <a:xfrm>
                <a:off x="1488" y="960"/>
                <a:ext cx="48" cy="144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9" name="Line 22"/>
              <p:cNvSpPr>
                <a:spLocks noChangeAspect="1" noChangeShapeType="1"/>
              </p:cNvSpPr>
              <p:nvPr/>
            </p:nvSpPr>
            <p:spPr bwMode="auto">
              <a:xfrm>
                <a:off x="1392" y="1008"/>
                <a:ext cx="48" cy="144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0" name="Line 23"/>
              <p:cNvSpPr>
                <a:spLocks noChangeAspect="1" noChangeShapeType="1"/>
              </p:cNvSpPr>
              <p:nvPr/>
            </p:nvSpPr>
            <p:spPr bwMode="auto">
              <a:xfrm flipH="1">
                <a:off x="576" y="960"/>
                <a:ext cx="0" cy="96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1" name="Line 24"/>
              <p:cNvSpPr>
                <a:spLocks noChangeAspect="1" noChangeShapeType="1"/>
              </p:cNvSpPr>
              <p:nvPr/>
            </p:nvSpPr>
            <p:spPr bwMode="auto">
              <a:xfrm>
                <a:off x="672" y="960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2" name="Line 25"/>
              <p:cNvSpPr>
                <a:spLocks noChangeAspect="1" noChangeShapeType="1"/>
              </p:cNvSpPr>
              <p:nvPr/>
            </p:nvSpPr>
            <p:spPr bwMode="auto">
              <a:xfrm>
                <a:off x="816" y="912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3" name="Line 26"/>
              <p:cNvSpPr>
                <a:spLocks noChangeAspect="1" noChangeShapeType="1"/>
              </p:cNvSpPr>
              <p:nvPr/>
            </p:nvSpPr>
            <p:spPr bwMode="auto">
              <a:xfrm>
                <a:off x="960" y="960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4" name="Line 27"/>
              <p:cNvSpPr>
                <a:spLocks noChangeAspect="1" noChangeShapeType="1"/>
              </p:cNvSpPr>
              <p:nvPr/>
            </p:nvSpPr>
            <p:spPr bwMode="auto">
              <a:xfrm>
                <a:off x="1056" y="1008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4" name="Group 135"/>
          <p:cNvGrpSpPr>
            <a:grpSpLocks/>
          </p:cNvGrpSpPr>
          <p:nvPr/>
        </p:nvGrpSpPr>
        <p:grpSpPr bwMode="auto">
          <a:xfrm>
            <a:off x="2182817" y="3400427"/>
            <a:ext cx="319087" cy="1484314"/>
            <a:chOff x="3313326" y="4343560"/>
            <a:chExt cx="317936" cy="1484000"/>
          </a:xfrm>
        </p:grpSpPr>
        <p:grpSp>
          <p:nvGrpSpPr>
            <p:cNvPr id="7203" name="Group 76"/>
            <p:cNvGrpSpPr>
              <a:grpSpLocks/>
            </p:cNvGrpSpPr>
            <p:nvPr/>
          </p:nvGrpSpPr>
          <p:grpSpPr bwMode="auto">
            <a:xfrm>
              <a:off x="3313330" y="4343560"/>
              <a:ext cx="315913" cy="381000"/>
              <a:chOff x="864" y="2736"/>
              <a:chExt cx="199" cy="240"/>
            </a:xfrm>
          </p:grpSpPr>
          <p:grpSp>
            <p:nvGrpSpPr>
              <p:cNvPr id="7214" name="Group 72"/>
              <p:cNvGrpSpPr>
                <a:grpSpLocks/>
              </p:cNvGrpSpPr>
              <p:nvPr/>
            </p:nvGrpSpPr>
            <p:grpSpPr bwMode="auto">
              <a:xfrm>
                <a:off x="864" y="2736"/>
                <a:ext cx="192" cy="240"/>
                <a:chOff x="672" y="2400"/>
                <a:chExt cx="192" cy="240"/>
              </a:xfrm>
            </p:grpSpPr>
            <p:sp>
              <p:nvSpPr>
                <p:cNvPr id="7216" name="AutoShape 70"/>
                <p:cNvSpPr>
                  <a:spLocks noChangeArrowheads="1"/>
                </p:cNvSpPr>
                <p:nvPr/>
              </p:nvSpPr>
              <p:spPr bwMode="auto">
                <a:xfrm>
                  <a:off x="672" y="2544"/>
                  <a:ext cx="192" cy="9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765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399"/>
                        <a:pt x="16199" y="7817"/>
                        <a:pt x="16200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lnTo>
                        <a:pt x="5400" y="1080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17" name="AutoShape 71"/>
                <p:cNvSpPr>
                  <a:spLocks noChangeArrowheads="1"/>
                </p:cNvSpPr>
                <p:nvPr/>
              </p:nvSpPr>
              <p:spPr bwMode="auto">
                <a:xfrm flipV="1">
                  <a:off x="672" y="2400"/>
                  <a:ext cx="192" cy="9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765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399"/>
                        <a:pt x="16199" y="7817"/>
                        <a:pt x="16200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lnTo>
                        <a:pt x="5400" y="1080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215" name="Rectangle 73"/>
              <p:cNvSpPr>
                <a:spLocks noChangeArrowheads="1"/>
              </p:cNvSpPr>
              <p:nvPr/>
            </p:nvSpPr>
            <p:spPr bwMode="auto">
              <a:xfrm>
                <a:off x="871" y="2836"/>
                <a:ext cx="192" cy="4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 eaLnBrk="1" hangingPunct="1"/>
                <a:endParaRPr lang="ar-EG" altLang="ar-EG"/>
              </a:p>
            </p:txBody>
          </p:sp>
        </p:grpSp>
        <p:grpSp>
          <p:nvGrpSpPr>
            <p:cNvPr id="7204" name="Group 76"/>
            <p:cNvGrpSpPr>
              <a:grpSpLocks/>
            </p:cNvGrpSpPr>
            <p:nvPr/>
          </p:nvGrpSpPr>
          <p:grpSpPr bwMode="auto">
            <a:xfrm>
              <a:off x="3313330" y="4905388"/>
              <a:ext cx="315913" cy="381000"/>
              <a:chOff x="864" y="2736"/>
              <a:chExt cx="199" cy="240"/>
            </a:xfrm>
          </p:grpSpPr>
          <p:grpSp>
            <p:nvGrpSpPr>
              <p:cNvPr id="7210" name="Group 72"/>
              <p:cNvGrpSpPr>
                <a:grpSpLocks/>
              </p:cNvGrpSpPr>
              <p:nvPr/>
            </p:nvGrpSpPr>
            <p:grpSpPr bwMode="auto">
              <a:xfrm>
                <a:off x="864" y="2736"/>
                <a:ext cx="192" cy="240"/>
                <a:chOff x="672" y="2400"/>
                <a:chExt cx="192" cy="240"/>
              </a:xfrm>
            </p:grpSpPr>
            <p:sp>
              <p:nvSpPr>
                <p:cNvPr id="7212" name="AutoShape 70"/>
                <p:cNvSpPr>
                  <a:spLocks noChangeArrowheads="1"/>
                </p:cNvSpPr>
                <p:nvPr/>
              </p:nvSpPr>
              <p:spPr bwMode="auto">
                <a:xfrm>
                  <a:off x="672" y="2544"/>
                  <a:ext cx="192" cy="9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765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399"/>
                        <a:pt x="16199" y="7817"/>
                        <a:pt x="16200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lnTo>
                        <a:pt x="5400" y="1080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13" name="AutoShape 71"/>
                <p:cNvSpPr>
                  <a:spLocks noChangeArrowheads="1"/>
                </p:cNvSpPr>
                <p:nvPr/>
              </p:nvSpPr>
              <p:spPr bwMode="auto">
                <a:xfrm flipV="1">
                  <a:off x="672" y="2400"/>
                  <a:ext cx="192" cy="9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765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399"/>
                        <a:pt x="16199" y="7817"/>
                        <a:pt x="16200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lnTo>
                        <a:pt x="5400" y="1080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211" name="Rectangle 73"/>
              <p:cNvSpPr>
                <a:spLocks noChangeArrowheads="1"/>
              </p:cNvSpPr>
              <p:nvPr/>
            </p:nvSpPr>
            <p:spPr bwMode="auto">
              <a:xfrm>
                <a:off x="871" y="2836"/>
                <a:ext cx="192" cy="4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 eaLnBrk="1" hangingPunct="1"/>
                <a:endParaRPr lang="ar-EG" altLang="ar-EG"/>
              </a:p>
            </p:txBody>
          </p:sp>
        </p:grpSp>
        <p:grpSp>
          <p:nvGrpSpPr>
            <p:cNvPr id="7205" name="Group 76"/>
            <p:cNvGrpSpPr>
              <a:grpSpLocks/>
            </p:cNvGrpSpPr>
            <p:nvPr/>
          </p:nvGrpSpPr>
          <p:grpSpPr bwMode="auto">
            <a:xfrm>
              <a:off x="3315354" y="5446560"/>
              <a:ext cx="315913" cy="381000"/>
              <a:chOff x="864" y="2736"/>
              <a:chExt cx="199" cy="240"/>
            </a:xfrm>
          </p:grpSpPr>
          <p:grpSp>
            <p:nvGrpSpPr>
              <p:cNvPr id="7206" name="Group 72"/>
              <p:cNvGrpSpPr>
                <a:grpSpLocks/>
              </p:cNvGrpSpPr>
              <p:nvPr/>
            </p:nvGrpSpPr>
            <p:grpSpPr bwMode="auto">
              <a:xfrm>
                <a:off x="864" y="2736"/>
                <a:ext cx="192" cy="240"/>
                <a:chOff x="672" y="2400"/>
                <a:chExt cx="192" cy="240"/>
              </a:xfrm>
            </p:grpSpPr>
            <p:sp>
              <p:nvSpPr>
                <p:cNvPr id="7208" name="AutoShape 70"/>
                <p:cNvSpPr>
                  <a:spLocks noChangeArrowheads="1"/>
                </p:cNvSpPr>
                <p:nvPr/>
              </p:nvSpPr>
              <p:spPr bwMode="auto">
                <a:xfrm>
                  <a:off x="672" y="2544"/>
                  <a:ext cx="192" cy="9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765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399"/>
                        <a:pt x="16199" y="7817"/>
                        <a:pt x="16200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lnTo>
                        <a:pt x="5400" y="1080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09" name="AutoShape 71"/>
                <p:cNvSpPr>
                  <a:spLocks noChangeArrowheads="1"/>
                </p:cNvSpPr>
                <p:nvPr/>
              </p:nvSpPr>
              <p:spPr bwMode="auto">
                <a:xfrm flipV="1">
                  <a:off x="672" y="2400"/>
                  <a:ext cx="192" cy="9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765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399"/>
                        <a:pt x="16199" y="7817"/>
                        <a:pt x="16200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lnTo>
                        <a:pt x="5400" y="1080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207" name="Rectangle 73"/>
              <p:cNvSpPr>
                <a:spLocks noChangeArrowheads="1"/>
              </p:cNvSpPr>
              <p:nvPr/>
            </p:nvSpPr>
            <p:spPr bwMode="auto">
              <a:xfrm>
                <a:off x="871" y="2836"/>
                <a:ext cx="192" cy="4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 eaLnBrk="1" hangingPunct="1"/>
                <a:endParaRPr lang="ar-EG" altLang="ar-EG"/>
              </a:p>
            </p:txBody>
          </p:sp>
        </p:grpSp>
      </p:grpSp>
      <p:grpSp>
        <p:nvGrpSpPr>
          <p:cNvPr id="21" name="Group 126"/>
          <p:cNvGrpSpPr>
            <a:grpSpLocks noChangeAspect="1"/>
          </p:cNvGrpSpPr>
          <p:nvPr/>
        </p:nvGrpSpPr>
        <p:grpSpPr bwMode="auto">
          <a:xfrm rot="19320000" flipH="1">
            <a:off x="2449518" y="1196976"/>
            <a:ext cx="1165225" cy="992188"/>
            <a:chOff x="-1168" y="1004"/>
            <a:chExt cx="2172" cy="1852"/>
          </a:xfrm>
        </p:grpSpPr>
        <p:sp>
          <p:nvSpPr>
            <p:cNvPr id="7201" name="Freeform 127" descr="Wave"/>
            <p:cNvSpPr>
              <a:spLocks noChangeAspect="1"/>
            </p:cNvSpPr>
            <p:nvPr/>
          </p:nvSpPr>
          <p:spPr bwMode="auto">
            <a:xfrm>
              <a:off x="-1168" y="1004"/>
              <a:ext cx="2172" cy="1852"/>
            </a:xfrm>
            <a:custGeom>
              <a:avLst/>
              <a:gdLst>
                <a:gd name="T0" fmla="*/ 0 w 9843"/>
                <a:gd name="T1" fmla="*/ 135 h 9776"/>
                <a:gd name="T2" fmla="*/ 14 w 9843"/>
                <a:gd name="T3" fmla="*/ 253 h 9776"/>
                <a:gd name="T4" fmla="*/ 82 w 9843"/>
                <a:gd name="T5" fmla="*/ 345 h 9776"/>
                <a:gd name="T6" fmla="*/ 139 w 9843"/>
                <a:gd name="T7" fmla="*/ 345 h 9776"/>
                <a:gd name="T8" fmla="*/ 214 w 9843"/>
                <a:gd name="T9" fmla="*/ 297 h 9776"/>
                <a:gd name="T10" fmla="*/ 315 w 9843"/>
                <a:gd name="T11" fmla="*/ 184 h 9776"/>
                <a:gd name="T12" fmla="*/ 422 w 9843"/>
                <a:gd name="T13" fmla="*/ 151 h 9776"/>
                <a:gd name="T14" fmla="*/ 454 w 9843"/>
                <a:gd name="T15" fmla="*/ 129 h 9776"/>
                <a:gd name="T16" fmla="*/ 478 w 9843"/>
                <a:gd name="T17" fmla="*/ 102 h 9776"/>
                <a:gd name="T18" fmla="*/ 346 w 9843"/>
                <a:gd name="T19" fmla="*/ 11 h 9776"/>
                <a:gd name="T20" fmla="*/ 139 w 9843"/>
                <a:gd name="T21" fmla="*/ 0 h 9776"/>
                <a:gd name="T22" fmla="*/ 38 w 9843"/>
                <a:gd name="T23" fmla="*/ 38 h 9776"/>
                <a:gd name="T24" fmla="*/ 0 w 9843"/>
                <a:gd name="T25" fmla="*/ 135 h 97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843" h="9776">
                  <a:moveTo>
                    <a:pt x="11" y="3750"/>
                  </a:moveTo>
                  <a:cubicBezTo>
                    <a:pt x="96" y="4852"/>
                    <a:pt x="237" y="6661"/>
                    <a:pt x="279" y="7056"/>
                  </a:cubicBezTo>
                  <a:cubicBezTo>
                    <a:pt x="322" y="7451"/>
                    <a:pt x="1452" y="9441"/>
                    <a:pt x="1692" y="9622"/>
                  </a:cubicBezTo>
                  <a:cubicBezTo>
                    <a:pt x="1932" y="9803"/>
                    <a:pt x="2398" y="9852"/>
                    <a:pt x="2850" y="9622"/>
                  </a:cubicBezTo>
                  <a:cubicBezTo>
                    <a:pt x="3019" y="9326"/>
                    <a:pt x="4022" y="8799"/>
                    <a:pt x="4404" y="8273"/>
                  </a:cubicBezTo>
                  <a:cubicBezTo>
                    <a:pt x="4785" y="7747"/>
                    <a:pt x="5971" y="5362"/>
                    <a:pt x="6466" y="5115"/>
                  </a:cubicBezTo>
                  <a:cubicBezTo>
                    <a:pt x="6960" y="4868"/>
                    <a:pt x="7977" y="4688"/>
                    <a:pt x="8669" y="4211"/>
                  </a:cubicBezTo>
                  <a:cubicBezTo>
                    <a:pt x="8909" y="3865"/>
                    <a:pt x="8980" y="3849"/>
                    <a:pt x="9319" y="3602"/>
                  </a:cubicBezTo>
                  <a:cubicBezTo>
                    <a:pt x="9474" y="3339"/>
                    <a:pt x="9799" y="3158"/>
                    <a:pt x="9827" y="2845"/>
                  </a:cubicBezTo>
                  <a:cubicBezTo>
                    <a:pt x="10011" y="724"/>
                    <a:pt x="8613" y="461"/>
                    <a:pt x="7116" y="296"/>
                  </a:cubicBezTo>
                  <a:cubicBezTo>
                    <a:pt x="5590" y="-148"/>
                    <a:pt x="4008" y="99"/>
                    <a:pt x="2850" y="0"/>
                  </a:cubicBezTo>
                  <a:cubicBezTo>
                    <a:pt x="1833" y="181"/>
                    <a:pt x="1268" y="428"/>
                    <a:pt x="788" y="1053"/>
                  </a:cubicBezTo>
                  <a:cubicBezTo>
                    <a:pt x="308" y="1678"/>
                    <a:pt x="-74" y="2648"/>
                    <a:pt x="11" y="3750"/>
                  </a:cubicBez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28575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2" name="Freeform 128" descr="Trellis"/>
            <p:cNvSpPr>
              <a:spLocks noChangeAspect="1"/>
            </p:cNvSpPr>
            <p:nvPr/>
          </p:nvSpPr>
          <p:spPr bwMode="auto">
            <a:xfrm>
              <a:off x="-820" y="1270"/>
              <a:ext cx="1372" cy="1230"/>
            </a:xfrm>
            <a:custGeom>
              <a:avLst/>
              <a:gdLst>
                <a:gd name="T0" fmla="*/ 3 w 10001"/>
                <a:gd name="T1" fmla="*/ 36 h 10668"/>
                <a:gd name="T2" fmla="*/ 4 w 10001"/>
                <a:gd name="T3" fmla="*/ 110 h 10668"/>
                <a:gd name="T4" fmla="*/ 26 w 10001"/>
                <a:gd name="T5" fmla="*/ 142 h 10668"/>
                <a:gd name="T6" fmla="*/ 53 w 10001"/>
                <a:gd name="T7" fmla="*/ 131 h 10668"/>
                <a:gd name="T8" fmla="*/ 76 w 10001"/>
                <a:gd name="T9" fmla="*/ 103 h 10668"/>
                <a:gd name="T10" fmla="*/ 112 w 10001"/>
                <a:gd name="T11" fmla="*/ 64 h 10668"/>
                <a:gd name="T12" fmla="*/ 161 w 10001"/>
                <a:gd name="T13" fmla="*/ 45 h 10668"/>
                <a:gd name="T14" fmla="*/ 188 w 10001"/>
                <a:gd name="T15" fmla="*/ 29 h 10668"/>
                <a:gd name="T16" fmla="*/ 123 w 10001"/>
                <a:gd name="T17" fmla="*/ 4 h 10668"/>
                <a:gd name="T18" fmla="*/ 50 w 10001"/>
                <a:gd name="T19" fmla="*/ 1 h 10668"/>
                <a:gd name="T20" fmla="*/ 3 w 10001"/>
                <a:gd name="T21" fmla="*/ 36 h 106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01" h="10668">
                  <a:moveTo>
                    <a:pt x="155" y="2710"/>
                  </a:moveTo>
                  <a:cubicBezTo>
                    <a:pt x="-107" y="5342"/>
                    <a:pt x="-6" y="5629"/>
                    <a:pt x="235" y="8308"/>
                  </a:cubicBezTo>
                  <a:cubicBezTo>
                    <a:pt x="276" y="8691"/>
                    <a:pt x="718" y="10889"/>
                    <a:pt x="1382" y="10650"/>
                  </a:cubicBezTo>
                  <a:cubicBezTo>
                    <a:pt x="2046" y="10411"/>
                    <a:pt x="2167" y="10127"/>
                    <a:pt x="2810" y="9839"/>
                  </a:cubicBezTo>
                  <a:cubicBezTo>
                    <a:pt x="2971" y="9576"/>
                    <a:pt x="3958" y="8069"/>
                    <a:pt x="4058" y="7758"/>
                  </a:cubicBezTo>
                  <a:cubicBezTo>
                    <a:pt x="4400" y="7256"/>
                    <a:pt x="5184" y="5533"/>
                    <a:pt x="5929" y="4815"/>
                  </a:cubicBezTo>
                  <a:cubicBezTo>
                    <a:pt x="6674" y="4097"/>
                    <a:pt x="7861" y="3835"/>
                    <a:pt x="8544" y="3404"/>
                  </a:cubicBezTo>
                  <a:cubicBezTo>
                    <a:pt x="8686" y="3165"/>
                    <a:pt x="9953" y="2471"/>
                    <a:pt x="9993" y="2184"/>
                  </a:cubicBezTo>
                  <a:cubicBezTo>
                    <a:pt x="10154" y="198"/>
                    <a:pt x="7901" y="485"/>
                    <a:pt x="6533" y="318"/>
                  </a:cubicBezTo>
                  <a:cubicBezTo>
                    <a:pt x="5145" y="-89"/>
                    <a:pt x="2630" y="-17"/>
                    <a:pt x="2630" y="55"/>
                  </a:cubicBezTo>
                  <a:cubicBezTo>
                    <a:pt x="2630" y="127"/>
                    <a:pt x="417" y="78"/>
                    <a:pt x="155" y="2710"/>
                  </a:cubicBez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28575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6" name="WordArt 671"/>
          <p:cNvSpPr>
            <a:spLocks noChangeAspect="1" noChangeArrowheads="1" noChangeShapeType="1" noTextEdit="1"/>
          </p:cNvSpPr>
          <p:nvPr/>
        </p:nvSpPr>
        <p:spPr bwMode="auto">
          <a:xfrm>
            <a:off x="1609007" y="3999712"/>
            <a:ext cx="344188" cy="270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 eaLnBrk="1" hangingPunct="1">
              <a:defRPr/>
            </a:pPr>
            <a:r>
              <a:rPr lang="en-US" sz="2800" kern="10" spc="48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Na</a:t>
            </a:r>
            <a:r>
              <a:rPr lang="en-US" sz="2800" kern="10" spc="480" baseline="3000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+</a:t>
            </a:r>
            <a:endParaRPr lang="en-US" sz="2800" kern="10" spc="48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76" name="WordArt 671"/>
          <p:cNvSpPr>
            <a:spLocks noChangeAspect="1" noChangeArrowheads="1" noChangeShapeType="1" noTextEdit="1"/>
          </p:cNvSpPr>
          <p:nvPr/>
        </p:nvSpPr>
        <p:spPr bwMode="auto">
          <a:xfrm>
            <a:off x="1596130" y="4543078"/>
            <a:ext cx="344188" cy="270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 eaLnBrk="1" hangingPunct="1">
              <a:defRPr/>
            </a:pPr>
            <a:r>
              <a:rPr lang="en-US" sz="2800" kern="10" spc="48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Na</a:t>
            </a:r>
            <a:r>
              <a:rPr lang="en-US" sz="2800" kern="10" spc="480" baseline="3000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+</a:t>
            </a:r>
            <a:endParaRPr lang="en-US" sz="2800" kern="10" spc="48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78" name="WordArt 671"/>
          <p:cNvSpPr>
            <a:spLocks noChangeAspect="1" noChangeArrowheads="1" noChangeShapeType="1" noTextEdit="1"/>
          </p:cNvSpPr>
          <p:nvPr/>
        </p:nvSpPr>
        <p:spPr bwMode="auto">
          <a:xfrm>
            <a:off x="1632619" y="3445968"/>
            <a:ext cx="344188" cy="270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 eaLnBrk="1" hangingPunct="1">
              <a:defRPr/>
            </a:pPr>
            <a:r>
              <a:rPr lang="en-US" sz="2800" kern="10" spc="48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Na</a:t>
            </a:r>
            <a:r>
              <a:rPr lang="en-US" sz="2800" kern="10" spc="480" baseline="3000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+</a:t>
            </a:r>
            <a:endParaRPr lang="en-US" sz="2800" kern="10" spc="48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cxnSp>
        <p:nvCxnSpPr>
          <p:cNvPr id="180" name="Straight Arrow Connector 179"/>
          <p:cNvCxnSpPr/>
          <p:nvPr/>
        </p:nvCxnSpPr>
        <p:spPr>
          <a:xfrm flipV="1">
            <a:off x="1976439" y="3594100"/>
            <a:ext cx="774700" cy="0"/>
          </a:xfrm>
          <a:prstGeom prst="straightConnector1">
            <a:avLst/>
          </a:prstGeom>
          <a:ln w="38100">
            <a:solidFill>
              <a:srgbClr val="FF252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/>
          <p:nvPr/>
        </p:nvCxnSpPr>
        <p:spPr>
          <a:xfrm flipV="1">
            <a:off x="1978027" y="4152900"/>
            <a:ext cx="774700" cy="0"/>
          </a:xfrm>
          <a:prstGeom prst="straightConnector1">
            <a:avLst/>
          </a:prstGeom>
          <a:ln w="38100">
            <a:solidFill>
              <a:srgbClr val="FF252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/>
          <p:nvPr/>
        </p:nvCxnSpPr>
        <p:spPr>
          <a:xfrm flipV="1">
            <a:off x="1971675" y="4686300"/>
            <a:ext cx="776288" cy="0"/>
          </a:xfrm>
          <a:prstGeom prst="straightConnector1">
            <a:avLst/>
          </a:prstGeom>
          <a:ln w="38100">
            <a:solidFill>
              <a:srgbClr val="FF252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73"/>
          <p:cNvGrpSpPr>
            <a:grpSpLocks/>
          </p:cNvGrpSpPr>
          <p:nvPr/>
        </p:nvGrpSpPr>
        <p:grpSpPr bwMode="auto">
          <a:xfrm>
            <a:off x="5234850" y="4173540"/>
            <a:ext cx="1458055" cy="1272877"/>
            <a:chOff x="7158189" y="2336974"/>
            <a:chExt cx="1458240" cy="1273241"/>
          </a:xfrm>
        </p:grpSpPr>
        <p:sp>
          <p:nvSpPr>
            <p:cNvPr id="7194" name="TextBox 51"/>
            <p:cNvSpPr txBox="1">
              <a:spLocks noChangeArrowheads="1"/>
            </p:cNvSpPr>
            <p:nvPr/>
          </p:nvSpPr>
          <p:spPr bwMode="auto">
            <a:xfrm>
              <a:off x="7745568" y="2336974"/>
              <a:ext cx="870861" cy="461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r" rtl="1" eaLnBrk="1" hangingPunct="1"/>
              <a:r>
                <a:rPr lang="en-US" altLang="ar-EG" sz="2400" b="1">
                  <a:solidFill>
                    <a:srgbClr val="FF0000"/>
                  </a:solidFill>
                  <a:latin typeface="Arial" charset="0"/>
                </a:rPr>
                <a:t>3Na</a:t>
              </a:r>
              <a:r>
                <a:rPr lang="en-US" altLang="ar-EG" sz="2400" b="1" baseline="30000">
                  <a:solidFill>
                    <a:srgbClr val="FF0000"/>
                  </a:solidFill>
                  <a:latin typeface="Arial" charset="0"/>
                </a:rPr>
                <a:t>+</a:t>
              </a:r>
              <a:endParaRPr lang="en-US" altLang="ar-EG" sz="2400" b="1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7195" name="TextBox 52"/>
            <p:cNvSpPr txBox="1">
              <a:spLocks noChangeArrowheads="1"/>
            </p:cNvSpPr>
            <p:nvPr/>
          </p:nvSpPr>
          <p:spPr bwMode="auto">
            <a:xfrm>
              <a:off x="7158189" y="3148418"/>
              <a:ext cx="699318" cy="461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r" rtl="1" eaLnBrk="1" hangingPunct="1"/>
              <a:r>
                <a:rPr lang="en-US" altLang="ar-EG" sz="2400" b="1">
                  <a:solidFill>
                    <a:srgbClr val="0000CC"/>
                  </a:solidFill>
                  <a:latin typeface="Arial" charset="0"/>
                </a:rPr>
                <a:t>2K</a:t>
              </a:r>
              <a:r>
                <a:rPr lang="en-US" altLang="ar-EG" sz="2400" b="1" baseline="30000">
                  <a:solidFill>
                    <a:srgbClr val="0000CC"/>
                  </a:solidFill>
                  <a:latin typeface="Arial" charset="0"/>
                </a:rPr>
                <a:t>+</a:t>
              </a:r>
              <a:endParaRPr lang="en-US" altLang="ar-EG" sz="2400" b="1">
                <a:solidFill>
                  <a:srgbClr val="0000CC"/>
                </a:solidFill>
                <a:latin typeface="Arial" charset="0"/>
              </a:endParaRPr>
            </a:p>
          </p:txBody>
        </p:sp>
        <p:grpSp>
          <p:nvGrpSpPr>
            <p:cNvPr id="7196" name="Group 83"/>
            <p:cNvGrpSpPr>
              <a:grpSpLocks noChangeAspect="1"/>
            </p:cNvGrpSpPr>
            <p:nvPr/>
          </p:nvGrpSpPr>
          <p:grpSpPr bwMode="auto">
            <a:xfrm>
              <a:off x="7377862" y="2716223"/>
              <a:ext cx="837540" cy="502921"/>
              <a:chOff x="6263403" y="1630686"/>
              <a:chExt cx="1046105" cy="627882"/>
            </a:xfrm>
          </p:grpSpPr>
          <p:sp>
            <p:nvSpPr>
              <p:cNvPr id="7198" name="Right Arrow 81"/>
              <p:cNvSpPr>
                <a:spLocks/>
              </p:cNvSpPr>
              <p:nvPr/>
            </p:nvSpPr>
            <p:spPr bwMode="auto">
              <a:xfrm>
                <a:off x="6859804" y="1630686"/>
                <a:ext cx="449704" cy="169621"/>
              </a:xfrm>
              <a:prstGeom prst="rightArrow">
                <a:avLst>
                  <a:gd name="adj1" fmla="val 50000"/>
                  <a:gd name="adj2" fmla="val 107853"/>
                </a:avLst>
              </a:prstGeom>
              <a:solidFill>
                <a:schemeClr val="bg1"/>
              </a:solidFill>
              <a:ln w="2857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rtl="1" eaLnBrk="1" hangingPunct="1"/>
                <a:endParaRPr lang="ar-EG" altLang="ar-EG"/>
              </a:p>
            </p:txBody>
          </p:sp>
          <p:sp>
            <p:nvSpPr>
              <p:cNvPr id="7199" name="Right Arrow 82"/>
              <p:cNvSpPr>
                <a:spLocks/>
              </p:cNvSpPr>
              <p:nvPr/>
            </p:nvSpPr>
            <p:spPr bwMode="auto">
              <a:xfrm flipH="1">
                <a:off x="6263403" y="2088947"/>
                <a:ext cx="449703" cy="169621"/>
              </a:xfrm>
              <a:prstGeom prst="rightArrow">
                <a:avLst>
                  <a:gd name="adj1" fmla="val 50000"/>
                  <a:gd name="adj2" fmla="val 107853"/>
                </a:avLst>
              </a:prstGeom>
              <a:solidFill>
                <a:schemeClr val="bg1"/>
              </a:solidFill>
              <a:ln w="2857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rtl="1" eaLnBrk="1" hangingPunct="1"/>
                <a:endParaRPr lang="ar-EG" altLang="ar-EG"/>
              </a:p>
            </p:txBody>
          </p:sp>
          <p:sp>
            <p:nvSpPr>
              <p:cNvPr id="195" name="Decagon 194"/>
              <p:cNvSpPr>
                <a:spLocks noChangeAspect="1"/>
              </p:cNvSpPr>
              <p:nvPr/>
            </p:nvSpPr>
            <p:spPr bwMode="auto">
              <a:xfrm>
                <a:off x="6513468" y="1670676"/>
                <a:ext cx="547328" cy="549157"/>
              </a:xfrm>
              <a:prstGeom prst="decagon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1"/>
              <a:lstStyle/>
              <a:p>
                <a:pPr algn="r" rtl="1" eaLnBrk="1" hangingPunct="1">
                  <a:defRPr/>
                </a:pPr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92" name="TextBox 191"/>
            <p:cNvSpPr txBox="1"/>
            <p:nvPr/>
          </p:nvSpPr>
          <p:spPr bwMode="auto">
            <a:xfrm>
              <a:off x="7498470" y="2784771"/>
              <a:ext cx="568176" cy="33865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rtl="1" eaLnBrk="1" hangingPunct="1">
                <a:defRPr/>
              </a:pPr>
              <a:r>
                <a:rPr lang="en-US" sz="1600" b="1" spc="-150" dirty="0">
                  <a:ln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Arial Black" pitchFamily="34" charset="0"/>
                  <a:cs typeface="Arial" panose="020B0604020202020204" pitchFamily="34" charset="0"/>
                </a:rPr>
                <a:t>ATP</a:t>
              </a:r>
              <a:endParaRPr lang="ar-EG" sz="1600" b="1" spc="-15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7" name="TextBox 52"/>
          <p:cNvSpPr txBox="1">
            <a:spLocks noChangeArrowheads="1"/>
          </p:cNvSpPr>
          <p:nvPr/>
        </p:nvSpPr>
        <p:spPr bwMode="auto">
          <a:xfrm>
            <a:off x="2987300" y="3697291"/>
            <a:ext cx="49885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en-US" altLang="ar-EG" sz="2200" b="1">
                <a:solidFill>
                  <a:srgbClr val="0000CC"/>
                </a:solidFill>
                <a:latin typeface="Arial" charset="0"/>
              </a:rPr>
              <a:t>K</a:t>
            </a:r>
            <a:r>
              <a:rPr lang="en-US" altLang="ar-EG" sz="2200" b="1" baseline="30000">
                <a:solidFill>
                  <a:srgbClr val="0000CC"/>
                </a:solidFill>
                <a:latin typeface="Arial" charset="0"/>
              </a:rPr>
              <a:t>+</a:t>
            </a:r>
            <a:endParaRPr lang="en-US" altLang="ar-EG" sz="2200" b="1">
              <a:solidFill>
                <a:srgbClr val="0000CC"/>
              </a:solidFill>
              <a:latin typeface="Arial" charset="0"/>
            </a:endParaRPr>
          </a:p>
        </p:txBody>
      </p:sp>
      <p:cxnSp>
        <p:nvCxnSpPr>
          <p:cNvPr id="167" name="Straight Arrow Connector 166"/>
          <p:cNvCxnSpPr/>
          <p:nvPr/>
        </p:nvCxnSpPr>
        <p:spPr>
          <a:xfrm>
            <a:off x="3079661" y="2228877"/>
            <a:ext cx="284696" cy="7667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>
            <a:glow rad="889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52"/>
          <p:cNvSpPr txBox="1">
            <a:spLocks noChangeArrowheads="1"/>
          </p:cNvSpPr>
          <p:nvPr/>
        </p:nvSpPr>
        <p:spPr bwMode="auto">
          <a:xfrm>
            <a:off x="2985712" y="4249741"/>
            <a:ext cx="49885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en-US" altLang="ar-EG" sz="2200" b="1">
                <a:solidFill>
                  <a:srgbClr val="0000CC"/>
                </a:solidFill>
                <a:latin typeface="Arial" charset="0"/>
              </a:rPr>
              <a:t>K</a:t>
            </a:r>
            <a:r>
              <a:rPr lang="en-US" altLang="ar-EG" sz="2200" b="1" baseline="30000">
                <a:solidFill>
                  <a:srgbClr val="0000CC"/>
                </a:solidFill>
                <a:latin typeface="Arial" charset="0"/>
              </a:rPr>
              <a:t>+</a:t>
            </a:r>
            <a:endParaRPr lang="en-US" altLang="ar-EG" sz="2200" b="1">
              <a:solidFill>
                <a:srgbClr val="0000CC"/>
              </a:solidFill>
              <a:latin typeface="Arial" charset="0"/>
            </a:endParaRPr>
          </a:p>
        </p:txBody>
      </p:sp>
      <p:cxnSp>
        <p:nvCxnSpPr>
          <p:cNvPr id="90" name="Straight Arrow Connector 89"/>
          <p:cNvCxnSpPr/>
          <p:nvPr/>
        </p:nvCxnSpPr>
        <p:spPr>
          <a:xfrm flipH="1" flipV="1">
            <a:off x="2030363" y="3644900"/>
            <a:ext cx="972000" cy="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  <a:effectLst>
            <a:glow rad="762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H="1" flipV="1">
            <a:off x="2031949" y="4206875"/>
            <a:ext cx="972000" cy="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  <a:effectLst>
            <a:glow rad="762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 rot="5400000" flipH="1" flipV="1">
            <a:off x="5040681" y="2373682"/>
            <a:ext cx="2037310" cy="403532"/>
          </a:xfrm>
          <a:prstGeom prst="bentConnector3">
            <a:avLst>
              <a:gd name="adj1" fmla="val -9844"/>
            </a:avLst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814491" y="943453"/>
            <a:ext cx="1781699" cy="6133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Basal membrane</a:t>
            </a:r>
            <a:endParaRPr lang="en-US" b="1" dirty="0"/>
          </a:p>
        </p:txBody>
      </p:sp>
      <p:cxnSp>
        <p:nvCxnSpPr>
          <p:cNvPr id="104" name="Elbow Connector 103"/>
          <p:cNvCxnSpPr/>
          <p:nvPr/>
        </p:nvCxnSpPr>
        <p:spPr>
          <a:xfrm rot="16200000" flipV="1">
            <a:off x="91417" y="1577527"/>
            <a:ext cx="2175278" cy="907123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278887" y="260652"/>
            <a:ext cx="1781699" cy="6828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Luminal membrane</a:t>
            </a:r>
            <a:endParaRPr lang="en-US" b="1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596130" y="3118727"/>
            <a:ext cx="73908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956450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207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What Are the Genes Expressed?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724400" y="1219200"/>
            <a:ext cx="3962400" cy="49377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Sodium-potassium pump: to pump sodium from the tubular cells into the blood, and potassium from the blood into cells.</a:t>
            </a:r>
          </a:p>
          <a:p>
            <a:r>
              <a:rPr lang="en-US" dirty="0" smtClean="0"/>
              <a:t>Sodium channel proteins: to transport sodium into the cells and potassium into the tubules. </a:t>
            </a:r>
          </a:p>
          <a:p>
            <a:r>
              <a:rPr lang="en-US" dirty="0" smtClean="0"/>
              <a:t>Mitochondrial enzymes: to provide the cell with the needed energy for the transport work.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" r="2034"/>
          <a:stretch/>
        </p:blipFill>
        <p:spPr bwMode="auto">
          <a:xfrm>
            <a:off x="381000" y="1219200"/>
            <a:ext cx="4114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2971800" y="4290060"/>
            <a:ext cx="1371600" cy="11811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524000" y="4933950"/>
            <a:ext cx="1219200" cy="11811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9600" y="4191000"/>
            <a:ext cx="1371600" cy="11811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9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Cortisol as a Mineralocorticoid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Cortisol plasma level is 2000 times that of aldosterone. </a:t>
            </a:r>
          </a:p>
          <a:p>
            <a:r>
              <a:rPr lang="en-US" dirty="0" smtClean="0"/>
              <a:t>It can bind to mineralocorticoid receptor. </a:t>
            </a:r>
          </a:p>
          <a:p>
            <a:r>
              <a:rPr lang="en-US" dirty="0" smtClean="0"/>
              <a:t>But cortisol is converted to cortisone that doesn’t have mineralocorticoid activity. </a:t>
            </a:r>
          </a:p>
          <a:p>
            <a:r>
              <a:rPr lang="en-US" dirty="0" smtClean="0"/>
              <a:t>Cortisol                               Cortisone </a:t>
            </a:r>
          </a:p>
          <a:p>
            <a:endParaRPr lang="en-US" dirty="0"/>
          </a:p>
          <a:p>
            <a:r>
              <a:rPr lang="en-US" dirty="0" smtClean="0"/>
              <a:t>If this enzyme is deficient or inhibited, cortisol will not be converted to cortisone and it will have mineralocorticoid activity. </a:t>
            </a:r>
          </a:p>
          <a:p>
            <a:r>
              <a:rPr lang="en-US" dirty="0" smtClean="0"/>
              <a:t>Licorice inhibits this enzyme, that’s why it has mineralocorticoid activity.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057400" y="3276600"/>
            <a:ext cx="2667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133600" y="3276603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11beta-hydroxysteroid dehydrogenase type 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65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Licorice Effect on Water Retention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53000" y="1219200"/>
            <a:ext cx="3733800" cy="49377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Licorice contains glycyrrhetinic acid that inhibits 11beta-hydroxysteroid dehydrogenase type 2</a:t>
            </a:r>
          </a:p>
          <a:p>
            <a:pPr>
              <a:buFont typeface="Wingdings"/>
              <a:buChar char="à"/>
            </a:pPr>
            <a:r>
              <a:rPr lang="en-US" dirty="0" smtClean="0">
                <a:sym typeface="Wingdings" pitchFamily="2" charset="2"/>
              </a:rPr>
              <a:t>Cortisol will act as a mineralocorticoid </a:t>
            </a:r>
          </a:p>
          <a:p>
            <a:pPr>
              <a:buFont typeface="Wingdings"/>
              <a:buChar char="à"/>
            </a:pPr>
            <a:r>
              <a:rPr lang="en-US" dirty="0" smtClean="0">
                <a:sym typeface="Wingdings" pitchFamily="2" charset="2"/>
              </a:rPr>
              <a:t>Increased sodium and water retention </a:t>
            </a:r>
          </a:p>
          <a:p>
            <a:pPr>
              <a:buFont typeface="Wingdings"/>
              <a:buChar char="à"/>
            </a:pPr>
            <a:r>
              <a:rPr lang="en-US" dirty="0" smtClean="0">
                <a:sym typeface="Wingdings" pitchFamily="2" charset="2"/>
              </a:rPr>
              <a:t>Less thirst</a:t>
            </a:r>
          </a:p>
          <a:p>
            <a:pPr>
              <a:buFont typeface="Wingdings"/>
              <a:buChar char="à"/>
            </a:pPr>
            <a:r>
              <a:rPr lang="en-US" dirty="0" smtClean="0">
                <a:sym typeface="Wingdings" pitchFamily="2" charset="2"/>
              </a:rPr>
              <a:t>A preferable drink in Ramadan. </a:t>
            </a:r>
          </a:p>
          <a:p>
            <a:pPr>
              <a:buFont typeface="Wingdings"/>
              <a:buChar char="à"/>
            </a:pPr>
            <a:endParaRPr lang="en-US" dirty="0" smtClean="0"/>
          </a:p>
        </p:txBody>
      </p:sp>
      <p:pic>
        <p:nvPicPr>
          <p:cNvPr id="9218" name="Picture 2" descr="http://tareekaa.tp9vtc202t2zyjdlbqi6.netdna-cdn.com/wp-content/uploads/2015/01/e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1"/>
            <a:ext cx="44196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45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Regulation of Aldosterone Secretion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Plasma level of potassium: </a:t>
            </a:r>
          </a:p>
          <a:p>
            <a:pPr marL="0" indent="0">
              <a:buNone/>
            </a:pPr>
            <a:r>
              <a:rPr lang="en-US" dirty="0"/>
              <a:t>1</a:t>
            </a:r>
            <a:r>
              <a:rPr lang="en-US" dirty="0" smtClean="0"/>
              <a:t>- </a:t>
            </a:r>
            <a:r>
              <a:rPr lang="en-US" dirty="0"/>
              <a:t>A slight increase of K+ level stimulates aldosterone secretion. </a:t>
            </a:r>
          </a:p>
          <a:p>
            <a:pPr>
              <a:buFont typeface="Wingdings"/>
              <a:buChar char="à"/>
            </a:pPr>
            <a:r>
              <a:rPr lang="en-US" dirty="0" smtClean="0"/>
              <a:t>Eating </a:t>
            </a:r>
            <a:r>
              <a:rPr lang="en-US" dirty="0"/>
              <a:t>a meal rich in potassium increases aldosterone secretion. </a:t>
            </a:r>
          </a:p>
          <a:p>
            <a:pPr marL="0" indent="0">
              <a:buNone/>
            </a:pPr>
            <a:r>
              <a:rPr lang="en-US" dirty="0"/>
              <a:t>2</a:t>
            </a:r>
            <a:r>
              <a:rPr lang="en-US" dirty="0" smtClean="0"/>
              <a:t>- K+ stimulates the conversion of cholesterol into aldosterone. </a:t>
            </a:r>
          </a:p>
          <a:p>
            <a:pPr marL="0" indent="0">
              <a:buNone/>
            </a:pPr>
            <a:r>
              <a:rPr lang="en-US" dirty="0" smtClean="0"/>
              <a:t>3- Increased K+ causes depolarization in the membranes of the adrenal cortex cells. This increases intracellular calcium levels and stimulates aldosterone release. </a:t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2128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Regulation of Aldosterone Secretion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486400" y="1219200"/>
            <a:ext cx="3200400" cy="4937760"/>
          </a:xfrm>
        </p:spPr>
        <p:txBody>
          <a:bodyPr>
            <a:normAutofit/>
          </a:bodyPr>
          <a:lstStyle/>
          <a:p>
            <a:r>
              <a:rPr lang="en-US" b="1" dirty="0" smtClean="0"/>
              <a:t>Renin-Angiotensin System: </a:t>
            </a:r>
          </a:p>
          <a:p>
            <a:pPr>
              <a:buFontTx/>
              <a:buChar char="-"/>
            </a:pPr>
            <a:r>
              <a:rPr lang="en-US" dirty="0" smtClean="0"/>
              <a:t>Juxtaglomerular apparatus. </a:t>
            </a:r>
          </a:p>
          <a:p>
            <a:pPr>
              <a:buFontTx/>
              <a:buChar char="-"/>
            </a:pPr>
            <a:r>
              <a:rPr lang="en-US" dirty="0" smtClean="0"/>
              <a:t>Macula </a:t>
            </a:r>
            <a:r>
              <a:rPr lang="en-US" dirty="0" err="1" smtClean="0"/>
              <a:t>densa</a:t>
            </a:r>
            <a:endParaRPr lang="en-US" dirty="0" smtClean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4953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765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media1.britannica.com/eb-media/21/185321-004-8F8F4B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5344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00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Adrenal Glands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AutoShape 2" descr="data:image/jpeg;base64,/9j/4AAQSkZJRgABAQAAAQABAAD/2wCEAAkGBxMTERUTEhIWFhUXFhYWFhgYFRUYFxgXFhcYGhgYGhcZHSggGRslHRgaITEhJSkrLi4uFx8zODMtNygtLisBCgoKDg0OGxAQGzAmICUvLS0tNS8tLS8wKy8tLS0tListLS0vLSstLS0tLi0tLS0tLS0tLS0tLS01LS0tLS0tLf/AABEIAQsAvQMBIgACEQEDEQH/xAAbAAACAwEBAQAAAAAAAAAAAAAABQMEBgIBB//EAEgQAAIBAgMFBAQKBwcEAwEAAAECAwARBBIhBRMxQVEiYXGBBjJCkRQjJFJygqGxssEzNJKis8LwQ2Jz0dLh8RVjg8NEU1QH/8QAGgEBAAMBAQEAAAAAAAAAAAAAAAIDBAUBBv/EAC8RAAICAQMCBQMDBAMAAAAAAAABAgMRBCExEjIiQVFxgRMz0QUjYRQk8PE0obH/2gAMAwEAAhEDEQA/APuFFFFAFFFFAFFFFAFFFQ4rEqgufIDiT0FeN43YSzsSk0rxG1xqIQHI4t7A+sOJ7h9lJdq7UaRsrL2RwjBvnfvNvVAt3a9wqfDE5FjXVj6zWIA6m/XoPDlWGzVZeIGqNHSsyPJMTM5IEr3HzAoUHv7JA8CTXGE25NEflIOS9s+UcOt1FiO42J4i/CmEsiRKC1gOA/yA4kn3mq8WPjlUq4AJuMr5blToRbgQRyqlTknnqZZhNduxoIJQwBGoOoI1BHcakrILK2DkUKbwOeyCdEY6bu/IH2SeuU+zWowmJWRQym4P9WI5GttVqnt5mWyvp3XBPRRRV5WFFFFegKKKKAKKKKAKKKKAKKKKAKKKKAKKKq7Qx6QrdydfVABLMegA1NeNpLLPUm9kdY3FrGt28hzJtf8ALjWdmnkc5zoCLDjoP7o6f3jx6WqJcU00meVOeVY7g8NbEg2I0BOtuvAUwlwxc3dj4KSo8Mw1Pjp4VzbrvqrwvY1wgq3vyVcFB09Ym7NxNuQ14eHia6mxIjvHHq/O9yBccWPtHhpx4Xr046KMFYhmboL2vw7T8NOlye6qcaHUk3JN2PVj+XToAKozhFyj1PL4PRhbnMSSx4sTc+GvAdwsK8yKXyEXIUMQRcWJI+8GpRNwABJ6AXP+w8arBmXEMWRl+Kj5XHrycSt7edepJk3JoZYKIPDkexUhlIOulyAD5VQ2DK0MuQsxsxRgdbgljG9+bD1CeeWrmGkAca9lxbuzDh5m9vIVU25s6QuJorMwt2CbA5SG48A3G19DwuKlHKexU8ZafDNiK9qps3HLLGHW/RgRZlYcVYciOlW66qZgaw8BRRRUjwKKKKAKKKKAKKKKAKKKKAKKKKAhxmJEaF24AeZPIDvJ0rOojOWYkNIeLHVUHJFGmmnDnxNM9uxlt0oOme7eAVvzK1DiZ1jQseAGgHEnkAPsrn6meZdJpqWFlcshwOzhGLlix1JY25m5AAFgOflxqliMS8xIVssXAEaM/UluIU8gNed9bVDLNJIPjCAvzFuF8zxf7B3V2JRpbU9FBY+QFzWbbhGqNbTzLk7SMKLC2nDw8K6igd/Vsq39Y6365Vvr4nTxruHCu3EFRzJsD5DjfxpiqEsI47CwBYkXCj2QBzJ18Bx5VKEHJ4PLLengjiVIlPLqxPE+PXuqtFilOKYaqTCmXMLFrPJewPHjTyDBquvrN85tT5cgO4WqpJAr4mRWAI3Men/kl17j31rjpmlyY3bllXFbPUg5bKTrw7JPePzGtVkxTqcki368zbqPnj7etMJYZI+sie9x/qt1/wCa4dFkXqOvQjjqOBrNKDi9y6M887oqvhwTvcO+WQaFr3VwPYdedu/tCmWzdp5zu5BklA9Xk1uLIeY7uIv4EqzgXQ5ka5Nr3tqOhGgY8ddCOtdCVZew/YcG620IbqvO/cdenWrK7HETgmttzSUUqwu0GUhJtOQf2SeV+hP9WprW6E1JZRkcWgoooqZ4FFFFAFFFFAFFFFAFFFFAQYqDMB1Go/ypVjogylJENjxBuPCxX8jenleEdaptpU9/MnGbiZvC4SESugiU5UjbM3bPbMgtdrkW3fXnV1rJoii54KoALf7V2mzgcRIxUhDFCAQbAlWmLAW4WzL76vRpGhsLBiCePaIW1zrqQLj3iqv6Zvlk3bnkoJhZmOpCD3t7uF/MjuphhsOqCy9bkk3JPUnmalvXtXwrjDgrcmwpfH+tv/gx/wASWmFUkib4Qz27JiRQdOIeQkW48CPfVhEu1SxOzlY5lJRvnLz+kODffV29RTYlVKKxsXYqg11YKzkfsqx8q8cU+T1NrgVyYaZeSuOoIB/ZNgPearYvdsbSKUPAE3U/VYcae4nELGpZzZRa515kAcO8iuYZklUkEMuZ0OmmaNijjXoykeVZ5aaL4LI2tC5VBjyucwtre2o79ONWNjzFk1JIBsrH2gNL9/jUy7OhBuIoweuRb/dVoV7VS4PLZ5KeUFFFFaCsKKKKAKKKKAKKKKAKK5jcMAVIIOoINwR40JICSAQSps1iDY2BsehsQfMUB1SDHsPhlpt8I93Hucm+CbzO+8zGL2rbqwfS17e1T+igMVeSy5fhPwi8/wAI/TbvLu5eF/i8ufd5Mna4cs9dy7NZJcLIu9aT4LiAGeSdhv3EDIHF8ouVc2IA7PcLbKigMNhVn3LmOSXelYgisuKGXEZiQ0hlPqcd4q6FR3rfUej5O4XNnz9oSby+beBiH4+zmvlt2ctsulqY0UAGsZgcJIxw2ebEWlws0k3xsgvIpg3YuCN3YSSaLbNbtZrVs6KAw2DxeJkaIySGOQphGTM0qBgyRtKN0q5JGL7xSGN1GU9nQn0Fmlw/bmbEb3EmVTvMiHcYhV0Iyxi5UIRbMDftca3FFAYrF48zRxqhka2GUyXVwN5vsPo1x+kFnuDqLm/GosZiHSFkAdG3m0JFYNOpLDFSlFVIh8axvcKTw4Brm26ooCHBOWjRm9YopOltSATpU1FFAFFFFAFFFFAFFFFAFKNpSSHFQRJKY1ZJZHyqhLbp4LLdlNgc5BtrY6WNiG9Q4ieNLNIyL7ILEDU8gT1sNO6gMRidtyjCtJ8JEBjwKToAkVpZGEt7qynMoKIMqZTd+9atieWN8TMspA+G4VDHlTKwljwcb5iQWvZyRlK2sOOoLP0kgiK5XlIXIRuV3ILoTlbKWUutwcpKkacLHWmrYiEBrvGMtme5UZbGwLdNVtc/N7qAW+iiMEmDTPKRiJx293dbSNb1EXiNdfKwp5VZpoU7ZaNc+XtXUZr6Lr7XdUjYlA4Quoci4XMMxHULxIoCWiq2zsWJY1kAIDX0PcSPyqwRQHtFFFAFFFFAFFFFAFFFFAFFFVdo4wRJmILEkKiL6zufVVe89ToACTYAmgOdo4sxmIAA55RGb8gVY3Hf2RS7afpRCmHmljJcxxNIoyS2ewNipC9uO9gXW4F+NS/9MkZYzJJdxMJX1OUdhlyR9FAIA62JOpNKcN6JlcO8JyZvgr4aOUyTMcrqouUYlYwciEhSfV5cKAb7M22JJmw7BzIkUUjPuJY4zvM4sA47J7HAnnbUq1m9LY8E64t5gVKSQxRkahlaJ5WBGliDve62XnfRlQBRRRQBSL0kw07lFjVmjKSq+TcBszBQmYyg2itnzZQWvl0IuKe1Q2htLdukaxPK7h2CqUFljy5mJdgOLqAL3JboCQBmTsWcRNG2HEryfBG3hdLR7lIVZSSc11aN3XKCCZDci5NT4nYEojBQMGGNmxDiPc55EZpt3begxlhnRgG4ZOIIFW8Ft8u8ktmEXwXDTKjbtGUyviAxYsQAbItwW0y6a8ZcP6UJJuxFDJI0gnICtEQPg7oj3fPl4utrE3vy1sBU2d6P2N2jZgcPKg324LhppnkZCIhkA7QFlFrADWqzbMxjGJXVrI+CYENBkywmIy5yfjWluJeHZy5dblgbG3PSj5HNLhkkJGEM4kAS0eeNmjJVjcsLZiADYDncA6RMQubJmGcKGI55TcA26XBoCtsPDNHAiOLMM1xcHixPLxq/RSvEbW1IjXNY2JLZVuOIFgb/AHVCc4wWZEoxctkNKKr4LFbxb2sRoRxsfHmKsVJNNZR41jZhRRRXp4FFFFAFFQ4nErGLsfDiST0AGpNUZdoOfUTL3sbn9lf8xVc7Yw5JRi3wMMTOqIzuwVVBZidAANSTVDZ8DSP8IlBBItEh4xoeJYf/AGNz6Cy8mLKsa0pkXeMrRpZwhU9qQEkFrclsCBrrr7Ip7gscr6eq1rlTx8R1HfUYXRk8I9lXJLJxtbG7pAbgMzBEBV3JY3NlRAWY2BNhyBOgBNJ8Lt+adDuokDKkrSZ2ddUlkiVVBW65jE5uw7OgIN9Hm0NnxzBRID2WzKVd0ZWsVuroQymzMNDqGI4GlsuxsIDHAUKkrMVVXlXMrMGmDFWGdSzglWuDfhVxAW4Pb8keHzFAyRQ4VbkuXkknSMKLKpIGZhc2Y66DTW1Ft2dikYiAZpWjzus0aZRCZN4EdQx1BW1+I49Gy7IhCNHkGV1VWF21CKFXnpYAajXS/GiDZUaZbZ2KMWUvLLIwLLlPakYkixtY6UAjxvpWyYcy5AXRZ2kjCyyH5O7xtYopyKxjezP7uNm+xmJfE3JNsQQLngNzEbDoNftqqmwsJPEHCExyox0eZRIk7NIwdQwzqTIxysDbObWvTiDDKhYqLF2ztqdWsFv7lHuoCWk+3cK5aOSITbxQ6gwtACFfKWDCfslSUU3AzAqOVwXFFAZvBeiwEUYaRhIkWGS4IdQ2GMjKfjFOe5kYEtroCLEXphgNirE6ybyR2UTi7FdfhEkbuTlUcDGLAWABPdZpRQGdm9EkMBgWeZEbDrhpMpju6KrKDcocr2Yi4tcctBZttDACQA3KumqOLXUnj4qeanQ+QIts1uNI8VjTNog+K5km28HQaaJ38/DjVbaq1lk4QcmQw7YklvFlCMNGZblXU6Z4j809TqDpY6MedpMIcNK4A7CHKOVwNB4VfsoW/S9/ClPpKhGFNzo7xqRbiHkRTz0Fj9lYLJuWZM01pJpL1Lno+xDAZiQUsb63KkWPicx9wrQVnfR83ZSOjn7VH51oq1aNt1Iq1CxYwooorUUBXMjgAkmwAuT0ArqlO2prlYvnXZu9VI08zbyBqFk+iLZKMep4IYkaVt4dCQLX9lOSjox4n3chUWLx4jYoozMota+g05nlXW18Q0cYyGzucq6X1sSSe4AFvK3OqOzYQFJtfUm5Nyx0uT33+6uZOTztybK4LGXweYaOQksdSTqToB3Acx3aeNX5sOexY2ZWDA9CAfsPA9xNAbIMzDieA6mkOL28zuTGAwGg1sg77gXdvcBy6mEfDuWdMrHhI0G2pi8cLDeCPejf7svvAgV9Bu+1beiMNl9nNyvSKGZwTIiTyrGuPCBzMXteDKuaxkXnYWLWGgJ0r3C7UNikoJRiCd00kcikAC6sr3PDUAg8ePCtdstIhEu5tk1IsSbkkliSdSxJJJOt73rqVWKcTHdTKt7mSwcUzSJHnmMLYpbspxKgx/BJywzyMXybxU1uBci1idbCKwZFmbE7lWxaqVafMWWYbkOyHO/xeYLckG2tzlrX2r21WlIp9EkYYDCBwysMPCGDjK4IjW4ZeTX4im1FFAFFFFAFKsbtxEJVQXYaG3qg97HTyFz3VQ2ztJnYxRmyDR2GhY80B5AcyOenI1zgsCMt20A6fcBWedzz0xNVdKx1TIMZtCWXQ5VXjYKSb8rsTYjn6o4CvMBjlFklJBPA30Y21seANhe1hz05m/MF5C1LMZhwwsRcdP64HvrHYm3l7mqEYNYxgvydv1Te1mHMGxB1HP8A3qL0h7UFydBJFbydTfyAJ8qobAlKGVDqVNwfnK40PjxHiprn0jEm5QAkHNnuOAylQLn65P1elUZbTXueKvFiQ09GxrH3q5I7jk+64rS1mdlYtEtI5yrugepvI2gAGpJy/ZV6fbgVc26cj6n3Zq6mirf0lgw6qaVjyOKKUy7bUwNLGCbMqEMLWLFRr1sGB049aouWkUkyyfVcoP3LVZOxQeGK6nNdS4NJSDFtfEt3BF/m/mqL0exzmYxPIWBRmUNYsMrKD2uJHaHG9WM1ppTzzj+FHas18uutNepbGt1zafoKtrOzYpE5iJmPdmZcnh6re7uqafGJAt24KL8+F/eSSQLcyRVPDK7Ymck9osq36WXgO699O81LtWISYjDxjhZpG5g5NEv9aS/1O6sUV1Ntepq2WIv0KWImmxJ7Q3UfJb3cjv0soPTXpUvwMKLAaCmr4exIqKRKtcH5k1YuI8CWSO1WNlbQaF8wuVJGdR7Q+cB88fbw6WkxEdLZWI4DxPD/AJqtScHlF+FZHDPo8MoZQym4IBB6g8K7rI+iW1hnMBbQ3aO4PHiygkc/WH1q11dWuanHKONdU65uLCiiiplQVQ23jDFCzL6xsq/SY2B8Be/gKv1kvSOffSiNCcsR7RHNyLWHTKp/fPSq7Z9McltMOuaXkc7PgAAA4DrqfEnmTxvTI8KX4WEra5Jt11t38OX+dXXkrFHg2z3Zw5qGShphUTvpUWycUVFm3cu8JsLWbpobi/dqwvyuKpbRxC4mVFzERhWVTp2mLIOYOg4C/G/MWrvHyWpUMEbTSItrKpz6CxZHBQW1vmWN/KoU1/UtUM8ktQ/pVu1coaZ2ASNwf0l430ysiJKLL3Bi1u4+BZ3tQD4OP65VZ9JYVSCJVACrIiqOgyMotS7bjfJVrvaeGIxX8nC1NnVOUv4IMIw+DTC/E4YjxMtv5RTLDD4s+VZuHAsZBiFYZUjiRlINyHkkAZTe2YE9NRfXWtPhv0Z8qw6zP1mdHSY/p1h+ZW9H4wcXm5iKQftPHf8ACKv4uQJiHJ5hG8yMv8opVsacJilJNlZXT6xKlfwkeJFPdu4YFN7exiDN3Fbag/1xFURi51JR5yWahqN3i4wZvByIXkVzrM8hUa3yhcp1HD1Gbj1qP0W1Zna9wd2L8lQlrDoLtbyqDGQMN24F8zymMA2YsZEUaWsAx53/ALQ13s5zFljca3YsdBdySzkC97Bja/DUVn+m63iXkaIYshmPmaOdtSap74FrcuNVMTjhbj7tST0A5mpMHh2IzNoTy42HS/M9ak5ZexBV9K3PZ0vS6eCnjKLcL1RnSoTiWVzwLcONbDQghlPRhqD/AF31vsDiN5Gr9Rr3EaEeRvWD4MK1Po5Jo694f9sa/vKT51fpZYeCrWxzFSHVFFFbzmFLbGN3MLvzAsg6u2iDzYikmxcDa19basepJJYnxJJ86n9JXzSRR8lvK3jqqfe58UFWtnrljJ61lsfVZj0Ndfhqz5s4xFr6VRfT8qtuaqyVTNl0ChilBNx2X+cOB7mHP+uFLvhxGh0bnrp4jqKaTrpSDaS5Qz21UEjW1+4nof8AflWeWfI2VYxue4nFDizKq8MzXtmJAUEj1QSfWOg0vxrQYLBBtnyEaszF3AtdQAFKae0Ix7zpypPsaaHN8ajzFWBEaAZARqCwkKlyDrf1b20vV55BvWkjDQggXAex0vcsF7Nra2NxxPOtdMfoS6pclGo/uIOMe318hltzFb3BxObXEsea3AMCVbyv+VV9skfBAT0pACqpGC9i4hdFZrE2NjZCeIVdbC9PNroTg7DQ/wDNdqtYaX8nz1u0c+q/IlSB23TLcoty6ZrBrA5GtezFSToet+Ip7hscMtrMD9B/8qzezdoNHCL7sANqz+rqOp8Ksn0qYf20WnzYmPuNtahqtLCU3KTx8l2k1lrqUIQbx/DLmYFiCjFTxuht53FTY7aTiMx52aMLmYsCWAQ3C5zq1yANbnv1qhs/0llmk3cZzuQxC7ki4XU8bcqvvtWVP0sIHeY3UftEW+2qaNJGEuqMs/JbqtZZKPRZDp90ythMQZUidGW8S5Ey3IFlKntH2iTfNbkptprNs2ADMjQJNI1mYlnzADhlJW6gX4g3JJJNyalSSGU5smRtBnQ2PgSOI8b1RxSi7HPcqb6qQASoCgtfKnAm65TqfCqZ6WxTzk0w11XRjGP8+GWcIoMxAJsALKbsUN7MM5UZ/HUjW/GtLiFAAAHIVmsJlVktwKkXuCLDLYC2nX2jzrQPNcA91ZGlGTRe5OaTzkhkqpNVtzVSWqZFkBVixYitB6MsM56mMfusf9VIcaKcejAvLfpEftZf9Neaf7hZqVmk1NFFFdQ45lcbLmxMv90onkIw/wD7DTIHsKO69KpR8oxH+Kv2wQ/7+6mStcDuFqxZ8cjc14Ykbmqz1YkNVnquRZArznSke05MoBHHeR8if7RdLDUimuLlsKzG1McoKizMA1zlYKAbFQC3s2BJ010FVLvRow1W2TRhi1wseoIOWK6o1r2MbE3U9OyQdQLE02w+zRlAlaOOMXYointHnfU3HO2nnXsOCcxCQbsFVABOeZgvQMctuAtxpv6L7OgnhDyxiSQMyOX7QJU6MEPZW62Og9quzG+iTXm/89ThuF8YtcRfx/0v9CTG4rCs6ZQcyiysUANje4BOtqcbTscLe+ldelWxYVRJI4kQiQBsiqt1KsLG3Q5T5Vxi0+Se+tinGSi16mPplFyUvQQ7NwoaNgwBXJqCNDmmhX8JYedaXA4VFjsFAA5AACk+yx8U30U/jx0/wo7BrnfqG9x1P09uOmwvX8FHZUIGMjNvZl+4Vr7Vltmj5Wn0ZT9i/wC1amqtP2luseZr2M3trDo06IqAHLmZlGVjmJABK2JGjaHqKR7cZYG0LE2I0NntyUECzAk2ykHU08jcb6eU8AxA7soCEe8XrO7NG/xLytqIyMo5ZmBCnxC5jb++prPPUWKWIvn/AMEKISW64OsDsJr7wEq5FyGszXI1DsDqfAm32UyG8TihP0SD99j9lO8KoCE+Qqu/Gko53Lo2Y8PkikJbgd456H3VDI1W8Q3UUvkaqZbF0NypidTTj0LlDvMw4ARoDyNs5JHmbeVZ/FdrT2efU9w6d5rU+h8VlkPLOoHgsa/5mp6b7g1e1JoaKKK6RyDKbabJimNuy0cZY9DdlB8LDXpYd9WcPKCNDcd1cbfuJ/GNfsZv9VdYBRu7dOHhWGf3GjoL7SZ3KaqyRAg3aw7uJ/MVacaVTlWoTJQFhwW8cqCwjUEuxYm9hogJ18T5czZecMoBQqMvS2nu5U6lc2typfONazzNlbfmWfRmSzvAxuMpt7gQfdr+10pp6G9l8RH0aN7fSXKf4dI8OMs8cgvoyIemqzOCfJGX/wAlPdgaY3Ej/txfxJquo8MomHUJeJF70r/QD/ET86XTj5LTL0oHxH10/Fb86X4j9V4V3Ku1e5x7O5+wn2Yfiz4L/Ghp/hR2DWf2X+iPLRO7+3ivWiw3qHTlWTXfeNuh/wCOvf8ABV2Wfla/RkH4f8q1NZPZ365Hpyk/D/XurVmqtP2Fur717GKxmIyYNnAJLsxsOJLEkAd5JHnU0Wz/AIPlj/7aE975pC5Hmfdao1hzfA4+TSKx+oGl/wDXbzp/t3CFlDqCSl7gcSp4+egPketZ419UXLzLOtRkkVUn7Nu+omlpb8I0vfS2h7q5+E1V9QvVJdlel+JeuXxNVmYsarlLJorhg8iTM3dW19HocsCnm5L/ALRuP3bDypBsnZ+dsttPbP8AdPs+J+6/dWwAtWvSV48TMOttT8CPaKKK2mAS+kcPqP0JQ+D2t+8B76XYV7aeVaeeEOpVuBFqy2Mw7IxVtDxB+cOo/Mcqx6iDUupG3TzTj0MuM1VpKrjEHnXL4is7kaYwaI5mqiO0almcmusDhTJIIl0JF2I9hObE9TwA61XhyeEaNoRyy/h8P8nST52JQj6Iug9/aPnV70eT5TiG7ol/Gx/FVzbEIEcKqLASxgDoFBt91ebAisZ2+dKPsjStqglZFehypWdUZP1JPSJb4dvFPxrSyTXCmmvpD+rP9X8QpXD+rHwrp19vyc+zu+DP7PPYb/DY+6aA1p8L6h8KzGz9Vl7oJ/xwn8q0+G9U1m1y/e+DZoX/AG/z+ClgP1uM97j3oT+VapuFZXB/rUX02/hSVqm4VRp+wu1fevb8ma2b+lw30GPnkt/NWmrN7MHxmGP/AG2/AK0le6ftKbu4z+1NhEkvDbUksh0FzxKnkT0Oh7qQYjDlPXBT6Qt9vD7a39BFeWaaMnlbFtWrnBYe586jRTwdT4MCfcNac7P2O78ii82IsT9FT959xp5jBaaC2l3e9tL/ABTcaYVGGliuSdmtlJYRDhcMsahVFh7yT1J5mpqKK1JYMQUUUUAVFiMOrizC4/rUdD31LRQCSfYZ9hxbow/mH5g0vfZUmbJlUtbNYPyva+oHOtXVH/5X/h/nqmVEH5F8dTYvMTRej8p4lE77lz7rAfafCnmztnJCuVBqdWY6sx6k1boqUKow4IzunPZsobX/ALP/ABP5HP5V5sQdhj1kf7LL+VdbV/s/p/yPXey1tEO8sfexNRS/dz/Az+2Q+kJ+Tv8AV/GtKMKfkreFNvSP9Wk+qf31pRgh8mbwNb6uz5Mdnf8AAh2PcpNf/wDPP/JWpwx7JrL7HGko6xTjyyX/ACrR4B+xrbWs2v8AvfBr/T/sfJXwh+UxfTb+HJWrNY/DSD4TH0z296uB9pFbCs+n7WX6xYkvYz+zxZsN4f8AqNaCkmFHxkI6bwfsgrTupU9pTbyFFFFXFRQx/wCmw/03/hPV+qGP/TYf6b/wnq/QBRRRQBRRRQBUEOKVs2U3yMVbQ6MACR38Rwqesngt6uJn3gcRtLLuMgYLvN2M29txuB2D6vEetluBo5saiRGZjZAuckq1wtr3K2v5WvXm5O+z6W3eXvvmvWIx2dsK4mOJMpw+HEKrvyGvEufMo7Ltnz581yFynTQ07GHkDb7NMW+FlcpeTIIixW27vlK2N7kcefCgNLevaweylxTRZzK4mWHeSxFp7tiI3jfL2xkjUlZEypoyyXFwoNaj0clMkAmYn44mVQb9mN/0Qyn1TuwpI+cWoCfaQ/R/TP8ADepdn/ok+iPurrERZrdxv9hH511hksqjoAPdVaXjbJZ8OCn6QD5NL9An3a1nsJjQkNnsLjTMype/0iL1rMVAsiMjC6sCpHcRY1hZv/5umdnDZixJJduNzf5hP7xrZTKGMSeDLcp5zFZONkxktl0BdpFHAg545ALEGx1sdOlWsXsvFgkIqhBwsud272zdkeAFMdg+iEeHObTNcHS2pW9rmw6nlfvrT2qrVKNs8pl+isnTDDRitjbEnzhn4BkYXVVIysCR2Qo1AI4HkbitqKKKphBRWEXW3SteWKcMnxynpv8A8dNqrR4YBg3TP+8QT91Wa8rjhEJPIol2uExTxOQFEeHZLBi7PK86kADU2EQOg0GYnQae/wDXI1sGYsxeZQI4pWa0L5XJVQTZdAW4EkW4gVFjNhFsUcUkgWQRRxJ2biyvIzq2uqvnXQWIMYN+Vcx7FljcSRSoHzYm+ZCVy4iUS8AwOZSAONiL8NCLCJTwvpHA8WHmmch1gjxL5I5GRUmVlDuwUhU0bUnTKSdAab4jbkKOyMzXW4JEchXMqFygcLlL5RfKDflx0pXhvRZlw8kJmDGTAxYPPkt2o1mBky5uB318vLLx1qxFsIRzNKRGyGRptY3MisdSFIax7VyOzextrxoBtBjUdyitdgiSG17ZJCwQ34a5G91WKReiOBMULFr9p2yBlKssCHJh0IOotGqkg63ZrgHSntAFFFFAFFFFAFFFFAQY3CLKhje+VtDlZkJHTMhBt111GlTIoAsNANB3V7RQBRRRQBRRRQBRRRQBRRRQBRRRQBRRRQBUWJnCAEgm5CgC1yTwGpAqWuJYlYWZQw00IBGhuND30Aun29CjZWYiz5H7LWQ5Se0bWtp+fC5HT7chC5ixC7wxklHFmCltbi9rDja16lk2ZCQRuk7RBaygEk6EkjU3BIPUMRwJqZsHGdDGh1zeqPWItfxsTr30BU/67B8/na+V7A68TlsOBt1qSHa8LFgH1U2a6stjzHaAuRzA4c6mbAxHQxIdb6ovG5N+HUk+dC4GIcIkH1F7h07h7q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MTERUTEhIWFhUXFhYWFhgYFRUYFxgXFhcYGhgYGhcZHSggGRslHRgaITEhJSkrLi4uFx8zODMtNygtLisBCgoKDg0OGxAQGzAmICUvLS0tNS8tLS8wKy8tLS0tListLS0vLSstLS0tLi0tLS0tLS0tLS0tLS01LS0tLS0tLf/AABEIAQsAvQMBIgACEQEDEQH/xAAbAAACAwEBAQAAAAAAAAAAAAAABQMEBgIBB//EAEgQAAIBAgMFBAQKBwcEAwEAAAECAwARBBIhBRMxQVEiYXGBBjJCkRQjJFJygqGxssEzNJKis8LwQ2Jz0dLh8RVjg8NEU1QH/8QAGgEBAAMBAQEAAAAAAAAAAAAAAAIDBAUBBv/EAC8RAAICAQMCBQMDBAMAAAAAAAABAgMRBCExEjIiQVFxgRMz0QUjYRQk8PE0obH/2gAMAwEAAhEDEQA/APuFFFFAFFFFAFFFFAFFFQ4rEqgufIDiT0FeN43YSzsSk0rxG1xqIQHI4t7A+sOJ7h9lJdq7UaRsrL2RwjBvnfvNvVAt3a9wqfDE5FjXVj6zWIA6m/XoPDlWGzVZeIGqNHSsyPJMTM5IEr3HzAoUHv7JA8CTXGE25NEflIOS9s+UcOt1FiO42J4i/CmEsiRKC1gOA/yA4kn3mq8WPjlUq4AJuMr5blToRbgQRyqlTknnqZZhNduxoIJQwBGoOoI1BHcakrILK2DkUKbwOeyCdEY6bu/IH2SeuU+zWowmJWRQym4P9WI5GttVqnt5mWyvp3XBPRRRV5WFFFFegKKKKAKKKKAKKKKAKKKKAKKKKAKKKq7Qx6QrdydfVABLMegA1NeNpLLPUm9kdY3FrGt28hzJtf8ALjWdmnkc5zoCLDjoP7o6f3jx6WqJcU00meVOeVY7g8NbEg2I0BOtuvAUwlwxc3dj4KSo8Mw1Pjp4VzbrvqrwvY1wgq3vyVcFB09Ym7NxNuQ14eHia6mxIjvHHq/O9yBccWPtHhpx4Xr046KMFYhmboL2vw7T8NOlye6qcaHUk3JN2PVj+XToAKozhFyj1PL4PRhbnMSSx4sTc+GvAdwsK8yKXyEXIUMQRcWJI+8GpRNwABJ6AXP+w8arBmXEMWRl+Kj5XHrycSt7edepJk3JoZYKIPDkexUhlIOulyAD5VQ2DK0MuQsxsxRgdbgljG9+bD1CeeWrmGkAca9lxbuzDh5m9vIVU25s6QuJorMwt2CbA5SG48A3G19DwuKlHKexU8ZafDNiK9qps3HLLGHW/RgRZlYcVYciOlW66qZgaw8BRRRUjwKKKKAKKKKAKKKKAKKKKAKKKKAhxmJEaF24AeZPIDvJ0rOojOWYkNIeLHVUHJFGmmnDnxNM9uxlt0oOme7eAVvzK1DiZ1jQseAGgHEnkAPsrn6meZdJpqWFlcshwOzhGLlix1JY25m5AAFgOflxqliMS8xIVssXAEaM/UluIU8gNed9bVDLNJIPjCAvzFuF8zxf7B3V2JRpbU9FBY+QFzWbbhGqNbTzLk7SMKLC2nDw8K6igd/Vsq39Y6365Vvr4nTxruHCu3EFRzJsD5DjfxpiqEsI47CwBYkXCj2QBzJ18Bx5VKEHJ4PLLengjiVIlPLqxPE+PXuqtFilOKYaqTCmXMLFrPJewPHjTyDBquvrN85tT5cgO4WqpJAr4mRWAI3Men/kl17j31rjpmlyY3bllXFbPUg5bKTrw7JPePzGtVkxTqcki368zbqPnj7etMJYZI+sie9x/qt1/wCa4dFkXqOvQjjqOBrNKDi9y6M887oqvhwTvcO+WQaFr3VwPYdedu/tCmWzdp5zu5BklA9Xk1uLIeY7uIv4EqzgXQ5ka5Nr3tqOhGgY8ddCOtdCVZew/YcG620IbqvO/cdenWrK7HETgmttzSUUqwu0GUhJtOQf2SeV+hP9WprW6E1JZRkcWgoooqZ4FFFFAFFFFAFFFFAFFFFAQYqDMB1Go/ypVjogylJENjxBuPCxX8jenleEdaptpU9/MnGbiZvC4SESugiU5UjbM3bPbMgtdrkW3fXnV1rJoii54KoALf7V2mzgcRIxUhDFCAQbAlWmLAW4WzL76vRpGhsLBiCePaIW1zrqQLj3iqv6Zvlk3bnkoJhZmOpCD3t7uF/MjuphhsOqCy9bkk3JPUnmalvXtXwrjDgrcmwpfH+tv/gx/wASWmFUkib4Qz27JiRQdOIeQkW48CPfVhEu1SxOzlY5lJRvnLz+kODffV29RTYlVKKxsXYqg11YKzkfsqx8q8cU+T1NrgVyYaZeSuOoIB/ZNgPearYvdsbSKUPAE3U/VYcae4nELGpZzZRa515kAcO8iuYZklUkEMuZ0OmmaNijjXoykeVZ5aaL4LI2tC5VBjyucwtre2o79ONWNjzFk1JIBsrH2gNL9/jUy7OhBuIoweuRb/dVoV7VS4PLZ5KeUFFFFaCsKKKKAKKKKAKKKKAKK5jcMAVIIOoINwR40JICSAQSps1iDY2BsehsQfMUB1SDHsPhlpt8I93Hucm+CbzO+8zGL2rbqwfS17e1T+igMVeSy5fhPwi8/wAI/TbvLu5eF/i8ufd5Mna4cs9dy7NZJcLIu9aT4LiAGeSdhv3EDIHF8ouVc2IA7PcLbKigMNhVn3LmOSXelYgisuKGXEZiQ0hlPqcd4q6FR3rfUej5O4XNnz9oSby+beBiH4+zmvlt2ctsulqY0UAGsZgcJIxw2ebEWlws0k3xsgvIpg3YuCN3YSSaLbNbtZrVs6KAw2DxeJkaIySGOQphGTM0qBgyRtKN0q5JGL7xSGN1GU9nQn0Fmlw/bmbEb3EmVTvMiHcYhV0Iyxi5UIRbMDftca3FFAYrF48zRxqhka2GUyXVwN5vsPo1x+kFnuDqLm/GosZiHSFkAdG3m0JFYNOpLDFSlFVIh8axvcKTw4Brm26ooCHBOWjRm9YopOltSATpU1FFAFFFFAFFFFAFFFFAFKNpSSHFQRJKY1ZJZHyqhLbp4LLdlNgc5BtrY6WNiG9Q4ieNLNIyL7ILEDU8gT1sNO6gMRidtyjCtJ8JEBjwKToAkVpZGEt7qynMoKIMqZTd+9atieWN8TMspA+G4VDHlTKwljwcb5iQWvZyRlK2sOOoLP0kgiK5XlIXIRuV3ILoTlbKWUutwcpKkacLHWmrYiEBrvGMtme5UZbGwLdNVtc/N7qAW+iiMEmDTPKRiJx293dbSNb1EXiNdfKwp5VZpoU7ZaNc+XtXUZr6Lr7XdUjYlA4Quoci4XMMxHULxIoCWiq2zsWJY1kAIDX0PcSPyqwRQHtFFFAFFFFAFFFFAFFFFAFFFVdo4wRJmILEkKiL6zufVVe89ToACTYAmgOdo4sxmIAA55RGb8gVY3Hf2RS7afpRCmHmljJcxxNIoyS2ewNipC9uO9gXW4F+NS/9MkZYzJJdxMJX1OUdhlyR9FAIA62JOpNKcN6JlcO8JyZvgr4aOUyTMcrqouUYlYwciEhSfV5cKAb7M22JJmw7BzIkUUjPuJY4zvM4sA47J7HAnnbUq1m9LY8E64t5gVKSQxRkahlaJ5WBGliDve62XnfRlQBRRRQBSL0kw07lFjVmjKSq+TcBszBQmYyg2itnzZQWvl0IuKe1Q2htLdukaxPK7h2CqUFljy5mJdgOLqAL3JboCQBmTsWcRNG2HEryfBG3hdLR7lIVZSSc11aN3XKCCZDci5NT4nYEojBQMGGNmxDiPc55EZpt3begxlhnRgG4ZOIIFW8Ft8u8ktmEXwXDTKjbtGUyviAxYsQAbItwW0y6a8ZcP6UJJuxFDJI0gnICtEQPg7oj3fPl4utrE3vy1sBU2d6P2N2jZgcPKg324LhppnkZCIhkA7QFlFrADWqzbMxjGJXVrI+CYENBkywmIy5yfjWluJeHZy5dblgbG3PSj5HNLhkkJGEM4kAS0eeNmjJVjcsLZiADYDncA6RMQubJmGcKGI55TcA26XBoCtsPDNHAiOLMM1xcHixPLxq/RSvEbW1IjXNY2JLZVuOIFgb/AHVCc4wWZEoxctkNKKr4LFbxb2sRoRxsfHmKsVJNNZR41jZhRRRXp4FFFFAFFQ4nErGLsfDiST0AGpNUZdoOfUTL3sbn9lf8xVc7Yw5JRi3wMMTOqIzuwVVBZidAANSTVDZ8DSP8IlBBItEh4xoeJYf/AGNz6Cy8mLKsa0pkXeMrRpZwhU9qQEkFrclsCBrrr7Ip7gscr6eq1rlTx8R1HfUYXRk8I9lXJLJxtbG7pAbgMzBEBV3JY3NlRAWY2BNhyBOgBNJ8Lt+adDuokDKkrSZ2ddUlkiVVBW65jE5uw7OgIN9Hm0NnxzBRID2WzKVd0ZWsVuroQymzMNDqGI4GlsuxsIDHAUKkrMVVXlXMrMGmDFWGdSzglWuDfhVxAW4Pb8keHzFAyRQ4VbkuXkknSMKLKpIGZhc2Y66DTW1Ft2dikYiAZpWjzus0aZRCZN4EdQx1BW1+I49Gy7IhCNHkGV1VWF21CKFXnpYAajXS/GiDZUaZbZ2KMWUvLLIwLLlPakYkixtY6UAjxvpWyYcy5AXRZ2kjCyyH5O7xtYopyKxjezP7uNm+xmJfE3JNsQQLngNzEbDoNftqqmwsJPEHCExyox0eZRIk7NIwdQwzqTIxysDbObWvTiDDKhYqLF2ztqdWsFv7lHuoCWk+3cK5aOSITbxQ6gwtACFfKWDCfslSUU3AzAqOVwXFFAZvBeiwEUYaRhIkWGS4IdQ2GMjKfjFOe5kYEtroCLEXphgNirE6ybyR2UTi7FdfhEkbuTlUcDGLAWABPdZpRQGdm9EkMBgWeZEbDrhpMpju6KrKDcocr2Yi4tcctBZttDACQA3KumqOLXUnj4qeanQ+QIts1uNI8VjTNog+K5km28HQaaJ38/DjVbaq1lk4QcmQw7YklvFlCMNGZblXU6Z4j809TqDpY6MedpMIcNK4A7CHKOVwNB4VfsoW/S9/ClPpKhGFNzo7xqRbiHkRTz0Fj9lYLJuWZM01pJpL1Lno+xDAZiQUsb63KkWPicx9wrQVnfR83ZSOjn7VH51oq1aNt1Iq1CxYwooorUUBXMjgAkmwAuT0ArqlO2prlYvnXZu9VI08zbyBqFk+iLZKMep4IYkaVt4dCQLX9lOSjox4n3chUWLx4jYoozMota+g05nlXW18Q0cYyGzucq6X1sSSe4AFvK3OqOzYQFJtfUm5Nyx0uT33+6uZOTztybK4LGXweYaOQksdSTqToB3Acx3aeNX5sOexY2ZWDA9CAfsPA9xNAbIMzDieA6mkOL28zuTGAwGg1sg77gXdvcBy6mEfDuWdMrHhI0G2pi8cLDeCPejf7svvAgV9Bu+1beiMNl9nNyvSKGZwTIiTyrGuPCBzMXteDKuaxkXnYWLWGgJ0r3C7UNikoJRiCd00kcikAC6sr3PDUAg8ePCtdstIhEu5tk1IsSbkkliSdSxJJJOt73rqVWKcTHdTKt7mSwcUzSJHnmMLYpbspxKgx/BJywzyMXybxU1uBci1idbCKwZFmbE7lWxaqVafMWWYbkOyHO/xeYLckG2tzlrX2r21WlIp9EkYYDCBwysMPCGDjK4IjW4ZeTX4im1FFAFFFFAFKsbtxEJVQXYaG3qg97HTyFz3VQ2ztJnYxRmyDR2GhY80B5AcyOenI1zgsCMt20A6fcBWedzz0xNVdKx1TIMZtCWXQ5VXjYKSb8rsTYjn6o4CvMBjlFklJBPA30Y21seANhe1hz05m/MF5C1LMZhwwsRcdP64HvrHYm3l7mqEYNYxgvydv1Te1mHMGxB1HP8A3qL0h7UFydBJFbydTfyAJ8qobAlKGVDqVNwfnK40PjxHiprn0jEm5QAkHNnuOAylQLn65P1elUZbTXueKvFiQ09GxrH3q5I7jk+64rS1mdlYtEtI5yrugepvI2gAGpJy/ZV6fbgVc26cj6n3Zq6mirf0lgw6qaVjyOKKUy7bUwNLGCbMqEMLWLFRr1sGB049aouWkUkyyfVcoP3LVZOxQeGK6nNdS4NJSDFtfEt3BF/m/mqL0exzmYxPIWBRmUNYsMrKD2uJHaHG9WM1ppTzzj+FHas18uutNepbGt1zafoKtrOzYpE5iJmPdmZcnh6re7uqafGJAt24KL8+F/eSSQLcyRVPDK7Ymck9osq36WXgO699O81LtWISYjDxjhZpG5g5NEv9aS/1O6sUV1Ntepq2WIv0KWImmxJ7Q3UfJb3cjv0soPTXpUvwMKLAaCmr4exIqKRKtcH5k1YuI8CWSO1WNlbQaF8wuVJGdR7Q+cB88fbw6WkxEdLZWI4DxPD/AJqtScHlF+FZHDPo8MoZQym4IBB6g8K7rI+iW1hnMBbQ3aO4PHiygkc/WH1q11dWuanHKONdU65uLCiiiplQVQ23jDFCzL6xsq/SY2B8Be/gKv1kvSOffSiNCcsR7RHNyLWHTKp/fPSq7Z9McltMOuaXkc7PgAAA4DrqfEnmTxvTI8KX4WEra5Jt11t38OX+dXXkrFHg2z3Zw5qGShphUTvpUWycUVFm3cu8JsLWbpobi/dqwvyuKpbRxC4mVFzERhWVTp2mLIOYOg4C/G/MWrvHyWpUMEbTSItrKpz6CxZHBQW1vmWN/KoU1/UtUM8ktQ/pVu1coaZ2ASNwf0l430ysiJKLL3Bi1u4+BZ3tQD4OP65VZ9JYVSCJVACrIiqOgyMotS7bjfJVrvaeGIxX8nC1NnVOUv4IMIw+DTC/E4YjxMtv5RTLDD4s+VZuHAsZBiFYZUjiRlINyHkkAZTe2YE9NRfXWtPhv0Z8qw6zP1mdHSY/p1h+ZW9H4wcXm5iKQftPHf8ACKv4uQJiHJ5hG8yMv8opVsacJilJNlZXT6xKlfwkeJFPdu4YFN7exiDN3Fbag/1xFURi51JR5yWahqN3i4wZvByIXkVzrM8hUa3yhcp1HD1Gbj1qP0W1Zna9wd2L8lQlrDoLtbyqDGQMN24F8zymMA2YsZEUaWsAx53/ALQ13s5zFljca3YsdBdySzkC97Bja/DUVn+m63iXkaIYshmPmaOdtSap74FrcuNVMTjhbj7tST0A5mpMHh2IzNoTy42HS/M9ak5ZexBV9K3PZ0vS6eCnjKLcL1RnSoTiWVzwLcONbDQghlPRhqD/AF31vsDiN5Gr9Rr3EaEeRvWD4MK1Po5Jo694f9sa/vKT51fpZYeCrWxzFSHVFFFbzmFLbGN3MLvzAsg6u2iDzYikmxcDa19basepJJYnxJJ86n9JXzSRR8lvK3jqqfe58UFWtnrljJ61lsfVZj0Ndfhqz5s4xFr6VRfT8qtuaqyVTNl0ChilBNx2X+cOB7mHP+uFLvhxGh0bnrp4jqKaTrpSDaS5Qz21UEjW1+4nof8AflWeWfI2VYxue4nFDizKq8MzXtmJAUEj1QSfWOg0vxrQYLBBtnyEaszF3AtdQAFKae0Ix7zpypPsaaHN8ajzFWBEaAZARqCwkKlyDrf1b20vV55BvWkjDQggXAex0vcsF7Nra2NxxPOtdMfoS6pclGo/uIOMe318hltzFb3BxObXEsea3AMCVbyv+VV9skfBAT0pACqpGC9i4hdFZrE2NjZCeIVdbC9PNroTg7DQ/wDNdqtYaX8nz1u0c+q/IlSB23TLcoty6ZrBrA5GtezFSToet+Ip7hscMtrMD9B/8qzezdoNHCL7sANqz+rqOp8Ksn0qYf20WnzYmPuNtahqtLCU3KTx8l2k1lrqUIQbx/DLmYFiCjFTxuht53FTY7aTiMx52aMLmYsCWAQ3C5zq1yANbnv1qhs/0llmk3cZzuQxC7ki4XU8bcqvvtWVP0sIHeY3UftEW+2qaNJGEuqMs/JbqtZZKPRZDp90ythMQZUidGW8S5Ey3IFlKntH2iTfNbkptprNs2ADMjQJNI1mYlnzADhlJW6gX4g3JJJNyalSSGU5smRtBnQ2PgSOI8b1RxSi7HPcqb6qQASoCgtfKnAm65TqfCqZ6WxTzk0w11XRjGP8+GWcIoMxAJsALKbsUN7MM5UZ/HUjW/GtLiFAAAHIVmsJlVktwKkXuCLDLYC2nX2jzrQPNcA91ZGlGTRe5OaTzkhkqpNVtzVSWqZFkBVixYitB6MsM56mMfusf9VIcaKcejAvLfpEftZf9Neaf7hZqVmk1NFFFdQ45lcbLmxMv90onkIw/wD7DTIHsKO69KpR8oxH+Kv2wQ/7+6mStcDuFqxZ8cjc14Ykbmqz1YkNVnquRZArznSke05MoBHHeR8if7RdLDUimuLlsKzG1McoKizMA1zlYKAbFQC3s2BJ010FVLvRow1W2TRhi1wseoIOWK6o1r2MbE3U9OyQdQLE02w+zRlAlaOOMXYointHnfU3HO2nnXsOCcxCQbsFVABOeZgvQMctuAtxpv6L7OgnhDyxiSQMyOX7QJU6MEPZW62Og9quzG+iTXm/89ThuF8YtcRfx/0v9CTG4rCs6ZQcyiysUANje4BOtqcbTscLe+ldelWxYVRJI4kQiQBsiqt1KsLG3Q5T5Vxi0+Se+tinGSi16mPplFyUvQQ7NwoaNgwBXJqCNDmmhX8JYedaXA4VFjsFAA5AACk+yx8U30U/jx0/wo7BrnfqG9x1P09uOmwvX8FHZUIGMjNvZl+4Vr7Vltmj5Wn0ZT9i/wC1amqtP2luseZr2M3trDo06IqAHLmZlGVjmJABK2JGjaHqKR7cZYG0LE2I0NntyUECzAk2ykHU08jcb6eU8AxA7soCEe8XrO7NG/xLytqIyMo5ZmBCnxC5jb++prPPUWKWIvn/AMEKISW64OsDsJr7wEq5FyGszXI1DsDqfAm32UyG8TihP0SD99j9lO8KoCE+Qqu/Gko53Lo2Y8PkikJbgd456H3VDI1W8Q3UUvkaqZbF0NypidTTj0LlDvMw4ARoDyNs5JHmbeVZ/FdrT2efU9w6d5rU+h8VlkPLOoHgsa/5mp6b7g1e1JoaKKK6RyDKbabJimNuy0cZY9DdlB8LDXpYd9WcPKCNDcd1cbfuJ/GNfsZv9VdYBRu7dOHhWGf3GjoL7SZ3KaqyRAg3aw7uJ/MVacaVTlWoTJQFhwW8cqCwjUEuxYm9hogJ18T5czZecMoBQqMvS2nu5U6lc2typfONazzNlbfmWfRmSzvAxuMpt7gQfdr+10pp6G9l8RH0aN7fSXKf4dI8OMs8cgvoyIemqzOCfJGX/wAlPdgaY3Ej/txfxJquo8MomHUJeJF70r/QD/ET86XTj5LTL0oHxH10/Fb86X4j9V4V3Ku1e5x7O5+wn2Yfiz4L/Ghp/hR2DWf2X+iPLRO7+3ivWiw3qHTlWTXfeNuh/wCOvf8ABV2Wfla/RkH4f8q1NZPZ365Hpyk/D/XurVmqtP2Fur717GKxmIyYNnAJLsxsOJLEkAd5JHnU0Wz/AIPlj/7aE975pC5Hmfdao1hzfA4+TSKx+oGl/wDXbzp/t3CFlDqCSl7gcSp4+egPketZ419UXLzLOtRkkVUn7Nu+omlpb8I0vfS2h7q5+E1V9QvVJdlel+JeuXxNVmYsarlLJorhg8iTM3dW19HocsCnm5L/ALRuP3bDypBsnZ+dsttPbP8AdPs+J+6/dWwAtWvSV48TMOttT8CPaKKK2mAS+kcPqP0JQ+D2t+8B76XYV7aeVaeeEOpVuBFqy2Mw7IxVtDxB+cOo/Mcqx6iDUupG3TzTj0MuM1VpKrjEHnXL4is7kaYwaI5mqiO0almcmusDhTJIIl0JF2I9hObE9TwA61XhyeEaNoRyy/h8P8nST52JQj6Iug9/aPnV70eT5TiG7ol/Gx/FVzbEIEcKqLASxgDoFBt91ebAisZ2+dKPsjStqglZFehypWdUZP1JPSJb4dvFPxrSyTXCmmvpD+rP9X8QpXD+rHwrp19vyc+zu+DP7PPYb/DY+6aA1p8L6h8KzGz9Vl7oJ/xwn8q0+G9U1m1y/e+DZoX/AG/z+ClgP1uM97j3oT+VapuFZXB/rUX02/hSVqm4VRp+wu1fevb8ma2b+lw30GPnkt/NWmrN7MHxmGP/AG2/AK0le6ftKbu4z+1NhEkvDbUksh0FzxKnkT0Oh7qQYjDlPXBT6Qt9vD7a39BFeWaaMnlbFtWrnBYe586jRTwdT4MCfcNac7P2O78ii82IsT9FT959xp5jBaaC2l3e9tL/ABTcaYVGGliuSdmtlJYRDhcMsahVFh7yT1J5mpqKK1JYMQUUUUAVFiMOrizC4/rUdD31LRQCSfYZ9hxbow/mH5g0vfZUmbJlUtbNYPyva+oHOtXVH/5X/h/nqmVEH5F8dTYvMTRej8p4lE77lz7rAfafCnmztnJCuVBqdWY6sx6k1boqUKow4IzunPZsobX/ALP/ABP5HP5V5sQdhj1kf7LL+VdbV/s/p/yPXey1tEO8sfexNRS/dz/Az+2Q+kJ+Tv8AV/GtKMKfkreFNvSP9Wk+qf31pRgh8mbwNb6uz5Mdnf8AAh2PcpNf/wDPP/JWpwx7JrL7HGko6xTjyyX/ACrR4B+xrbWs2v8AvfBr/T/sfJXwh+UxfTb+HJWrNY/DSD4TH0z296uB9pFbCs+n7WX6xYkvYz+zxZsN4f8AqNaCkmFHxkI6bwfsgrTupU9pTbyFFFFXFRQx/wCmw/03/hPV+qGP/TYf6b/wnq/QBRRRQBRRRQBUEOKVs2U3yMVbQ6MACR38Rwqesngt6uJn3gcRtLLuMgYLvN2M29txuB2D6vEetluBo5saiRGZjZAuckq1wtr3K2v5WvXm5O+z6W3eXvvmvWIx2dsK4mOJMpw+HEKrvyGvEufMo7Ltnz581yFynTQ07GHkDb7NMW+FlcpeTIIixW27vlK2N7kcefCgNLevaweylxTRZzK4mWHeSxFp7tiI3jfL2xkjUlZEypoyyXFwoNaj0clMkAmYn44mVQb9mN/0Qyn1TuwpI+cWoCfaQ/R/TP8ADepdn/ok+iPurrERZrdxv9hH511hksqjoAPdVaXjbJZ8OCn6QD5NL9An3a1nsJjQkNnsLjTMype/0iL1rMVAsiMjC6sCpHcRY1hZv/5umdnDZixJJduNzf5hP7xrZTKGMSeDLcp5zFZONkxktl0BdpFHAg545ALEGx1sdOlWsXsvFgkIqhBwsud272zdkeAFMdg+iEeHObTNcHS2pW9rmw6nlfvrT2qrVKNs8pl+isnTDDRitjbEnzhn4BkYXVVIysCR2Qo1AI4HkbitqKKKphBRWEXW3SteWKcMnxynpv8A8dNqrR4YBg3TP+8QT91Wa8rjhEJPIol2uExTxOQFEeHZLBi7PK86kADU2EQOg0GYnQae/wDXI1sGYsxeZQI4pWa0L5XJVQTZdAW4EkW4gVFjNhFsUcUkgWQRRxJ2biyvIzq2uqvnXQWIMYN+Vcx7FljcSRSoHzYm+ZCVy4iUS8AwOZSAONiL8NCLCJTwvpHA8WHmmch1gjxL5I5GRUmVlDuwUhU0bUnTKSdAab4jbkKOyMzXW4JEchXMqFygcLlL5RfKDflx0pXhvRZlw8kJmDGTAxYPPkt2o1mBky5uB318vLLx1qxFsIRzNKRGyGRptY3MisdSFIax7VyOzextrxoBtBjUdyitdgiSG17ZJCwQ34a5G91WKReiOBMULFr9p2yBlKssCHJh0IOotGqkg63ZrgHSntAFFFFAFFFFAFFFFAQY3CLKhje+VtDlZkJHTMhBt111GlTIoAsNANB3V7RQBRRRQBRRRQBRRRQBRRRQBRRRQBRRRQBUWJnCAEgm5CgC1yTwGpAqWuJYlYWZQw00IBGhuND30Aun29CjZWYiz5H7LWQ5Se0bWtp+fC5HT7chC5ixC7wxklHFmCltbi9rDja16lk2ZCQRuk7RBaygEk6EkjU3BIPUMRwJqZsHGdDGh1zeqPWItfxsTr30BU/67B8/na+V7A68TlsOBt1qSHa8LFgH1U2a6stjzHaAuRzA4c6mbAxHQxIdb6ovG5N+HUk+dC4GIcIkH1F7h07h7qA//9k="/>
          <p:cNvSpPr>
            <a:spLocks noChangeAspect="1" noChangeArrowheads="1"/>
          </p:cNvSpPr>
          <p:nvPr/>
        </p:nvSpPr>
        <p:spPr bwMode="auto">
          <a:xfrm>
            <a:off x="307975" y="794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www.healwithoil.com/wp-content/uploads/2014/11/adrenal-gl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9" y="1219200"/>
            <a:ext cx="3730625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800600" y="1219200"/>
            <a:ext cx="3886200" cy="493776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AKA suprarenal glands </a:t>
            </a:r>
          </a:p>
          <a:p>
            <a:r>
              <a:rPr lang="en-US" dirty="0"/>
              <a:t>Two Parts:</a:t>
            </a:r>
          </a:p>
          <a:p>
            <a:pPr>
              <a:buFontTx/>
              <a:buChar char="-"/>
            </a:pPr>
            <a:r>
              <a:rPr lang="en-US" dirty="0"/>
              <a:t>Medulla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smtClean="0">
                <a:sym typeface="Wingdings" pitchFamily="2" charset="2"/>
              </a:rPr>
              <a:t>Catecholamines</a:t>
            </a:r>
            <a:r>
              <a:rPr lang="en-US" dirty="0" smtClean="0"/>
              <a:t> </a:t>
            </a:r>
            <a:endParaRPr lang="en-US" dirty="0"/>
          </a:p>
          <a:p>
            <a:pPr>
              <a:buFontTx/>
              <a:buChar char="-"/>
            </a:pPr>
            <a:r>
              <a:rPr lang="en-US" dirty="0" smtClean="0"/>
              <a:t>Cortex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Corticosteroids 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Corticosteroids: </a:t>
            </a:r>
          </a:p>
          <a:p>
            <a:pPr>
              <a:buFontTx/>
              <a:buChar char="-"/>
            </a:pPr>
            <a:r>
              <a:rPr lang="en-US" dirty="0" smtClean="0"/>
              <a:t>Synthesized from cholesterol</a:t>
            </a:r>
          </a:p>
          <a:p>
            <a:pPr>
              <a:buFontTx/>
              <a:buChar char="-"/>
            </a:pPr>
            <a:r>
              <a:rPr lang="en-US" dirty="0" smtClean="0"/>
              <a:t>Similar chemical structure</a:t>
            </a:r>
          </a:p>
          <a:p>
            <a:pPr>
              <a:buFontTx/>
              <a:buChar char="-"/>
            </a:pPr>
            <a:r>
              <a:rPr lang="en-US" dirty="0" smtClean="0"/>
              <a:t>Different functions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Essential for life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18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s://upload.wikimedia.org/wikipedia/commons/a/a2/Renin-angiotensin-aldosterone_syste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16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Regulation of Aldosterone Secretion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Plasma level of Sodium: </a:t>
            </a:r>
          </a:p>
          <a:p>
            <a:pPr marL="0" indent="0">
              <a:buNone/>
            </a:pPr>
            <a:r>
              <a:rPr lang="en-US" dirty="0" smtClean="0"/>
              <a:t>1- A normal increase or decrease in Na+ levels doesn’t affect aldosterone secretion significantly. </a:t>
            </a:r>
          </a:p>
          <a:p>
            <a:pPr marL="0" indent="0">
              <a:buNone/>
            </a:pPr>
            <a:r>
              <a:rPr lang="en-US" dirty="0" smtClean="0"/>
              <a:t>2- Acute decline in plasma Na+: about 20 mEq/L stimulates aldosterone secretion. </a:t>
            </a:r>
          </a:p>
          <a:p>
            <a:pPr marL="0" indent="0">
              <a:buNone/>
            </a:pPr>
            <a:r>
              <a:rPr lang="en-US" dirty="0" smtClean="0"/>
              <a:t>3- Dietary restriction of Na+ (mild &amp; slow decline) increases aldosterone secretion. WHY? 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Decreased Na+ levels within the tubular fluid in the kidney </a:t>
            </a:r>
            <a:r>
              <a:rPr lang="en-US" dirty="0" smtClean="0">
                <a:sym typeface="Wingdings" pitchFamily="2" charset="2"/>
              </a:rPr>
              <a:t> this will increase renin secretion. 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sym typeface="Wingdings" pitchFamily="2" charset="2"/>
              </a:rPr>
              <a:t>Decreased ECF volume activates the renin-angiotensin system. 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3765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Regulation of Aldosterone Secretion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ACTH: </a:t>
            </a:r>
            <a:r>
              <a:rPr lang="en-US" dirty="0" smtClean="0"/>
              <a:t>has a tonic function (i.e. when ACTH is deficient, the responsiveness of zona glomerulosa is decreased). </a:t>
            </a:r>
          </a:p>
          <a:p>
            <a:endParaRPr lang="en-US" dirty="0" smtClean="0"/>
          </a:p>
          <a:p>
            <a:r>
              <a:rPr lang="en-US" b="1" dirty="0" smtClean="0">
                <a:sym typeface="Wingdings" pitchFamily="2" charset="2"/>
              </a:rPr>
              <a:t>ANP: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sym typeface="Wingdings" pitchFamily="2" charset="2"/>
              </a:rPr>
              <a:t>ANP opposes the actions of both ADH and aldosterone. 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sym typeface="Wingdings" pitchFamily="2" charset="2"/>
              </a:rPr>
              <a:t>When blood volume increases, atrial stretch increases and this results in higher ANP secretion. ANP decreases aldosterone levels. </a:t>
            </a:r>
          </a:p>
          <a:p>
            <a:pPr marL="0" indent="0">
              <a:buNone/>
            </a:pPr>
            <a:endParaRPr lang="en-US" b="1" dirty="0" smtClean="0">
              <a:sym typeface="Wingdings" pitchFamily="2" charset="2"/>
            </a:endParaRPr>
          </a:p>
          <a:p>
            <a:pPr>
              <a:buFont typeface="Arial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6977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Minerals Homeostasis is Regulated by Many Other Mechanisms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Sympathetic stimulation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30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Adrenal Glands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Glucocorticoids 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0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Histology of the Adrenal Cortex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876800" y="1219200"/>
            <a:ext cx="3810000" cy="4937760"/>
          </a:xfrm>
        </p:spPr>
        <p:txBody>
          <a:bodyPr/>
          <a:lstStyle/>
          <a:p>
            <a:r>
              <a:rPr lang="en-US" dirty="0" smtClean="0"/>
              <a:t>Three layers, each with major hormone product. </a:t>
            </a:r>
          </a:p>
          <a:p>
            <a:pPr>
              <a:buFontTx/>
              <a:buChar char="-"/>
            </a:pPr>
            <a:r>
              <a:rPr lang="en-US" dirty="0" smtClean="0"/>
              <a:t>Zone Glomerulosa 15%</a:t>
            </a:r>
          </a:p>
          <a:p>
            <a:pPr>
              <a:buFontTx/>
              <a:buChar char="-"/>
            </a:pPr>
            <a:r>
              <a:rPr lang="en-US" dirty="0" smtClean="0"/>
              <a:t>Zona </a:t>
            </a:r>
            <a:r>
              <a:rPr lang="en-US" dirty="0" err="1" smtClean="0"/>
              <a:t>Fasciculata</a:t>
            </a:r>
            <a:r>
              <a:rPr lang="en-US" dirty="0" smtClean="0"/>
              <a:t> 75%</a:t>
            </a:r>
          </a:p>
          <a:p>
            <a:pPr>
              <a:buFontTx/>
              <a:buChar char="-"/>
            </a:pPr>
            <a:r>
              <a:rPr lang="en-US" dirty="0" smtClean="0"/>
              <a:t>Zona </a:t>
            </a:r>
            <a:r>
              <a:rPr lang="en-US" dirty="0" err="1" smtClean="0"/>
              <a:t>reticularis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5" y="1295400"/>
            <a:ext cx="437197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972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Main Effects of Adrenocortical Hormones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Mineralocorticoids (Aldosterone): 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Reabsorption of sodium </a:t>
            </a:r>
            <a:r>
              <a:rPr lang="en-US" dirty="0" smtClean="0"/>
              <a:t>and </a:t>
            </a:r>
            <a:r>
              <a:rPr lang="en-US" dirty="0" smtClean="0"/>
              <a:t>excretion of </a:t>
            </a:r>
            <a:r>
              <a:rPr lang="en-US" dirty="0" smtClean="0"/>
              <a:t>potassium and hydrogen ions.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sz="2800" b="1" dirty="0" smtClean="0"/>
              <a:t>Glucocorticoids: 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Regulation of Metabolism 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Anti-inflammatory effects and immunosuppression 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Stress hormone and a counter-regulatory hormone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8458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Adrenocortical Hormones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Steroids (have similar structure but different functions).</a:t>
            </a:r>
          </a:p>
          <a:p>
            <a:r>
              <a:rPr lang="en-US" dirty="0" smtClean="0"/>
              <a:t>Synthesized from cholesterol.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20% de novo synthesis+ 80% from circulating LDL</a:t>
            </a:r>
            <a:endParaRPr lang="en-US" dirty="0"/>
          </a:p>
          <a:p>
            <a:r>
              <a:rPr lang="en-US" dirty="0" smtClean="0"/>
              <a:t>All synthesis steps occur either in the mitochondria or the ER. </a:t>
            </a:r>
          </a:p>
          <a:p>
            <a:r>
              <a:rPr lang="en-US" dirty="0" smtClean="0"/>
              <a:t>Bound to plasma proteins. 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Cortisol-binding globulin (transcortin). 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Albumin</a:t>
            </a:r>
            <a:endParaRPr lang="en-US" dirty="0"/>
          </a:p>
          <a:p>
            <a:r>
              <a:rPr lang="en-US" dirty="0" smtClean="0"/>
              <a:t>Cortisol: 90-95% is protein-bound / Aldosterone: 60%. </a:t>
            </a:r>
          </a:p>
          <a:p>
            <a:r>
              <a:rPr lang="en-US" dirty="0" smtClean="0"/>
              <a:t>Half-life: Cortisol 60-90 min / Aldosterone 20 min. </a:t>
            </a:r>
          </a:p>
        </p:txBody>
      </p:sp>
    </p:spTree>
    <p:extLst>
      <p:ext uri="{BB962C8B-B14F-4D97-AF65-F5344CB8AC3E}">
        <p14:creationId xmlns:p14="http://schemas.microsoft.com/office/powerpoint/2010/main" val="80767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Synthesis of Adrenocortical Hormones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" y="3314700"/>
            <a:ext cx="1447800" cy="4191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110890"/>
            <a:ext cx="4751388" cy="429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511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Synthesis of Adrenocortical Hormones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19400" y="2590800"/>
            <a:ext cx="1219200" cy="4191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19400" y="1524000"/>
            <a:ext cx="1219200" cy="4191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161" y="1019175"/>
            <a:ext cx="4699239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530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882290"/>
            <a:ext cx="4141788" cy="429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61" y="965020"/>
            <a:ext cx="4242039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684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844</TotalTime>
  <Words>1153</Words>
  <Application>Microsoft Office PowerPoint</Application>
  <PresentationFormat>On-screen Show (4:3)</PresentationFormat>
  <Paragraphs>169</Paragraphs>
  <Slides>34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Origin</vt:lpstr>
      <vt:lpstr>Endocrine Physiology</vt:lpstr>
      <vt:lpstr>Adrenal Glands</vt:lpstr>
      <vt:lpstr>Adrenal Glands </vt:lpstr>
      <vt:lpstr>Histology of the Adrenal Cortex</vt:lpstr>
      <vt:lpstr>Main Effects of Adrenocortical Hormones</vt:lpstr>
      <vt:lpstr>Adrenocortical Hormones</vt:lpstr>
      <vt:lpstr>Synthesis of Adrenocortical Hormones</vt:lpstr>
      <vt:lpstr>Synthesis of Adrenocortical Hormones</vt:lpstr>
      <vt:lpstr>PowerPoint Presentation</vt:lpstr>
      <vt:lpstr>Physiological Anatomy of the Kidney</vt:lpstr>
      <vt:lpstr>Nephron Structure </vt:lpstr>
      <vt:lpstr>Plasma v.s Filtrate </vt:lpstr>
      <vt:lpstr>Functions of the Nephron</vt:lpstr>
      <vt:lpstr>PowerPoint Presentation</vt:lpstr>
      <vt:lpstr>PowerPoint Presentation</vt:lpstr>
      <vt:lpstr>Adrenal Glands</vt:lpstr>
      <vt:lpstr>Mineralocorticoids (Aldosterone)  </vt:lpstr>
      <vt:lpstr>Mineralocorticoids (Aldosterone)  </vt:lpstr>
      <vt:lpstr>Effect of Aldosterone on Kidneys</vt:lpstr>
      <vt:lpstr>Effect of Aldosterone on the Circulatory System</vt:lpstr>
      <vt:lpstr>Effect of Aldosterone on the BP</vt:lpstr>
      <vt:lpstr>Cellular Mechanism of Aldosterone</vt:lpstr>
      <vt:lpstr>PowerPoint Presentation</vt:lpstr>
      <vt:lpstr>What Are the Genes Expressed? </vt:lpstr>
      <vt:lpstr>Cortisol as a Mineralocorticoid</vt:lpstr>
      <vt:lpstr>Licorice Effect on Water Retention</vt:lpstr>
      <vt:lpstr>Regulation of Aldosterone Secretion</vt:lpstr>
      <vt:lpstr>Regulation of Aldosterone Secretion</vt:lpstr>
      <vt:lpstr>PowerPoint Presentation</vt:lpstr>
      <vt:lpstr>PowerPoint Presentation</vt:lpstr>
      <vt:lpstr>Regulation of Aldosterone Secretion</vt:lpstr>
      <vt:lpstr>Regulation of Aldosterone Secretion</vt:lpstr>
      <vt:lpstr>Minerals Homeostasis is Regulated by Many Other Mechanisms</vt:lpstr>
      <vt:lpstr>Adrenal Glands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31</cp:revision>
  <dcterms:created xsi:type="dcterms:W3CDTF">2006-08-16T00:00:00Z</dcterms:created>
  <dcterms:modified xsi:type="dcterms:W3CDTF">2016-07-09T11:49:06Z</dcterms:modified>
</cp:coreProperties>
</file>