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0" r:id="rId2"/>
    <p:sldId id="270" r:id="rId3"/>
    <p:sldId id="320" r:id="rId4"/>
    <p:sldId id="316" r:id="rId5"/>
    <p:sldId id="266" r:id="rId6"/>
    <p:sldId id="281" r:id="rId7"/>
    <p:sldId id="282" r:id="rId8"/>
    <p:sldId id="284" r:id="rId9"/>
    <p:sldId id="293" r:id="rId10"/>
    <p:sldId id="263" r:id="rId11"/>
    <p:sldId id="285" r:id="rId12"/>
    <p:sldId id="286" r:id="rId13"/>
    <p:sldId id="287" r:id="rId14"/>
    <p:sldId id="288" r:id="rId15"/>
    <p:sldId id="290" r:id="rId16"/>
    <p:sldId id="294" r:id="rId17"/>
    <p:sldId id="291" r:id="rId18"/>
    <p:sldId id="264" r:id="rId19"/>
    <p:sldId id="295" r:id="rId20"/>
    <p:sldId id="298" r:id="rId21"/>
    <p:sldId id="300" r:id="rId22"/>
    <p:sldId id="301" r:id="rId23"/>
    <p:sldId id="309" r:id="rId24"/>
    <p:sldId id="302" r:id="rId25"/>
    <p:sldId id="303" r:id="rId26"/>
    <p:sldId id="304" r:id="rId27"/>
    <p:sldId id="305" r:id="rId28"/>
    <p:sldId id="306" r:id="rId29"/>
    <p:sldId id="275" r:id="rId30"/>
    <p:sldId id="277" r:id="rId31"/>
    <p:sldId id="278" r:id="rId32"/>
    <p:sldId id="310" r:id="rId33"/>
    <p:sldId id="311" r:id="rId34"/>
    <p:sldId id="271" r:id="rId35"/>
    <p:sldId id="312" r:id="rId36"/>
    <p:sldId id="313" r:id="rId37"/>
    <p:sldId id="315" r:id="rId38"/>
    <p:sldId id="319"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D82B"/>
    <a:srgbClr val="3AF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91" autoAdjust="0"/>
    <p:restoredTop sz="94434" autoAdjust="0"/>
  </p:normalViewPr>
  <p:slideViewPr>
    <p:cSldViewPr snapToGrid="0">
      <p:cViewPr>
        <p:scale>
          <a:sx n="67" d="100"/>
          <a:sy n="67" d="100"/>
        </p:scale>
        <p:origin x="7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D1159-F3E2-4322-B62C-B256F3DE26B8}"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B4DB-AEFD-4125-9B4D-146BAA4C7478}" type="slidenum">
              <a:rPr lang="en-US" smtClean="0"/>
              <a:t>‹#›</a:t>
            </a:fld>
            <a:endParaRPr lang="en-US"/>
          </a:p>
        </p:txBody>
      </p:sp>
    </p:spTree>
    <p:extLst>
      <p:ext uri="{BB962C8B-B14F-4D97-AF65-F5344CB8AC3E}">
        <p14:creationId xmlns:p14="http://schemas.microsoft.com/office/powerpoint/2010/main" val="134013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BB4DB-AEFD-4125-9B4D-146BAA4C7478}" type="slidenum">
              <a:rPr lang="en-US" smtClean="0"/>
              <a:t>4</a:t>
            </a:fld>
            <a:endParaRPr lang="en-US"/>
          </a:p>
        </p:txBody>
      </p:sp>
    </p:spTree>
    <p:extLst>
      <p:ext uri="{BB962C8B-B14F-4D97-AF65-F5344CB8AC3E}">
        <p14:creationId xmlns:p14="http://schemas.microsoft.com/office/powerpoint/2010/main" val="239436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BB5CA-FE54-4AA8-A87B-2059B6C73ADA}" type="slidenum">
              <a:rPr lang="en-US" altLang="en-US"/>
              <a:pPr/>
              <a:t>25</a:t>
            </a:fld>
            <a:endParaRPr lang="en-US" alt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594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CEFED-D638-4686-AEEF-334832F5CCE0}" type="slidenum">
              <a:rPr lang="en-US" altLang="en-US"/>
              <a:pPr/>
              <a:t>26</a:t>
            </a:fld>
            <a:endParaRPr lang="en-US" alt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7971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99387-468E-441F-A69B-6DB4496DE88C}" type="slidenum">
              <a:rPr lang="en-US" altLang="en-US"/>
              <a:pPr/>
              <a:t>27</a:t>
            </a:fld>
            <a:endParaRPr lang="en-US" alt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95762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8022C-9117-4EED-BBCC-6D7A833CA326}" type="slidenum">
              <a:rPr lang="en-US" altLang="en-US"/>
              <a:pPr/>
              <a:t>28</a:t>
            </a:fld>
            <a:endParaRPr lang="en-US" alt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0803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6E917-9A7F-4B26-9481-A87BC4FD6B0C}" type="slidenum">
              <a:rPr lang="en-US" altLang="en-US"/>
              <a:pPr/>
              <a:t>32</a:t>
            </a:fld>
            <a:endParaRPr lang="en-US" alt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5022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4B7C8-DAA1-44C2-B3E2-77D983257F66}" type="slidenum">
              <a:rPr lang="en-US" altLang="en-US"/>
              <a:pPr/>
              <a:t>33</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597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BB4DB-AEFD-4125-9B4D-146BAA4C7478}" type="slidenum">
              <a:rPr lang="en-US" smtClean="0"/>
              <a:t>6</a:t>
            </a:fld>
            <a:endParaRPr lang="en-US"/>
          </a:p>
        </p:txBody>
      </p:sp>
    </p:spTree>
    <p:extLst>
      <p:ext uri="{BB962C8B-B14F-4D97-AF65-F5344CB8AC3E}">
        <p14:creationId xmlns:p14="http://schemas.microsoft.com/office/powerpoint/2010/main" val="424863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BB4DB-AEFD-4125-9B4D-146BAA4C7478}" type="slidenum">
              <a:rPr lang="en-US" smtClean="0"/>
              <a:t>7</a:t>
            </a:fld>
            <a:endParaRPr lang="en-US"/>
          </a:p>
        </p:txBody>
      </p:sp>
    </p:spTree>
    <p:extLst>
      <p:ext uri="{BB962C8B-B14F-4D97-AF65-F5344CB8AC3E}">
        <p14:creationId xmlns:p14="http://schemas.microsoft.com/office/powerpoint/2010/main" val="417675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BB4DB-AEFD-4125-9B4D-146BAA4C7478}" type="slidenum">
              <a:rPr lang="en-US" smtClean="0"/>
              <a:t>8</a:t>
            </a:fld>
            <a:endParaRPr lang="en-US"/>
          </a:p>
        </p:txBody>
      </p:sp>
    </p:spTree>
    <p:extLst>
      <p:ext uri="{BB962C8B-B14F-4D97-AF65-F5344CB8AC3E}">
        <p14:creationId xmlns:p14="http://schemas.microsoft.com/office/powerpoint/2010/main" val="253177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A08E1-9D86-4BBD-A967-BF1E3CBB766D}" type="slidenum">
              <a:rPr lang="en-US" altLang="en-US"/>
              <a:pPr/>
              <a:t>20</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286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EC7C82-FA18-4925-A7FB-9AC0B8424BDB}" type="slidenum">
              <a:rPr lang="en-US" altLang="en-US"/>
              <a:pPr/>
              <a:t>21</a:t>
            </a:fld>
            <a:endParaRPr lang="en-US" alt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008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B86F4-A534-49C6-AB37-89B5A92C204F}" type="slidenum">
              <a:rPr lang="en-US" altLang="en-US"/>
              <a:pPr/>
              <a:t>22</a:t>
            </a:fld>
            <a:endParaRPr lang="en-US" alt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8995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020A2-65FD-455D-9D3E-CEA89FE83BCB}" type="slidenum">
              <a:rPr lang="en-US" altLang="en-US"/>
              <a:pPr/>
              <a:t>23</a:t>
            </a:fld>
            <a:endParaRPr lang="en-US" alt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247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ADA80-EA92-4F77-860C-F24F92857927}" type="slidenum">
              <a:rPr lang="en-US" altLang="en-US"/>
              <a:pPr/>
              <a:t>24</a:t>
            </a:fld>
            <a:endParaRPr lang="en-US" alt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0872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C8304-8D6A-4643-8FEB-E29C6E4A449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177160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C8304-8D6A-4643-8FEB-E29C6E4A449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427756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C8304-8D6A-4643-8FEB-E29C6E4A449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271509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C8304-8D6A-4643-8FEB-E29C6E4A449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187913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C8304-8D6A-4643-8FEB-E29C6E4A4491}"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170456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C8304-8D6A-4643-8FEB-E29C6E4A449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41081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C8304-8D6A-4643-8FEB-E29C6E4A4491}"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359693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C8304-8D6A-4643-8FEB-E29C6E4A4491}"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223559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C8304-8D6A-4643-8FEB-E29C6E4A4491}"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386496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C8304-8D6A-4643-8FEB-E29C6E4A449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40637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C8304-8D6A-4643-8FEB-E29C6E4A4491}"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FB938-B1AC-4F02-9574-4AB7F45E1E87}" type="slidenum">
              <a:rPr lang="en-US" smtClean="0"/>
              <a:t>‹#›</a:t>
            </a:fld>
            <a:endParaRPr lang="en-US"/>
          </a:p>
        </p:txBody>
      </p:sp>
    </p:spTree>
    <p:extLst>
      <p:ext uri="{BB962C8B-B14F-4D97-AF65-F5344CB8AC3E}">
        <p14:creationId xmlns:p14="http://schemas.microsoft.com/office/powerpoint/2010/main" val="3224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C8304-8D6A-4643-8FEB-E29C6E4A4491}" type="datetimeFigureOut">
              <a:rPr lang="en-US" smtClean="0"/>
              <a:t>4/19/2016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FB938-B1AC-4F02-9574-4AB7F45E1E87}" type="slidenum">
              <a:rPr lang="en-US" smtClean="0"/>
              <a:t>‹#›</a:t>
            </a:fld>
            <a:endParaRPr lang="en-US"/>
          </a:p>
        </p:txBody>
      </p:sp>
    </p:spTree>
    <p:extLst>
      <p:ext uri="{BB962C8B-B14F-4D97-AF65-F5344CB8AC3E}">
        <p14:creationId xmlns:p14="http://schemas.microsoft.com/office/powerpoint/2010/main" val="1885058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212" y="499644"/>
            <a:ext cx="10058400" cy="1344207"/>
          </a:xfrm>
        </p:spPr>
        <p:txBody>
          <a:bodyPr>
            <a:noAutofit/>
          </a:bodyPr>
          <a:lstStyle/>
          <a:p>
            <a:r>
              <a:rPr lang="en-US" sz="11500" b="1" dirty="0" smtClean="0">
                <a:solidFill>
                  <a:srgbClr val="2FE938"/>
                </a:solidFill>
                <a:latin typeface="+mn-lt"/>
              </a:rPr>
              <a:t>Air Pollution</a:t>
            </a:r>
            <a:endParaRPr lang="en-US" sz="11500" b="1" dirty="0">
              <a:solidFill>
                <a:srgbClr val="2FE938"/>
              </a:solidFill>
              <a:latin typeface="+mn-lt"/>
            </a:endParaRPr>
          </a:p>
        </p:txBody>
      </p:sp>
      <p:sp>
        <p:nvSpPr>
          <p:cNvPr id="3" name="Subtitle 2"/>
          <p:cNvSpPr>
            <a:spLocks noGrp="1"/>
          </p:cNvSpPr>
          <p:nvPr>
            <p:ph type="subTitle" idx="1"/>
          </p:nvPr>
        </p:nvSpPr>
        <p:spPr>
          <a:xfrm>
            <a:off x="1100051" y="4995081"/>
            <a:ext cx="10055629" cy="1741530"/>
          </a:xfrm>
        </p:spPr>
        <p:txBody>
          <a:bodyPr>
            <a:normAutofit/>
          </a:bodyPr>
          <a:lstStyle/>
          <a:p>
            <a:pPr defTabSz="457200">
              <a:lnSpc>
                <a:spcPct val="100000"/>
              </a:lnSpc>
              <a:spcBef>
                <a:spcPts val="1000"/>
              </a:spcBef>
              <a:spcAft>
                <a:spcPts val="0"/>
              </a:spcAft>
              <a:buClr>
                <a:srgbClr val="ACD433"/>
              </a:buClr>
              <a:buSzPct val="80000"/>
              <a:defRPr/>
            </a:pPr>
            <a:r>
              <a:rPr lang="en-US" sz="2800" b="1" spc="0" dirty="0">
                <a:solidFill>
                  <a:srgbClr val="0070C0"/>
                </a:solidFill>
                <a:latin typeface="Century Gothic" panose="020B0502020202020204" pitchFamily="34" charset="0"/>
              </a:rPr>
              <a:t>Dr. Sireen Alkhaldi, </a:t>
            </a:r>
            <a:r>
              <a:rPr lang="en-US" sz="2800" b="1" spc="0" dirty="0" err="1">
                <a:solidFill>
                  <a:srgbClr val="0070C0"/>
                </a:solidFill>
                <a:latin typeface="Century Gothic" panose="020B0502020202020204" pitchFamily="34" charset="0"/>
              </a:rPr>
              <a:t>DrPh</a:t>
            </a:r>
            <a:endParaRPr lang="en-US" sz="2800" b="1" spc="0" dirty="0">
              <a:solidFill>
                <a:srgbClr val="0070C0"/>
              </a:solidFill>
              <a:latin typeface="Century Gothic" panose="020B0502020202020204" pitchFamily="34" charset="0"/>
            </a:endParaRPr>
          </a:p>
          <a:p>
            <a:pPr defTabSz="457200">
              <a:lnSpc>
                <a:spcPct val="100000"/>
              </a:lnSpc>
              <a:spcBef>
                <a:spcPts val="1000"/>
              </a:spcBef>
              <a:spcAft>
                <a:spcPts val="0"/>
              </a:spcAft>
              <a:buClr>
                <a:srgbClr val="ACD433"/>
              </a:buClr>
              <a:buSzPct val="80000"/>
              <a:defRPr/>
            </a:pPr>
            <a:r>
              <a:rPr lang="en-US" sz="2800" b="1" spc="0" dirty="0">
                <a:solidFill>
                  <a:srgbClr val="0070C0"/>
                </a:solidFill>
                <a:latin typeface="Century Gothic" panose="020B0502020202020204" pitchFamily="34" charset="0"/>
              </a:rPr>
              <a:t>Community Medicine, First semester 2015/ 2016</a:t>
            </a:r>
          </a:p>
          <a:p>
            <a:pPr defTabSz="457200">
              <a:lnSpc>
                <a:spcPct val="100000"/>
              </a:lnSpc>
              <a:spcBef>
                <a:spcPts val="1000"/>
              </a:spcBef>
              <a:spcAft>
                <a:spcPts val="0"/>
              </a:spcAft>
              <a:buClr>
                <a:srgbClr val="ACD433"/>
              </a:buClr>
              <a:buSzPct val="80000"/>
              <a:defRPr/>
            </a:pPr>
            <a:r>
              <a:rPr lang="en-US" sz="2800" b="1" spc="0" dirty="0">
                <a:solidFill>
                  <a:srgbClr val="0070C0"/>
                </a:solidFill>
                <a:latin typeface="Century Gothic" panose="020B0502020202020204" pitchFamily="34" charset="0"/>
              </a:rPr>
              <a:t>Faculty of Medicine/ The University of Jordan</a:t>
            </a:r>
          </a:p>
          <a:p>
            <a:pPr>
              <a:defRPr/>
            </a:pPr>
            <a:endParaRPr lang="en-US" dirty="0">
              <a:solidFill>
                <a:srgbClr val="0070C0"/>
              </a:solidFill>
              <a:latin typeface="Century Gothic" panose="020B0502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3470309" y="2260534"/>
            <a:ext cx="4939399" cy="2445554"/>
          </a:xfrm>
          <a:prstGeom prst="rect">
            <a:avLst/>
          </a:prstGeom>
        </p:spPr>
      </p:pic>
      <p:pic>
        <p:nvPicPr>
          <p:cNvPr id="5" name="Picture 4"/>
          <p:cNvPicPr>
            <a:picLocks noChangeAspect="1"/>
          </p:cNvPicPr>
          <p:nvPr/>
        </p:nvPicPr>
        <p:blipFill>
          <a:blip r:embed="rId3"/>
          <a:stretch>
            <a:fillRect/>
          </a:stretch>
        </p:blipFill>
        <p:spPr>
          <a:xfrm>
            <a:off x="8829674" y="2092520"/>
            <a:ext cx="2851165" cy="2613568"/>
          </a:xfrm>
          <a:prstGeom prst="rect">
            <a:avLst/>
          </a:prstGeom>
        </p:spPr>
      </p:pic>
      <p:pic>
        <p:nvPicPr>
          <p:cNvPr id="6" name="Picture 5"/>
          <p:cNvPicPr>
            <a:picLocks noChangeAspect="1"/>
          </p:cNvPicPr>
          <p:nvPr/>
        </p:nvPicPr>
        <p:blipFill>
          <a:blip r:embed="rId4"/>
          <a:stretch>
            <a:fillRect/>
          </a:stretch>
        </p:blipFill>
        <p:spPr>
          <a:xfrm>
            <a:off x="472545" y="2132844"/>
            <a:ext cx="2777540" cy="2798661"/>
          </a:xfrm>
          <a:prstGeom prst="rect">
            <a:avLst/>
          </a:prstGeom>
        </p:spPr>
      </p:pic>
    </p:spTree>
    <p:extLst>
      <p:ext uri="{BB962C8B-B14F-4D97-AF65-F5344CB8AC3E}">
        <p14:creationId xmlns:p14="http://schemas.microsoft.com/office/powerpoint/2010/main" val="56676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648460"/>
            <a:ext cx="10515600" cy="781095"/>
          </a:xfrm>
        </p:spPr>
        <p:txBody>
          <a:bodyPr/>
          <a:lstStyle/>
          <a:p>
            <a:r>
              <a:rPr lang="en-US" b="1" dirty="0">
                <a:solidFill>
                  <a:srgbClr val="3AF01C"/>
                </a:solidFill>
                <a:latin typeface="Century Gothic" panose="020B0502020202020204" pitchFamily="34" charset="0"/>
              </a:rPr>
              <a:t>T</a:t>
            </a:r>
            <a:r>
              <a:rPr lang="en-US" b="1" dirty="0" smtClean="0">
                <a:solidFill>
                  <a:srgbClr val="3AF01C"/>
                </a:solidFill>
                <a:latin typeface="Century Gothic" panose="020B0502020202020204" pitchFamily="34" charset="0"/>
              </a:rPr>
              <a:t>he most common air pollutants</a:t>
            </a:r>
            <a:endParaRPr lang="en-US" dirty="0"/>
          </a:p>
        </p:txBody>
      </p:sp>
      <p:sp>
        <p:nvSpPr>
          <p:cNvPr id="5" name="Content Placeholder 4"/>
          <p:cNvSpPr>
            <a:spLocks noGrp="1"/>
          </p:cNvSpPr>
          <p:nvPr>
            <p:ph idx="1"/>
          </p:nvPr>
        </p:nvSpPr>
        <p:spPr>
          <a:xfrm>
            <a:off x="838200" y="2262353"/>
            <a:ext cx="10515600" cy="4351338"/>
          </a:xfrm>
        </p:spPr>
        <p:txBody>
          <a:bodyPr/>
          <a:lstStyle/>
          <a:p>
            <a:pPr marL="514350" indent="-514350">
              <a:buAutoNum type="arabicPeriod"/>
            </a:pPr>
            <a:r>
              <a:rPr lang="en-US" sz="3200" b="1" dirty="0" smtClean="0">
                <a:solidFill>
                  <a:srgbClr val="0070C0"/>
                </a:solidFill>
              </a:rPr>
              <a:t>Oxides of Carbon</a:t>
            </a:r>
          </a:p>
          <a:p>
            <a:pPr marL="514350" indent="-514350">
              <a:buAutoNum type="arabicPeriod"/>
            </a:pPr>
            <a:r>
              <a:rPr lang="en-US" sz="3200" b="1" dirty="0" smtClean="0">
                <a:solidFill>
                  <a:srgbClr val="0070C0"/>
                </a:solidFill>
              </a:rPr>
              <a:t>Volatile Hydrocarbons (VOC’s)</a:t>
            </a:r>
          </a:p>
          <a:p>
            <a:pPr marL="514350" indent="-514350">
              <a:buAutoNum type="arabicPeriod"/>
            </a:pPr>
            <a:r>
              <a:rPr lang="en-US" sz="3200" b="1" dirty="0" smtClean="0">
                <a:solidFill>
                  <a:srgbClr val="0070C0"/>
                </a:solidFill>
              </a:rPr>
              <a:t>Oxides of Nitrogen</a:t>
            </a:r>
          </a:p>
          <a:p>
            <a:pPr marL="514350" indent="-514350">
              <a:buAutoNum type="arabicPeriod"/>
            </a:pPr>
            <a:r>
              <a:rPr lang="en-US" sz="3200" b="1" dirty="0" smtClean="0">
                <a:solidFill>
                  <a:srgbClr val="0070C0"/>
                </a:solidFill>
              </a:rPr>
              <a:t>Sulfur Compounds</a:t>
            </a:r>
          </a:p>
          <a:p>
            <a:pPr marL="514350" indent="-514350">
              <a:buAutoNum type="arabicPeriod"/>
            </a:pPr>
            <a:r>
              <a:rPr lang="en-US" sz="3200" b="1" dirty="0" smtClean="0">
                <a:solidFill>
                  <a:srgbClr val="0070C0"/>
                </a:solidFill>
              </a:rPr>
              <a:t>Photochemical Smog</a:t>
            </a:r>
          </a:p>
          <a:p>
            <a:pPr marL="514350" indent="-514350">
              <a:buAutoNum type="arabicPeriod"/>
            </a:pPr>
            <a:r>
              <a:rPr lang="en-US" sz="3200" b="1" dirty="0" smtClean="0">
                <a:solidFill>
                  <a:srgbClr val="0070C0"/>
                </a:solidFill>
              </a:rPr>
              <a:t>Suspended Particulates (aerosols)</a:t>
            </a:r>
          </a:p>
          <a:p>
            <a:pPr marL="0" indent="0">
              <a:buNone/>
            </a:pPr>
            <a:endParaRPr lang="en-US" sz="3200" b="1" dirty="0" smtClean="0">
              <a:solidFill>
                <a:srgbClr val="0070C0"/>
              </a:solidFill>
            </a:endParaRPr>
          </a:p>
          <a:p>
            <a:pPr marL="514350" indent="-514350">
              <a:buAutoNum type="arabicPeriod"/>
            </a:pPr>
            <a:endParaRPr lang="en-US" sz="3200" b="1" dirty="0" smtClean="0">
              <a:solidFill>
                <a:srgbClr val="0070C0"/>
              </a:solidFill>
            </a:endParaRPr>
          </a:p>
          <a:p>
            <a:pPr marL="514350" indent="-514350">
              <a:buAutoNum type="arabicPeriod"/>
            </a:pPr>
            <a:endParaRPr lang="en-US" sz="3200" b="1" dirty="0" smtClean="0">
              <a:solidFill>
                <a:srgbClr val="0070C0"/>
              </a:solidFill>
            </a:endParaRPr>
          </a:p>
          <a:p>
            <a:pPr marL="514350" indent="-514350">
              <a:buAutoNum type="arabicPeriod"/>
            </a:pPr>
            <a:endParaRPr lang="en-US" dirty="0" smtClean="0"/>
          </a:p>
          <a:p>
            <a:pPr marL="514350" indent="-514350">
              <a:buAutoNum type="arabicPeriod"/>
            </a:pPr>
            <a:endParaRPr lang="en-US" dirty="0" smtClean="0"/>
          </a:p>
          <a:p>
            <a:endParaRPr lang="en-US" dirty="0"/>
          </a:p>
        </p:txBody>
      </p:sp>
      <p:pic>
        <p:nvPicPr>
          <p:cNvPr id="3" name="Picture 2"/>
          <p:cNvPicPr>
            <a:picLocks noChangeAspect="1"/>
          </p:cNvPicPr>
          <p:nvPr/>
        </p:nvPicPr>
        <p:blipFill rotWithShape="1">
          <a:blip r:embed="rId2"/>
          <a:srcRect l="234" t="-335" r="-234" b="335"/>
          <a:stretch/>
        </p:blipFill>
        <p:spPr>
          <a:xfrm>
            <a:off x="7301552" y="1385436"/>
            <a:ext cx="4890448" cy="4297060"/>
          </a:xfrm>
          <a:prstGeom prst="rect">
            <a:avLst/>
          </a:prstGeom>
        </p:spPr>
      </p:pic>
    </p:spTree>
    <p:extLst>
      <p:ext uri="{BB962C8B-B14F-4D97-AF65-F5344CB8AC3E}">
        <p14:creationId xmlns:p14="http://schemas.microsoft.com/office/powerpoint/2010/main" val="298264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2230"/>
          </a:xfrm>
        </p:spPr>
        <p:txBody>
          <a:bodyPr>
            <a:normAutofit fontScale="90000"/>
          </a:bodyPr>
          <a:lstStyle/>
          <a:p>
            <a:r>
              <a:rPr lang="en-US" sz="5400" b="1" dirty="0" smtClean="0">
                <a:solidFill>
                  <a:srgbClr val="02D82B"/>
                </a:solidFill>
                <a:latin typeface="+mn-lt"/>
              </a:rPr>
              <a:t>1. Oxides of Carbon</a:t>
            </a:r>
            <a:endParaRPr lang="en-US" sz="5400" b="1" dirty="0">
              <a:solidFill>
                <a:srgbClr val="02D82B"/>
              </a:solidFill>
              <a:latin typeface="+mn-lt"/>
            </a:endParaRPr>
          </a:p>
        </p:txBody>
      </p:sp>
      <p:sp>
        <p:nvSpPr>
          <p:cNvPr id="3" name="Content Placeholder 2"/>
          <p:cNvSpPr>
            <a:spLocks noGrp="1"/>
          </p:cNvSpPr>
          <p:nvPr>
            <p:ph idx="1"/>
          </p:nvPr>
        </p:nvSpPr>
        <p:spPr>
          <a:xfrm>
            <a:off x="838200" y="1460310"/>
            <a:ext cx="10721454" cy="5145206"/>
          </a:xfrm>
        </p:spPr>
        <p:txBody>
          <a:bodyPr>
            <a:normAutofit/>
          </a:bodyPr>
          <a:lstStyle/>
          <a:p>
            <a:pPr marL="0" indent="0">
              <a:buNone/>
            </a:pPr>
            <a:r>
              <a:rPr lang="en-US" sz="3200" b="1" dirty="0" smtClean="0">
                <a:solidFill>
                  <a:srgbClr val="FF0000"/>
                </a:solidFill>
              </a:rPr>
              <a:t>Oxides of Carbon:  </a:t>
            </a:r>
            <a:r>
              <a:rPr lang="en-US" sz="3200" b="1" dirty="0" smtClean="0">
                <a:solidFill>
                  <a:srgbClr val="0070C0"/>
                </a:solidFill>
              </a:rPr>
              <a:t>odorless, colorless </a:t>
            </a:r>
          </a:p>
          <a:p>
            <a:pPr marL="0" indent="0">
              <a:buNone/>
            </a:pPr>
            <a:r>
              <a:rPr lang="en-US" sz="3200" b="1" dirty="0" smtClean="0">
                <a:solidFill>
                  <a:srgbClr val="0070C0"/>
                </a:solidFill>
              </a:rPr>
              <a:t>1. Carbon </a:t>
            </a:r>
            <a:r>
              <a:rPr lang="en-US" sz="3200" b="1" dirty="0">
                <a:solidFill>
                  <a:srgbClr val="0070C0"/>
                </a:solidFill>
              </a:rPr>
              <a:t>dioxide (</a:t>
            </a:r>
            <a:r>
              <a:rPr lang="en-US" sz="3200" b="1" dirty="0" smtClean="0">
                <a:solidFill>
                  <a:srgbClr val="0070C0"/>
                </a:solidFill>
              </a:rPr>
              <a:t>CO2):</a:t>
            </a:r>
          </a:p>
          <a:p>
            <a:pPr marL="0" indent="0">
              <a:buNone/>
            </a:pPr>
            <a:r>
              <a:rPr lang="en-US" sz="3200" b="1" dirty="0" smtClean="0">
                <a:solidFill>
                  <a:srgbClr val="0070C0"/>
                </a:solidFill>
              </a:rPr>
              <a:t>	fourth </a:t>
            </a:r>
            <a:r>
              <a:rPr lang="en-US" sz="3200" b="1" dirty="0">
                <a:solidFill>
                  <a:srgbClr val="0070C0"/>
                </a:solidFill>
              </a:rPr>
              <a:t>most common atmospheric gas</a:t>
            </a:r>
          </a:p>
          <a:p>
            <a:pPr marL="0" indent="0">
              <a:buNone/>
            </a:pPr>
            <a:r>
              <a:rPr lang="en-US" sz="3200" b="1" dirty="0" smtClean="0">
                <a:solidFill>
                  <a:srgbClr val="0070C0"/>
                </a:solidFill>
              </a:rPr>
              <a:t>	produced </a:t>
            </a:r>
            <a:r>
              <a:rPr lang="en-US" sz="3200" b="1" dirty="0">
                <a:solidFill>
                  <a:srgbClr val="0070C0"/>
                </a:solidFill>
              </a:rPr>
              <a:t>from oxidation of hydrocarbons</a:t>
            </a:r>
          </a:p>
          <a:p>
            <a:pPr marL="0" indent="0">
              <a:buNone/>
            </a:pPr>
            <a:r>
              <a:rPr lang="en-US" sz="3200" b="1" dirty="0" smtClean="0">
                <a:solidFill>
                  <a:srgbClr val="0070C0"/>
                </a:solidFill>
              </a:rPr>
              <a:t>	</a:t>
            </a:r>
            <a:r>
              <a:rPr lang="en-US" sz="3200" b="1" dirty="0" err="1" smtClean="0">
                <a:solidFill>
                  <a:srgbClr val="0070C0"/>
                </a:solidFill>
              </a:rPr>
              <a:t>asphixiant</a:t>
            </a:r>
            <a:endParaRPr lang="en-US" sz="3200" b="1" dirty="0">
              <a:solidFill>
                <a:srgbClr val="0070C0"/>
              </a:solidFill>
            </a:endParaRPr>
          </a:p>
          <a:p>
            <a:pPr marL="0" indent="0">
              <a:buNone/>
            </a:pPr>
            <a:r>
              <a:rPr lang="en-US" sz="3200" b="1" dirty="0" smtClean="0">
                <a:solidFill>
                  <a:srgbClr val="0070C0"/>
                </a:solidFill>
              </a:rPr>
              <a:t>	greenhouse </a:t>
            </a:r>
            <a:r>
              <a:rPr lang="en-US" sz="3200" b="1" dirty="0">
                <a:solidFill>
                  <a:srgbClr val="0070C0"/>
                </a:solidFill>
              </a:rPr>
              <a:t>gas</a:t>
            </a:r>
          </a:p>
          <a:p>
            <a:pPr marL="0" indent="0">
              <a:buNone/>
            </a:pPr>
            <a:r>
              <a:rPr lang="en-US" sz="3200" b="1" dirty="0" smtClean="0">
                <a:solidFill>
                  <a:srgbClr val="0070C0"/>
                </a:solidFill>
              </a:rPr>
              <a:t>2. Carbon </a:t>
            </a:r>
            <a:r>
              <a:rPr lang="en-US" sz="3200" b="1" dirty="0">
                <a:solidFill>
                  <a:srgbClr val="0070C0"/>
                </a:solidFill>
              </a:rPr>
              <a:t>monoxide (CO</a:t>
            </a:r>
            <a:r>
              <a:rPr lang="en-US" sz="3200" b="1" dirty="0" smtClean="0">
                <a:solidFill>
                  <a:srgbClr val="0070C0"/>
                </a:solidFill>
              </a:rPr>
              <a:t>):</a:t>
            </a:r>
            <a:endParaRPr lang="en-US" sz="3200" b="1" dirty="0">
              <a:solidFill>
                <a:srgbClr val="0070C0"/>
              </a:solidFill>
            </a:endParaRPr>
          </a:p>
          <a:p>
            <a:pPr marL="0" indent="0">
              <a:buNone/>
            </a:pPr>
            <a:r>
              <a:rPr lang="en-US" sz="3200" b="1" dirty="0" smtClean="0">
                <a:solidFill>
                  <a:srgbClr val="0070C0"/>
                </a:solidFill>
              </a:rPr>
              <a:t>	toxic </a:t>
            </a:r>
            <a:r>
              <a:rPr lang="en-US" sz="3200" b="1" dirty="0">
                <a:solidFill>
                  <a:srgbClr val="0070C0"/>
                </a:solidFill>
              </a:rPr>
              <a:t>in low concentrations</a:t>
            </a:r>
          </a:p>
          <a:p>
            <a:pPr marL="0" indent="0">
              <a:buNone/>
            </a:pPr>
            <a:r>
              <a:rPr lang="en-US" sz="3200" b="1" dirty="0" smtClean="0">
                <a:solidFill>
                  <a:srgbClr val="0070C0"/>
                </a:solidFill>
              </a:rPr>
              <a:t>	produced by incomplete combustion of fossil fuels.</a:t>
            </a:r>
            <a:endParaRPr lang="en-US" sz="3200" b="1" dirty="0">
              <a:solidFill>
                <a:srgbClr val="0070C0"/>
              </a:solidFill>
            </a:endParaRPr>
          </a:p>
        </p:txBody>
      </p:sp>
    </p:spTree>
    <p:extLst>
      <p:ext uri="{BB962C8B-B14F-4D97-AF65-F5344CB8AC3E}">
        <p14:creationId xmlns:p14="http://schemas.microsoft.com/office/powerpoint/2010/main" val="225473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296"/>
            <a:ext cx="10515600" cy="931412"/>
          </a:xfrm>
        </p:spPr>
        <p:txBody>
          <a:bodyPr>
            <a:normAutofit/>
          </a:bodyPr>
          <a:lstStyle/>
          <a:p>
            <a:pPr lvl="0">
              <a:spcBef>
                <a:spcPts val="1000"/>
              </a:spcBef>
            </a:pPr>
            <a:r>
              <a:rPr lang="en-US" sz="4800" b="1" dirty="0" smtClean="0">
                <a:solidFill>
                  <a:srgbClr val="02D82B"/>
                </a:solidFill>
                <a:latin typeface="Calibri" panose="020F0502020204030204"/>
                <a:ea typeface="+mn-ea"/>
                <a:cs typeface="+mn-cs"/>
              </a:rPr>
              <a:t>2. Volatile </a:t>
            </a:r>
            <a:r>
              <a:rPr lang="en-US" sz="4800" b="1" dirty="0">
                <a:solidFill>
                  <a:srgbClr val="02D82B"/>
                </a:solidFill>
                <a:latin typeface="Calibri" panose="020F0502020204030204"/>
                <a:ea typeface="+mn-ea"/>
                <a:cs typeface="+mn-cs"/>
              </a:rPr>
              <a:t>Hydrocarbons: (</a:t>
            </a:r>
            <a:r>
              <a:rPr lang="en-US" sz="4800" b="1" dirty="0" smtClean="0">
                <a:solidFill>
                  <a:srgbClr val="02D82B"/>
                </a:solidFill>
                <a:latin typeface="Calibri" panose="020F0502020204030204"/>
                <a:ea typeface="+mn-ea"/>
                <a:cs typeface="+mn-cs"/>
              </a:rPr>
              <a:t>VOC’s) </a:t>
            </a:r>
            <a:endParaRPr lang="en-US" sz="4800" b="1" dirty="0">
              <a:solidFill>
                <a:srgbClr val="02D82B"/>
              </a:solidFill>
              <a:latin typeface="Calibri" panose="020F0502020204030204"/>
              <a:ea typeface="+mn-ea"/>
              <a:cs typeface="+mn-cs"/>
            </a:endParaRPr>
          </a:p>
        </p:txBody>
      </p:sp>
      <p:sp>
        <p:nvSpPr>
          <p:cNvPr id="3" name="Content Placeholder 2"/>
          <p:cNvSpPr>
            <a:spLocks noGrp="1"/>
          </p:cNvSpPr>
          <p:nvPr>
            <p:ph idx="1"/>
          </p:nvPr>
        </p:nvSpPr>
        <p:spPr>
          <a:xfrm>
            <a:off x="838200" y="1487606"/>
            <a:ext cx="10953466" cy="5370394"/>
          </a:xfrm>
        </p:spPr>
        <p:txBody>
          <a:bodyPr>
            <a:noAutofit/>
          </a:bodyPr>
          <a:lstStyle/>
          <a:p>
            <a:pPr marL="0" indent="0">
              <a:buNone/>
            </a:pPr>
            <a:r>
              <a:rPr lang="en-US" sz="4000" b="1" i="0" u="none" strike="noStrike" baseline="0" dirty="0" smtClean="0">
                <a:solidFill>
                  <a:srgbClr val="FF0000"/>
                </a:solidFill>
              </a:rPr>
              <a:t>Volatile Hydrocarbons</a:t>
            </a:r>
          </a:p>
          <a:p>
            <a:pPr marL="0" indent="0">
              <a:lnSpc>
                <a:spcPct val="100000"/>
              </a:lnSpc>
              <a:buNone/>
            </a:pPr>
            <a:r>
              <a:rPr lang="en-US" sz="4000" b="1" dirty="0" smtClean="0">
                <a:solidFill>
                  <a:srgbClr val="0070C0"/>
                </a:solidFill>
              </a:rPr>
              <a:t>1. </a:t>
            </a:r>
            <a:r>
              <a:rPr lang="en-US" sz="3600" b="1" i="0" u="none" strike="noStrike" baseline="0" dirty="0" smtClean="0">
                <a:solidFill>
                  <a:srgbClr val="0070C0"/>
                </a:solidFill>
              </a:rPr>
              <a:t>Methane, terpenes</a:t>
            </a:r>
            <a:r>
              <a:rPr lang="en-US" sz="3600" b="1" dirty="0" smtClean="0">
                <a:solidFill>
                  <a:srgbClr val="0070C0"/>
                </a:solidFill>
              </a:rPr>
              <a:t>: </a:t>
            </a:r>
            <a:r>
              <a:rPr lang="en-US" sz="3600" b="1" i="0" u="none" strike="noStrike" baseline="0" dirty="0" smtClean="0">
                <a:solidFill>
                  <a:srgbClr val="0070C0"/>
                </a:solidFill>
              </a:rPr>
              <a:t>Mostly natural sources (marshes, ruminants, rice</a:t>
            </a:r>
            <a:r>
              <a:rPr lang="en-US" sz="3600" b="1" i="0" u="none" strike="noStrike" dirty="0" smtClean="0">
                <a:solidFill>
                  <a:srgbClr val="0070C0"/>
                </a:solidFill>
              </a:rPr>
              <a:t> </a:t>
            </a:r>
            <a:r>
              <a:rPr lang="en-US" sz="3600" b="1" i="0" u="none" strike="noStrike" baseline="0" dirty="0" smtClean="0">
                <a:solidFill>
                  <a:srgbClr val="0070C0"/>
                </a:solidFill>
              </a:rPr>
              <a:t>paddies, trees).</a:t>
            </a:r>
          </a:p>
          <a:p>
            <a:pPr marL="0" indent="0">
              <a:lnSpc>
                <a:spcPct val="100000"/>
              </a:lnSpc>
              <a:buNone/>
            </a:pPr>
            <a:r>
              <a:rPr lang="en-US" sz="3600" b="1" dirty="0" smtClean="0">
                <a:solidFill>
                  <a:srgbClr val="0070C0"/>
                </a:solidFill>
              </a:rPr>
              <a:t>2. </a:t>
            </a:r>
            <a:r>
              <a:rPr lang="en-US" sz="3600" b="1" i="0" u="none" strike="noStrike" baseline="0" dirty="0" smtClean="0">
                <a:solidFill>
                  <a:srgbClr val="0070C0"/>
                </a:solidFill>
              </a:rPr>
              <a:t>Benzene, tetrachloroethylene, gasoline,</a:t>
            </a:r>
            <a:r>
              <a:rPr lang="en-US" sz="3600" b="1" i="0" u="none" strike="noStrike" dirty="0" smtClean="0">
                <a:solidFill>
                  <a:srgbClr val="0070C0"/>
                </a:solidFill>
              </a:rPr>
              <a:t> </a:t>
            </a:r>
            <a:r>
              <a:rPr lang="en-US" sz="3600" b="1" i="0" u="none" strike="noStrike" baseline="0" dirty="0" smtClean="0">
                <a:solidFill>
                  <a:srgbClr val="0070C0"/>
                </a:solidFill>
              </a:rPr>
              <a:t>formaldehyde, many others</a:t>
            </a:r>
            <a:r>
              <a:rPr lang="en-US" sz="3600" b="1" dirty="0" smtClean="0">
                <a:solidFill>
                  <a:srgbClr val="0070C0"/>
                </a:solidFill>
              </a:rPr>
              <a:t>: </a:t>
            </a:r>
            <a:r>
              <a:rPr lang="en-US" sz="3600" b="1" dirty="0">
                <a:solidFill>
                  <a:srgbClr val="0070C0"/>
                </a:solidFill>
              </a:rPr>
              <a:t>p</a:t>
            </a:r>
            <a:r>
              <a:rPr lang="en-US" sz="3600" b="1" i="0" u="none" strike="noStrike" baseline="0" dirty="0" smtClean="0">
                <a:solidFill>
                  <a:srgbClr val="0070C0"/>
                </a:solidFill>
              </a:rPr>
              <a:t>roducts of chemical industry used as solvents, paints,</a:t>
            </a:r>
            <a:r>
              <a:rPr lang="en-US" sz="3600" b="1" i="0" u="none" strike="noStrike" dirty="0" smtClean="0">
                <a:solidFill>
                  <a:srgbClr val="0070C0"/>
                </a:solidFill>
              </a:rPr>
              <a:t> </a:t>
            </a:r>
            <a:r>
              <a:rPr lang="en-US" sz="3600" b="1" i="0" u="none" strike="noStrike" baseline="0" dirty="0" smtClean="0">
                <a:solidFill>
                  <a:srgbClr val="0070C0"/>
                </a:solidFill>
              </a:rPr>
              <a:t>cleaning agents.</a:t>
            </a:r>
          </a:p>
          <a:p>
            <a:pPr>
              <a:lnSpc>
                <a:spcPct val="100000"/>
              </a:lnSpc>
              <a:buFont typeface="Wingdings" panose="05000000000000000000" pitchFamily="2" charset="2"/>
              <a:buChar char="ü"/>
            </a:pPr>
            <a:r>
              <a:rPr lang="en-US" sz="3600" b="1" dirty="0">
                <a:solidFill>
                  <a:srgbClr val="0070C0"/>
                </a:solidFill>
              </a:rPr>
              <a:t> </a:t>
            </a:r>
            <a:r>
              <a:rPr lang="en-US" sz="3600" b="1" dirty="0" smtClean="0">
                <a:solidFill>
                  <a:srgbClr val="0070C0"/>
                </a:solidFill>
              </a:rPr>
              <a:t> </a:t>
            </a:r>
            <a:r>
              <a:rPr lang="en-US" sz="3600" b="1" i="0" u="none" strike="noStrike" baseline="0" dirty="0" smtClean="0">
                <a:solidFill>
                  <a:srgbClr val="0070C0"/>
                </a:solidFill>
              </a:rPr>
              <a:t>All may form secondary pollutants that irritate eyes</a:t>
            </a:r>
            <a:r>
              <a:rPr lang="en-US" sz="3600" b="1" i="0" u="none" strike="noStrike" dirty="0" smtClean="0">
                <a:solidFill>
                  <a:srgbClr val="0070C0"/>
                </a:solidFill>
              </a:rPr>
              <a:t> </a:t>
            </a:r>
            <a:r>
              <a:rPr lang="en-US" sz="3600" b="1" i="0" u="none" strike="noStrike" baseline="0" dirty="0" smtClean="0">
                <a:solidFill>
                  <a:srgbClr val="0070C0"/>
                </a:solidFill>
              </a:rPr>
              <a:t>and damage respiratory system (photochemical</a:t>
            </a:r>
            <a:r>
              <a:rPr lang="en-US" sz="3600" b="1" i="0" u="none" strike="noStrike" dirty="0" smtClean="0">
                <a:solidFill>
                  <a:srgbClr val="0070C0"/>
                </a:solidFill>
              </a:rPr>
              <a:t> </a:t>
            </a:r>
            <a:r>
              <a:rPr lang="en-US" sz="3600" b="1" i="0" u="none" strike="noStrike" baseline="0" dirty="0" smtClean="0">
                <a:solidFill>
                  <a:srgbClr val="0070C0"/>
                </a:solidFill>
              </a:rPr>
              <a:t>smog).</a:t>
            </a:r>
            <a:endParaRPr lang="en-US" sz="3600" b="1" dirty="0">
              <a:solidFill>
                <a:srgbClr val="0070C0"/>
              </a:solidFill>
            </a:endParaRPr>
          </a:p>
        </p:txBody>
      </p:sp>
    </p:spTree>
    <p:extLst>
      <p:ext uri="{BB962C8B-B14F-4D97-AF65-F5344CB8AC3E}">
        <p14:creationId xmlns:p14="http://schemas.microsoft.com/office/powerpoint/2010/main" val="246286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364"/>
            <a:ext cx="10515600" cy="887105"/>
          </a:xfrm>
        </p:spPr>
        <p:txBody>
          <a:bodyPr/>
          <a:lstStyle/>
          <a:p>
            <a:r>
              <a:rPr lang="en-US" sz="5400" b="1" dirty="0" smtClean="0">
                <a:solidFill>
                  <a:srgbClr val="02D82B"/>
                </a:solidFill>
                <a:latin typeface="Calibri" panose="020F0502020204030204"/>
              </a:rPr>
              <a:t>3. Oxides </a:t>
            </a:r>
            <a:r>
              <a:rPr lang="en-US" sz="5400" b="1" dirty="0">
                <a:solidFill>
                  <a:srgbClr val="02D82B"/>
                </a:solidFill>
                <a:latin typeface="Calibri" panose="020F0502020204030204"/>
              </a:rPr>
              <a:t>of </a:t>
            </a:r>
            <a:r>
              <a:rPr lang="en-US" sz="5400" b="1" dirty="0" smtClean="0">
                <a:solidFill>
                  <a:srgbClr val="02D82B"/>
                </a:solidFill>
                <a:latin typeface="Calibri" panose="020F0502020204030204"/>
              </a:rPr>
              <a:t>Nitrogen</a:t>
            </a:r>
            <a:endParaRPr lang="en-US" dirty="0"/>
          </a:p>
        </p:txBody>
      </p:sp>
      <p:sp>
        <p:nvSpPr>
          <p:cNvPr id="3" name="Content Placeholder 2"/>
          <p:cNvSpPr>
            <a:spLocks noGrp="1"/>
          </p:cNvSpPr>
          <p:nvPr>
            <p:ph idx="1"/>
          </p:nvPr>
        </p:nvSpPr>
        <p:spPr>
          <a:xfrm>
            <a:off x="838200" y="1378426"/>
            <a:ext cx="11353801" cy="5718409"/>
          </a:xfrm>
        </p:spPr>
        <p:txBody>
          <a:bodyPr>
            <a:normAutofit fontScale="92500" lnSpcReduction="20000"/>
          </a:bodyPr>
          <a:lstStyle/>
          <a:p>
            <a:pPr marL="0" indent="0">
              <a:buNone/>
            </a:pPr>
            <a:r>
              <a:rPr lang="en-US" sz="3900" b="0" i="0" u="none" strike="noStrike" baseline="0" dirty="0" smtClean="0">
                <a:solidFill>
                  <a:srgbClr val="0070C0"/>
                </a:solidFill>
                <a:latin typeface="Arial" panose="020B0604020202020204" pitchFamily="34" charset="0"/>
              </a:rPr>
              <a:t>1.</a:t>
            </a:r>
            <a:r>
              <a:rPr lang="en-US" sz="3900" b="0" i="0" u="none" strike="noStrike" dirty="0" smtClean="0">
                <a:solidFill>
                  <a:srgbClr val="0070C0"/>
                </a:solidFill>
                <a:latin typeface="Arial" panose="020B0604020202020204" pitchFamily="34" charset="0"/>
              </a:rPr>
              <a:t> </a:t>
            </a:r>
            <a:r>
              <a:rPr lang="en-US" sz="3900" b="1" i="0" u="none" strike="noStrike" baseline="0" dirty="0" smtClean="0">
                <a:solidFill>
                  <a:srgbClr val="0070C0"/>
                </a:solidFill>
                <a:latin typeface="Arial" panose="020B0604020202020204" pitchFamily="34" charset="0"/>
              </a:rPr>
              <a:t>Nitric Oxide (NO)</a:t>
            </a:r>
          </a:p>
          <a:p>
            <a:pPr marL="0" indent="0">
              <a:buNone/>
            </a:pPr>
            <a:r>
              <a:rPr lang="en-US" b="1" i="0" u="none" strike="noStrike" baseline="0" dirty="0" smtClean="0">
                <a:solidFill>
                  <a:srgbClr val="0070C0"/>
                </a:solidFill>
                <a:latin typeface="Arial" panose="020B0604020202020204" pitchFamily="34" charset="0"/>
              </a:rPr>
              <a:t>	Produced by soil microbes</a:t>
            </a:r>
          </a:p>
          <a:p>
            <a:pPr marL="0" indent="0">
              <a:buNone/>
            </a:pPr>
            <a:r>
              <a:rPr lang="en-US" b="1"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Forms NO</a:t>
            </a:r>
            <a:r>
              <a:rPr lang="en-US" sz="800" b="1" i="0" u="none" strike="noStrike" baseline="0" dirty="0" smtClean="0">
                <a:solidFill>
                  <a:srgbClr val="0070C0"/>
                </a:solidFill>
                <a:latin typeface="Arial" panose="020B0604020202020204" pitchFamily="34" charset="0"/>
              </a:rPr>
              <a:t>2 </a:t>
            </a:r>
            <a:r>
              <a:rPr lang="en-US" b="1" i="0" u="none" strike="noStrike" baseline="0" dirty="0" smtClean="0">
                <a:solidFill>
                  <a:srgbClr val="0070C0"/>
                </a:solidFill>
                <a:latin typeface="Arial" panose="020B0604020202020204" pitchFamily="34" charset="0"/>
              </a:rPr>
              <a:t>in combination with oxygen in atmosphere</a:t>
            </a:r>
          </a:p>
          <a:p>
            <a:pPr marL="0" indent="0">
              <a:buNone/>
            </a:pPr>
            <a:r>
              <a:rPr lang="en-US" sz="3900" b="1" i="0" u="none" strike="noStrike" baseline="0" dirty="0" smtClean="0">
                <a:solidFill>
                  <a:srgbClr val="0070C0"/>
                </a:solidFill>
                <a:latin typeface="Arial" panose="020B0604020202020204" pitchFamily="34" charset="0"/>
              </a:rPr>
              <a:t>2.</a:t>
            </a:r>
            <a:r>
              <a:rPr lang="en-US" sz="3900" b="1" i="0" u="none" strike="noStrike" dirty="0" smtClean="0">
                <a:solidFill>
                  <a:srgbClr val="0070C0"/>
                </a:solidFill>
                <a:latin typeface="Arial" panose="020B0604020202020204" pitchFamily="34" charset="0"/>
              </a:rPr>
              <a:t> </a:t>
            </a:r>
            <a:r>
              <a:rPr lang="en-US" sz="3900" b="1" i="0" u="none" strike="noStrike" baseline="0" dirty="0" smtClean="0">
                <a:solidFill>
                  <a:srgbClr val="0070C0"/>
                </a:solidFill>
                <a:latin typeface="Arial" panose="020B0604020202020204" pitchFamily="34" charset="0"/>
              </a:rPr>
              <a:t>Nitrous Oxide (N</a:t>
            </a:r>
            <a:r>
              <a:rPr lang="en-US" sz="1900" b="1" i="0" u="none" strike="noStrike" baseline="0" dirty="0" smtClean="0">
                <a:solidFill>
                  <a:srgbClr val="0070C0"/>
                </a:solidFill>
                <a:latin typeface="Arial" panose="020B0604020202020204" pitchFamily="34" charset="0"/>
              </a:rPr>
              <a:t>2</a:t>
            </a:r>
            <a:r>
              <a:rPr lang="en-US" sz="3900" b="1" i="0" u="none" strike="noStrike" baseline="0" dirty="0" smtClean="0">
                <a:solidFill>
                  <a:srgbClr val="0070C0"/>
                </a:solidFill>
                <a:latin typeface="Arial" panose="020B0604020202020204" pitchFamily="34" charset="0"/>
              </a:rPr>
              <a:t>O)</a:t>
            </a:r>
          </a:p>
          <a:p>
            <a:pPr marL="0" indent="0">
              <a:buNone/>
            </a:pPr>
            <a:r>
              <a:rPr lang="en-US" b="1" i="0" u="none" strike="noStrike" baseline="0" dirty="0" smtClean="0">
                <a:solidFill>
                  <a:srgbClr val="0070C0"/>
                </a:solidFill>
                <a:latin typeface="Arial" panose="020B0604020202020204" pitchFamily="34" charset="0"/>
              </a:rPr>
              <a:t>	Natural and man made sources</a:t>
            </a:r>
          </a:p>
          <a:p>
            <a:pPr marL="0" indent="0">
              <a:buNone/>
            </a:pPr>
            <a:r>
              <a:rPr lang="en-US" b="1" i="0" u="none" strike="noStrike" baseline="0" dirty="0" smtClean="0">
                <a:solidFill>
                  <a:srgbClr val="0070C0"/>
                </a:solidFill>
                <a:latin typeface="Arial" panose="020B0604020202020204" pitchFamily="34" charset="0"/>
              </a:rPr>
              <a:t>	Anesthetic</a:t>
            </a:r>
          </a:p>
          <a:p>
            <a:pPr marL="0" indent="0">
              <a:buNone/>
            </a:pPr>
            <a:r>
              <a:rPr lang="en-US" b="1" i="0" u="none" strike="noStrike" baseline="0" dirty="0" smtClean="0">
                <a:solidFill>
                  <a:srgbClr val="0070C0"/>
                </a:solidFill>
                <a:latin typeface="Arial" panose="020B0604020202020204" pitchFamily="34" charset="0"/>
              </a:rPr>
              <a:t>	Greenhouse gas</a:t>
            </a:r>
          </a:p>
          <a:p>
            <a:pPr marL="0" indent="0">
              <a:buNone/>
            </a:pPr>
            <a:r>
              <a:rPr lang="en-US" sz="3900" b="1" i="0" u="none" strike="noStrike" baseline="0" dirty="0" smtClean="0">
                <a:solidFill>
                  <a:srgbClr val="0070C0"/>
                </a:solidFill>
                <a:latin typeface="Arial" panose="020B0604020202020204" pitchFamily="34" charset="0"/>
              </a:rPr>
              <a:t>3.</a:t>
            </a:r>
            <a:r>
              <a:rPr lang="en-US" sz="3900" b="1" i="0" u="none" strike="noStrike" dirty="0" smtClean="0">
                <a:solidFill>
                  <a:srgbClr val="0070C0"/>
                </a:solidFill>
                <a:latin typeface="Arial" panose="020B0604020202020204" pitchFamily="34" charset="0"/>
              </a:rPr>
              <a:t> </a:t>
            </a:r>
            <a:r>
              <a:rPr lang="en-US" sz="3900" b="1" i="0" u="none" strike="noStrike" baseline="0" dirty="0" smtClean="0">
                <a:solidFill>
                  <a:srgbClr val="0070C0"/>
                </a:solidFill>
                <a:latin typeface="Arial" panose="020B0604020202020204" pitchFamily="34" charset="0"/>
              </a:rPr>
              <a:t>Nitrogen Dioxide (NO</a:t>
            </a:r>
            <a:r>
              <a:rPr lang="en-US" sz="1900" b="1" i="0" u="none" strike="noStrike" baseline="0" dirty="0" smtClean="0">
                <a:solidFill>
                  <a:srgbClr val="0070C0"/>
                </a:solidFill>
                <a:latin typeface="Arial" panose="020B0604020202020204" pitchFamily="34" charset="0"/>
              </a:rPr>
              <a:t>2</a:t>
            </a:r>
            <a:r>
              <a:rPr lang="en-US" sz="3900" b="1" i="0" u="none" strike="noStrike" baseline="0" dirty="0" smtClean="0">
                <a:solidFill>
                  <a:srgbClr val="0070C0"/>
                </a:solidFill>
                <a:latin typeface="Arial" panose="020B0604020202020204" pitchFamily="34" charset="0"/>
              </a:rPr>
              <a:t>)</a:t>
            </a:r>
          </a:p>
          <a:p>
            <a:pPr marL="0" indent="0">
              <a:buNone/>
            </a:pPr>
            <a:r>
              <a:rPr lang="en-US" b="1" i="0" u="none" strike="noStrike" baseline="0" dirty="0" smtClean="0">
                <a:solidFill>
                  <a:srgbClr val="0070C0"/>
                </a:solidFill>
                <a:latin typeface="Arial" panose="020B0604020202020204" pitchFamily="34" charset="0"/>
              </a:rPr>
              <a:t>	Formed in auto engines and electrical generating plants.</a:t>
            </a:r>
          </a:p>
          <a:p>
            <a:pPr marL="0" indent="0">
              <a:buNone/>
            </a:pPr>
            <a:r>
              <a:rPr lang="en-US" b="1" i="0" u="none" strike="noStrike" baseline="0" dirty="0" smtClean="0">
                <a:solidFill>
                  <a:srgbClr val="0070C0"/>
                </a:solidFill>
                <a:latin typeface="Arial" panose="020B0604020202020204" pitchFamily="34" charset="0"/>
              </a:rPr>
              <a:t>	Contributes to heart, lung, liver and kidney diseases</a:t>
            </a: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at high</a:t>
            </a:r>
            <a:r>
              <a:rPr lang="en-US" b="1" dirty="0">
                <a:solidFill>
                  <a:srgbClr val="0070C0"/>
                </a:solidFill>
                <a:latin typeface="Arial" panose="020B0604020202020204" pitchFamily="34" charset="0"/>
              </a:rPr>
              <a:t> </a:t>
            </a:r>
            <a:r>
              <a:rPr lang="en-US" b="1"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concentration</a:t>
            </a:r>
          </a:p>
          <a:p>
            <a:pPr marL="0" indent="0">
              <a:buNone/>
            </a:pPr>
            <a:r>
              <a:rPr lang="en-US" b="1" i="0" u="none" strike="noStrike" baseline="0" dirty="0" smtClean="0">
                <a:solidFill>
                  <a:srgbClr val="0070C0"/>
                </a:solidFill>
                <a:latin typeface="Arial" panose="020B0604020202020204" pitchFamily="34" charset="0"/>
              </a:rPr>
              <a:t>	Responsible for brownish haze (smog)</a:t>
            </a:r>
          </a:p>
          <a:p>
            <a:pPr marL="0" indent="0">
              <a:buNone/>
            </a:pPr>
            <a:r>
              <a:rPr lang="en-US" b="1" i="0" u="none" strike="noStrike" baseline="0" dirty="0" smtClean="0">
                <a:solidFill>
                  <a:srgbClr val="0070C0"/>
                </a:solidFill>
                <a:latin typeface="Arial" panose="020B0604020202020204" pitchFamily="34" charset="0"/>
              </a:rPr>
              <a:t>	Forms nitric acid in rainwater</a:t>
            </a:r>
          </a:p>
        </p:txBody>
      </p:sp>
    </p:spTree>
    <p:extLst>
      <p:ext uri="{BB962C8B-B14F-4D97-AF65-F5344CB8AC3E}">
        <p14:creationId xmlns:p14="http://schemas.microsoft.com/office/powerpoint/2010/main" val="2551494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661"/>
            <a:ext cx="10515600" cy="1023582"/>
          </a:xfrm>
        </p:spPr>
        <p:txBody>
          <a:bodyPr/>
          <a:lstStyle/>
          <a:p>
            <a:r>
              <a:rPr lang="en-US" sz="5400" b="1" dirty="0" smtClean="0">
                <a:solidFill>
                  <a:srgbClr val="02D82B"/>
                </a:solidFill>
                <a:latin typeface="Calibri" panose="020F0502020204030204"/>
              </a:rPr>
              <a:t>4. Compounds of Sulfur</a:t>
            </a:r>
            <a:endParaRPr lang="en-US" dirty="0"/>
          </a:p>
        </p:txBody>
      </p:sp>
      <p:sp>
        <p:nvSpPr>
          <p:cNvPr id="3" name="Content Placeholder 2"/>
          <p:cNvSpPr>
            <a:spLocks noGrp="1"/>
          </p:cNvSpPr>
          <p:nvPr>
            <p:ph idx="1"/>
          </p:nvPr>
        </p:nvSpPr>
        <p:spPr>
          <a:xfrm>
            <a:off x="838200" y="1378424"/>
            <a:ext cx="10694158" cy="5281683"/>
          </a:xfrm>
        </p:spPr>
        <p:txBody>
          <a:bodyPr>
            <a:noAutofit/>
          </a:bodyPr>
          <a:lstStyle/>
          <a:p>
            <a:pPr marL="0" indent="0">
              <a:buNone/>
            </a:pPr>
            <a:r>
              <a:rPr lang="en-US" sz="3600" b="1" i="0" u="none" strike="noStrike" baseline="0" dirty="0" smtClean="0">
                <a:solidFill>
                  <a:srgbClr val="FF0000"/>
                </a:solidFill>
                <a:latin typeface="Arial" panose="020B0604020202020204" pitchFamily="34" charset="0"/>
              </a:rPr>
              <a:t>Compounds of Sulfur:</a:t>
            </a:r>
          </a:p>
          <a:p>
            <a:pPr marL="0" indent="0">
              <a:buNone/>
            </a:pPr>
            <a:r>
              <a:rPr lang="en-US" sz="3200" b="1" i="0" u="none" strike="noStrike" baseline="0" dirty="0" smtClean="0">
                <a:solidFill>
                  <a:srgbClr val="0070C0"/>
                </a:solidFill>
                <a:latin typeface="Arial" panose="020B0604020202020204" pitchFamily="34" charset="0"/>
              </a:rPr>
              <a:t>1.</a:t>
            </a:r>
            <a:r>
              <a:rPr lang="en-US" sz="3200" b="1" i="0" u="none" strike="noStrike" dirty="0" smtClean="0">
                <a:solidFill>
                  <a:srgbClr val="0070C0"/>
                </a:solidFill>
                <a:latin typeface="Arial" panose="020B0604020202020204" pitchFamily="34" charset="0"/>
              </a:rPr>
              <a:t> </a:t>
            </a:r>
            <a:r>
              <a:rPr lang="en-US" sz="3200" b="1" i="0" u="none" strike="noStrike" baseline="0" dirty="0" smtClean="0">
                <a:solidFill>
                  <a:srgbClr val="0070C0"/>
                </a:solidFill>
                <a:latin typeface="Arial" panose="020B0604020202020204" pitchFamily="34" charset="0"/>
              </a:rPr>
              <a:t>Sulfur Oxides (SO</a:t>
            </a:r>
            <a:r>
              <a:rPr lang="en-US" sz="1600" b="1" i="0" u="none" strike="noStrike" baseline="0" dirty="0" smtClean="0">
                <a:solidFill>
                  <a:srgbClr val="0070C0"/>
                </a:solidFill>
                <a:latin typeface="Arial" panose="020B0604020202020204" pitchFamily="34" charset="0"/>
              </a:rPr>
              <a:t>2</a:t>
            </a:r>
            <a:r>
              <a:rPr lang="en-US" sz="3200" b="1" i="0" u="none" strike="noStrike" baseline="0" dirty="0" smtClean="0">
                <a:solidFill>
                  <a:srgbClr val="0070C0"/>
                </a:solidFill>
                <a:latin typeface="Arial" panose="020B0604020202020204" pitchFamily="34" charset="0"/>
              </a:rPr>
              <a:t>, SO</a:t>
            </a:r>
            <a:r>
              <a:rPr lang="en-US" sz="1600" b="1" i="0" u="none" strike="noStrike" baseline="0" dirty="0" smtClean="0">
                <a:solidFill>
                  <a:srgbClr val="0070C0"/>
                </a:solidFill>
                <a:latin typeface="Arial" panose="020B0604020202020204" pitchFamily="34" charset="0"/>
              </a:rPr>
              <a:t>3</a:t>
            </a:r>
            <a:r>
              <a:rPr lang="en-US" sz="3200" b="1" i="0" u="none" strike="noStrike" baseline="0" dirty="0" smtClean="0">
                <a:solidFill>
                  <a:srgbClr val="0070C0"/>
                </a:solidFill>
                <a:latin typeface="Arial" panose="020B0604020202020204" pitchFamily="34" charset="0"/>
              </a:rPr>
              <a:t>, SO</a:t>
            </a:r>
            <a:r>
              <a:rPr lang="en-US" sz="1600" b="1" i="0" u="none" strike="noStrike" baseline="0" dirty="0" smtClean="0">
                <a:solidFill>
                  <a:srgbClr val="0070C0"/>
                </a:solidFill>
                <a:latin typeface="Arial" panose="020B0604020202020204" pitchFamily="34" charset="0"/>
              </a:rPr>
              <a:t>4</a:t>
            </a:r>
            <a:r>
              <a:rPr lang="en-US" sz="3200" b="1" i="0" u="none" strike="noStrike" baseline="0" dirty="0" smtClean="0">
                <a:solidFill>
                  <a:srgbClr val="0070C0"/>
                </a:solidFill>
                <a:latin typeface="Arial" panose="020B0604020202020204" pitchFamily="34" charset="0"/>
              </a:rPr>
              <a:t>):</a:t>
            </a:r>
          </a:p>
          <a:p>
            <a:pPr marL="0" indent="0">
              <a:buNone/>
            </a:pPr>
            <a:r>
              <a:rPr lang="en-US" b="1" i="0" u="none" strike="noStrike" baseline="0" dirty="0" smtClean="0">
                <a:solidFill>
                  <a:srgbClr val="0070C0"/>
                </a:solidFill>
                <a:latin typeface="Arial" panose="020B0604020202020204" pitchFamily="34" charset="0"/>
              </a:rPr>
              <a:t>	volcanoes, sea spray, combustion of fossil fuels</a:t>
            </a: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(coal)</a:t>
            </a:r>
          </a:p>
          <a:p>
            <a:pPr marL="0" indent="0">
              <a:buNone/>
            </a:pPr>
            <a:r>
              <a:rPr lang="en-US" b="1" i="0" u="none" strike="noStrike" baseline="0" dirty="0" smtClean="0">
                <a:solidFill>
                  <a:srgbClr val="0070C0"/>
                </a:solidFill>
                <a:latin typeface="Arial" panose="020B0604020202020204" pitchFamily="34" charset="0"/>
              </a:rPr>
              <a:t>	irritate respiratory passages (SO</a:t>
            </a:r>
            <a:r>
              <a:rPr lang="en-US" sz="1400" b="1" i="0" u="none" strike="noStrike" baseline="0" dirty="0" smtClean="0">
                <a:solidFill>
                  <a:srgbClr val="0070C0"/>
                </a:solidFill>
                <a:latin typeface="Arial" panose="020B0604020202020204" pitchFamily="34" charset="0"/>
              </a:rPr>
              <a:t>2</a:t>
            </a:r>
            <a:r>
              <a:rPr lang="en-US" b="1" i="0" u="none" strike="noStrike" baseline="0" dirty="0" smtClean="0">
                <a:solidFill>
                  <a:srgbClr val="0070C0"/>
                </a:solidFill>
                <a:latin typeface="Arial" panose="020B0604020202020204" pitchFamily="34" charset="0"/>
              </a:rPr>
              <a:t>)</a:t>
            </a:r>
          </a:p>
          <a:p>
            <a:pPr marL="0" indent="0">
              <a:buNone/>
            </a:pPr>
            <a:r>
              <a:rPr lang="en-US" b="1" i="0" u="none" strike="noStrike" baseline="0" dirty="0" smtClean="0">
                <a:solidFill>
                  <a:srgbClr val="0070C0"/>
                </a:solidFill>
                <a:latin typeface="Arial" panose="020B0604020202020204" pitchFamily="34" charset="0"/>
              </a:rPr>
              <a:t>	form acidic aerosols, acid rain (SO</a:t>
            </a:r>
            <a:r>
              <a:rPr lang="en-US" sz="1400" b="1" i="0" u="none" strike="noStrike" baseline="0" dirty="0" smtClean="0">
                <a:solidFill>
                  <a:srgbClr val="0070C0"/>
                </a:solidFill>
                <a:latin typeface="Arial" panose="020B0604020202020204" pitchFamily="34" charset="0"/>
              </a:rPr>
              <a:t>3</a:t>
            </a:r>
            <a:r>
              <a:rPr lang="en-US" b="1" i="0" u="none" strike="noStrike" baseline="0" dirty="0" smtClean="0">
                <a:solidFill>
                  <a:srgbClr val="0070C0"/>
                </a:solidFill>
                <a:latin typeface="Arial" panose="020B0604020202020204" pitchFamily="34" charset="0"/>
              </a:rPr>
              <a:t>, SO</a:t>
            </a:r>
            <a:r>
              <a:rPr lang="en-US" sz="1400" b="1" i="0" u="none" strike="noStrike" baseline="0" dirty="0" smtClean="0">
                <a:solidFill>
                  <a:srgbClr val="0070C0"/>
                </a:solidFill>
                <a:latin typeface="Arial" panose="020B0604020202020204" pitchFamily="34" charset="0"/>
              </a:rPr>
              <a:t>4</a:t>
            </a:r>
            <a:r>
              <a:rPr lang="en-US" b="1" i="0" u="none" strike="noStrike" baseline="0" dirty="0" smtClean="0">
                <a:solidFill>
                  <a:srgbClr val="0070C0"/>
                </a:solidFill>
                <a:latin typeface="Arial" panose="020B0604020202020204" pitchFamily="34" charset="0"/>
              </a:rPr>
              <a:t>)</a:t>
            </a:r>
          </a:p>
          <a:p>
            <a:pPr marL="0" indent="0">
              <a:buNone/>
            </a:pPr>
            <a:r>
              <a:rPr lang="en-US" b="1" i="0" u="none" strike="noStrike" baseline="0" dirty="0" smtClean="0">
                <a:solidFill>
                  <a:srgbClr val="0070C0"/>
                </a:solidFill>
                <a:latin typeface="Arial" panose="020B0604020202020204" pitchFamily="34" charset="0"/>
              </a:rPr>
              <a:t>	damage lakes, forests, steel and masonry</a:t>
            </a: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structures.</a:t>
            </a:r>
          </a:p>
          <a:p>
            <a:pPr marL="0" indent="0">
              <a:buNone/>
            </a:pPr>
            <a:r>
              <a:rPr lang="en-US" sz="3200" b="1" i="0" u="none" strike="noStrike" baseline="0" dirty="0" smtClean="0">
                <a:solidFill>
                  <a:srgbClr val="0070C0"/>
                </a:solidFill>
                <a:latin typeface="Arial" panose="020B0604020202020204" pitchFamily="34" charset="0"/>
              </a:rPr>
              <a:t>2.</a:t>
            </a:r>
            <a:r>
              <a:rPr lang="en-US" sz="3200" b="1" i="0" u="none" strike="noStrike" dirty="0" smtClean="0">
                <a:solidFill>
                  <a:srgbClr val="0070C0"/>
                </a:solidFill>
                <a:latin typeface="Arial" panose="020B0604020202020204" pitchFamily="34" charset="0"/>
              </a:rPr>
              <a:t> </a:t>
            </a:r>
            <a:r>
              <a:rPr lang="en-US" sz="3200" b="1" i="0" u="none" strike="noStrike" baseline="0" dirty="0" smtClean="0">
                <a:solidFill>
                  <a:srgbClr val="0070C0"/>
                </a:solidFill>
                <a:latin typeface="Arial" panose="020B0604020202020204" pitchFamily="34" charset="0"/>
              </a:rPr>
              <a:t>Hydrogen Sulfide</a:t>
            </a:r>
          </a:p>
          <a:p>
            <a:pPr marL="0" indent="0">
              <a:buNone/>
            </a:pPr>
            <a:r>
              <a:rPr lang="en-US" b="1" i="0" u="none" strike="noStrike" baseline="0" dirty="0" smtClean="0">
                <a:solidFill>
                  <a:srgbClr val="0070C0"/>
                </a:solidFill>
                <a:latin typeface="Arial" panose="020B0604020202020204" pitchFamily="34" charset="0"/>
              </a:rPr>
              <a:t>	produced in anaerobic environment</a:t>
            </a:r>
          </a:p>
          <a:p>
            <a:pPr marL="0" indent="0">
              <a:buNone/>
            </a:pPr>
            <a:r>
              <a:rPr lang="en-US" b="1" dirty="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bad odor, toxic </a:t>
            </a:r>
            <a:r>
              <a:rPr lang="en-US" b="1" i="0" u="none" strike="noStrike" baseline="0" dirty="0" err="1" smtClean="0">
                <a:solidFill>
                  <a:srgbClr val="0070C0"/>
                </a:solidFill>
                <a:latin typeface="Arial" panose="020B0604020202020204" pitchFamily="34" charset="0"/>
              </a:rPr>
              <a:t>asphixiant</a:t>
            </a:r>
            <a:r>
              <a:rPr lang="en-US" b="1" i="0" u="none" strike="noStrike" baseline="0" dirty="0" smtClean="0">
                <a:solidFill>
                  <a:srgbClr val="0070C0"/>
                </a:solidFill>
                <a:latin typeface="Arial" panose="020B0604020202020204" pitchFamily="34" charset="0"/>
              </a:rPr>
              <a:t>, explosive</a:t>
            </a:r>
            <a:endParaRPr lang="en-US" b="1" dirty="0">
              <a:solidFill>
                <a:srgbClr val="0070C0"/>
              </a:solidFill>
            </a:endParaRPr>
          </a:p>
        </p:txBody>
      </p:sp>
    </p:spTree>
    <p:extLst>
      <p:ext uri="{BB962C8B-B14F-4D97-AF65-F5344CB8AC3E}">
        <p14:creationId xmlns:p14="http://schemas.microsoft.com/office/powerpoint/2010/main" val="288374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661"/>
            <a:ext cx="10515600" cy="779575"/>
          </a:xfrm>
        </p:spPr>
        <p:txBody>
          <a:bodyPr>
            <a:normAutofit fontScale="90000"/>
          </a:bodyPr>
          <a:lstStyle/>
          <a:p>
            <a:r>
              <a:rPr lang="en-US" sz="5400" b="1" dirty="0" smtClean="0">
                <a:solidFill>
                  <a:srgbClr val="02D82B"/>
                </a:solidFill>
                <a:latin typeface="Calibri" panose="020F0502020204030204"/>
              </a:rPr>
              <a:t>5. Photochemical Smog</a:t>
            </a:r>
            <a:endParaRPr lang="en-US" dirty="0"/>
          </a:p>
        </p:txBody>
      </p:sp>
      <p:sp>
        <p:nvSpPr>
          <p:cNvPr id="3" name="Content Placeholder 2"/>
          <p:cNvSpPr>
            <a:spLocks noGrp="1"/>
          </p:cNvSpPr>
          <p:nvPr>
            <p:ph idx="1"/>
          </p:nvPr>
        </p:nvSpPr>
        <p:spPr>
          <a:xfrm>
            <a:off x="838200" y="1269243"/>
            <a:ext cx="10938164" cy="5422502"/>
          </a:xfrm>
        </p:spPr>
        <p:txBody>
          <a:bodyPr>
            <a:noAutofit/>
          </a:bodyPr>
          <a:lstStyle/>
          <a:p>
            <a:pPr>
              <a:buFont typeface="Wingdings" panose="05000000000000000000" pitchFamily="2" charset="2"/>
              <a:buChar char="ü"/>
            </a:pPr>
            <a:r>
              <a:rPr lang="en-US" sz="3200" b="1" i="0" u="none" strike="noStrike" baseline="0" dirty="0" smtClean="0">
                <a:solidFill>
                  <a:srgbClr val="0070C0"/>
                </a:solidFill>
                <a:latin typeface="Arial" panose="020B0604020202020204" pitchFamily="34" charset="0"/>
              </a:rPr>
              <a:t> Forms in bright sunlight from:</a:t>
            </a:r>
          </a:p>
          <a:p>
            <a:pPr marL="0" indent="0">
              <a:buNone/>
            </a:pPr>
            <a:r>
              <a:rPr lang="en-US" sz="3200" b="1" i="0" u="none" strike="noStrike" baseline="0" dirty="0" smtClean="0">
                <a:solidFill>
                  <a:srgbClr val="0070C0"/>
                </a:solidFill>
                <a:latin typeface="Arial" panose="020B0604020202020204" pitchFamily="34" charset="0"/>
              </a:rPr>
              <a:t>	nitrogen oxides</a:t>
            </a:r>
          </a:p>
          <a:p>
            <a:pPr marL="0" indent="0">
              <a:buNone/>
            </a:pPr>
            <a:r>
              <a:rPr lang="en-US" sz="3200" b="1" i="0" u="none" strike="noStrike" baseline="0" dirty="0" smtClean="0">
                <a:solidFill>
                  <a:srgbClr val="0070C0"/>
                </a:solidFill>
                <a:latin typeface="Arial" panose="020B0604020202020204" pitchFamily="34" charset="0"/>
              </a:rPr>
              <a:t>	Hydrocarbons (VOCs)</a:t>
            </a:r>
          </a:p>
          <a:p>
            <a:pPr marL="0" indent="0">
              <a:buNone/>
            </a:pPr>
            <a:r>
              <a:rPr lang="en-US" sz="3200" b="1" i="0" u="none" strike="noStrike" baseline="0" dirty="0" smtClean="0">
                <a:solidFill>
                  <a:srgbClr val="0070C0"/>
                </a:solidFill>
                <a:latin typeface="Arial" panose="020B0604020202020204" pitchFamily="34" charset="0"/>
              </a:rPr>
              <a:t>	oxygen</a:t>
            </a:r>
          </a:p>
          <a:p>
            <a:pPr>
              <a:buFont typeface="Wingdings" panose="05000000000000000000" pitchFamily="2" charset="2"/>
              <a:buChar char="ü"/>
            </a:pPr>
            <a:r>
              <a:rPr lang="en-US" sz="3200" b="1" i="0" u="none" strike="noStrike" baseline="0" dirty="0" smtClean="0">
                <a:solidFill>
                  <a:srgbClr val="0070C0"/>
                </a:solidFill>
                <a:latin typeface="Arial" panose="020B0604020202020204" pitchFamily="34" charset="0"/>
              </a:rPr>
              <a:t> Interact chemically to produce powerful oxidants 	like</a:t>
            </a:r>
            <a:r>
              <a:rPr lang="en-US" sz="3200" b="1" i="0" u="none" strike="noStrike" dirty="0" smtClean="0">
                <a:solidFill>
                  <a:srgbClr val="0070C0"/>
                </a:solidFill>
                <a:latin typeface="Arial" panose="020B0604020202020204" pitchFamily="34" charset="0"/>
              </a:rPr>
              <a:t> </a:t>
            </a:r>
            <a:r>
              <a:rPr lang="pl-PL" sz="3200" b="1" i="0" u="none" strike="noStrike" baseline="0" dirty="0" smtClean="0">
                <a:solidFill>
                  <a:srgbClr val="0070C0"/>
                </a:solidFill>
                <a:latin typeface="Arial" panose="020B0604020202020204" pitchFamily="34" charset="0"/>
              </a:rPr>
              <a:t>ozone (O3) and peroxyacetyl nitrate (PAN).</a:t>
            </a:r>
          </a:p>
          <a:p>
            <a:pPr>
              <a:buFont typeface="Wingdings" panose="05000000000000000000" pitchFamily="2" charset="2"/>
              <a:buChar char="ü"/>
            </a:pPr>
            <a:r>
              <a:rPr lang="en-US" sz="3200" b="1" dirty="0" smtClean="0">
                <a:solidFill>
                  <a:srgbClr val="0070C0"/>
                </a:solidFill>
                <a:latin typeface="Arial" panose="020B0604020202020204" pitchFamily="34" charset="0"/>
              </a:rPr>
              <a:t> </a:t>
            </a:r>
            <a:r>
              <a:rPr lang="en-US" sz="3200" b="1" i="0" u="none" strike="noStrike" baseline="0" dirty="0" smtClean="0">
                <a:solidFill>
                  <a:srgbClr val="0070C0"/>
                </a:solidFill>
                <a:latin typeface="Arial" panose="020B0604020202020204" pitchFamily="34" charset="0"/>
              </a:rPr>
              <a:t>These secondary pollutants are damaging to plant</a:t>
            </a:r>
            <a:r>
              <a:rPr lang="en-US" sz="3200" b="1" i="0" u="none" strike="noStrike" dirty="0" smtClean="0">
                <a:solidFill>
                  <a:srgbClr val="0070C0"/>
                </a:solidFill>
                <a:latin typeface="Arial" panose="020B0604020202020204" pitchFamily="34" charset="0"/>
              </a:rPr>
              <a:t> </a:t>
            </a:r>
            <a:r>
              <a:rPr lang="en-US" sz="3200" b="1" i="0" u="none" strike="noStrike" baseline="0" dirty="0" smtClean="0">
                <a:solidFill>
                  <a:srgbClr val="0070C0"/>
                </a:solidFill>
                <a:latin typeface="Arial" panose="020B0604020202020204" pitchFamily="34" charset="0"/>
              </a:rPr>
              <a:t>life and lead to the formation of photochemical smog.</a:t>
            </a:r>
          </a:p>
          <a:p>
            <a:pPr>
              <a:buFont typeface="Wingdings" panose="05000000000000000000" pitchFamily="2" charset="2"/>
              <a:buChar char="ü"/>
            </a:pPr>
            <a:r>
              <a:rPr lang="en-US" sz="3200" b="1" i="0" u="none" strike="noStrike" baseline="0" dirty="0" smtClean="0">
                <a:solidFill>
                  <a:srgbClr val="0070C0"/>
                </a:solidFill>
                <a:latin typeface="Arial" panose="020B0604020202020204" pitchFamily="34" charset="0"/>
              </a:rPr>
              <a:t> PAN </a:t>
            </a:r>
            <a:r>
              <a:rPr lang="en-US" sz="3200" b="1" dirty="0" smtClean="0">
                <a:solidFill>
                  <a:srgbClr val="0070C0"/>
                </a:solidFill>
                <a:latin typeface="Arial" panose="020B0604020202020204" pitchFamily="34" charset="0"/>
              </a:rPr>
              <a:t>and ozone are</a:t>
            </a:r>
            <a:r>
              <a:rPr lang="en-US" sz="3200" b="1" i="0" u="none" strike="noStrike" baseline="0" dirty="0" smtClean="0">
                <a:solidFill>
                  <a:srgbClr val="0070C0"/>
                </a:solidFill>
                <a:latin typeface="Arial" panose="020B0604020202020204" pitchFamily="34" charset="0"/>
              </a:rPr>
              <a:t> primarily responsible for the eye irritation so</a:t>
            </a:r>
            <a:r>
              <a:rPr lang="en-US" sz="3200" b="1" i="0" u="none" strike="noStrike" dirty="0" smtClean="0">
                <a:solidFill>
                  <a:srgbClr val="0070C0"/>
                </a:solidFill>
                <a:latin typeface="Arial" panose="020B0604020202020204" pitchFamily="34" charset="0"/>
              </a:rPr>
              <a:t> </a:t>
            </a:r>
            <a:r>
              <a:rPr lang="en-US" sz="3200" b="1" i="0" u="none" strike="noStrike" baseline="0" dirty="0" smtClean="0">
                <a:solidFill>
                  <a:srgbClr val="0070C0"/>
                </a:solidFill>
                <a:latin typeface="Arial" panose="020B0604020202020204" pitchFamily="34" charset="0"/>
              </a:rPr>
              <a:t>characteristic of this type of smog.</a:t>
            </a:r>
            <a:endParaRPr lang="en-US" sz="2000" b="1" dirty="0">
              <a:solidFill>
                <a:srgbClr val="0070C0"/>
              </a:solidFill>
            </a:endParaRPr>
          </a:p>
        </p:txBody>
      </p:sp>
    </p:spTree>
    <p:extLst>
      <p:ext uri="{BB962C8B-B14F-4D97-AF65-F5344CB8AC3E}">
        <p14:creationId xmlns:p14="http://schemas.microsoft.com/office/powerpoint/2010/main" val="116432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rgbClr val="02D82B"/>
                </a:solidFill>
                <a:latin typeface="+mn-lt"/>
              </a:rPr>
              <a:t>Ozone</a:t>
            </a:r>
            <a:endParaRPr lang="en-US" sz="6600" b="1" dirty="0">
              <a:solidFill>
                <a:srgbClr val="02D82B"/>
              </a:solidFill>
              <a:latin typeface="+mn-lt"/>
            </a:endParaRPr>
          </a:p>
        </p:txBody>
      </p:sp>
      <p:sp>
        <p:nvSpPr>
          <p:cNvPr id="3" name="Content Placeholder 2"/>
          <p:cNvSpPr>
            <a:spLocks noGrp="1"/>
          </p:cNvSpPr>
          <p:nvPr>
            <p:ph idx="1"/>
          </p:nvPr>
        </p:nvSpPr>
        <p:spPr>
          <a:xfrm>
            <a:off x="838200" y="1496290"/>
            <a:ext cx="11159836" cy="5126183"/>
          </a:xfrm>
        </p:spPr>
        <p:txBody>
          <a:bodyPr>
            <a:normAutofit lnSpcReduction="10000"/>
          </a:bodyPr>
          <a:lstStyle/>
          <a:p>
            <a:pPr>
              <a:buFont typeface="Wingdings" panose="05000000000000000000" pitchFamily="2" charset="2"/>
              <a:buChar char="ü"/>
            </a:pPr>
            <a:r>
              <a:rPr lang="en-US" sz="3600" b="1" dirty="0" smtClean="0">
                <a:solidFill>
                  <a:srgbClr val="0070C0"/>
                </a:solidFill>
              </a:rPr>
              <a:t>  Tropospheric Ozone</a:t>
            </a:r>
          </a:p>
          <a:p>
            <a:pPr marL="0" indent="0">
              <a:buNone/>
            </a:pPr>
            <a:r>
              <a:rPr lang="en-US" sz="3600" b="1" dirty="0" smtClean="0">
                <a:solidFill>
                  <a:srgbClr val="0070C0"/>
                </a:solidFill>
              </a:rPr>
              <a:t>	Man- made pollutant in the lower atmosphere</a:t>
            </a:r>
          </a:p>
          <a:p>
            <a:pPr marL="0" indent="0">
              <a:buNone/>
            </a:pPr>
            <a:r>
              <a:rPr lang="en-US" sz="3600" b="1" dirty="0" smtClean="0">
                <a:solidFill>
                  <a:srgbClr val="0070C0"/>
                </a:solidFill>
              </a:rPr>
              <a:t>	Secondary air pollutant</a:t>
            </a:r>
          </a:p>
          <a:p>
            <a:pPr marL="0" indent="0">
              <a:buNone/>
            </a:pPr>
            <a:r>
              <a:rPr lang="en-US" sz="3600" b="1" dirty="0" smtClean="0">
                <a:solidFill>
                  <a:srgbClr val="0070C0"/>
                </a:solidFill>
              </a:rPr>
              <a:t>	Component of photochemical smog</a:t>
            </a:r>
          </a:p>
          <a:p>
            <a:pPr>
              <a:buFont typeface="Wingdings" panose="05000000000000000000" pitchFamily="2" charset="2"/>
              <a:buChar char="ü"/>
            </a:pPr>
            <a:r>
              <a:rPr lang="en-US" sz="3600" b="1" dirty="0" smtClean="0">
                <a:solidFill>
                  <a:srgbClr val="0070C0"/>
                </a:solidFill>
              </a:rPr>
              <a:t>  Stratospheric Ozone</a:t>
            </a:r>
          </a:p>
          <a:p>
            <a:pPr marL="0" indent="0">
              <a:buNone/>
            </a:pPr>
            <a:r>
              <a:rPr lang="en-US" sz="3600" b="1" dirty="0" smtClean="0">
                <a:solidFill>
                  <a:srgbClr val="0070C0"/>
                </a:solidFill>
              </a:rPr>
              <a:t>	Essential component that screens out UV radiation 			in the upper atmosphere</a:t>
            </a:r>
          </a:p>
          <a:p>
            <a:pPr marL="0" indent="0">
              <a:buNone/>
            </a:pPr>
            <a:r>
              <a:rPr lang="en-US" sz="3600" b="1" dirty="0" smtClean="0">
                <a:solidFill>
                  <a:srgbClr val="0070C0"/>
                </a:solidFill>
              </a:rPr>
              <a:t>	Man- made pollutants (ex: CFCs*) can destroy it</a:t>
            </a:r>
            <a:r>
              <a:rPr lang="en-US" dirty="0" smtClean="0">
                <a:solidFill>
                  <a:srgbClr val="0070C0"/>
                </a:solidFill>
              </a:rPr>
              <a:t>.</a:t>
            </a:r>
          </a:p>
          <a:p>
            <a:pPr marL="0" indent="0">
              <a:buNone/>
            </a:pPr>
            <a:r>
              <a:rPr lang="en-US" sz="3600" b="1" dirty="0">
                <a:solidFill>
                  <a:srgbClr val="0070C0"/>
                </a:solidFill>
              </a:rPr>
              <a:t>	</a:t>
            </a:r>
            <a:r>
              <a:rPr lang="en-US" sz="3600" b="1" dirty="0" smtClean="0">
                <a:solidFill>
                  <a:srgbClr val="0070C0"/>
                </a:solidFill>
              </a:rPr>
              <a:t>*</a:t>
            </a:r>
            <a:r>
              <a:rPr lang="en-US" b="1" dirty="0" smtClean="0">
                <a:solidFill>
                  <a:srgbClr val="0070C0"/>
                </a:solidFill>
              </a:rPr>
              <a:t>CFC’s are gases used in refrigeration and in pressured spray cans</a:t>
            </a:r>
            <a:r>
              <a:rPr lang="en-US" sz="3600" b="1" dirty="0" smtClean="0">
                <a:solidFill>
                  <a:srgbClr val="0070C0"/>
                </a:solidFill>
              </a:rPr>
              <a:t>.</a:t>
            </a:r>
          </a:p>
        </p:txBody>
      </p:sp>
    </p:spTree>
    <p:extLst>
      <p:ext uri="{BB962C8B-B14F-4D97-AF65-F5344CB8AC3E}">
        <p14:creationId xmlns:p14="http://schemas.microsoft.com/office/powerpoint/2010/main" val="167411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020329"/>
          </a:xfrm>
        </p:spPr>
        <p:txBody>
          <a:bodyPr>
            <a:normAutofit/>
          </a:bodyPr>
          <a:lstStyle/>
          <a:p>
            <a:r>
              <a:rPr lang="en-US" sz="5400" b="1" dirty="0" smtClean="0">
                <a:solidFill>
                  <a:srgbClr val="02D82B"/>
                </a:solidFill>
                <a:latin typeface="Calibri" panose="020F0502020204030204"/>
              </a:rPr>
              <a:t>6. Suspended Particles</a:t>
            </a:r>
            <a:endParaRPr lang="en-US" sz="5400" dirty="0"/>
          </a:p>
        </p:txBody>
      </p:sp>
      <p:sp>
        <p:nvSpPr>
          <p:cNvPr id="3" name="Content Placeholder 2"/>
          <p:cNvSpPr>
            <a:spLocks noGrp="1"/>
          </p:cNvSpPr>
          <p:nvPr>
            <p:ph idx="1"/>
          </p:nvPr>
        </p:nvSpPr>
        <p:spPr>
          <a:xfrm>
            <a:off x="838200" y="1177636"/>
            <a:ext cx="10771908" cy="5680363"/>
          </a:xfrm>
        </p:spPr>
        <p:txBody>
          <a:bodyPr>
            <a:noAutofit/>
          </a:bodyPr>
          <a:lstStyle/>
          <a:p>
            <a:pPr marL="0" indent="0">
              <a:buNone/>
            </a:pPr>
            <a:r>
              <a:rPr lang="en-US" sz="4000" b="1" i="0" u="none" strike="noStrike" baseline="0" dirty="0" smtClean="0">
                <a:solidFill>
                  <a:srgbClr val="FF0000"/>
                </a:solidFill>
              </a:rPr>
              <a:t>Particulate mater (PM)</a:t>
            </a:r>
            <a:r>
              <a:rPr lang="en-US" dirty="0" smtClean="0"/>
              <a:t>: </a:t>
            </a:r>
            <a:r>
              <a:rPr lang="en-US" altLang="en-US" sz="3200" b="1" dirty="0" smtClean="0">
                <a:solidFill>
                  <a:srgbClr val="0070C0"/>
                </a:solidFill>
              </a:rPr>
              <a:t>Thousands of different solid or liquid particles suspended in air. It </a:t>
            </a:r>
            <a:r>
              <a:rPr lang="en-US" altLang="en-US" b="1" dirty="0">
                <a:solidFill>
                  <a:srgbClr val="0070C0"/>
                </a:solidFill>
                <a:latin typeface="Arial" panose="020B0604020202020204" pitchFamily="34" charset="0"/>
              </a:rPr>
              <a:t>i</a:t>
            </a:r>
            <a:r>
              <a:rPr lang="en-US" b="1" i="0" u="none" strike="noStrike" baseline="0" dirty="0" smtClean="0">
                <a:solidFill>
                  <a:srgbClr val="0070C0"/>
                </a:solidFill>
                <a:latin typeface="Arial" panose="020B0604020202020204" pitchFamily="34" charset="0"/>
              </a:rPr>
              <a:t>ncludes dust, fungal</a:t>
            </a: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spores,</a:t>
            </a:r>
            <a:r>
              <a:rPr lang="en-US" dirty="0" smtClean="0"/>
              <a:t> </a:t>
            </a:r>
            <a:r>
              <a:rPr lang="en-US" sz="3200" b="1" dirty="0" smtClean="0">
                <a:solidFill>
                  <a:srgbClr val="0070C0"/>
                </a:solidFill>
              </a:rPr>
              <a:t>ammonia</a:t>
            </a:r>
            <a:r>
              <a:rPr lang="en-US" sz="3200" b="1" dirty="0">
                <a:solidFill>
                  <a:srgbClr val="0070C0"/>
                </a:solidFill>
              </a:rPr>
              <a:t>, </a:t>
            </a:r>
            <a:r>
              <a:rPr lang="en-US" sz="3200" b="1" dirty="0" smtClean="0">
                <a:solidFill>
                  <a:srgbClr val="0070C0"/>
                </a:solidFill>
              </a:rPr>
              <a:t>sodium </a:t>
            </a:r>
            <a:r>
              <a:rPr lang="en-US" sz="3200" b="1" dirty="0">
                <a:solidFill>
                  <a:srgbClr val="0070C0"/>
                </a:solidFill>
              </a:rPr>
              <a:t>chloride, </a:t>
            </a:r>
            <a:r>
              <a:rPr lang="en-US" sz="3200" b="1" dirty="0" smtClean="0">
                <a:solidFill>
                  <a:srgbClr val="0070C0"/>
                </a:solidFill>
              </a:rPr>
              <a:t>lead, asbestos,  black carbon (soot), soil particles, and sulfuric acid droplets.</a:t>
            </a:r>
            <a:endParaRPr lang="en-US" sz="3200" b="1" i="0" u="none" strike="noStrike" baseline="0" dirty="0" smtClean="0">
              <a:solidFill>
                <a:srgbClr val="0070C0"/>
              </a:solidFill>
              <a:latin typeface="Arial" panose="020B0604020202020204" pitchFamily="34" charset="0"/>
            </a:endParaRPr>
          </a:p>
          <a:p>
            <a:pPr>
              <a:buFont typeface="Wingdings" panose="05000000000000000000" pitchFamily="2" charset="2"/>
              <a:buChar char="ü"/>
            </a:pPr>
            <a:r>
              <a:rPr lang="en-US" sz="3200" b="1" i="0" u="none" strike="noStrike" dirty="0" smtClean="0">
                <a:solidFill>
                  <a:srgbClr val="0070C0"/>
                </a:solidFill>
                <a:latin typeface="Arial" panose="020B0604020202020204" pitchFamily="34" charset="0"/>
              </a:rPr>
              <a:t> </a:t>
            </a:r>
            <a:r>
              <a:rPr lang="en-US" b="1" i="0" u="none" strike="noStrike" dirty="0" smtClean="0">
                <a:solidFill>
                  <a:srgbClr val="0070C0"/>
                </a:solidFill>
                <a:latin typeface="Arial" panose="020B0604020202020204" pitchFamily="34" charset="0"/>
              </a:rPr>
              <a:t>PM affects more people than any other pollutant. </a:t>
            </a:r>
          </a:p>
          <a:p>
            <a:pPr>
              <a:buFont typeface="Wingdings" panose="05000000000000000000" pitchFamily="2" charset="2"/>
              <a:buChar char="ü"/>
            </a:pPr>
            <a:r>
              <a:rPr lang="en-US" sz="3200" b="1" dirty="0" smtClean="0">
                <a:solidFill>
                  <a:srgbClr val="0070C0"/>
                </a:solidFill>
              </a:rPr>
              <a:t> The </a:t>
            </a:r>
            <a:r>
              <a:rPr lang="en-US" sz="3200" b="1" dirty="0">
                <a:solidFill>
                  <a:srgbClr val="0070C0"/>
                </a:solidFill>
              </a:rPr>
              <a:t>most </a:t>
            </a:r>
            <a:r>
              <a:rPr lang="en-US" sz="3200" b="1" dirty="0" smtClean="0">
                <a:solidFill>
                  <a:srgbClr val="0070C0"/>
                </a:solidFill>
              </a:rPr>
              <a:t>health-damaging </a:t>
            </a:r>
            <a:r>
              <a:rPr lang="en-US" sz="3200" b="1" dirty="0">
                <a:solidFill>
                  <a:srgbClr val="0070C0"/>
                </a:solidFill>
              </a:rPr>
              <a:t>particles are those with a </a:t>
            </a:r>
            <a:r>
              <a:rPr lang="en-US" sz="3200" b="1" dirty="0" smtClean="0">
                <a:solidFill>
                  <a:srgbClr val="0070C0"/>
                </a:solidFill>
              </a:rPr>
              <a:t>diameter </a:t>
            </a:r>
            <a:r>
              <a:rPr lang="en-US" sz="3200" b="1" dirty="0">
                <a:solidFill>
                  <a:srgbClr val="0070C0"/>
                </a:solidFill>
              </a:rPr>
              <a:t>of </a:t>
            </a:r>
            <a:r>
              <a:rPr lang="en-US" sz="3200" b="1" dirty="0" smtClean="0">
                <a:solidFill>
                  <a:srgbClr val="0070C0"/>
                </a:solidFill>
              </a:rPr>
              <a:t>10 </a:t>
            </a:r>
            <a:r>
              <a:rPr lang="en-US" sz="3200" b="1" dirty="0">
                <a:solidFill>
                  <a:srgbClr val="0070C0"/>
                </a:solidFill>
              </a:rPr>
              <a:t>microns or less, (≤ PM</a:t>
            </a:r>
            <a:r>
              <a:rPr lang="en-US" sz="3200" b="1" baseline="-25000" dirty="0">
                <a:solidFill>
                  <a:srgbClr val="0070C0"/>
                </a:solidFill>
              </a:rPr>
              <a:t>10</a:t>
            </a:r>
            <a:r>
              <a:rPr lang="en-US" sz="3200" b="1" dirty="0">
                <a:solidFill>
                  <a:srgbClr val="0070C0"/>
                </a:solidFill>
              </a:rPr>
              <a:t>), which can </a:t>
            </a:r>
            <a:r>
              <a:rPr lang="en-US" sz="3200" b="1" dirty="0" smtClean="0">
                <a:solidFill>
                  <a:srgbClr val="0070C0"/>
                </a:solidFill>
              </a:rPr>
              <a:t>penetrate and </a:t>
            </a:r>
            <a:r>
              <a:rPr lang="en-US" sz="3200" b="1" dirty="0">
                <a:solidFill>
                  <a:srgbClr val="0070C0"/>
                </a:solidFill>
              </a:rPr>
              <a:t>lodge deep inside the lungs. </a:t>
            </a:r>
            <a:endParaRPr lang="en-US" sz="3200" b="1" dirty="0" smtClean="0">
              <a:solidFill>
                <a:srgbClr val="0070C0"/>
              </a:solidFill>
            </a:endParaRPr>
          </a:p>
          <a:p>
            <a:pPr>
              <a:buFont typeface="Wingdings" panose="05000000000000000000" pitchFamily="2" charset="2"/>
              <a:buChar char="ü"/>
            </a:pP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Greatest threat to health among air</a:t>
            </a:r>
            <a:r>
              <a:rPr lang="en-US" b="1" i="0" u="none" strike="noStrike"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pollutants. </a:t>
            </a:r>
          </a:p>
          <a:p>
            <a:pPr>
              <a:buFont typeface="Wingdings" panose="05000000000000000000" pitchFamily="2" charset="2"/>
              <a:buChar char="ü"/>
            </a:pPr>
            <a:r>
              <a:rPr lang="en-US" b="1" dirty="0">
                <a:solidFill>
                  <a:srgbClr val="0070C0"/>
                </a:solidFill>
                <a:latin typeface="Arial" panose="020B0604020202020204" pitchFamily="34" charset="0"/>
              </a:rPr>
              <a:t> </a:t>
            </a:r>
            <a:r>
              <a:rPr lang="en-US" b="1" dirty="0" smtClean="0">
                <a:solidFill>
                  <a:srgbClr val="0070C0"/>
                </a:solidFill>
                <a:latin typeface="Arial" panose="020B0604020202020204" pitchFamily="34" charset="0"/>
              </a:rPr>
              <a:t> </a:t>
            </a:r>
            <a:r>
              <a:rPr lang="en-US" b="1" i="0" u="none" strike="noStrike" baseline="0" dirty="0" smtClean="0">
                <a:solidFill>
                  <a:srgbClr val="0070C0"/>
                </a:solidFill>
                <a:latin typeface="Arial" panose="020B0604020202020204" pitchFamily="34" charset="0"/>
              </a:rPr>
              <a:t>Chronic exposure to particles contributes to the risk of 	developing cardiovascular and respiratory diseases, as 	well as of lung cancer.</a:t>
            </a:r>
          </a:p>
          <a:p>
            <a:pPr>
              <a:buFont typeface="Wingdings" panose="05000000000000000000" pitchFamily="2" charset="2"/>
              <a:buChar char="ü"/>
            </a:pPr>
            <a:endParaRPr lang="en-US" b="1" i="0" u="none" strike="noStrike" baseline="0" dirty="0" smtClean="0">
              <a:solidFill>
                <a:srgbClr val="0070C0"/>
              </a:solidFill>
              <a:latin typeface="Arial" panose="020B0604020202020204" pitchFamily="34" charset="0"/>
            </a:endParaRPr>
          </a:p>
        </p:txBody>
      </p:sp>
    </p:spTree>
    <p:extLst>
      <p:ext uri="{BB962C8B-B14F-4D97-AF65-F5344CB8AC3E}">
        <p14:creationId xmlns:p14="http://schemas.microsoft.com/office/powerpoint/2010/main" val="172467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2D82B"/>
                </a:solidFill>
                <a:latin typeface="+mn-lt"/>
              </a:rPr>
              <a:t>What are the sources of air pollution?</a:t>
            </a:r>
            <a:br>
              <a:rPr lang="en-US" b="1" dirty="0" smtClean="0">
                <a:solidFill>
                  <a:srgbClr val="02D82B"/>
                </a:solidFill>
                <a:latin typeface="+mn-lt"/>
              </a:rPr>
            </a:br>
            <a:endParaRPr lang="en-US" b="1" dirty="0">
              <a:solidFill>
                <a:srgbClr val="02D82B"/>
              </a:solidFill>
              <a:latin typeface="+mn-lt"/>
            </a:endParaRPr>
          </a:p>
        </p:txBody>
      </p:sp>
      <p:sp>
        <p:nvSpPr>
          <p:cNvPr id="3" name="Content Placeholder 2"/>
          <p:cNvSpPr>
            <a:spLocks noGrp="1"/>
          </p:cNvSpPr>
          <p:nvPr>
            <p:ph idx="1"/>
          </p:nvPr>
        </p:nvSpPr>
        <p:spPr>
          <a:xfrm>
            <a:off x="782781" y="1690688"/>
            <a:ext cx="5775673" cy="5233916"/>
          </a:xfrm>
        </p:spPr>
        <p:txBody>
          <a:bodyPr>
            <a:normAutofit/>
          </a:bodyPr>
          <a:lstStyle/>
          <a:p>
            <a:pPr marL="0" indent="0">
              <a:buNone/>
            </a:pPr>
            <a:r>
              <a:rPr lang="en-US" altLang="en-US" sz="5400" b="1" dirty="0" smtClean="0">
                <a:solidFill>
                  <a:srgbClr val="0070C0"/>
                </a:solidFill>
              </a:rPr>
              <a:t>Three main sources:</a:t>
            </a:r>
          </a:p>
          <a:p>
            <a:pPr marL="0" indent="0">
              <a:buNone/>
            </a:pPr>
            <a:endParaRPr lang="en-US" altLang="en-US" sz="1800" b="1" dirty="0" smtClean="0">
              <a:solidFill>
                <a:srgbClr val="0070C0"/>
              </a:solidFill>
            </a:endParaRPr>
          </a:p>
          <a:p>
            <a:pPr marL="1371600" lvl="1" indent="-914400">
              <a:buFont typeface="+mj-lt"/>
              <a:buAutoNum type="arabicParenR"/>
            </a:pPr>
            <a:r>
              <a:rPr lang="en-US" altLang="en-US" sz="4800" b="1" dirty="0" smtClean="0">
                <a:solidFill>
                  <a:srgbClr val="FF0000"/>
                </a:solidFill>
              </a:rPr>
              <a:t>Transportation</a:t>
            </a:r>
          </a:p>
          <a:p>
            <a:pPr marL="1371600" lvl="1" indent="-914400">
              <a:buFont typeface="+mj-lt"/>
              <a:buAutoNum type="arabicParenR"/>
            </a:pPr>
            <a:r>
              <a:rPr lang="en-US" altLang="en-US" sz="4800" b="1" dirty="0" smtClean="0">
                <a:solidFill>
                  <a:srgbClr val="FF0000"/>
                </a:solidFill>
              </a:rPr>
              <a:t>Power plants</a:t>
            </a:r>
          </a:p>
          <a:p>
            <a:pPr marL="1371600" lvl="1" indent="-914400">
              <a:buFont typeface="+mj-lt"/>
              <a:buAutoNum type="arabicParenR"/>
            </a:pPr>
            <a:r>
              <a:rPr lang="en-US" altLang="en-US" sz="4800" b="1" dirty="0" smtClean="0">
                <a:solidFill>
                  <a:srgbClr val="FF0000"/>
                </a:solidFill>
              </a:rPr>
              <a:t>Industry</a:t>
            </a:r>
          </a:p>
          <a:p>
            <a:pPr marL="457200" lvl="1" indent="0">
              <a:buNone/>
            </a:pPr>
            <a:endParaRPr lang="en-US" altLang="en-US" sz="4000" b="1" dirty="0" smtClean="0">
              <a:solidFill>
                <a:srgbClr val="0070C0"/>
              </a:solidFill>
            </a:endParaRPr>
          </a:p>
          <a:p>
            <a:pPr marL="0" indent="0">
              <a:buNone/>
            </a:pPr>
            <a:endParaRPr lang="en-US" sz="4400" b="1" dirty="0">
              <a:solidFill>
                <a:srgbClr val="0070C0"/>
              </a:solidFill>
            </a:endParaRPr>
          </a:p>
        </p:txBody>
      </p:sp>
      <p:pic>
        <p:nvPicPr>
          <p:cNvPr id="4" name="Picture 3"/>
          <p:cNvPicPr>
            <a:picLocks noChangeAspect="1"/>
          </p:cNvPicPr>
          <p:nvPr/>
        </p:nvPicPr>
        <p:blipFill>
          <a:blip r:embed="rId2"/>
          <a:stretch>
            <a:fillRect/>
          </a:stretch>
        </p:blipFill>
        <p:spPr>
          <a:xfrm>
            <a:off x="6419290" y="1555415"/>
            <a:ext cx="4809819" cy="4843221"/>
          </a:xfrm>
          <a:prstGeom prst="rect">
            <a:avLst/>
          </a:prstGeom>
        </p:spPr>
      </p:pic>
    </p:spTree>
    <p:extLst>
      <p:ext uri="{BB962C8B-B14F-4D97-AF65-F5344CB8AC3E}">
        <p14:creationId xmlns:p14="http://schemas.microsoft.com/office/powerpoint/2010/main" val="2319655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2D82B"/>
                </a:solidFill>
                <a:latin typeface="+mn-lt"/>
              </a:rPr>
              <a:t>Urban Outdoor Air Pollution</a:t>
            </a:r>
            <a:endParaRPr lang="en-US" sz="5400" b="1" dirty="0">
              <a:solidFill>
                <a:srgbClr val="02D82B"/>
              </a:solidFill>
              <a:latin typeface="+mn-lt"/>
            </a:endParaRPr>
          </a:p>
        </p:txBody>
      </p:sp>
      <p:pic>
        <p:nvPicPr>
          <p:cNvPr id="4" name="Content Placeholder 3"/>
          <p:cNvPicPr>
            <a:picLocks noGrp="1" noChangeAspect="1"/>
          </p:cNvPicPr>
          <p:nvPr>
            <p:ph idx="1"/>
          </p:nvPr>
        </p:nvPicPr>
        <p:blipFill>
          <a:blip r:embed="rId2"/>
          <a:stretch>
            <a:fillRect/>
          </a:stretch>
        </p:blipFill>
        <p:spPr>
          <a:xfrm>
            <a:off x="4530437" y="1690688"/>
            <a:ext cx="7467600" cy="5043235"/>
          </a:xfrm>
          <a:prstGeom prst="rect">
            <a:avLst/>
          </a:prstGeom>
        </p:spPr>
      </p:pic>
      <p:sp>
        <p:nvSpPr>
          <p:cNvPr id="5" name="TextBox 4"/>
          <p:cNvSpPr txBox="1"/>
          <p:nvPr/>
        </p:nvSpPr>
        <p:spPr>
          <a:xfrm>
            <a:off x="325580" y="2008909"/>
            <a:ext cx="4066311" cy="3650230"/>
          </a:xfrm>
          <a:prstGeom prst="rect">
            <a:avLst/>
          </a:prstGeom>
          <a:noFill/>
        </p:spPr>
        <p:txBody>
          <a:bodyPr wrap="square" rtlCol="0">
            <a:spAutoFit/>
          </a:bodyPr>
          <a:lstStyle/>
          <a:p>
            <a:pPr lvl="0" fontAlgn="base">
              <a:lnSpc>
                <a:spcPct val="90000"/>
              </a:lnSpc>
              <a:spcBef>
                <a:spcPct val="20000"/>
              </a:spcBef>
              <a:spcAft>
                <a:spcPct val="0"/>
              </a:spcAft>
              <a:buClr>
                <a:srgbClr val="EEC85E"/>
              </a:buClr>
              <a:buSzPct val="75000"/>
            </a:pPr>
            <a:r>
              <a:rPr lang="en-US" altLang="en-US" sz="3200" dirty="0" smtClean="0">
                <a:solidFill>
                  <a:srgbClr val="0070C0"/>
                </a:solidFill>
                <a:effectLst>
                  <a:outerShdw blurRad="38100" dist="38100" dir="2700000" algn="tl">
                    <a:srgbClr val="000000"/>
                  </a:outerShdw>
                </a:effectLst>
              </a:rPr>
              <a:t>Photochemical </a:t>
            </a:r>
            <a:r>
              <a:rPr lang="en-US" altLang="en-US" sz="3200" dirty="0">
                <a:solidFill>
                  <a:srgbClr val="0070C0"/>
                </a:solidFill>
                <a:effectLst>
                  <a:outerShdw blurRad="38100" dist="38100" dir="2700000" algn="tl">
                    <a:srgbClr val="000000"/>
                  </a:outerShdw>
                </a:effectLst>
              </a:rPr>
              <a:t>Smog (ex: Los Angeles below)</a:t>
            </a:r>
          </a:p>
          <a:p>
            <a:pPr marL="742950" lvl="1" indent="-285750" fontAlgn="base">
              <a:spcBef>
                <a:spcPct val="20000"/>
              </a:spcBef>
              <a:spcAft>
                <a:spcPct val="0"/>
              </a:spcAft>
              <a:buClr>
                <a:srgbClr val="EEC85E"/>
              </a:buClr>
              <a:buSzPct val="60000"/>
              <a:buFontTx/>
              <a:buChar char="•"/>
            </a:pPr>
            <a:r>
              <a:rPr lang="en-US" altLang="en-US" sz="2800" dirty="0">
                <a:solidFill>
                  <a:srgbClr val="0070C0"/>
                </a:solidFill>
                <a:effectLst>
                  <a:outerShdw blurRad="38100" dist="38100" dir="2700000" algn="tl">
                    <a:srgbClr val="000000"/>
                  </a:outerShdw>
                </a:effectLst>
              </a:rPr>
              <a:t>Brownish-orange haze formed by chemical reactions involving sunlight, nitrogen oxide, and hydrocarbons </a:t>
            </a:r>
          </a:p>
        </p:txBody>
      </p:sp>
    </p:spTree>
    <p:extLst>
      <p:ext uri="{BB962C8B-B14F-4D97-AF65-F5344CB8AC3E}">
        <p14:creationId xmlns:p14="http://schemas.microsoft.com/office/powerpoint/2010/main" val="102575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815" y="488724"/>
            <a:ext cx="10515600" cy="871247"/>
          </a:xfrm>
        </p:spPr>
        <p:txBody>
          <a:bodyPr>
            <a:normAutofit/>
          </a:bodyPr>
          <a:lstStyle/>
          <a:p>
            <a:r>
              <a:rPr lang="en-US" sz="5400" b="1" dirty="0" smtClean="0">
                <a:solidFill>
                  <a:srgbClr val="02D82B"/>
                </a:solidFill>
                <a:latin typeface="+mn-lt"/>
              </a:rPr>
              <a:t>Learning Objectives</a:t>
            </a:r>
            <a:endParaRPr lang="en-US" sz="5400" b="1" dirty="0">
              <a:solidFill>
                <a:srgbClr val="02D82B"/>
              </a:solidFill>
              <a:latin typeface="+mn-lt"/>
            </a:endParaRPr>
          </a:p>
        </p:txBody>
      </p:sp>
      <p:sp>
        <p:nvSpPr>
          <p:cNvPr id="3" name="Content Placeholder 2"/>
          <p:cNvSpPr>
            <a:spLocks noGrp="1"/>
          </p:cNvSpPr>
          <p:nvPr>
            <p:ph idx="1"/>
          </p:nvPr>
        </p:nvSpPr>
        <p:spPr>
          <a:xfrm>
            <a:off x="1247633" y="2129052"/>
            <a:ext cx="9711519" cy="4312692"/>
          </a:xfrm>
        </p:spPr>
        <p:txBody>
          <a:bodyPr>
            <a:normAutofit/>
          </a:bodyPr>
          <a:lstStyle/>
          <a:p>
            <a:pPr marL="514350" indent="-514350">
              <a:spcAft>
                <a:spcPts val="1200"/>
              </a:spcAft>
              <a:buAutoNum type="arabicPeriod"/>
            </a:pPr>
            <a:r>
              <a:rPr lang="en-US" sz="3600" b="1" dirty="0" smtClean="0">
                <a:solidFill>
                  <a:srgbClr val="0070C0"/>
                </a:solidFill>
              </a:rPr>
              <a:t>Identify </a:t>
            </a:r>
            <a:r>
              <a:rPr lang="en-US" sz="3600" b="1" dirty="0">
                <a:solidFill>
                  <a:srgbClr val="0070C0"/>
                </a:solidFill>
              </a:rPr>
              <a:t>the </a:t>
            </a:r>
            <a:r>
              <a:rPr lang="en-US" sz="3600" b="1" dirty="0" smtClean="0">
                <a:solidFill>
                  <a:srgbClr val="0070C0"/>
                </a:solidFill>
              </a:rPr>
              <a:t>classes </a:t>
            </a:r>
            <a:r>
              <a:rPr lang="en-US" sz="3600" b="1" dirty="0">
                <a:solidFill>
                  <a:srgbClr val="0070C0"/>
                </a:solidFill>
              </a:rPr>
              <a:t>of air </a:t>
            </a:r>
            <a:r>
              <a:rPr lang="en-US" sz="3600" b="1" dirty="0" smtClean="0">
                <a:solidFill>
                  <a:srgbClr val="0070C0"/>
                </a:solidFill>
              </a:rPr>
              <a:t>pollutants and their sources.</a:t>
            </a:r>
          </a:p>
          <a:p>
            <a:pPr marL="514350" indent="-514350">
              <a:spcAft>
                <a:spcPts val="1200"/>
              </a:spcAft>
              <a:buAutoNum type="arabicPeriod"/>
            </a:pPr>
            <a:r>
              <a:rPr lang="en-US" sz="3600" b="1" dirty="0" smtClean="0">
                <a:solidFill>
                  <a:srgbClr val="0070C0"/>
                </a:solidFill>
              </a:rPr>
              <a:t>Review </a:t>
            </a:r>
            <a:r>
              <a:rPr lang="en-US" sz="3600" b="1" dirty="0">
                <a:solidFill>
                  <a:srgbClr val="0070C0"/>
                </a:solidFill>
              </a:rPr>
              <a:t>the </a:t>
            </a:r>
            <a:r>
              <a:rPr lang="en-US" sz="3600" b="1" dirty="0" smtClean="0">
                <a:solidFill>
                  <a:srgbClr val="0070C0"/>
                </a:solidFill>
              </a:rPr>
              <a:t>various effects </a:t>
            </a:r>
            <a:r>
              <a:rPr lang="en-US" sz="3600" b="1" dirty="0">
                <a:solidFill>
                  <a:srgbClr val="0070C0"/>
                </a:solidFill>
              </a:rPr>
              <a:t>of exposure to </a:t>
            </a:r>
            <a:r>
              <a:rPr lang="en-US" sz="3600" b="1" dirty="0" smtClean="0">
                <a:solidFill>
                  <a:srgbClr val="0070C0"/>
                </a:solidFill>
              </a:rPr>
              <a:t>air pollutants.</a:t>
            </a:r>
          </a:p>
          <a:p>
            <a:pPr marL="514350" indent="-514350">
              <a:spcAft>
                <a:spcPts val="1200"/>
              </a:spcAft>
              <a:buAutoNum type="arabicPeriod"/>
            </a:pPr>
            <a:r>
              <a:rPr lang="en-US" sz="3600" b="1" dirty="0" smtClean="0">
                <a:solidFill>
                  <a:srgbClr val="0070C0"/>
                </a:solidFill>
              </a:rPr>
              <a:t>Evaluate different solutions </a:t>
            </a:r>
            <a:r>
              <a:rPr lang="en-US" sz="3600" b="1" dirty="0">
                <a:solidFill>
                  <a:srgbClr val="0070C0"/>
                </a:solidFill>
              </a:rPr>
              <a:t>to air </a:t>
            </a:r>
            <a:r>
              <a:rPr lang="en-US" sz="3600" b="1" dirty="0" smtClean="0">
                <a:solidFill>
                  <a:srgbClr val="0070C0"/>
                </a:solidFill>
              </a:rPr>
              <a:t>quality control.</a:t>
            </a:r>
            <a:endParaRPr lang="en-US" sz="3600" b="1" dirty="0">
              <a:solidFill>
                <a:srgbClr val="0070C0"/>
              </a:solidFill>
            </a:endParaRPr>
          </a:p>
          <a:p>
            <a:pPr marL="0" indent="0">
              <a:spcAft>
                <a:spcPts val="1200"/>
              </a:spcAft>
              <a:buNone/>
            </a:pPr>
            <a:endParaRPr lang="en-US" sz="3600" b="1" dirty="0">
              <a:solidFill>
                <a:srgbClr val="0070C0"/>
              </a:solidFill>
            </a:endParaRPr>
          </a:p>
        </p:txBody>
      </p:sp>
    </p:spTree>
    <p:extLst>
      <p:ext uri="{BB962C8B-B14F-4D97-AF65-F5344CB8AC3E}">
        <p14:creationId xmlns:p14="http://schemas.microsoft.com/office/powerpoint/2010/main" val="65323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907473" y="13855"/>
            <a:ext cx="10515600" cy="1325563"/>
          </a:xfrm>
        </p:spPr>
        <p:txBody>
          <a:bodyPr>
            <a:normAutofit/>
          </a:bodyPr>
          <a:lstStyle/>
          <a:p>
            <a:r>
              <a:rPr lang="en-US" altLang="en-US" sz="4000" b="1" dirty="0" smtClean="0">
                <a:solidFill>
                  <a:srgbClr val="02D82B"/>
                </a:solidFill>
                <a:latin typeface="+mn-lt"/>
              </a:rPr>
              <a:t> </a:t>
            </a:r>
            <a:r>
              <a:rPr lang="en-US" altLang="en-US" sz="4000" b="1" dirty="0">
                <a:solidFill>
                  <a:srgbClr val="02D82B"/>
                </a:solidFill>
                <a:latin typeface="+mn-lt"/>
              </a:rPr>
              <a:t>Air Pollution in Beijing and Mexico City</a:t>
            </a:r>
          </a:p>
        </p:txBody>
      </p:sp>
      <p:sp>
        <p:nvSpPr>
          <p:cNvPr id="167939" name="Rectangle 3"/>
          <p:cNvSpPr>
            <a:spLocks noGrp="1" noChangeArrowheads="1"/>
          </p:cNvSpPr>
          <p:nvPr>
            <p:ph type="body" idx="1"/>
          </p:nvPr>
        </p:nvSpPr>
        <p:spPr>
          <a:xfrm>
            <a:off x="5257800" y="5181600"/>
            <a:ext cx="5105400" cy="1447800"/>
          </a:xfrm>
        </p:spPr>
        <p:txBody>
          <a:bodyPr>
            <a:normAutofit/>
          </a:bodyPr>
          <a:lstStyle/>
          <a:p>
            <a:r>
              <a:rPr lang="en-US" altLang="en-US" sz="3600" b="1" dirty="0">
                <a:solidFill>
                  <a:srgbClr val="0070C0"/>
                </a:solidFill>
              </a:rPr>
              <a:t>Beijing (left)</a:t>
            </a:r>
          </a:p>
          <a:p>
            <a:r>
              <a:rPr lang="en-US" altLang="en-US" sz="3600" b="1" dirty="0">
                <a:solidFill>
                  <a:srgbClr val="0070C0"/>
                </a:solidFill>
              </a:rPr>
              <a:t>Mexico City (above)</a:t>
            </a:r>
          </a:p>
        </p:txBody>
      </p:sp>
      <p:pic>
        <p:nvPicPr>
          <p:cNvPr id="167942" name="Picture 6" descr="figure 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64" y="1319503"/>
            <a:ext cx="3592368" cy="5436176"/>
          </a:xfrm>
          <a:prstGeom prst="rect">
            <a:avLst/>
          </a:prstGeom>
          <a:noFill/>
          <a:extLst>
            <a:ext uri="{909E8E84-426E-40DD-AFC4-6F175D3DCCD1}">
              <a14:hiddenFill xmlns:a14="http://schemas.microsoft.com/office/drawing/2010/main">
                <a:solidFill>
                  <a:srgbClr val="FFFFFF"/>
                </a:solidFill>
              </a14:hiddenFill>
            </a:ext>
          </a:extLst>
        </p:spPr>
      </p:pic>
      <p:pic>
        <p:nvPicPr>
          <p:cNvPr id="167943" name="Picture 7" descr="figure 2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135" y="1141194"/>
            <a:ext cx="5711392" cy="38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217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786245" y="157308"/>
            <a:ext cx="10515600" cy="1034184"/>
          </a:xfrm>
        </p:spPr>
        <p:txBody>
          <a:bodyPr>
            <a:normAutofit/>
          </a:bodyPr>
          <a:lstStyle/>
          <a:p>
            <a:r>
              <a:rPr lang="en-US" altLang="en-US" sz="5400" b="1" dirty="0">
                <a:solidFill>
                  <a:srgbClr val="02D82B"/>
                </a:solidFill>
                <a:latin typeface="+mn-lt"/>
              </a:rPr>
              <a:t>Health Effects of Air Pollution</a:t>
            </a:r>
          </a:p>
        </p:txBody>
      </p:sp>
      <p:sp>
        <p:nvSpPr>
          <p:cNvPr id="169987" name="Rectangle 3"/>
          <p:cNvSpPr>
            <a:spLocks noGrp="1" noChangeArrowheads="1"/>
          </p:cNvSpPr>
          <p:nvPr>
            <p:ph type="body" idx="1"/>
          </p:nvPr>
        </p:nvSpPr>
        <p:spPr>
          <a:xfrm>
            <a:off x="890154" y="1399310"/>
            <a:ext cx="10411691" cy="5105400"/>
          </a:xfrm>
        </p:spPr>
        <p:txBody>
          <a:bodyPr>
            <a:noAutofit/>
          </a:bodyPr>
          <a:lstStyle/>
          <a:p>
            <a:pPr>
              <a:lnSpc>
                <a:spcPct val="90000"/>
              </a:lnSpc>
            </a:pPr>
            <a:r>
              <a:rPr lang="en-US" altLang="en-US" sz="3600" b="1" dirty="0">
                <a:solidFill>
                  <a:srgbClr val="0070C0"/>
                </a:solidFill>
              </a:rPr>
              <a:t>Sulfur Dioxide and Particulate material</a:t>
            </a:r>
          </a:p>
          <a:p>
            <a:pPr lvl="1">
              <a:lnSpc>
                <a:spcPct val="90000"/>
              </a:lnSpc>
            </a:pPr>
            <a:r>
              <a:rPr lang="en-US" altLang="en-US" sz="3200" b="1" dirty="0">
                <a:solidFill>
                  <a:srgbClr val="0070C0"/>
                </a:solidFill>
              </a:rPr>
              <a:t>Irritate respiratory tract and impair ability of lungs to exchange gases</a:t>
            </a:r>
          </a:p>
          <a:p>
            <a:pPr>
              <a:lnSpc>
                <a:spcPct val="90000"/>
              </a:lnSpc>
            </a:pPr>
            <a:r>
              <a:rPr lang="en-US" altLang="en-US" sz="3600" b="1" dirty="0">
                <a:solidFill>
                  <a:srgbClr val="0070C0"/>
                </a:solidFill>
              </a:rPr>
              <a:t>Nitrogen Dioxides</a:t>
            </a:r>
          </a:p>
          <a:p>
            <a:pPr lvl="1">
              <a:lnSpc>
                <a:spcPct val="90000"/>
              </a:lnSpc>
            </a:pPr>
            <a:r>
              <a:rPr lang="en-US" altLang="en-US" sz="3200" b="1" dirty="0">
                <a:solidFill>
                  <a:srgbClr val="0070C0"/>
                </a:solidFill>
              </a:rPr>
              <a:t>Causes airway restriction</a:t>
            </a:r>
          </a:p>
          <a:p>
            <a:pPr>
              <a:lnSpc>
                <a:spcPct val="90000"/>
              </a:lnSpc>
            </a:pPr>
            <a:r>
              <a:rPr lang="en-US" altLang="en-US" sz="3600" b="1" dirty="0">
                <a:solidFill>
                  <a:srgbClr val="0070C0"/>
                </a:solidFill>
              </a:rPr>
              <a:t>Carbon monoxide</a:t>
            </a:r>
          </a:p>
          <a:p>
            <a:pPr lvl="1">
              <a:lnSpc>
                <a:spcPct val="90000"/>
              </a:lnSpc>
            </a:pPr>
            <a:r>
              <a:rPr lang="en-US" altLang="en-US" sz="3200" b="1" dirty="0">
                <a:solidFill>
                  <a:srgbClr val="0070C0"/>
                </a:solidFill>
              </a:rPr>
              <a:t>Binds with iron in blood hemoglobin</a:t>
            </a:r>
          </a:p>
          <a:p>
            <a:pPr lvl="1">
              <a:lnSpc>
                <a:spcPct val="90000"/>
              </a:lnSpc>
            </a:pPr>
            <a:r>
              <a:rPr lang="en-US" altLang="en-US" sz="3200" b="1" dirty="0">
                <a:solidFill>
                  <a:srgbClr val="0070C0"/>
                </a:solidFill>
              </a:rPr>
              <a:t>Causes headache, fatigue, drowsiness, death</a:t>
            </a:r>
          </a:p>
          <a:p>
            <a:pPr>
              <a:lnSpc>
                <a:spcPct val="90000"/>
              </a:lnSpc>
            </a:pPr>
            <a:r>
              <a:rPr lang="en-US" altLang="en-US" sz="3600" b="1" dirty="0">
                <a:solidFill>
                  <a:srgbClr val="0070C0"/>
                </a:solidFill>
              </a:rPr>
              <a:t>Ozone</a:t>
            </a:r>
          </a:p>
          <a:p>
            <a:pPr lvl="1">
              <a:lnSpc>
                <a:spcPct val="90000"/>
              </a:lnSpc>
            </a:pPr>
            <a:r>
              <a:rPr lang="en-US" altLang="en-US" sz="3200" b="1" dirty="0">
                <a:solidFill>
                  <a:srgbClr val="0070C0"/>
                </a:solidFill>
              </a:rPr>
              <a:t>Causes burning eyes, coughing, and chest discomfort</a:t>
            </a:r>
          </a:p>
        </p:txBody>
      </p:sp>
    </p:spTree>
    <p:extLst>
      <p:ext uri="{BB962C8B-B14F-4D97-AF65-F5344CB8AC3E}">
        <p14:creationId xmlns:p14="http://schemas.microsoft.com/office/powerpoint/2010/main" val="2491776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9143" y="535777"/>
            <a:ext cx="10515600" cy="858983"/>
          </a:xfrm>
        </p:spPr>
        <p:txBody>
          <a:bodyPr>
            <a:normAutofit/>
          </a:bodyPr>
          <a:lstStyle/>
          <a:p>
            <a:r>
              <a:rPr lang="en-US" altLang="en-US" sz="5400" b="1" dirty="0">
                <a:solidFill>
                  <a:srgbClr val="02D82B"/>
                </a:solidFill>
                <a:latin typeface="+mn-lt"/>
              </a:rPr>
              <a:t>Children and Air Pollution</a:t>
            </a:r>
          </a:p>
        </p:txBody>
      </p:sp>
      <p:sp>
        <p:nvSpPr>
          <p:cNvPr id="171011" name="Rectangle 3"/>
          <p:cNvSpPr>
            <a:spLocks noGrp="1" noChangeArrowheads="1"/>
          </p:cNvSpPr>
          <p:nvPr>
            <p:ph type="body" idx="1"/>
          </p:nvPr>
        </p:nvSpPr>
        <p:spPr>
          <a:xfrm>
            <a:off x="1042916" y="1866568"/>
            <a:ext cx="9820701" cy="4351338"/>
          </a:xfrm>
        </p:spPr>
        <p:txBody>
          <a:bodyPr>
            <a:normAutofit/>
          </a:bodyPr>
          <a:lstStyle/>
          <a:p>
            <a:r>
              <a:rPr lang="en-US" altLang="en-US" sz="4000" b="1" dirty="0">
                <a:solidFill>
                  <a:srgbClr val="0070C0"/>
                </a:solidFill>
              </a:rPr>
              <a:t>Greater health threat to children than adults</a:t>
            </a:r>
          </a:p>
          <a:p>
            <a:pPr lvl="1"/>
            <a:r>
              <a:rPr lang="en-US" altLang="en-US" sz="3600" b="1" dirty="0">
                <a:solidFill>
                  <a:srgbClr val="0070C0"/>
                </a:solidFill>
              </a:rPr>
              <a:t>Air pollution can restrict lung development</a:t>
            </a:r>
          </a:p>
          <a:p>
            <a:pPr lvl="1"/>
            <a:r>
              <a:rPr lang="en-US" altLang="en-US" sz="3600" b="1" dirty="0">
                <a:solidFill>
                  <a:srgbClr val="0070C0"/>
                </a:solidFill>
              </a:rPr>
              <a:t>Children breath more often than adults</a:t>
            </a:r>
          </a:p>
          <a:p>
            <a:r>
              <a:rPr lang="en-US" altLang="en-US" sz="4000" b="1" dirty="0">
                <a:solidFill>
                  <a:srgbClr val="0070C0"/>
                </a:solidFill>
              </a:rPr>
              <a:t>Children who live in high ozone areas are more likely to develop asthma</a:t>
            </a:r>
          </a:p>
        </p:txBody>
      </p:sp>
    </p:spTree>
    <p:extLst>
      <p:ext uri="{BB962C8B-B14F-4D97-AF65-F5344CB8AC3E}">
        <p14:creationId xmlns:p14="http://schemas.microsoft.com/office/powerpoint/2010/main" val="2688171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r>
              <a:rPr lang="en-US" altLang="en-US" sz="5400" b="1" dirty="0">
                <a:solidFill>
                  <a:srgbClr val="02D82B"/>
                </a:solidFill>
                <a:latin typeface="+mn-lt"/>
              </a:rPr>
              <a:t>Ozone Depletion in Stratosphere</a:t>
            </a:r>
          </a:p>
        </p:txBody>
      </p:sp>
      <p:sp>
        <p:nvSpPr>
          <p:cNvPr id="179203" name="Rectangle 3"/>
          <p:cNvSpPr>
            <a:spLocks noGrp="1" noChangeArrowheads="1"/>
          </p:cNvSpPr>
          <p:nvPr>
            <p:ph type="body" idx="1"/>
          </p:nvPr>
        </p:nvSpPr>
        <p:spPr>
          <a:xfrm>
            <a:off x="471054" y="1856581"/>
            <a:ext cx="4294910" cy="4530725"/>
          </a:xfrm>
        </p:spPr>
        <p:txBody>
          <a:bodyPr>
            <a:normAutofit fontScale="92500"/>
          </a:bodyPr>
          <a:lstStyle/>
          <a:p>
            <a:r>
              <a:rPr lang="en-US" altLang="en-US" sz="3600" b="1" dirty="0">
                <a:solidFill>
                  <a:srgbClr val="0070C0"/>
                </a:solidFill>
              </a:rPr>
              <a:t>Ozone thinning/hole</a:t>
            </a:r>
          </a:p>
          <a:p>
            <a:pPr lvl="1"/>
            <a:r>
              <a:rPr lang="en-US" altLang="en-US" sz="3200" b="1" dirty="0">
                <a:solidFill>
                  <a:srgbClr val="0070C0"/>
                </a:solidFill>
              </a:rPr>
              <a:t>First identified in 1985 over Antarctica</a:t>
            </a:r>
          </a:p>
          <a:p>
            <a:r>
              <a:rPr lang="en-US" altLang="en-US" sz="3600" b="1" dirty="0">
                <a:solidFill>
                  <a:srgbClr val="0070C0"/>
                </a:solidFill>
              </a:rPr>
              <a:t>Caused by </a:t>
            </a:r>
          </a:p>
          <a:p>
            <a:pPr lvl="1"/>
            <a:r>
              <a:rPr lang="en-US" altLang="en-US" sz="3200" b="1" dirty="0">
                <a:solidFill>
                  <a:srgbClr val="0070C0"/>
                </a:solidFill>
              </a:rPr>
              <a:t>human-produced bromine and chlorine containing chemicals</a:t>
            </a:r>
          </a:p>
          <a:p>
            <a:pPr lvl="1"/>
            <a:r>
              <a:rPr lang="en-US" altLang="en-US" sz="3200" b="1" dirty="0">
                <a:solidFill>
                  <a:srgbClr val="0070C0"/>
                </a:solidFill>
              </a:rPr>
              <a:t>Ex: CFCs</a:t>
            </a:r>
          </a:p>
          <a:p>
            <a:pPr lvl="1"/>
            <a:endParaRPr lang="en-US" altLang="en-US" sz="3200" b="1" dirty="0">
              <a:solidFill>
                <a:srgbClr val="0070C0"/>
              </a:solidFill>
            </a:endParaRPr>
          </a:p>
        </p:txBody>
      </p:sp>
      <p:pic>
        <p:nvPicPr>
          <p:cNvPr id="179206" name="Picture 6" descr="figure 2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836" y="2379374"/>
            <a:ext cx="4022074" cy="401478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4"/>
          <a:stretch>
            <a:fillRect/>
          </a:stretch>
        </p:blipFill>
        <p:spPr>
          <a:xfrm>
            <a:off x="6096000" y="1708586"/>
            <a:ext cx="5265507" cy="4826714"/>
          </a:xfrm>
          <a:prstGeom prst="rect">
            <a:avLst/>
          </a:prstGeom>
        </p:spPr>
      </p:pic>
    </p:spTree>
    <p:extLst>
      <p:ext uri="{BB962C8B-B14F-4D97-AF65-F5344CB8AC3E}">
        <p14:creationId xmlns:p14="http://schemas.microsoft.com/office/powerpoint/2010/main" val="3807889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a:bodyPr>
          <a:lstStyle/>
          <a:p>
            <a:r>
              <a:rPr lang="en-US" altLang="en-US" sz="6000" b="1" dirty="0">
                <a:solidFill>
                  <a:srgbClr val="02D82B"/>
                </a:solidFill>
              </a:rPr>
              <a:t>Effects of Ozone Depletion</a:t>
            </a:r>
          </a:p>
        </p:txBody>
      </p:sp>
      <p:sp>
        <p:nvSpPr>
          <p:cNvPr id="181251" name="Rectangle 3"/>
          <p:cNvSpPr>
            <a:spLocks noGrp="1" noChangeArrowheads="1"/>
          </p:cNvSpPr>
          <p:nvPr>
            <p:ph type="body" idx="1"/>
          </p:nvPr>
        </p:nvSpPr>
        <p:spPr>
          <a:xfrm>
            <a:off x="609600" y="2175164"/>
            <a:ext cx="5715000" cy="4454236"/>
          </a:xfrm>
        </p:spPr>
        <p:txBody>
          <a:bodyPr>
            <a:noAutofit/>
          </a:bodyPr>
          <a:lstStyle/>
          <a:p>
            <a:r>
              <a:rPr lang="en-US" altLang="en-US" sz="3200" b="1" dirty="0">
                <a:solidFill>
                  <a:srgbClr val="0070C0"/>
                </a:solidFill>
              </a:rPr>
              <a:t>Higher levels of UV-radiation hitting the earth</a:t>
            </a:r>
          </a:p>
          <a:p>
            <a:pPr lvl="1"/>
            <a:r>
              <a:rPr lang="en-US" altLang="en-US" sz="2800" b="1" dirty="0">
                <a:solidFill>
                  <a:srgbClr val="0070C0"/>
                </a:solidFill>
              </a:rPr>
              <a:t>Eye cataracts</a:t>
            </a:r>
          </a:p>
          <a:p>
            <a:pPr lvl="1"/>
            <a:r>
              <a:rPr lang="en-US" altLang="en-US" sz="2800" b="1" dirty="0">
                <a:solidFill>
                  <a:srgbClr val="0070C0"/>
                </a:solidFill>
              </a:rPr>
              <a:t>Skin cancer (right)</a:t>
            </a:r>
          </a:p>
          <a:p>
            <a:pPr lvl="1"/>
            <a:r>
              <a:rPr lang="en-US" altLang="en-US" sz="2800" b="1" dirty="0">
                <a:solidFill>
                  <a:srgbClr val="0070C0"/>
                </a:solidFill>
              </a:rPr>
              <a:t>Weakened immunity</a:t>
            </a:r>
          </a:p>
          <a:p>
            <a:r>
              <a:rPr lang="en-US" altLang="en-US" sz="3200" b="1" dirty="0">
                <a:solidFill>
                  <a:srgbClr val="0070C0"/>
                </a:solidFill>
              </a:rPr>
              <a:t>May disrupt ecosystems</a:t>
            </a:r>
          </a:p>
          <a:p>
            <a:r>
              <a:rPr lang="en-US" altLang="en-US" sz="3200" b="1" dirty="0">
                <a:solidFill>
                  <a:srgbClr val="0070C0"/>
                </a:solidFill>
              </a:rPr>
              <a:t>May damage crops and forests</a:t>
            </a:r>
          </a:p>
        </p:txBody>
      </p:sp>
      <p:pic>
        <p:nvPicPr>
          <p:cNvPr id="181254" name="Picture 6" descr="figure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26" y="1447800"/>
            <a:ext cx="3343275" cy="510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631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normAutofit/>
          </a:bodyPr>
          <a:lstStyle/>
          <a:p>
            <a:r>
              <a:rPr lang="en-US" altLang="en-US" sz="5400" b="1" dirty="0">
                <a:solidFill>
                  <a:srgbClr val="02D82B"/>
                </a:solidFill>
                <a:latin typeface="+mn-lt"/>
              </a:rPr>
              <a:t>Recovery of Ozone Layer</a:t>
            </a:r>
          </a:p>
        </p:txBody>
      </p:sp>
      <p:sp>
        <p:nvSpPr>
          <p:cNvPr id="182275" name="Rectangle 3"/>
          <p:cNvSpPr>
            <a:spLocks noGrp="1" noChangeArrowheads="1"/>
          </p:cNvSpPr>
          <p:nvPr>
            <p:ph type="body" idx="1"/>
          </p:nvPr>
        </p:nvSpPr>
        <p:spPr>
          <a:xfrm>
            <a:off x="838200" y="1936461"/>
            <a:ext cx="10515600" cy="4351338"/>
          </a:xfrm>
        </p:spPr>
        <p:txBody>
          <a:bodyPr>
            <a:noAutofit/>
          </a:bodyPr>
          <a:lstStyle/>
          <a:p>
            <a:r>
              <a:rPr lang="en-US" altLang="en-US" sz="3600" b="1" dirty="0">
                <a:solidFill>
                  <a:srgbClr val="0070C0"/>
                </a:solidFill>
              </a:rPr>
              <a:t>Montreal Protocol (1987)</a:t>
            </a:r>
          </a:p>
          <a:p>
            <a:pPr lvl="1"/>
            <a:r>
              <a:rPr lang="en-US" altLang="en-US" sz="3200" b="1" dirty="0">
                <a:solidFill>
                  <a:srgbClr val="0070C0"/>
                </a:solidFill>
              </a:rPr>
              <a:t>Reduction of CFCs</a:t>
            </a:r>
          </a:p>
          <a:p>
            <a:r>
              <a:rPr lang="en-US" altLang="en-US" sz="3600" b="1" dirty="0" smtClean="0">
                <a:solidFill>
                  <a:srgbClr val="0070C0"/>
                </a:solidFill>
              </a:rPr>
              <a:t>Phase </a:t>
            </a:r>
            <a:r>
              <a:rPr lang="en-US" altLang="en-US" sz="3600" b="1" dirty="0">
                <a:solidFill>
                  <a:srgbClr val="0070C0"/>
                </a:solidFill>
              </a:rPr>
              <a:t>out of all ozone destroying chemicals is underway globally</a:t>
            </a:r>
          </a:p>
          <a:p>
            <a:r>
              <a:rPr lang="en-US" altLang="en-US" sz="3600" b="1" dirty="0">
                <a:solidFill>
                  <a:srgbClr val="0070C0"/>
                </a:solidFill>
              </a:rPr>
              <a:t>Satellite pictures in 2000 indicated that ozone layer was recovering</a:t>
            </a:r>
          </a:p>
          <a:p>
            <a:r>
              <a:rPr lang="en-US" altLang="en-US" sz="3600" b="1" dirty="0">
                <a:solidFill>
                  <a:srgbClr val="0070C0"/>
                </a:solidFill>
              </a:rPr>
              <a:t>Full recovery will not occur until 2050</a:t>
            </a:r>
          </a:p>
        </p:txBody>
      </p:sp>
    </p:spTree>
    <p:extLst>
      <p:ext uri="{BB962C8B-B14F-4D97-AF65-F5344CB8AC3E}">
        <p14:creationId xmlns:p14="http://schemas.microsoft.com/office/powerpoint/2010/main" val="1169382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r>
              <a:rPr lang="en-US" altLang="en-US" sz="6000" b="1" dirty="0">
                <a:solidFill>
                  <a:srgbClr val="02D82B"/>
                </a:solidFill>
                <a:latin typeface="+mn-lt"/>
              </a:rPr>
              <a:t>Acid Deposition</a:t>
            </a:r>
          </a:p>
        </p:txBody>
      </p:sp>
      <p:sp>
        <p:nvSpPr>
          <p:cNvPr id="183299" name="Rectangle 3"/>
          <p:cNvSpPr>
            <a:spLocks noGrp="1" noChangeArrowheads="1"/>
          </p:cNvSpPr>
          <p:nvPr>
            <p:ph type="body" idx="1"/>
          </p:nvPr>
        </p:nvSpPr>
        <p:spPr>
          <a:xfrm>
            <a:off x="838200" y="1825625"/>
            <a:ext cx="10780986" cy="4874720"/>
          </a:xfrm>
        </p:spPr>
        <p:txBody>
          <a:bodyPr>
            <a:normAutofit/>
          </a:bodyPr>
          <a:lstStyle/>
          <a:p>
            <a:pPr marL="0" indent="0">
              <a:buNone/>
            </a:pPr>
            <a:r>
              <a:rPr lang="en-US" altLang="en-US" sz="4800" b="1" dirty="0">
                <a:solidFill>
                  <a:srgbClr val="FF0000"/>
                </a:solidFill>
              </a:rPr>
              <a:t>Sulfur dioxide </a:t>
            </a:r>
            <a:r>
              <a:rPr lang="en-US" altLang="en-US" sz="4800" b="1" dirty="0">
                <a:solidFill>
                  <a:srgbClr val="0070C0"/>
                </a:solidFill>
              </a:rPr>
              <a:t>and </a:t>
            </a:r>
            <a:r>
              <a:rPr lang="en-US" altLang="en-US" sz="4800" b="1" dirty="0">
                <a:solidFill>
                  <a:srgbClr val="FF0000"/>
                </a:solidFill>
              </a:rPr>
              <a:t>nitrogen dioxide </a:t>
            </a:r>
            <a:r>
              <a:rPr lang="en-US" altLang="en-US" sz="4800" b="1" dirty="0">
                <a:solidFill>
                  <a:srgbClr val="0070C0"/>
                </a:solidFill>
              </a:rPr>
              <a:t>emissions react with water vapor in the atmosphere and form acids that return to the surface as either dry or wet </a:t>
            </a:r>
            <a:r>
              <a:rPr lang="en-US" altLang="en-US" sz="4800" b="1" dirty="0" smtClean="0">
                <a:solidFill>
                  <a:srgbClr val="0070C0"/>
                </a:solidFill>
              </a:rPr>
              <a:t>deposition. </a:t>
            </a:r>
          </a:p>
        </p:txBody>
      </p:sp>
    </p:spTree>
    <p:extLst>
      <p:ext uri="{BB962C8B-B14F-4D97-AF65-F5344CB8AC3E}">
        <p14:creationId xmlns:p14="http://schemas.microsoft.com/office/powerpoint/2010/main" val="132823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altLang="en-US" sz="5400" b="1" dirty="0">
                <a:solidFill>
                  <a:srgbClr val="02D82B"/>
                </a:solidFill>
                <a:latin typeface="+mn-lt"/>
              </a:rPr>
              <a:t>How Acid Deposition Develops</a:t>
            </a:r>
          </a:p>
        </p:txBody>
      </p:sp>
      <p:pic>
        <p:nvPicPr>
          <p:cNvPr id="184326" name="Picture 6" descr="figure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983655"/>
            <a:ext cx="9019310" cy="447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91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US" altLang="en-US" sz="5400" b="1" dirty="0">
                <a:solidFill>
                  <a:srgbClr val="02D82B"/>
                </a:solidFill>
                <a:latin typeface="+mn-lt"/>
              </a:rPr>
              <a:t>Effects of Acid Deposition</a:t>
            </a:r>
          </a:p>
        </p:txBody>
      </p:sp>
      <p:sp>
        <p:nvSpPr>
          <p:cNvPr id="185347" name="Rectangle 3"/>
          <p:cNvSpPr>
            <a:spLocks noGrp="1" noChangeArrowheads="1"/>
          </p:cNvSpPr>
          <p:nvPr>
            <p:ph type="body" idx="1"/>
          </p:nvPr>
        </p:nvSpPr>
        <p:spPr>
          <a:xfrm>
            <a:off x="512618" y="1600200"/>
            <a:ext cx="5888182" cy="5029200"/>
          </a:xfrm>
        </p:spPr>
        <p:txBody>
          <a:bodyPr>
            <a:noAutofit/>
          </a:bodyPr>
          <a:lstStyle/>
          <a:p>
            <a:pPr>
              <a:lnSpc>
                <a:spcPct val="90000"/>
              </a:lnSpc>
            </a:pPr>
            <a:r>
              <a:rPr lang="en-US" altLang="en-US" sz="3600" b="1" dirty="0">
                <a:solidFill>
                  <a:srgbClr val="0070C0"/>
                </a:solidFill>
              </a:rPr>
              <a:t>Declining Aquatic Animal Populations</a:t>
            </a:r>
          </a:p>
          <a:p>
            <a:pPr>
              <a:lnSpc>
                <a:spcPct val="90000"/>
              </a:lnSpc>
            </a:pPr>
            <a:r>
              <a:rPr lang="en-US" altLang="en-US" sz="3600" b="1" dirty="0">
                <a:solidFill>
                  <a:srgbClr val="0070C0"/>
                </a:solidFill>
              </a:rPr>
              <a:t>Thin-shelled eggs prevent bird reproduction</a:t>
            </a:r>
          </a:p>
          <a:p>
            <a:pPr>
              <a:lnSpc>
                <a:spcPct val="90000"/>
              </a:lnSpc>
            </a:pPr>
            <a:r>
              <a:rPr lang="en-US" altLang="en-US" sz="3600" b="1" dirty="0" smtClean="0">
                <a:solidFill>
                  <a:srgbClr val="0070C0"/>
                </a:solidFill>
              </a:rPr>
              <a:t>Forest </a:t>
            </a:r>
            <a:r>
              <a:rPr lang="en-US" altLang="en-US" sz="3600" b="1" dirty="0">
                <a:solidFill>
                  <a:srgbClr val="0070C0"/>
                </a:solidFill>
              </a:rPr>
              <a:t>decline</a:t>
            </a:r>
          </a:p>
          <a:p>
            <a:pPr lvl="1">
              <a:lnSpc>
                <a:spcPct val="90000"/>
              </a:lnSpc>
            </a:pPr>
            <a:r>
              <a:rPr lang="en-US" altLang="en-US" sz="3200" b="1" dirty="0">
                <a:solidFill>
                  <a:srgbClr val="0070C0"/>
                </a:solidFill>
              </a:rPr>
              <a:t>Ex: Black forest in Germany (50% is destroyed)</a:t>
            </a:r>
          </a:p>
          <a:p>
            <a:pPr>
              <a:lnSpc>
                <a:spcPct val="90000"/>
              </a:lnSpc>
            </a:pPr>
            <a:endParaRPr lang="en-US" altLang="en-US" sz="3600" b="1" dirty="0">
              <a:solidFill>
                <a:srgbClr val="0070C0"/>
              </a:solidFill>
            </a:endParaRPr>
          </a:p>
        </p:txBody>
      </p:sp>
      <p:pic>
        <p:nvPicPr>
          <p:cNvPr id="185350" name="Picture 6" descr="figure 20-19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0128" y="2080852"/>
            <a:ext cx="4969572" cy="406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72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66681" y="637308"/>
            <a:ext cx="10837342" cy="5943059"/>
          </a:xfrm>
          <a:prstGeom prst="rect">
            <a:avLst/>
          </a:prstGeom>
        </p:spPr>
      </p:pic>
    </p:spTree>
    <p:extLst>
      <p:ext uri="{BB962C8B-B14F-4D97-AF65-F5344CB8AC3E}">
        <p14:creationId xmlns:p14="http://schemas.microsoft.com/office/powerpoint/2010/main" val="3768241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b="1" dirty="0">
                <a:solidFill>
                  <a:srgbClr val="02D82B"/>
                </a:solidFill>
                <a:latin typeface="Calibri" panose="020F0502020204030204"/>
              </a:rPr>
              <a:t>What is the Atmosphere?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b="1" dirty="0">
                <a:solidFill>
                  <a:srgbClr val="0070C0"/>
                </a:solidFill>
              </a:rPr>
              <a:t>The Earth is surrounded by a blanket of air (made up of various gases) called the atmosphere. </a:t>
            </a:r>
            <a:endParaRPr lang="en-US" sz="4000" b="1" dirty="0" smtClean="0">
              <a:solidFill>
                <a:srgbClr val="0070C0"/>
              </a:solidFill>
            </a:endParaRPr>
          </a:p>
          <a:p>
            <a:pPr marL="0" indent="0">
              <a:buNone/>
            </a:pPr>
            <a:r>
              <a:rPr lang="en-US" sz="4000" b="1" dirty="0" smtClean="0">
                <a:solidFill>
                  <a:srgbClr val="0070C0"/>
                </a:solidFill>
              </a:rPr>
              <a:t>The </a:t>
            </a:r>
            <a:r>
              <a:rPr lang="en-US" sz="4000" b="1" dirty="0">
                <a:solidFill>
                  <a:srgbClr val="0070C0"/>
                </a:solidFill>
              </a:rPr>
              <a:t>atmosphere helps protect the Earth and allow life to exist. Without it, we would be burned by the intense heat of the sun during the day or frozen by the very low temperatures at night.</a:t>
            </a:r>
          </a:p>
          <a:p>
            <a:pPr marL="0" indent="0">
              <a:buNone/>
            </a:pPr>
            <a:endParaRPr lang="en-US" dirty="0"/>
          </a:p>
        </p:txBody>
      </p:sp>
    </p:spTree>
    <p:extLst>
      <p:ext uri="{BB962C8B-B14F-4D97-AF65-F5344CB8AC3E}">
        <p14:creationId xmlns:p14="http://schemas.microsoft.com/office/powerpoint/2010/main" val="2124186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lstStyle/>
          <a:p>
            <a:r>
              <a:rPr lang="en-US" b="1" dirty="0" smtClean="0">
                <a:solidFill>
                  <a:srgbClr val="02D82B"/>
                </a:solidFill>
                <a:latin typeface="+mn-lt"/>
              </a:rPr>
              <a:t>Agricultural Effects of Air pollution</a:t>
            </a:r>
            <a:endParaRPr lang="en-US" b="1" dirty="0">
              <a:solidFill>
                <a:srgbClr val="02D82B"/>
              </a:solidFill>
              <a:latin typeface="+mn-lt"/>
            </a:endParaRPr>
          </a:p>
        </p:txBody>
      </p:sp>
      <p:sp>
        <p:nvSpPr>
          <p:cNvPr id="3" name="Content Placeholder 2"/>
          <p:cNvSpPr>
            <a:spLocks noGrp="1"/>
          </p:cNvSpPr>
          <p:nvPr>
            <p:ph idx="1"/>
          </p:nvPr>
        </p:nvSpPr>
        <p:spPr>
          <a:xfrm>
            <a:off x="838199" y="1390918"/>
            <a:ext cx="11049001" cy="5254581"/>
          </a:xfrm>
        </p:spPr>
        <p:txBody>
          <a:bodyPr>
            <a:noAutofit/>
          </a:bodyPr>
          <a:lstStyle/>
          <a:p>
            <a:pPr>
              <a:buFont typeface="Wingdings" panose="05000000000000000000" pitchFamily="2" charset="2"/>
              <a:buChar char="q"/>
            </a:pPr>
            <a:r>
              <a:rPr lang="en-US" sz="3600" b="1" dirty="0">
                <a:solidFill>
                  <a:srgbClr val="0070C0"/>
                </a:solidFill>
              </a:rPr>
              <a:t> </a:t>
            </a:r>
            <a:r>
              <a:rPr lang="en-US" sz="3600" b="1" dirty="0" smtClean="0">
                <a:solidFill>
                  <a:srgbClr val="0070C0"/>
                </a:solidFill>
              </a:rPr>
              <a:t> </a:t>
            </a:r>
            <a:r>
              <a:rPr lang="en-US" sz="3800" b="1" dirty="0" smtClean="0">
                <a:solidFill>
                  <a:srgbClr val="0070C0"/>
                </a:solidFill>
              </a:rPr>
              <a:t>Air pollution can </a:t>
            </a:r>
            <a:r>
              <a:rPr lang="en-US" sz="3800" b="1" dirty="0">
                <a:solidFill>
                  <a:srgbClr val="0070C0"/>
                </a:solidFill>
              </a:rPr>
              <a:t>seriously affect the growth of plants. </a:t>
            </a:r>
            <a:endParaRPr lang="en-US" sz="3800" b="1" dirty="0" smtClean="0">
              <a:solidFill>
                <a:srgbClr val="0070C0"/>
              </a:solidFill>
            </a:endParaRPr>
          </a:p>
          <a:p>
            <a:pPr>
              <a:buFont typeface="Wingdings" panose="05000000000000000000" pitchFamily="2" charset="2"/>
              <a:buChar char="q"/>
            </a:pPr>
            <a:r>
              <a:rPr lang="en-US" sz="3800" b="1" dirty="0">
                <a:solidFill>
                  <a:srgbClr val="0070C0"/>
                </a:solidFill>
              </a:rPr>
              <a:t> </a:t>
            </a:r>
            <a:r>
              <a:rPr lang="en-US" sz="3800" b="1" dirty="0" smtClean="0">
                <a:solidFill>
                  <a:srgbClr val="0070C0"/>
                </a:solidFill>
              </a:rPr>
              <a:t> It is </a:t>
            </a:r>
            <a:r>
              <a:rPr lang="en-US" sz="3800" b="1" dirty="0">
                <a:solidFill>
                  <a:srgbClr val="0070C0"/>
                </a:solidFill>
              </a:rPr>
              <a:t>easy to find chemical residues </a:t>
            </a:r>
            <a:r>
              <a:rPr lang="en-US" sz="3800" b="1" dirty="0" smtClean="0">
                <a:solidFill>
                  <a:srgbClr val="0070C0"/>
                </a:solidFill>
              </a:rPr>
              <a:t>in </a:t>
            </a:r>
            <a:r>
              <a:rPr lang="en-US" sz="3800" b="1" dirty="0">
                <a:solidFill>
                  <a:srgbClr val="0070C0"/>
                </a:solidFill>
              </a:rPr>
              <a:t>plants that grow alongside highways. </a:t>
            </a:r>
          </a:p>
          <a:p>
            <a:pPr>
              <a:buFont typeface="Wingdings" panose="05000000000000000000" pitchFamily="2" charset="2"/>
              <a:buChar char="q"/>
            </a:pPr>
            <a:r>
              <a:rPr lang="en-US" sz="3800" b="1" dirty="0" smtClean="0">
                <a:solidFill>
                  <a:srgbClr val="0070C0"/>
                </a:solidFill>
              </a:rPr>
              <a:t>  Also, the </a:t>
            </a:r>
            <a:r>
              <a:rPr lang="en-US" sz="3800" b="1" dirty="0">
                <a:solidFill>
                  <a:srgbClr val="0070C0"/>
                </a:solidFill>
              </a:rPr>
              <a:t>huge increase in atmospheric carbon dioxide now causing </a:t>
            </a:r>
            <a:r>
              <a:rPr lang="en-US" sz="3800" b="1" dirty="0">
                <a:solidFill>
                  <a:srgbClr val="FF0000"/>
                </a:solidFill>
              </a:rPr>
              <a:t>global </a:t>
            </a:r>
            <a:r>
              <a:rPr lang="en-US" sz="3800" b="1" dirty="0" smtClean="0">
                <a:solidFill>
                  <a:srgbClr val="FF0000"/>
                </a:solidFill>
              </a:rPr>
              <a:t>warming</a:t>
            </a:r>
            <a:r>
              <a:rPr lang="en-US" sz="3800" b="1" dirty="0" smtClean="0">
                <a:solidFill>
                  <a:srgbClr val="0070C0"/>
                </a:solidFill>
              </a:rPr>
              <a:t>, and </a:t>
            </a:r>
            <a:r>
              <a:rPr lang="en-US" sz="3800" b="1" dirty="0">
                <a:solidFill>
                  <a:srgbClr val="0070C0"/>
                </a:solidFill>
              </a:rPr>
              <a:t>climate change is expected to have a major impact on the world's agriculture (reducing crop yields in some places but potentially increasing yields elsewhere).</a:t>
            </a:r>
          </a:p>
          <a:p>
            <a:endParaRPr lang="en-US" sz="3600" b="1" dirty="0">
              <a:solidFill>
                <a:srgbClr val="0070C0"/>
              </a:solidFill>
            </a:endParaRPr>
          </a:p>
        </p:txBody>
      </p:sp>
    </p:spTree>
    <p:extLst>
      <p:ext uri="{BB962C8B-B14F-4D97-AF65-F5344CB8AC3E}">
        <p14:creationId xmlns:p14="http://schemas.microsoft.com/office/powerpoint/2010/main" val="423828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normAutofit/>
          </a:bodyPr>
          <a:lstStyle/>
          <a:p>
            <a:r>
              <a:rPr lang="en-US" sz="4800" b="1" dirty="0" smtClean="0">
                <a:solidFill>
                  <a:srgbClr val="02D82B"/>
                </a:solidFill>
                <a:latin typeface="+mn-lt"/>
              </a:rPr>
              <a:t>Other Effects of Air Pollution</a:t>
            </a:r>
            <a:endParaRPr lang="en-US" sz="4800" b="1" dirty="0">
              <a:solidFill>
                <a:srgbClr val="02D82B"/>
              </a:solidFill>
              <a:latin typeface="+mn-lt"/>
            </a:endParaRPr>
          </a:p>
        </p:txBody>
      </p:sp>
      <p:sp>
        <p:nvSpPr>
          <p:cNvPr id="3" name="Content Placeholder 2"/>
          <p:cNvSpPr>
            <a:spLocks noGrp="1"/>
          </p:cNvSpPr>
          <p:nvPr>
            <p:ph idx="1"/>
          </p:nvPr>
        </p:nvSpPr>
        <p:spPr>
          <a:xfrm>
            <a:off x="838199" y="1907628"/>
            <a:ext cx="10813473" cy="4687136"/>
          </a:xfrm>
        </p:spPr>
        <p:txBody>
          <a:bodyPr>
            <a:normAutofit/>
          </a:bodyPr>
          <a:lstStyle/>
          <a:p>
            <a:pPr marL="0" indent="0">
              <a:buNone/>
            </a:pPr>
            <a:r>
              <a:rPr lang="en-US" sz="4000" b="1" dirty="0">
                <a:solidFill>
                  <a:srgbClr val="0070C0"/>
                </a:solidFill>
              </a:rPr>
              <a:t>T</a:t>
            </a:r>
            <a:r>
              <a:rPr lang="en-US" sz="4000" b="1" dirty="0" smtClean="0">
                <a:solidFill>
                  <a:srgbClr val="0070C0"/>
                </a:solidFill>
              </a:rPr>
              <a:t>he </a:t>
            </a:r>
            <a:r>
              <a:rPr lang="en-US" sz="4000" b="1" dirty="0">
                <a:solidFill>
                  <a:srgbClr val="0070C0"/>
                </a:solidFill>
              </a:rPr>
              <a:t>buildings </a:t>
            </a:r>
            <a:r>
              <a:rPr lang="en-US" sz="4000" b="1" dirty="0" smtClean="0">
                <a:solidFill>
                  <a:srgbClr val="0070C0"/>
                </a:solidFill>
              </a:rPr>
              <a:t>look dirty and </a:t>
            </a:r>
            <a:r>
              <a:rPr lang="en-US" sz="4000" b="1" dirty="0" smtClean="0">
                <a:solidFill>
                  <a:srgbClr val="FF0000"/>
                </a:solidFill>
              </a:rPr>
              <a:t>stained</a:t>
            </a:r>
            <a:r>
              <a:rPr lang="en-US" sz="4000" b="1" dirty="0" smtClean="0">
                <a:solidFill>
                  <a:srgbClr val="0070C0"/>
                </a:solidFill>
              </a:rPr>
              <a:t> in black. Exhaust </a:t>
            </a:r>
            <a:r>
              <a:rPr lang="en-US" sz="4000" b="1" dirty="0">
                <a:solidFill>
                  <a:srgbClr val="0070C0"/>
                </a:solidFill>
              </a:rPr>
              <a:t>fumes from traffic are generally to blame. </a:t>
            </a:r>
            <a:endParaRPr lang="en-US" sz="4000" b="1" dirty="0" smtClean="0">
              <a:solidFill>
                <a:srgbClr val="0070C0"/>
              </a:solidFill>
            </a:endParaRPr>
          </a:p>
          <a:p>
            <a:pPr marL="0" indent="0">
              <a:buNone/>
            </a:pPr>
            <a:endParaRPr lang="en-US" sz="4000" b="1" dirty="0" smtClean="0">
              <a:solidFill>
                <a:srgbClr val="0070C0"/>
              </a:solidFill>
            </a:endParaRPr>
          </a:p>
          <a:p>
            <a:pPr marL="0" indent="0">
              <a:buNone/>
            </a:pPr>
            <a:r>
              <a:rPr lang="en-US" sz="4000" b="1" dirty="0" smtClean="0">
                <a:solidFill>
                  <a:srgbClr val="0070C0"/>
                </a:solidFill>
              </a:rPr>
              <a:t>Apart </a:t>
            </a:r>
            <a:r>
              <a:rPr lang="en-US" sz="4000" b="1" dirty="0">
                <a:solidFill>
                  <a:srgbClr val="0070C0"/>
                </a:solidFill>
              </a:rPr>
              <a:t>from blackening buildings with soot, they also contribute to </a:t>
            </a:r>
            <a:r>
              <a:rPr lang="en-US" sz="4000" b="1" dirty="0" smtClean="0">
                <a:solidFill>
                  <a:srgbClr val="0070C0"/>
                </a:solidFill>
              </a:rPr>
              <a:t>acid </a:t>
            </a:r>
            <a:r>
              <a:rPr lang="en-US" sz="4000" b="1" dirty="0">
                <a:solidFill>
                  <a:srgbClr val="0070C0"/>
                </a:solidFill>
              </a:rPr>
              <a:t>rain (see below) that can </a:t>
            </a:r>
            <a:r>
              <a:rPr lang="en-US" sz="4000" b="1" dirty="0">
                <a:solidFill>
                  <a:srgbClr val="FF0000"/>
                </a:solidFill>
              </a:rPr>
              <a:t>wear away stonework </a:t>
            </a:r>
            <a:r>
              <a:rPr lang="en-US" sz="4000" b="1" dirty="0">
                <a:solidFill>
                  <a:srgbClr val="0070C0"/>
                </a:solidFill>
              </a:rPr>
              <a:t>in a matter of years or decades.</a:t>
            </a:r>
          </a:p>
          <a:p>
            <a:endParaRPr lang="en-US" sz="4000" b="1" dirty="0">
              <a:solidFill>
                <a:srgbClr val="0070C0"/>
              </a:solidFill>
            </a:endParaRPr>
          </a:p>
        </p:txBody>
      </p:sp>
    </p:spTree>
    <p:extLst>
      <p:ext uri="{BB962C8B-B14F-4D97-AF65-F5344CB8AC3E}">
        <p14:creationId xmlns:p14="http://schemas.microsoft.com/office/powerpoint/2010/main" val="511112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n-US" altLang="en-US" sz="5400" b="1" dirty="0">
                <a:solidFill>
                  <a:srgbClr val="02D82B"/>
                </a:solidFill>
                <a:latin typeface="+mn-lt"/>
              </a:rPr>
              <a:t>Air Pollution Around the World</a:t>
            </a:r>
          </a:p>
        </p:txBody>
      </p:sp>
      <p:sp>
        <p:nvSpPr>
          <p:cNvPr id="187395" name="Rectangle 3"/>
          <p:cNvSpPr>
            <a:spLocks noGrp="1" noChangeArrowheads="1"/>
          </p:cNvSpPr>
          <p:nvPr>
            <p:ph type="body" idx="1"/>
          </p:nvPr>
        </p:nvSpPr>
        <p:spPr>
          <a:xfrm>
            <a:off x="4952999" y="1600199"/>
            <a:ext cx="7003473" cy="5153093"/>
          </a:xfrm>
        </p:spPr>
        <p:txBody>
          <a:bodyPr>
            <a:noAutofit/>
          </a:bodyPr>
          <a:lstStyle/>
          <a:p>
            <a:r>
              <a:rPr lang="en-US" altLang="en-US" sz="4000" b="1" dirty="0">
                <a:solidFill>
                  <a:srgbClr val="0070C0"/>
                </a:solidFill>
              </a:rPr>
              <a:t>Air quality is deteriorating rapidly in </a:t>
            </a:r>
            <a:r>
              <a:rPr lang="en-US" altLang="en-US" sz="4000" b="1" dirty="0">
                <a:solidFill>
                  <a:srgbClr val="FF0000"/>
                </a:solidFill>
              </a:rPr>
              <a:t>developing countries</a:t>
            </a:r>
          </a:p>
          <a:p>
            <a:r>
              <a:rPr lang="en-US" altLang="en-US" sz="4000" b="1" dirty="0">
                <a:solidFill>
                  <a:srgbClr val="0070C0"/>
                </a:solidFill>
              </a:rPr>
              <a:t>Shenyang, China	</a:t>
            </a:r>
          </a:p>
          <a:p>
            <a:pPr lvl="1"/>
            <a:r>
              <a:rPr lang="en-US" altLang="en-US" sz="3600" b="1" dirty="0">
                <a:solidFill>
                  <a:srgbClr val="0070C0"/>
                </a:solidFill>
              </a:rPr>
              <a:t>Residents only see sunlight a few weeks each year</a:t>
            </a:r>
          </a:p>
          <a:p>
            <a:r>
              <a:rPr lang="en-US" altLang="en-US" sz="4000" b="1" dirty="0">
                <a:solidFill>
                  <a:srgbClr val="0070C0"/>
                </a:solidFill>
              </a:rPr>
              <a:t>Developing countries have </a:t>
            </a:r>
            <a:r>
              <a:rPr lang="en-US" altLang="en-US" sz="4000" b="1" dirty="0">
                <a:solidFill>
                  <a:srgbClr val="FF0000"/>
                </a:solidFill>
              </a:rPr>
              <a:t>older </a:t>
            </a:r>
            <a:r>
              <a:rPr lang="en-US" altLang="en-US" sz="4000" b="1" dirty="0" smtClean="0">
                <a:solidFill>
                  <a:srgbClr val="FF0000"/>
                </a:solidFill>
              </a:rPr>
              <a:t>cars</a:t>
            </a:r>
          </a:p>
          <a:p>
            <a:r>
              <a:rPr lang="en-US" altLang="en-US" sz="4000" b="1" dirty="0" smtClean="0">
                <a:solidFill>
                  <a:srgbClr val="0070C0"/>
                </a:solidFill>
              </a:rPr>
              <a:t>Still </a:t>
            </a:r>
            <a:r>
              <a:rPr lang="en-US" altLang="en-US" sz="4000" b="1" dirty="0">
                <a:solidFill>
                  <a:srgbClr val="0070C0"/>
                </a:solidFill>
              </a:rPr>
              <a:t>use </a:t>
            </a:r>
            <a:r>
              <a:rPr lang="en-US" altLang="en-US" sz="4000" b="1" dirty="0">
                <a:solidFill>
                  <a:srgbClr val="FF0000"/>
                </a:solidFill>
              </a:rPr>
              <a:t>leaded gasoline</a:t>
            </a:r>
          </a:p>
          <a:p>
            <a:pPr marL="0" indent="0">
              <a:buNone/>
            </a:pPr>
            <a:endParaRPr lang="en-US" altLang="en-US" sz="4000" b="1" dirty="0">
              <a:solidFill>
                <a:srgbClr val="0070C0"/>
              </a:solidFill>
            </a:endParaRPr>
          </a:p>
        </p:txBody>
      </p:sp>
      <p:pic>
        <p:nvPicPr>
          <p:cNvPr id="187397" name="Picture 5" descr="figure 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76306"/>
            <a:ext cx="3487848" cy="52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711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676400" y="332509"/>
            <a:ext cx="9199418" cy="941388"/>
          </a:xfrm>
        </p:spPr>
        <p:txBody>
          <a:bodyPr>
            <a:noAutofit/>
          </a:bodyPr>
          <a:lstStyle/>
          <a:p>
            <a:r>
              <a:rPr lang="en-US" altLang="en-US" sz="4000" b="1" dirty="0">
                <a:solidFill>
                  <a:srgbClr val="02D82B"/>
                </a:solidFill>
                <a:latin typeface="+mn-lt"/>
              </a:rPr>
              <a:t>Long Distance Transport of Air Pollutants</a:t>
            </a:r>
          </a:p>
        </p:txBody>
      </p:sp>
      <p:pic>
        <p:nvPicPr>
          <p:cNvPr id="188421" name="Picture 5" descr="figure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966" y="1524000"/>
            <a:ext cx="5395912" cy="516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674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61459" y="1416914"/>
            <a:ext cx="6597694" cy="4872379"/>
          </a:xfrm>
          <a:prstGeom prst="rect">
            <a:avLst/>
          </a:prstGeom>
        </p:spPr>
      </p:pic>
      <p:pic>
        <p:nvPicPr>
          <p:cNvPr id="5" name="Picture 4"/>
          <p:cNvPicPr>
            <a:picLocks noChangeAspect="1"/>
          </p:cNvPicPr>
          <p:nvPr/>
        </p:nvPicPr>
        <p:blipFill>
          <a:blip r:embed="rId3"/>
          <a:stretch>
            <a:fillRect/>
          </a:stretch>
        </p:blipFill>
        <p:spPr>
          <a:xfrm>
            <a:off x="3870197" y="893563"/>
            <a:ext cx="7980217" cy="5618073"/>
          </a:xfrm>
          <a:prstGeom prst="rect">
            <a:avLst/>
          </a:prstGeom>
        </p:spPr>
      </p:pic>
      <p:sp>
        <p:nvSpPr>
          <p:cNvPr id="6" name="TextBox 5"/>
          <p:cNvSpPr txBox="1"/>
          <p:nvPr/>
        </p:nvSpPr>
        <p:spPr>
          <a:xfrm>
            <a:off x="919912" y="2548437"/>
            <a:ext cx="2757054" cy="2308324"/>
          </a:xfrm>
          <a:prstGeom prst="rect">
            <a:avLst/>
          </a:prstGeom>
          <a:noFill/>
        </p:spPr>
        <p:txBody>
          <a:bodyPr wrap="square" rtlCol="0">
            <a:spAutoFit/>
          </a:bodyPr>
          <a:lstStyle/>
          <a:p>
            <a:r>
              <a:rPr lang="en-US" sz="4800" b="1" dirty="0" smtClean="0">
                <a:solidFill>
                  <a:srgbClr val="02D82B"/>
                </a:solidFill>
              </a:rPr>
              <a:t>Indoor </a:t>
            </a:r>
          </a:p>
          <a:p>
            <a:r>
              <a:rPr lang="en-US" sz="4800" b="1" dirty="0" smtClean="0">
                <a:solidFill>
                  <a:srgbClr val="02D82B"/>
                </a:solidFill>
              </a:rPr>
              <a:t>Air Pollution</a:t>
            </a:r>
            <a:endParaRPr lang="en-US" sz="4800" b="1" dirty="0">
              <a:solidFill>
                <a:srgbClr val="02D82B"/>
              </a:solidFill>
            </a:endParaRPr>
          </a:p>
        </p:txBody>
      </p:sp>
    </p:spTree>
    <p:extLst>
      <p:ext uri="{BB962C8B-B14F-4D97-AF65-F5344CB8AC3E}">
        <p14:creationId xmlns:p14="http://schemas.microsoft.com/office/powerpoint/2010/main" val="1230645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7" y="295558"/>
            <a:ext cx="10515600" cy="627798"/>
          </a:xfrm>
        </p:spPr>
        <p:txBody>
          <a:bodyPr>
            <a:noAutofit/>
          </a:bodyPr>
          <a:lstStyle/>
          <a:p>
            <a:pPr lvl="0">
              <a:lnSpc>
                <a:spcPct val="100000"/>
              </a:lnSpc>
              <a:spcBef>
                <a:spcPts val="0"/>
              </a:spcBef>
            </a:pPr>
            <a:r>
              <a:rPr lang="en-US" sz="5400" b="1" dirty="0">
                <a:solidFill>
                  <a:srgbClr val="02D82B"/>
                </a:solidFill>
                <a:latin typeface="Calibri" panose="020F0502020204030204"/>
                <a:ea typeface="+mn-ea"/>
                <a:cs typeface="+mn-cs"/>
              </a:rPr>
              <a:t>Indoor </a:t>
            </a:r>
            <a:r>
              <a:rPr lang="en-US" sz="5400" b="1" dirty="0" smtClean="0">
                <a:solidFill>
                  <a:srgbClr val="02D82B"/>
                </a:solidFill>
                <a:latin typeface="Calibri" panose="020F0502020204030204"/>
                <a:ea typeface="+mn-ea"/>
                <a:cs typeface="+mn-cs"/>
              </a:rPr>
              <a:t>Air Pollution</a:t>
            </a:r>
            <a:endParaRPr lang="en-US" sz="5400" dirty="0"/>
          </a:p>
        </p:txBody>
      </p:sp>
      <p:sp>
        <p:nvSpPr>
          <p:cNvPr id="3" name="Content Placeholder 2"/>
          <p:cNvSpPr>
            <a:spLocks noGrp="1"/>
          </p:cNvSpPr>
          <p:nvPr>
            <p:ph idx="1"/>
          </p:nvPr>
        </p:nvSpPr>
        <p:spPr>
          <a:xfrm>
            <a:off x="682387" y="1218914"/>
            <a:ext cx="11368586" cy="5891570"/>
          </a:xfrm>
        </p:spPr>
        <p:txBody>
          <a:bodyPr>
            <a:noAutofit/>
          </a:bodyPr>
          <a:lstStyle/>
          <a:p>
            <a:r>
              <a:rPr lang="en-US" sz="3300" b="1" dirty="0">
                <a:solidFill>
                  <a:srgbClr val="0070C0"/>
                </a:solidFill>
              </a:rPr>
              <a:t>Around 3 billion people cook and heat their homes using open fires and leaky stoves, and burning biomass (wood, animal dung and crop waste) and coal.</a:t>
            </a:r>
          </a:p>
          <a:p>
            <a:r>
              <a:rPr lang="en-US" sz="3300" b="1" dirty="0" smtClean="0">
                <a:solidFill>
                  <a:srgbClr val="0070C0"/>
                </a:solidFill>
              </a:rPr>
              <a:t>Nearly </a:t>
            </a:r>
            <a:r>
              <a:rPr lang="en-US" sz="3300" b="1" dirty="0">
                <a:solidFill>
                  <a:srgbClr val="0070C0"/>
                </a:solidFill>
              </a:rPr>
              <a:t>2 million people die prematurely from illness attributable to indoor air pollution from household solid fuel </a:t>
            </a:r>
            <a:r>
              <a:rPr lang="en-US" sz="3300" b="1" dirty="0" smtClean="0">
                <a:solidFill>
                  <a:srgbClr val="0070C0"/>
                </a:solidFill>
              </a:rPr>
              <a:t>use (e.g. </a:t>
            </a:r>
            <a:r>
              <a:rPr lang="en-US" sz="3300" b="1" dirty="0">
                <a:solidFill>
                  <a:srgbClr val="0070C0"/>
                </a:solidFill>
              </a:rPr>
              <a:t>chronic obstructive respiratory </a:t>
            </a:r>
            <a:r>
              <a:rPr lang="en-US" sz="3300" b="1" dirty="0" smtClean="0">
                <a:solidFill>
                  <a:srgbClr val="0070C0"/>
                </a:solidFill>
              </a:rPr>
              <a:t>disease).</a:t>
            </a:r>
            <a:endParaRPr lang="en-US" sz="3300" b="1" dirty="0">
              <a:solidFill>
                <a:srgbClr val="0070C0"/>
              </a:solidFill>
            </a:endParaRPr>
          </a:p>
          <a:p>
            <a:r>
              <a:rPr lang="en-US" sz="3300" b="1" dirty="0" smtClean="0">
                <a:solidFill>
                  <a:srgbClr val="0070C0"/>
                </a:solidFill>
              </a:rPr>
              <a:t>Nearly </a:t>
            </a:r>
            <a:r>
              <a:rPr lang="en-US" sz="3300" b="1" dirty="0">
                <a:solidFill>
                  <a:srgbClr val="0070C0"/>
                </a:solidFill>
              </a:rPr>
              <a:t>50% of pneumonia deaths among children under five are due to particulate matter inhaled from indoor air pollution</a:t>
            </a:r>
            <a:r>
              <a:rPr lang="en-US" sz="3300" b="1" dirty="0" smtClean="0">
                <a:solidFill>
                  <a:srgbClr val="0070C0"/>
                </a:solidFill>
              </a:rPr>
              <a:t>.</a:t>
            </a:r>
          </a:p>
          <a:p>
            <a:pPr>
              <a:spcBef>
                <a:spcPts val="0"/>
              </a:spcBef>
            </a:pPr>
            <a:r>
              <a:rPr lang="en-US" sz="3300" b="1" dirty="0" smtClean="0">
                <a:solidFill>
                  <a:srgbClr val="0070C0"/>
                </a:solidFill>
              </a:rPr>
              <a:t>Both </a:t>
            </a:r>
            <a:r>
              <a:rPr lang="en-US" sz="3300" b="1" dirty="0">
                <a:solidFill>
                  <a:srgbClr val="0070C0"/>
                </a:solidFill>
              </a:rPr>
              <a:t>women and men exposed to heavy indoor smoke are 2-3 times more likely to develop COPD</a:t>
            </a:r>
          </a:p>
          <a:p>
            <a:pPr marL="0" indent="0">
              <a:spcBef>
                <a:spcPts val="0"/>
              </a:spcBef>
              <a:buNone/>
            </a:pPr>
            <a:r>
              <a:rPr lang="en-US" sz="2400" b="1" dirty="0" smtClean="0">
                <a:solidFill>
                  <a:srgbClr val="0070C0"/>
                </a:solidFill>
              </a:rPr>
              <a:t>Source: WHO: http://www.who.int/mediacentre/factsheets/fs292/en/</a:t>
            </a:r>
          </a:p>
          <a:p>
            <a:pPr marL="0" indent="0">
              <a:buNone/>
            </a:pPr>
            <a:endParaRPr lang="en-US" sz="2400" b="1" dirty="0" smtClean="0">
              <a:solidFill>
                <a:srgbClr val="0070C0"/>
              </a:solidFill>
            </a:endParaRPr>
          </a:p>
          <a:p>
            <a:endParaRPr lang="en-US" sz="3000" dirty="0"/>
          </a:p>
        </p:txBody>
      </p:sp>
      <p:pic>
        <p:nvPicPr>
          <p:cNvPr id="1027" name="Picture 3" descr="Pollutants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llutants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3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62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094"/>
            <a:ext cx="10515600" cy="423080"/>
          </a:xfrm>
        </p:spPr>
        <p:txBody>
          <a:bodyPr>
            <a:noAutofit/>
          </a:bodyPr>
          <a:lstStyle/>
          <a:p>
            <a:pPr lvl="0">
              <a:lnSpc>
                <a:spcPct val="100000"/>
              </a:lnSpc>
              <a:spcBef>
                <a:spcPts val="0"/>
              </a:spcBef>
            </a:pPr>
            <a:r>
              <a:rPr lang="en-US" sz="5400" b="1" dirty="0">
                <a:solidFill>
                  <a:srgbClr val="02D82B"/>
                </a:solidFill>
                <a:latin typeface="Calibri" panose="020F0502020204030204"/>
                <a:ea typeface="+mn-ea"/>
                <a:cs typeface="+mn-cs"/>
              </a:rPr>
              <a:t>Indoor </a:t>
            </a:r>
            <a:r>
              <a:rPr lang="en-US" sz="5400" b="1" dirty="0" smtClean="0">
                <a:solidFill>
                  <a:srgbClr val="02D82B"/>
                </a:solidFill>
                <a:latin typeface="Calibri" panose="020F0502020204030204"/>
                <a:ea typeface="+mn-ea"/>
                <a:cs typeface="+mn-cs"/>
              </a:rPr>
              <a:t>Air </a:t>
            </a:r>
            <a:r>
              <a:rPr lang="en-US" sz="5400" b="1" dirty="0">
                <a:solidFill>
                  <a:srgbClr val="02D82B"/>
                </a:solidFill>
                <a:latin typeface="Calibri" panose="020F0502020204030204"/>
                <a:ea typeface="+mn-ea"/>
                <a:cs typeface="+mn-cs"/>
              </a:rPr>
              <a:t>Pollution</a:t>
            </a:r>
            <a:br>
              <a:rPr lang="en-US" sz="5400" b="1" dirty="0">
                <a:solidFill>
                  <a:srgbClr val="02D82B"/>
                </a:solidFill>
                <a:latin typeface="Calibri" panose="020F0502020204030204"/>
                <a:ea typeface="+mn-ea"/>
                <a:cs typeface="+mn-cs"/>
              </a:rPr>
            </a:br>
            <a:endParaRPr lang="en-US" sz="5400" dirty="0"/>
          </a:p>
        </p:txBody>
      </p:sp>
      <p:sp>
        <p:nvSpPr>
          <p:cNvPr id="3" name="Content Placeholder 2"/>
          <p:cNvSpPr>
            <a:spLocks noGrp="1"/>
          </p:cNvSpPr>
          <p:nvPr>
            <p:ph idx="1"/>
          </p:nvPr>
        </p:nvSpPr>
        <p:spPr>
          <a:xfrm>
            <a:off x="838200" y="1078174"/>
            <a:ext cx="11117239" cy="5673820"/>
          </a:xfrm>
        </p:spPr>
        <p:txBody>
          <a:bodyPr>
            <a:noAutofit/>
          </a:bodyPr>
          <a:lstStyle/>
          <a:p>
            <a:pPr marL="0" lvl="0" indent="0">
              <a:spcAft>
                <a:spcPts val="1200"/>
              </a:spcAft>
              <a:buNone/>
            </a:pPr>
            <a:r>
              <a:rPr lang="en-US" sz="4000" b="1" u="sng" dirty="0">
                <a:solidFill>
                  <a:srgbClr val="0070C0"/>
                </a:solidFill>
              </a:rPr>
              <a:t>Common indoor air pollutants include</a:t>
            </a:r>
            <a:r>
              <a:rPr lang="en-US" sz="4000" b="1" u="sng" dirty="0" smtClean="0">
                <a:solidFill>
                  <a:srgbClr val="0070C0"/>
                </a:solidFill>
              </a:rPr>
              <a:t>:</a:t>
            </a:r>
            <a:endParaRPr lang="en-US" sz="4000" b="1" u="sng" dirty="0">
              <a:solidFill>
                <a:srgbClr val="0070C0"/>
              </a:solidFill>
            </a:endParaRPr>
          </a:p>
          <a:p>
            <a:pPr lvl="0"/>
            <a:r>
              <a:rPr lang="en-US" sz="3200" b="1" dirty="0">
                <a:solidFill>
                  <a:srgbClr val="FF0000"/>
                </a:solidFill>
              </a:rPr>
              <a:t>Tobacco smoke: </a:t>
            </a:r>
            <a:r>
              <a:rPr lang="en-US" sz="3200" b="1" dirty="0" smtClean="0">
                <a:solidFill>
                  <a:srgbClr val="0070C0"/>
                </a:solidFill>
              </a:rPr>
              <a:t>This </a:t>
            </a:r>
            <a:r>
              <a:rPr lang="en-US" sz="3200" b="1" dirty="0">
                <a:solidFill>
                  <a:srgbClr val="0070C0"/>
                </a:solidFill>
              </a:rPr>
              <a:t>is smoke burning cigarettes or exhaled smoke by people smoking.</a:t>
            </a:r>
          </a:p>
          <a:p>
            <a:pPr lvl="0"/>
            <a:r>
              <a:rPr lang="en-US" sz="3200" b="1" dirty="0">
                <a:solidFill>
                  <a:srgbClr val="FF0000"/>
                </a:solidFill>
              </a:rPr>
              <a:t>Biological Pollutants:</a:t>
            </a:r>
            <a:r>
              <a:rPr lang="en-US" sz="3200" b="1" dirty="0">
                <a:solidFill>
                  <a:srgbClr val="0070C0"/>
                </a:solidFill>
              </a:rPr>
              <a:t> </a:t>
            </a:r>
            <a:r>
              <a:rPr lang="en-US" sz="3200" b="1" dirty="0" smtClean="0">
                <a:solidFill>
                  <a:srgbClr val="0070C0"/>
                </a:solidFill>
              </a:rPr>
              <a:t>These </a:t>
            </a:r>
            <a:r>
              <a:rPr lang="en-US" sz="3200" b="1" dirty="0">
                <a:solidFill>
                  <a:srgbClr val="0070C0"/>
                </a:solidFill>
              </a:rPr>
              <a:t>include allergens such as pollen from plants, hair from pets, fungi and some bacteria.</a:t>
            </a:r>
          </a:p>
          <a:p>
            <a:pPr lvl="0"/>
            <a:r>
              <a:rPr lang="en-US" sz="3200" b="1" dirty="0">
                <a:solidFill>
                  <a:srgbClr val="FF0000"/>
                </a:solidFill>
              </a:rPr>
              <a:t>Radon: </a:t>
            </a:r>
            <a:r>
              <a:rPr lang="en-US" sz="3200" b="1" dirty="0" smtClean="0">
                <a:solidFill>
                  <a:srgbClr val="0070C0"/>
                </a:solidFill>
              </a:rPr>
              <a:t>This </a:t>
            </a:r>
            <a:r>
              <a:rPr lang="en-US" sz="3200" b="1" dirty="0">
                <a:solidFill>
                  <a:srgbClr val="0070C0"/>
                </a:solidFill>
              </a:rPr>
              <a:t>is a gas that is naturally emitted from the ground. Radon can be trapped in basements of building and homes. The gas is known to cause cancer after exposure over a period.</a:t>
            </a:r>
          </a:p>
          <a:p>
            <a:pPr lvl="0"/>
            <a:r>
              <a:rPr lang="en-US" sz="3200" b="1" dirty="0">
                <a:solidFill>
                  <a:srgbClr val="FF0000"/>
                </a:solidFill>
              </a:rPr>
              <a:t>Carbon Monoxide: </a:t>
            </a:r>
            <a:r>
              <a:rPr lang="en-US" sz="3200" b="1" dirty="0" smtClean="0">
                <a:solidFill>
                  <a:srgbClr val="0070C0"/>
                </a:solidFill>
              </a:rPr>
              <a:t>This </a:t>
            </a:r>
            <a:r>
              <a:rPr lang="en-US" sz="3200" b="1" dirty="0">
                <a:solidFill>
                  <a:srgbClr val="0070C0"/>
                </a:solidFill>
              </a:rPr>
              <a:t>is a poisonous gas with no color or smell. Carbon monoxide is produced when fuels such as gas, oil, coal or wood do not burn fully</a:t>
            </a:r>
          </a:p>
        </p:txBody>
      </p:sp>
    </p:spTree>
    <p:extLst>
      <p:ext uri="{BB962C8B-B14F-4D97-AF65-F5344CB8AC3E}">
        <p14:creationId xmlns:p14="http://schemas.microsoft.com/office/powerpoint/2010/main" val="241391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1327197"/>
          </a:xfrm>
        </p:spPr>
        <p:txBody>
          <a:bodyPr>
            <a:noAutofit/>
          </a:bodyPr>
          <a:lstStyle/>
          <a:p>
            <a:r>
              <a:rPr lang="en-US" b="1" dirty="0">
                <a:solidFill>
                  <a:srgbClr val="02D82B"/>
                </a:solidFill>
                <a:latin typeface="helvetica" panose="020B0604020202020204" pitchFamily="34" charset="0"/>
              </a:rPr>
              <a:t>How can we solve the problem of air pollution</a:t>
            </a:r>
            <a:r>
              <a:rPr lang="en-US" b="1" dirty="0" smtClean="0">
                <a:solidFill>
                  <a:srgbClr val="02D82B"/>
                </a:solidFill>
                <a:latin typeface="helvetica" panose="020B0604020202020204" pitchFamily="34" charset="0"/>
              </a:rPr>
              <a:t>?</a:t>
            </a:r>
            <a:endParaRPr lang="en-US" dirty="0">
              <a:solidFill>
                <a:srgbClr val="02D82B"/>
              </a:solidFill>
            </a:endParaRPr>
          </a:p>
        </p:txBody>
      </p:sp>
      <p:sp>
        <p:nvSpPr>
          <p:cNvPr id="3" name="Content Placeholder 2"/>
          <p:cNvSpPr>
            <a:spLocks noGrp="1"/>
          </p:cNvSpPr>
          <p:nvPr>
            <p:ph idx="1"/>
          </p:nvPr>
        </p:nvSpPr>
        <p:spPr>
          <a:xfrm>
            <a:off x="838200" y="1705970"/>
            <a:ext cx="10857931" cy="4689357"/>
          </a:xfrm>
        </p:spPr>
        <p:txBody>
          <a:bodyPr>
            <a:normAutofit/>
          </a:bodyPr>
          <a:lstStyle/>
          <a:p>
            <a:pPr marL="514350" indent="-514350">
              <a:buAutoNum type="arabicPeriod"/>
            </a:pPr>
            <a:r>
              <a:rPr lang="en-US" sz="3600" b="1" dirty="0" smtClean="0">
                <a:solidFill>
                  <a:srgbClr val="0070C0"/>
                </a:solidFill>
              </a:rPr>
              <a:t>Technological Solutions: cars and factories with less pollution, and using renewable energy.</a:t>
            </a:r>
          </a:p>
          <a:p>
            <a:pPr marL="514350" indent="-514350">
              <a:buAutoNum type="arabicPeriod"/>
            </a:pPr>
            <a:r>
              <a:rPr lang="en-US" sz="3600" b="1" dirty="0" smtClean="0">
                <a:solidFill>
                  <a:srgbClr val="0070C0"/>
                </a:solidFill>
              </a:rPr>
              <a:t>Laws and Regulations</a:t>
            </a:r>
          </a:p>
          <a:p>
            <a:pPr marL="514350" indent="-514350">
              <a:buFont typeface="Arial" panose="020B0604020202020204" pitchFamily="34" charset="0"/>
              <a:buAutoNum type="arabicPeriod"/>
            </a:pPr>
            <a:r>
              <a:rPr lang="en-US" sz="3600" b="1" dirty="0">
                <a:solidFill>
                  <a:srgbClr val="0070C0"/>
                </a:solidFill>
              </a:rPr>
              <a:t>Raising awareness and changing </a:t>
            </a:r>
            <a:r>
              <a:rPr lang="en-US" sz="3600" b="1" dirty="0" smtClean="0">
                <a:solidFill>
                  <a:srgbClr val="0070C0"/>
                </a:solidFill>
              </a:rPr>
              <a:t>behavior</a:t>
            </a:r>
            <a:endParaRPr lang="en-US" sz="3600" b="1" dirty="0">
              <a:solidFill>
                <a:srgbClr val="0070C0"/>
              </a:solidFill>
            </a:endParaRPr>
          </a:p>
        </p:txBody>
      </p:sp>
      <p:pic>
        <p:nvPicPr>
          <p:cNvPr id="4" name="Picture 3"/>
          <p:cNvPicPr>
            <a:picLocks noChangeAspect="1"/>
          </p:cNvPicPr>
          <p:nvPr/>
        </p:nvPicPr>
        <p:blipFill>
          <a:blip r:embed="rId2"/>
          <a:stretch>
            <a:fillRect/>
          </a:stretch>
        </p:blipFill>
        <p:spPr>
          <a:xfrm>
            <a:off x="2955025" y="4121624"/>
            <a:ext cx="6375613" cy="2601250"/>
          </a:xfrm>
          <a:prstGeom prst="rect">
            <a:avLst/>
          </a:prstGeom>
        </p:spPr>
      </p:pic>
    </p:spTree>
    <p:extLst>
      <p:ext uri="{BB962C8B-B14F-4D97-AF65-F5344CB8AC3E}">
        <p14:creationId xmlns:p14="http://schemas.microsoft.com/office/powerpoint/2010/main" val="2242187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68582" y="101311"/>
            <a:ext cx="9008918" cy="6756689"/>
          </a:xfrm>
          <a:prstGeom prst="rect">
            <a:avLst/>
          </a:prstGeom>
        </p:spPr>
      </p:pic>
    </p:spTree>
    <p:extLst>
      <p:ext uri="{BB962C8B-B14F-4D97-AF65-F5344CB8AC3E}">
        <p14:creationId xmlns:p14="http://schemas.microsoft.com/office/powerpoint/2010/main" val="464827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9582" y="371057"/>
            <a:ext cx="9826048" cy="12355482"/>
          </a:xfrm>
          <a:prstGeom prst="rect">
            <a:avLst/>
          </a:prstGeom>
        </p:spPr>
      </p:pic>
    </p:spTree>
    <p:extLst>
      <p:ext uri="{BB962C8B-B14F-4D97-AF65-F5344CB8AC3E}">
        <p14:creationId xmlns:p14="http://schemas.microsoft.com/office/powerpoint/2010/main" val="231374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866"/>
          </a:xfrm>
        </p:spPr>
        <p:txBody>
          <a:bodyPr>
            <a:normAutofit fontScale="90000"/>
          </a:bodyPr>
          <a:lstStyle/>
          <a:p>
            <a:r>
              <a:rPr lang="en-US" sz="5400" b="1" dirty="0" smtClean="0">
                <a:solidFill>
                  <a:srgbClr val="02D82B"/>
                </a:solidFill>
                <a:latin typeface="+mn-lt"/>
              </a:rPr>
              <a:t>What is the Atmosphere? </a:t>
            </a:r>
            <a:endParaRPr lang="en-US" sz="5400" b="1" dirty="0">
              <a:solidFill>
                <a:srgbClr val="02D82B"/>
              </a:solidFill>
              <a:latin typeface="+mn-lt"/>
            </a:endParaRPr>
          </a:p>
        </p:txBody>
      </p:sp>
      <p:sp>
        <p:nvSpPr>
          <p:cNvPr id="3" name="Content Placeholder 2"/>
          <p:cNvSpPr>
            <a:spLocks noGrp="1"/>
          </p:cNvSpPr>
          <p:nvPr>
            <p:ph idx="1"/>
          </p:nvPr>
        </p:nvSpPr>
        <p:spPr>
          <a:xfrm>
            <a:off x="838200" y="1856095"/>
            <a:ext cx="10857931" cy="5520519"/>
          </a:xfrm>
        </p:spPr>
        <p:txBody>
          <a:bodyPr/>
          <a:lstStyle/>
          <a:p>
            <a:pPr>
              <a:buFont typeface="Wingdings" panose="05000000000000000000" pitchFamily="2" charset="2"/>
              <a:buChar char="q"/>
            </a:pPr>
            <a:r>
              <a:rPr lang="en-US" altLang="en-US" sz="4000" b="1" dirty="0" smtClean="0">
                <a:solidFill>
                  <a:srgbClr val="0070C0"/>
                </a:solidFill>
              </a:rPr>
              <a:t> Atmospheric Composition:</a:t>
            </a:r>
            <a:endParaRPr lang="en-US" altLang="en-US" sz="4000" b="1" dirty="0">
              <a:solidFill>
                <a:srgbClr val="0070C0"/>
              </a:solidFill>
            </a:endParaRPr>
          </a:p>
          <a:p>
            <a:pPr marL="457200" lvl="1" indent="0">
              <a:buNone/>
            </a:pPr>
            <a:r>
              <a:rPr lang="en-US" altLang="en-US" sz="3600" b="1" dirty="0">
                <a:solidFill>
                  <a:srgbClr val="0070C0"/>
                </a:solidFill>
              </a:rPr>
              <a:t>Nitrogen </a:t>
            </a:r>
            <a:r>
              <a:rPr lang="en-US" altLang="en-US" sz="3600" b="1" dirty="0" smtClean="0">
                <a:solidFill>
                  <a:srgbClr val="0070C0"/>
                </a:solidFill>
              </a:rPr>
              <a:t>78.08%, Oxygen  20.95%, Argon  0.93%, Carbon </a:t>
            </a:r>
            <a:r>
              <a:rPr lang="en-US" altLang="en-US" sz="3600" b="1" dirty="0">
                <a:solidFill>
                  <a:srgbClr val="0070C0"/>
                </a:solidFill>
              </a:rPr>
              <a:t>dioxide 0.04</a:t>
            </a:r>
            <a:r>
              <a:rPr lang="en-US" altLang="en-US" sz="3600" b="1" dirty="0" smtClean="0">
                <a:solidFill>
                  <a:srgbClr val="0070C0"/>
                </a:solidFill>
              </a:rPr>
              <a:t>%.</a:t>
            </a:r>
          </a:p>
          <a:p>
            <a:pPr marL="457200" lvl="1" indent="0">
              <a:buNone/>
            </a:pPr>
            <a:endParaRPr lang="en-US" altLang="en-US" sz="3600" b="1" dirty="0">
              <a:solidFill>
                <a:srgbClr val="0070C0"/>
              </a:solidFill>
            </a:endParaRPr>
          </a:p>
          <a:p>
            <a:pPr>
              <a:buFont typeface="Wingdings" panose="05000000000000000000" pitchFamily="2" charset="2"/>
              <a:buChar char="q"/>
            </a:pPr>
            <a:r>
              <a:rPr lang="en-US" altLang="en-US" sz="4000" b="1" dirty="0" smtClean="0">
                <a:solidFill>
                  <a:srgbClr val="0070C0"/>
                </a:solidFill>
              </a:rPr>
              <a:t> Ecosystem benefits:</a:t>
            </a:r>
            <a:endParaRPr lang="en-US" altLang="en-US" sz="4000" b="1" dirty="0">
              <a:solidFill>
                <a:srgbClr val="0070C0"/>
              </a:solidFill>
            </a:endParaRPr>
          </a:p>
          <a:p>
            <a:pPr marL="1200150" lvl="1" indent="-742950">
              <a:buFont typeface="+mj-lt"/>
              <a:buAutoNum type="arabicParenR"/>
            </a:pPr>
            <a:r>
              <a:rPr lang="en-US" altLang="en-US" sz="3600" b="1" dirty="0">
                <a:solidFill>
                  <a:srgbClr val="0070C0"/>
                </a:solidFill>
              </a:rPr>
              <a:t>Blocks UV radiation</a:t>
            </a:r>
          </a:p>
          <a:p>
            <a:pPr marL="1200150" lvl="1" indent="-742950">
              <a:buFont typeface="+mj-lt"/>
              <a:buAutoNum type="arabicParenR"/>
            </a:pPr>
            <a:r>
              <a:rPr lang="en-US" altLang="en-US" sz="3600" b="1" dirty="0">
                <a:solidFill>
                  <a:srgbClr val="0070C0"/>
                </a:solidFill>
              </a:rPr>
              <a:t>Moderates the climate</a:t>
            </a:r>
          </a:p>
          <a:p>
            <a:pPr marL="1200150" lvl="1" indent="-742950">
              <a:buFont typeface="+mj-lt"/>
              <a:buAutoNum type="arabicParenR"/>
            </a:pPr>
            <a:r>
              <a:rPr lang="en-US" altLang="en-US" sz="3600" b="1" dirty="0">
                <a:solidFill>
                  <a:srgbClr val="0070C0"/>
                </a:solidFill>
              </a:rPr>
              <a:t>Redistributes water in the hydrologic cycle </a:t>
            </a:r>
          </a:p>
          <a:p>
            <a:endParaRPr lang="en-US" b="1" dirty="0">
              <a:solidFill>
                <a:srgbClr val="0070C0"/>
              </a:solidFill>
            </a:endParaRPr>
          </a:p>
        </p:txBody>
      </p:sp>
    </p:spTree>
    <p:extLst>
      <p:ext uri="{BB962C8B-B14F-4D97-AF65-F5344CB8AC3E}">
        <p14:creationId xmlns:p14="http://schemas.microsoft.com/office/powerpoint/2010/main" val="1700409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594" y="365125"/>
            <a:ext cx="10098206" cy="845489"/>
          </a:xfrm>
        </p:spPr>
        <p:txBody>
          <a:bodyPr>
            <a:normAutofit/>
          </a:bodyPr>
          <a:lstStyle/>
          <a:p>
            <a:r>
              <a:rPr lang="en-US" sz="4800" b="1" dirty="0" smtClean="0">
                <a:solidFill>
                  <a:srgbClr val="3AF01C"/>
                </a:solidFill>
                <a:latin typeface="+mn-lt"/>
              </a:rPr>
              <a:t>What is Air Pollution?</a:t>
            </a:r>
            <a:endParaRPr lang="en-US" sz="4800" b="1" dirty="0">
              <a:solidFill>
                <a:srgbClr val="3AF01C"/>
              </a:solidFill>
              <a:latin typeface="+mn-lt"/>
            </a:endParaRPr>
          </a:p>
        </p:txBody>
      </p:sp>
      <p:sp>
        <p:nvSpPr>
          <p:cNvPr id="3" name="Content Placeholder 2"/>
          <p:cNvSpPr>
            <a:spLocks noGrp="1"/>
          </p:cNvSpPr>
          <p:nvPr>
            <p:ph idx="1"/>
          </p:nvPr>
        </p:nvSpPr>
        <p:spPr>
          <a:xfrm>
            <a:off x="1255594" y="1992573"/>
            <a:ext cx="9526137" cy="4865427"/>
          </a:xfrm>
        </p:spPr>
        <p:txBody>
          <a:bodyPr>
            <a:noAutofit/>
          </a:bodyPr>
          <a:lstStyle/>
          <a:p>
            <a:pPr marL="0" indent="0">
              <a:spcAft>
                <a:spcPts val="1200"/>
              </a:spcAft>
              <a:buNone/>
            </a:pPr>
            <a:r>
              <a:rPr lang="en-US" sz="4400" b="1" dirty="0">
                <a:solidFill>
                  <a:srgbClr val="0070C0"/>
                </a:solidFill>
              </a:rPr>
              <a:t>Air pollution </a:t>
            </a:r>
            <a:r>
              <a:rPr lang="en-US" sz="4400" b="1" dirty="0" smtClean="0">
                <a:solidFill>
                  <a:srgbClr val="0070C0"/>
                </a:solidFill>
              </a:rPr>
              <a:t>occurs </a:t>
            </a:r>
            <a:r>
              <a:rPr lang="en-US" sz="4400" b="1" dirty="0">
                <a:solidFill>
                  <a:srgbClr val="0070C0"/>
                </a:solidFill>
              </a:rPr>
              <a:t>when gases, dust particles, fumes (or smoke) or </a:t>
            </a:r>
            <a:r>
              <a:rPr lang="en-US" sz="4400" b="1" dirty="0" smtClean="0">
                <a:solidFill>
                  <a:srgbClr val="0070C0"/>
                </a:solidFill>
              </a:rPr>
              <a:t>odors </a:t>
            </a:r>
            <a:r>
              <a:rPr lang="en-US" sz="4400" b="1" dirty="0">
                <a:solidFill>
                  <a:srgbClr val="0070C0"/>
                </a:solidFill>
              </a:rPr>
              <a:t>are introduced into the atmosphere in a way that makes it harmful to humans, animals and </a:t>
            </a:r>
            <a:r>
              <a:rPr lang="en-US" sz="4400" b="1" dirty="0" smtClean="0">
                <a:solidFill>
                  <a:srgbClr val="0070C0"/>
                </a:solidFill>
              </a:rPr>
              <a:t>plants. </a:t>
            </a:r>
          </a:p>
          <a:p>
            <a:pPr marL="0" indent="0">
              <a:spcBef>
                <a:spcPts val="1800"/>
              </a:spcBef>
              <a:buNone/>
            </a:pPr>
            <a:endParaRPr lang="en-US" sz="3600" b="1" dirty="0">
              <a:solidFill>
                <a:srgbClr val="0070C0"/>
              </a:solidFill>
            </a:endParaRPr>
          </a:p>
        </p:txBody>
      </p:sp>
    </p:spTree>
    <p:extLst>
      <p:ext uri="{BB962C8B-B14F-4D97-AF65-F5344CB8AC3E}">
        <p14:creationId xmlns:p14="http://schemas.microsoft.com/office/powerpoint/2010/main" val="1299110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406" y="337832"/>
            <a:ext cx="10515600" cy="1013299"/>
          </a:xfrm>
        </p:spPr>
        <p:txBody>
          <a:bodyPr>
            <a:normAutofit/>
          </a:bodyPr>
          <a:lstStyle/>
          <a:p>
            <a:r>
              <a:rPr lang="en-US" sz="5400" b="1" dirty="0" smtClean="0">
                <a:solidFill>
                  <a:srgbClr val="02D82B"/>
                </a:solidFill>
                <a:latin typeface="+mn-lt"/>
              </a:rPr>
              <a:t>Significance of the Problem</a:t>
            </a:r>
            <a:endParaRPr lang="en-US" sz="5400" b="1" dirty="0">
              <a:solidFill>
                <a:srgbClr val="02D82B"/>
              </a:solidFill>
              <a:latin typeface="+mn-lt"/>
            </a:endParaRPr>
          </a:p>
        </p:txBody>
      </p:sp>
      <p:sp>
        <p:nvSpPr>
          <p:cNvPr id="3" name="Content Placeholder 2"/>
          <p:cNvSpPr>
            <a:spLocks noGrp="1"/>
          </p:cNvSpPr>
          <p:nvPr>
            <p:ph idx="1"/>
          </p:nvPr>
        </p:nvSpPr>
        <p:spPr>
          <a:xfrm>
            <a:off x="900752" y="1692322"/>
            <a:ext cx="10645254" cy="4735774"/>
          </a:xfrm>
        </p:spPr>
        <p:txBody>
          <a:bodyPr>
            <a:normAutofit/>
          </a:bodyPr>
          <a:lstStyle/>
          <a:p>
            <a:pPr lvl="0" fontAlgn="base">
              <a:lnSpc>
                <a:spcPct val="110000"/>
              </a:lnSpc>
              <a:buFont typeface="Wingdings" panose="05000000000000000000" pitchFamily="2" charset="2"/>
              <a:buChar char="Ø"/>
            </a:pPr>
            <a:r>
              <a:rPr lang="en-US" sz="3600" b="1" dirty="0" smtClean="0">
                <a:solidFill>
                  <a:srgbClr val="5B9BD5">
                    <a:lumMod val="75000"/>
                  </a:srgbClr>
                </a:solidFill>
              </a:rPr>
              <a:t> Ambient (outdoor air pollution) in both cities and rural areas was estimated to cause </a:t>
            </a:r>
            <a:r>
              <a:rPr lang="en-US" sz="3600" b="1" u="sng" dirty="0" smtClean="0">
                <a:solidFill>
                  <a:srgbClr val="5B9BD5">
                    <a:lumMod val="75000"/>
                  </a:srgbClr>
                </a:solidFill>
              </a:rPr>
              <a:t>3.7 million premature deaths </a:t>
            </a:r>
            <a:r>
              <a:rPr lang="en-US" sz="3600" b="1" dirty="0" smtClean="0">
                <a:solidFill>
                  <a:srgbClr val="5B9BD5">
                    <a:lumMod val="75000"/>
                  </a:srgbClr>
                </a:solidFill>
              </a:rPr>
              <a:t>worldwide in 2012. </a:t>
            </a:r>
            <a:r>
              <a:rPr lang="en-US" sz="3600" b="1" dirty="0" smtClean="0">
                <a:solidFill>
                  <a:srgbClr val="0070C0"/>
                </a:solidFill>
              </a:rPr>
              <a:t>(</a:t>
            </a:r>
            <a:r>
              <a:rPr lang="en-US" sz="3600" b="1" dirty="0" smtClean="0">
                <a:solidFill>
                  <a:srgbClr val="5B9BD5">
                    <a:lumMod val="75000"/>
                  </a:srgbClr>
                </a:solidFill>
              </a:rPr>
              <a:t>WHO).</a:t>
            </a:r>
          </a:p>
          <a:p>
            <a:pPr lvl="0" fontAlgn="base">
              <a:lnSpc>
                <a:spcPct val="110000"/>
              </a:lnSpc>
              <a:spcBef>
                <a:spcPts val="1800"/>
              </a:spcBef>
              <a:buFont typeface="Wingdings" panose="05000000000000000000" pitchFamily="2" charset="2"/>
              <a:buChar char="Ø"/>
            </a:pPr>
            <a:r>
              <a:rPr lang="en-US" sz="3600" b="1" dirty="0" smtClean="0">
                <a:solidFill>
                  <a:srgbClr val="5B9BD5">
                    <a:lumMod val="75000"/>
                  </a:srgbClr>
                </a:solidFill>
              </a:rPr>
              <a:t> 88</a:t>
            </a:r>
            <a:r>
              <a:rPr lang="en-US" sz="3600" b="1" dirty="0">
                <a:solidFill>
                  <a:srgbClr val="5B9BD5">
                    <a:lumMod val="75000"/>
                  </a:srgbClr>
                </a:solidFill>
              </a:rPr>
              <a:t>% of those premature deaths occurred in low- and middle-income countries, and the greatest number in the WHO Western Pacific and South-East Asia </a:t>
            </a:r>
            <a:r>
              <a:rPr lang="en-US" sz="3600" b="1" dirty="0" smtClean="0">
                <a:solidFill>
                  <a:srgbClr val="5B9BD5">
                    <a:lumMod val="75000"/>
                  </a:srgbClr>
                </a:solidFill>
              </a:rPr>
              <a:t>regions.</a:t>
            </a:r>
          </a:p>
          <a:p>
            <a:pPr marL="0" lvl="0" indent="0" fontAlgn="base">
              <a:lnSpc>
                <a:spcPct val="110000"/>
              </a:lnSpc>
              <a:buNone/>
            </a:pPr>
            <a:endParaRPr lang="en-US" sz="3600" dirty="0"/>
          </a:p>
        </p:txBody>
      </p:sp>
    </p:spTree>
    <p:extLst>
      <p:ext uri="{BB962C8B-B14F-4D97-AF65-F5344CB8AC3E}">
        <p14:creationId xmlns:p14="http://schemas.microsoft.com/office/powerpoint/2010/main" val="221781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17" y="450377"/>
            <a:ext cx="10515600" cy="777922"/>
          </a:xfrm>
        </p:spPr>
        <p:txBody>
          <a:bodyPr>
            <a:normAutofit fontScale="90000"/>
          </a:bodyPr>
          <a:lstStyle/>
          <a:p>
            <a:r>
              <a:rPr lang="en-US" sz="5400" b="1" dirty="0" smtClean="0">
                <a:solidFill>
                  <a:srgbClr val="02D82B"/>
                </a:solidFill>
                <a:latin typeface="+mn-lt"/>
              </a:rPr>
              <a:t>Significance of the Problem</a:t>
            </a:r>
            <a:endParaRPr lang="en-US" sz="5400" b="1" dirty="0">
              <a:solidFill>
                <a:srgbClr val="02D82B"/>
              </a:solidFill>
              <a:latin typeface="+mn-lt"/>
            </a:endParaRPr>
          </a:p>
        </p:txBody>
      </p:sp>
      <p:sp>
        <p:nvSpPr>
          <p:cNvPr id="3" name="Content Placeholder 2"/>
          <p:cNvSpPr>
            <a:spLocks noGrp="1"/>
          </p:cNvSpPr>
          <p:nvPr>
            <p:ph idx="1"/>
          </p:nvPr>
        </p:nvSpPr>
        <p:spPr>
          <a:xfrm>
            <a:off x="1091820" y="1596788"/>
            <a:ext cx="10385947" cy="5145206"/>
          </a:xfrm>
        </p:spPr>
        <p:txBody>
          <a:bodyPr>
            <a:normAutofit fontScale="92500"/>
          </a:bodyPr>
          <a:lstStyle/>
          <a:p>
            <a:pPr lvl="0" fontAlgn="base">
              <a:lnSpc>
                <a:spcPct val="110000"/>
              </a:lnSpc>
              <a:buFont typeface="Wingdings" panose="05000000000000000000" pitchFamily="2" charset="2"/>
              <a:buChar char="Ø"/>
            </a:pPr>
            <a:r>
              <a:rPr lang="en-US" sz="3600" b="1" dirty="0" smtClean="0">
                <a:solidFill>
                  <a:srgbClr val="5B9BD5">
                    <a:lumMod val="75000"/>
                  </a:srgbClr>
                </a:solidFill>
              </a:rPr>
              <a:t>  WHO </a:t>
            </a:r>
            <a:r>
              <a:rPr lang="en-US" sz="3600" b="1" dirty="0">
                <a:solidFill>
                  <a:srgbClr val="5B9BD5">
                    <a:lumMod val="75000"/>
                  </a:srgbClr>
                </a:solidFill>
              </a:rPr>
              <a:t>estimates that some 80% of </a:t>
            </a:r>
            <a:r>
              <a:rPr lang="en-US" sz="3600" b="1" dirty="0" smtClean="0">
                <a:solidFill>
                  <a:srgbClr val="5B9BD5">
                    <a:lumMod val="75000"/>
                  </a:srgbClr>
                </a:solidFill>
              </a:rPr>
              <a:t>these deaths </a:t>
            </a:r>
            <a:r>
              <a:rPr lang="en-US" sz="3600" b="1" dirty="0">
                <a:solidFill>
                  <a:srgbClr val="5B9BD5">
                    <a:lumMod val="75000"/>
                  </a:srgbClr>
                </a:solidFill>
              </a:rPr>
              <a:t>were due to </a:t>
            </a:r>
            <a:r>
              <a:rPr lang="en-US" sz="3600" b="1" u="sng" dirty="0" smtClean="0">
                <a:solidFill>
                  <a:srgbClr val="5B9BD5">
                    <a:lumMod val="75000"/>
                  </a:srgbClr>
                </a:solidFill>
              </a:rPr>
              <a:t>ischemic </a:t>
            </a:r>
            <a:r>
              <a:rPr lang="en-US" sz="3600" b="1" u="sng" dirty="0">
                <a:solidFill>
                  <a:srgbClr val="5B9BD5">
                    <a:lumMod val="75000"/>
                  </a:srgbClr>
                </a:solidFill>
              </a:rPr>
              <a:t>heart disease and strokes</a:t>
            </a:r>
            <a:r>
              <a:rPr lang="en-US" sz="3600" b="1" dirty="0">
                <a:solidFill>
                  <a:srgbClr val="5B9BD5">
                    <a:lumMod val="75000"/>
                  </a:srgbClr>
                </a:solidFill>
              </a:rPr>
              <a:t>, while 14% of deaths were due </a:t>
            </a:r>
            <a:r>
              <a:rPr lang="en-US" sz="3600" b="1" dirty="0" smtClean="0">
                <a:solidFill>
                  <a:srgbClr val="5B9BD5">
                    <a:lumMod val="75000"/>
                  </a:srgbClr>
                </a:solidFill>
              </a:rPr>
              <a:t>to </a:t>
            </a:r>
            <a:r>
              <a:rPr lang="en-US" sz="3600" b="1" u="sng" dirty="0" smtClean="0">
                <a:solidFill>
                  <a:srgbClr val="5B9BD5">
                    <a:lumMod val="75000"/>
                  </a:srgbClr>
                </a:solidFill>
              </a:rPr>
              <a:t>chronic obstructive pulmonary disease or acute lower respiratory infections</a:t>
            </a:r>
            <a:r>
              <a:rPr lang="en-US" sz="3600" b="1" dirty="0" smtClean="0">
                <a:solidFill>
                  <a:srgbClr val="5B9BD5">
                    <a:lumMod val="75000"/>
                  </a:srgbClr>
                </a:solidFill>
              </a:rPr>
              <a:t>; </a:t>
            </a:r>
            <a:r>
              <a:rPr lang="en-US" sz="3600" b="1" dirty="0">
                <a:solidFill>
                  <a:srgbClr val="5B9BD5">
                    <a:lumMod val="75000"/>
                  </a:srgbClr>
                </a:solidFill>
              </a:rPr>
              <a:t>and 6% of deaths were due to </a:t>
            </a:r>
            <a:r>
              <a:rPr lang="en-US" sz="3600" b="1" u="sng" dirty="0">
                <a:solidFill>
                  <a:srgbClr val="5B9BD5">
                    <a:lumMod val="75000"/>
                  </a:srgbClr>
                </a:solidFill>
              </a:rPr>
              <a:t>lung cancer</a:t>
            </a:r>
            <a:r>
              <a:rPr lang="en-US" sz="3600" b="1" u="sng" dirty="0" smtClean="0">
                <a:solidFill>
                  <a:srgbClr val="5B9BD5">
                    <a:lumMod val="75000"/>
                  </a:srgbClr>
                </a:solidFill>
              </a:rPr>
              <a:t>.</a:t>
            </a:r>
            <a:endParaRPr lang="en-US" sz="3600" b="1" u="sng" dirty="0">
              <a:solidFill>
                <a:srgbClr val="5B9BD5">
                  <a:lumMod val="75000"/>
                </a:srgbClr>
              </a:solidFill>
            </a:endParaRPr>
          </a:p>
          <a:p>
            <a:pPr lvl="0" fontAlgn="base">
              <a:lnSpc>
                <a:spcPct val="110000"/>
              </a:lnSpc>
              <a:spcBef>
                <a:spcPts val="600"/>
              </a:spcBef>
              <a:buFont typeface="Wingdings" panose="05000000000000000000" pitchFamily="2" charset="2"/>
              <a:buChar char="Ø"/>
            </a:pPr>
            <a:r>
              <a:rPr lang="en-US" b="1" dirty="0">
                <a:solidFill>
                  <a:srgbClr val="5B9BD5">
                    <a:lumMod val="75000"/>
                  </a:srgbClr>
                </a:solidFill>
              </a:rPr>
              <a:t> </a:t>
            </a:r>
            <a:r>
              <a:rPr lang="en-US" b="1" dirty="0" smtClean="0">
                <a:solidFill>
                  <a:srgbClr val="5B9BD5">
                    <a:lumMod val="75000"/>
                  </a:srgbClr>
                </a:solidFill>
              </a:rPr>
              <a:t>   </a:t>
            </a:r>
            <a:r>
              <a:rPr lang="en-US" sz="3600" b="1" dirty="0" smtClean="0">
                <a:solidFill>
                  <a:srgbClr val="5B9BD5">
                    <a:lumMod val="75000"/>
                  </a:srgbClr>
                </a:solidFill>
              </a:rPr>
              <a:t>In </a:t>
            </a:r>
            <a:r>
              <a:rPr lang="en-US" sz="3600" b="1" dirty="0">
                <a:solidFill>
                  <a:srgbClr val="5B9BD5">
                    <a:lumMod val="75000"/>
                  </a:srgbClr>
                </a:solidFill>
              </a:rPr>
              <a:t>addition to outdoor air pollution, indoor smoke is a serious health risk for some 3 billion people who cook and heat their homes with biomass fuels and coal.</a:t>
            </a:r>
            <a:endParaRPr lang="en-US" sz="3600" dirty="0"/>
          </a:p>
        </p:txBody>
      </p:sp>
    </p:spTree>
    <p:extLst>
      <p:ext uri="{BB962C8B-B14F-4D97-AF65-F5344CB8AC3E}">
        <p14:creationId xmlns:p14="http://schemas.microsoft.com/office/powerpoint/2010/main" val="359628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4" y="365125"/>
            <a:ext cx="10166445" cy="999651"/>
          </a:xfrm>
        </p:spPr>
        <p:txBody>
          <a:bodyPr>
            <a:normAutofit/>
          </a:bodyPr>
          <a:lstStyle/>
          <a:p>
            <a:r>
              <a:rPr lang="en-US" sz="6000" b="1" dirty="0" smtClean="0">
                <a:solidFill>
                  <a:srgbClr val="02D82B"/>
                </a:solidFill>
                <a:latin typeface="+mn-lt"/>
              </a:rPr>
              <a:t>Definitions</a:t>
            </a:r>
            <a:endParaRPr lang="en-US" sz="6000" b="1" dirty="0">
              <a:solidFill>
                <a:srgbClr val="02D82B"/>
              </a:solidFill>
              <a:latin typeface="+mn-lt"/>
            </a:endParaRPr>
          </a:p>
        </p:txBody>
      </p:sp>
      <p:sp>
        <p:nvSpPr>
          <p:cNvPr id="3" name="Content Placeholder 2"/>
          <p:cNvSpPr>
            <a:spLocks noGrp="1"/>
          </p:cNvSpPr>
          <p:nvPr>
            <p:ph idx="1"/>
          </p:nvPr>
        </p:nvSpPr>
        <p:spPr>
          <a:xfrm>
            <a:off x="1078174" y="1487607"/>
            <a:ext cx="10167582" cy="5493224"/>
          </a:xfrm>
        </p:spPr>
        <p:txBody>
          <a:bodyPr>
            <a:normAutofit fontScale="92500" lnSpcReduction="10000"/>
          </a:bodyPr>
          <a:lstStyle/>
          <a:p>
            <a:pPr marL="0" indent="0">
              <a:lnSpc>
                <a:spcPct val="110000"/>
              </a:lnSpc>
              <a:buNone/>
            </a:pPr>
            <a:r>
              <a:rPr lang="en-US" sz="3900" b="1" i="0" u="none" strike="noStrike" baseline="0" dirty="0" smtClean="0">
                <a:solidFill>
                  <a:srgbClr val="FF0000"/>
                </a:solidFill>
              </a:rPr>
              <a:t>Air pollutants </a:t>
            </a:r>
            <a:r>
              <a:rPr lang="en-US" sz="3600" b="1" i="0" u="none" strike="noStrike" baseline="0" dirty="0" smtClean="0">
                <a:solidFill>
                  <a:schemeClr val="accent1">
                    <a:lumMod val="75000"/>
                  </a:schemeClr>
                </a:solidFill>
              </a:rPr>
              <a:t>are airborne gases, particles, and aerosols that</a:t>
            </a:r>
            <a:r>
              <a:rPr lang="en-US" sz="3600" b="1" i="0" u="none" strike="noStrike" dirty="0" smtClean="0">
                <a:solidFill>
                  <a:schemeClr val="accent1">
                    <a:lumMod val="75000"/>
                  </a:schemeClr>
                </a:solidFill>
              </a:rPr>
              <a:t> are added to the atmosphere by natural events or human activities </a:t>
            </a:r>
            <a:r>
              <a:rPr lang="en-US" sz="3600" b="1" i="0" u="none" strike="noStrike" baseline="0" dirty="0" smtClean="0">
                <a:solidFill>
                  <a:schemeClr val="accent1">
                    <a:lumMod val="75000"/>
                  </a:schemeClr>
                </a:solidFill>
              </a:rPr>
              <a:t>in concentrations that threaten the well-being of</a:t>
            </a:r>
            <a:r>
              <a:rPr lang="en-US" sz="3600" b="1" i="0" u="none" strike="noStrike" dirty="0" smtClean="0">
                <a:solidFill>
                  <a:schemeClr val="accent1">
                    <a:lumMod val="75000"/>
                  </a:schemeClr>
                </a:solidFill>
              </a:rPr>
              <a:t> </a:t>
            </a:r>
            <a:r>
              <a:rPr lang="en-US" sz="3600" b="1" i="0" u="none" strike="noStrike" baseline="0" dirty="0" smtClean="0">
                <a:solidFill>
                  <a:schemeClr val="accent1">
                    <a:lumMod val="75000"/>
                  </a:schemeClr>
                </a:solidFill>
              </a:rPr>
              <a:t>organisms or disrupt the orderly functioning of the</a:t>
            </a:r>
            <a:r>
              <a:rPr lang="en-US" sz="3600" b="1" i="0" u="none" strike="noStrike" dirty="0" smtClean="0">
                <a:solidFill>
                  <a:schemeClr val="accent1">
                    <a:lumMod val="75000"/>
                  </a:schemeClr>
                </a:solidFill>
              </a:rPr>
              <a:t> </a:t>
            </a:r>
            <a:r>
              <a:rPr lang="en-US" sz="3600" b="1" i="0" u="none" strike="noStrike" baseline="0" dirty="0" smtClean="0">
                <a:solidFill>
                  <a:schemeClr val="accent1">
                    <a:lumMod val="75000"/>
                  </a:schemeClr>
                </a:solidFill>
              </a:rPr>
              <a:t>environment.</a:t>
            </a:r>
          </a:p>
          <a:p>
            <a:pPr>
              <a:lnSpc>
                <a:spcPct val="110000"/>
              </a:lnSpc>
              <a:buFont typeface="Wingdings" panose="05000000000000000000" pitchFamily="2" charset="2"/>
              <a:buChar char="§"/>
            </a:pPr>
            <a:r>
              <a:rPr lang="en-US" sz="3600" b="1" i="0" u="none" strike="noStrike" baseline="0" dirty="0" smtClean="0">
                <a:solidFill>
                  <a:schemeClr val="accent1">
                    <a:lumMod val="75000"/>
                  </a:schemeClr>
                </a:solidFill>
              </a:rPr>
              <a:t> </a:t>
            </a:r>
            <a:r>
              <a:rPr lang="en-US" sz="3600" b="1" i="0" u="none" strike="noStrike" baseline="0" dirty="0" smtClean="0">
                <a:solidFill>
                  <a:srgbClr val="FF0000"/>
                </a:solidFill>
              </a:rPr>
              <a:t>Primary air pollutants </a:t>
            </a:r>
            <a:r>
              <a:rPr lang="en-US" sz="3600" b="1" i="0" u="none" strike="noStrike" baseline="0" dirty="0" smtClean="0">
                <a:solidFill>
                  <a:schemeClr val="accent1">
                    <a:lumMod val="75000"/>
                  </a:schemeClr>
                </a:solidFill>
              </a:rPr>
              <a:t>pollute the air when emitted directly into the atmosphere.</a:t>
            </a:r>
          </a:p>
          <a:p>
            <a:pPr>
              <a:lnSpc>
                <a:spcPct val="110000"/>
              </a:lnSpc>
              <a:buFont typeface="Wingdings" panose="05000000000000000000" pitchFamily="2" charset="2"/>
              <a:buChar char="§"/>
            </a:pPr>
            <a:r>
              <a:rPr lang="en-US" sz="3600" b="1" i="0" u="none" strike="noStrike" baseline="0" dirty="0" smtClean="0">
                <a:solidFill>
                  <a:schemeClr val="accent1">
                    <a:lumMod val="75000"/>
                  </a:schemeClr>
                </a:solidFill>
              </a:rPr>
              <a:t> </a:t>
            </a:r>
            <a:r>
              <a:rPr lang="en-US" sz="3600" b="1" i="0" u="none" strike="noStrike" baseline="0" dirty="0" smtClean="0">
                <a:solidFill>
                  <a:srgbClr val="FF0000"/>
                </a:solidFill>
              </a:rPr>
              <a:t>Secondary air Pollutants </a:t>
            </a:r>
            <a:r>
              <a:rPr lang="en-US" sz="3600" b="1" i="0" u="none" strike="noStrike" baseline="0" dirty="0" smtClean="0">
                <a:solidFill>
                  <a:schemeClr val="accent1">
                    <a:lumMod val="75000"/>
                  </a:schemeClr>
                </a:solidFill>
              </a:rPr>
              <a:t>are created by chemical</a:t>
            </a:r>
            <a:r>
              <a:rPr lang="en-US" sz="3600" b="1" i="0" u="none" strike="noStrike" dirty="0" smtClean="0">
                <a:solidFill>
                  <a:schemeClr val="accent1">
                    <a:lumMod val="75000"/>
                  </a:schemeClr>
                </a:solidFill>
              </a:rPr>
              <a:t> </a:t>
            </a:r>
            <a:r>
              <a:rPr lang="en-US" sz="3600" b="1" i="0" u="none" strike="noStrike" baseline="0" dirty="0" smtClean="0">
                <a:solidFill>
                  <a:schemeClr val="accent1">
                    <a:lumMod val="75000"/>
                  </a:schemeClr>
                </a:solidFill>
              </a:rPr>
              <a:t>reactions between primary air pollutants in the</a:t>
            </a:r>
            <a:r>
              <a:rPr lang="en-US" sz="3600" b="1" i="0" u="none" strike="noStrike" dirty="0" smtClean="0">
                <a:solidFill>
                  <a:schemeClr val="accent1">
                    <a:lumMod val="75000"/>
                  </a:schemeClr>
                </a:solidFill>
              </a:rPr>
              <a:t> </a:t>
            </a:r>
            <a:r>
              <a:rPr lang="en-US" sz="3600" b="1" i="0" u="none" strike="noStrike" baseline="0" dirty="0" smtClean="0">
                <a:solidFill>
                  <a:schemeClr val="accent1">
                    <a:lumMod val="75000"/>
                  </a:schemeClr>
                </a:solidFill>
              </a:rPr>
              <a:t>atmosphere. May involve sunlight or a catalyst.</a:t>
            </a:r>
            <a:r>
              <a:rPr lang="en-US" sz="3600" b="1" i="0" u="none" strike="noStrike" dirty="0" smtClean="0">
                <a:solidFill>
                  <a:schemeClr val="accent1">
                    <a:lumMod val="75000"/>
                  </a:schemeClr>
                </a:solidFill>
              </a:rPr>
              <a:t> </a:t>
            </a:r>
            <a:endParaRPr lang="en-US" dirty="0"/>
          </a:p>
        </p:txBody>
      </p:sp>
    </p:spTree>
    <p:extLst>
      <p:ext uri="{BB962C8B-B14F-4D97-AF65-F5344CB8AC3E}">
        <p14:creationId xmlns:p14="http://schemas.microsoft.com/office/powerpoint/2010/main" val="338016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377687"/>
            <a:ext cx="6876567" cy="6518413"/>
          </a:xfrm>
          <a:prstGeom prst="rect">
            <a:avLst/>
          </a:prstGeom>
        </p:spPr>
      </p:pic>
    </p:spTree>
    <p:extLst>
      <p:ext uri="{BB962C8B-B14F-4D97-AF65-F5344CB8AC3E}">
        <p14:creationId xmlns:p14="http://schemas.microsoft.com/office/powerpoint/2010/main" val="1234565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17379</TotalTime>
  <Words>1390</Words>
  <Application>Microsoft Office PowerPoint</Application>
  <PresentationFormat>Widescreen</PresentationFormat>
  <Paragraphs>205</Paragraphs>
  <Slides>39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Century Gothic</vt:lpstr>
      <vt:lpstr>helvetica</vt:lpstr>
      <vt:lpstr>Wingdings</vt:lpstr>
      <vt:lpstr>Office Theme</vt:lpstr>
      <vt:lpstr>Air Pollution</vt:lpstr>
      <vt:lpstr>Learning Objectives</vt:lpstr>
      <vt:lpstr>What is the Atmosphere? </vt:lpstr>
      <vt:lpstr>What is the Atmosphere? </vt:lpstr>
      <vt:lpstr>What is Air Pollution?</vt:lpstr>
      <vt:lpstr>Significance of the Problem</vt:lpstr>
      <vt:lpstr>Significance of the Problem</vt:lpstr>
      <vt:lpstr>Definitions</vt:lpstr>
      <vt:lpstr>PowerPoint Presentation</vt:lpstr>
      <vt:lpstr>The most common air pollutants</vt:lpstr>
      <vt:lpstr>1. Oxides of Carbon</vt:lpstr>
      <vt:lpstr>2. Volatile Hydrocarbons: (VOC’s) </vt:lpstr>
      <vt:lpstr>3. Oxides of Nitrogen</vt:lpstr>
      <vt:lpstr>4. Compounds of Sulfur</vt:lpstr>
      <vt:lpstr>5. Photochemical Smog</vt:lpstr>
      <vt:lpstr>Ozone</vt:lpstr>
      <vt:lpstr>6. Suspended Particles</vt:lpstr>
      <vt:lpstr>What are the sources of air pollution? </vt:lpstr>
      <vt:lpstr>Urban Outdoor Air Pollution</vt:lpstr>
      <vt:lpstr> Air Pollution in Beijing and Mexico City</vt:lpstr>
      <vt:lpstr>Health Effects of Air Pollution</vt:lpstr>
      <vt:lpstr>Children and Air Pollution</vt:lpstr>
      <vt:lpstr>Ozone Depletion in Stratosphere</vt:lpstr>
      <vt:lpstr>Effects of Ozone Depletion</vt:lpstr>
      <vt:lpstr>Recovery of Ozone Layer</vt:lpstr>
      <vt:lpstr>Acid Deposition</vt:lpstr>
      <vt:lpstr>How Acid Deposition Develops</vt:lpstr>
      <vt:lpstr>Effects of Acid Deposition</vt:lpstr>
      <vt:lpstr>PowerPoint Presentation</vt:lpstr>
      <vt:lpstr>Agricultural Effects of Air pollution</vt:lpstr>
      <vt:lpstr>Other Effects of Air Pollution</vt:lpstr>
      <vt:lpstr>Air Pollution Around the World</vt:lpstr>
      <vt:lpstr>Long Distance Transport of Air Pollutants</vt:lpstr>
      <vt:lpstr>PowerPoint Presentation</vt:lpstr>
      <vt:lpstr>Indoor Air Pollution</vt:lpstr>
      <vt:lpstr>Indoor Air Pollution </vt:lpstr>
      <vt:lpstr>How can we solve the problem of air pollution?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sireen</dc:creator>
  <cp:lastModifiedBy>sireen</cp:lastModifiedBy>
  <cp:revision>78</cp:revision>
  <dcterms:created xsi:type="dcterms:W3CDTF">2015-11-15T06:40:49Z</dcterms:created>
  <dcterms:modified xsi:type="dcterms:W3CDTF">2016-04-19T20:32:39Z</dcterms:modified>
</cp:coreProperties>
</file>