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62" r:id="rId4"/>
    <p:sldId id="258" r:id="rId5"/>
    <p:sldId id="259" r:id="rId6"/>
    <p:sldId id="277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0427" autoAdjust="0"/>
  </p:normalViewPr>
  <p:slideViewPr>
    <p:cSldViewPr>
      <p:cViewPr>
        <p:scale>
          <a:sx n="60" d="100"/>
          <a:sy n="60" d="100"/>
        </p:scale>
        <p:origin x="-16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78E8936-952C-4C27-9586-22A80B6A2B68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4EAC1C-A14E-4B6A-9045-78A30042C3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0918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ar-JO" dirty="0" smtClean="0"/>
              <a:t> </a:t>
            </a:r>
            <a:r>
              <a:rPr lang="en-US" dirty="0" smtClean="0"/>
              <a:t>Allergic reaction :</a:t>
            </a:r>
          </a:p>
          <a:p>
            <a:pPr algn="l"/>
            <a:r>
              <a:rPr lang="en-US" baseline="0" dirty="0" smtClean="0"/>
              <a:t>** first exposure to the allergen</a:t>
            </a:r>
          </a:p>
          <a:p>
            <a:pPr algn="l"/>
            <a:r>
              <a:rPr lang="en-US" baseline="0" dirty="0" smtClean="0"/>
              <a:t>1- allergic response </a:t>
            </a:r>
            <a:r>
              <a:rPr lang="en-US" baseline="0" dirty="0" smtClean="0">
                <a:sym typeface="Wingdings" pitchFamily="2" charset="2"/>
              </a:rPr>
              <a:t> Type 1 hypersensitivity reaction involve in :</a:t>
            </a:r>
          </a:p>
          <a:p>
            <a:pPr marL="3657600" lvl="8" indent="0" algn="l">
              <a:buNone/>
            </a:pPr>
            <a:r>
              <a:rPr lang="en-US" baseline="0" dirty="0" smtClean="0">
                <a:sym typeface="Wingdings" pitchFamily="2" charset="2"/>
              </a:rPr>
              <a:t>A) Activation of Helper CD4 TH2 Cells </a:t>
            </a:r>
            <a:br>
              <a:rPr lang="en-US" baseline="0" dirty="0" smtClean="0">
                <a:sym typeface="Wingdings" pitchFamily="2" charset="2"/>
              </a:rPr>
            </a:br>
            <a:r>
              <a:rPr lang="en-US" baseline="0" dirty="0" smtClean="0">
                <a:sym typeface="Wingdings" pitchFamily="2" charset="2"/>
              </a:rPr>
              <a:t>B) IgE antibody formation </a:t>
            </a:r>
            <a:br>
              <a:rPr lang="en-US" baseline="0" dirty="0" smtClean="0">
                <a:sym typeface="Wingdings" pitchFamily="2" charset="2"/>
              </a:rPr>
            </a:br>
            <a:r>
              <a:rPr lang="en-US" baseline="0" dirty="0" smtClean="0">
                <a:sym typeface="Wingdings" pitchFamily="2" charset="2"/>
              </a:rPr>
              <a:t>C) Mast-cell sensitization </a:t>
            </a:r>
            <a:br>
              <a:rPr lang="en-US" baseline="0" dirty="0" smtClean="0">
                <a:sym typeface="Wingdings" pitchFamily="2" charset="2"/>
              </a:rPr>
            </a:br>
            <a:r>
              <a:rPr lang="en-US" baseline="0" dirty="0" smtClean="0">
                <a:sym typeface="Wingdings" pitchFamily="2" charset="2"/>
              </a:rPr>
              <a:t>D) Recruitment of eosinophils</a:t>
            </a:r>
          </a:p>
          <a:p>
            <a:pPr marL="3657600" lvl="8" indent="0" algn="l">
              <a:buNone/>
            </a:pPr>
            <a:r>
              <a:rPr lang="en-US" baseline="0" dirty="0" smtClean="0">
                <a:sym typeface="Wingdings" pitchFamily="2" charset="2"/>
              </a:rPr>
              <a:t>2- IgE Abs bind to Fc</a:t>
            </a:r>
            <a:r>
              <a:rPr lang="el-GR" baseline="0" dirty="0" smtClean="0">
                <a:sym typeface="Wingdings" pitchFamily="2" charset="2"/>
              </a:rPr>
              <a:t>ε</a:t>
            </a:r>
            <a:r>
              <a:rPr lang="en-US" baseline="0" dirty="0" smtClean="0">
                <a:sym typeface="Wingdings" pitchFamily="2" charset="2"/>
              </a:rPr>
              <a:t> receptor on the surface of a mast cell and basophils “armed OR resting OR sensitized” .</a:t>
            </a:r>
          </a:p>
          <a:p>
            <a:pPr algn="l"/>
            <a:r>
              <a:rPr lang="en-US" dirty="0" smtClean="0"/>
              <a:t>**</a:t>
            </a:r>
            <a:r>
              <a:rPr lang="en-US" baseline="0" dirty="0" smtClean="0"/>
              <a:t> Already sensitized individual is re-exposed to the same allergen “pre-sensitization to the allergen” .</a:t>
            </a:r>
          </a:p>
          <a:p>
            <a:pPr algn="l"/>
            <a:r>
              <a:rPr lang="en-US" baseline="0" dirty="0" smtClean="0"/>
              <a:t>1- The allergen antigen “multivalent” will cross-links these bound IgE </a:t>
            </a:r>
            <a:r>
              <a:rPr lang="en-US" baseline="0" dirty="0" smtClean="0">
                <a:sym typeface="Wingdings" pitchFamily="2" charset="2"/>
              </a:rPr>
              <a:t> immediate release of mast-cell granule content “histamine”</a:t>
            </a:r>
            <a:br>
              <a:rPr lang="en-US" baseline="0" dirty="0" smtClean="0">
                <a:sym typeface="Wingdings" pitchFamily="2" charset="2"/>
              </a:rPr>
            </a:br>
            <a:r>
              <a:rPr lang="en-US" baseline="0" dirty="0" smtClean="0">
                <a:sym typeface="Wingdings" pitchFamily="2" charset="2"/>
              </a:rPr>
              <a:t>2- Histamine + various enzymes (tryptase)  increase blood flow &amp; vascular permeability “early phase an immediate allergic reaction” </a:t>
            </a:r>
            <a:r>
              <a:rPr lang="en-US" baseline="0" dirty="0" smtClean="0"/>
              <a:t> </a:t>
            </a:r>
          </a:p>
          <a:p>
            <a:pPr algn="l"/>
            <a:r>
              <a:rPr lang="ar-JO" baseline="0" dirty="0" smtClean="0"/>
              <a:t> </a:t>
            </a:r>
            <a:r>
              <a:rPr lang="en-US" baseline="0" dirty="0" smtClean="0"/>
              <a:t>3-the allergic reaction becomes worse with each subsequent exposure “ by increasing the level of Abs + T-cells”.</a:t>
            </a:r>
          </a:p>
          <a:p>
            <a:pPr algn="l"/>
            <a:r>
              <a:rPr lang="en-US" baseline="0" dirty="0" smtClean="0"/>
              <a:t>4- several exposures might be needed before the allergic reaction is initiated “or a strong exposure”. </a:t>
            </a:r>
          </a:p>
          <a:p>
            <a:pPr marL="0" indent="0" algn="l">
              <a:buNone/>
            </a:pPr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0962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83283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Cystic</a:t>
            </a:r>
            <a:r>
              <a:rPr lang="en-US" baseline="0" dirty="0" smtClean="0"/>
              <a:t> fibrosis </a:t>
            </a:r>
            <a:r>
              <a:rPr lang="en-US" baseline="0" dirty="0" smtClean="0">
                <a:sym typeface="Wingdings" pitchFamily="2" charset="2"/>
              </a:rPr>
              <a:t> possible cause of chronic respiratory problems.</a:t>
            </a:r>
          </a:p>
          <a:p>
            <a:pPr algn="l"/>
            <a:endParaRPr lang="en-US" baseline="0" dirty="0" smtClean="0">
              <a:sym typeface="Wingdings" pitchFamily="2" charset="2"/>
            </a:endParaRPr>
          </a:p>
          <a:p>
            <a:pPr algn="l" rtl="0"/>
            <a:r>
              <a:rPr lang="en-US" dirty="0" smtClean="0"/>
              <a:t>-Coughing &amp; sometimes wheezing : </a:t>
            </a:r>
          </a:p>
          <a:p>
            <a:pPr algn="l" rtl="0">
              <a:buFont typeface="Arial" pitchFamily="34" charset="0"/>
              <a:buChar char="•"/>
            </a:pPr>
            <a:r>
              <a:rPr lang="en-US" b="1" dirty="0" smtClean="0"/>
              <a:t>Exercises</a:t>
            </a:r>
            <a:r>
              <a:rPr lang="en-US" dirty="0" smtClean="0"/>
              <a:t> </a:t>
            </a:r>
            <a:r>
              <a:rPr lang="en-US" sz="900" dirty="0" smtClean="0"/>
              <a:t>(Gym classes, Basketball, Soccer games)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Going out during </a:t>
            </a:r>
            <a:r>
              <a:rPr lang="en-US" b="1" dirty="0" smtClean="0"/>
              <a:t>cold winter months</a:t>
            </a:r>
            <a:r>
              <a:rPr lang="en-US" dirty="0" smtClean="0"/>
              <a:t>.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He was able to avoid wheezing by inhaling </a:t>
            </a:r>
            <a:r>
              <a:rPr lang="en-US" b="1" dirty="0" smtClean="0"/>
              <a:t>Albuterol </a:t>
            </a:r>
            <a:r>
              <a:rPr lang="en-US" sz="800" dirty="0" smtClean="0"/>
              <a:t>(15-30 min)  </a:t>
            </a:r>
            <a:r>
              <a:rPr lang="en-US" u="sng" dirty="0" smtClean="0"/>
              <a:t>before</a:t>
            </a:r>
            <a:r>
              <a:rPr lang="en-US" dirty="0" smtClean="0"/>
              <a:t> exercise . </a:t>
            </a:r>
          </a:p>
          <a:p>
            <a:pPr algn="l" rtl="0"/>
            <a:r>
              <a:rPr lang="en-US" dirty="0" smtClean="0"/>
              <a:t>-Night cough , wheezing during having a cold.</a:t>
            </a:r>
          </a:p>
          <a:p>
            <a:pPr algn="l" rtl="0"/>
            <a:r>
              <a:rPr lang="en-US" dirty="0" smtClean="0"/>
              <a:t>-Chest symptom were treated by </a:t>
            </a:r>
            <a:r>
              <a:rPr lang="en-US" b="1" dirty="0" smtClean="0"/>
              <a:t>Bronchodilators</a:t>
            </a:r>
            <a:r>
              <a:rPr lang="en-US" dirty="0" smtClean="0"/>
              <a:t>.</a:t>
            </a:r>
          </a:p>
          <a:p>
            <a:pPr algn="l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70105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70105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syndrome characterized by a tendency to be “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hyperallergic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A person with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typically presents with one or more of the following : eczema 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dermatitis), allergic rhinitis (hay fever), or allergic asthma.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17120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Tx/>
              <a:buChar char="-"/>
            </a:pPr>
            <a:r>
              <a:rPr lang="en-US" dirty="0" smtClean="0"/>
              <a:t>A-P view </a:t>
            </a:r>
            <a:r>
              <a:rPr lang="en-US" dirty="0" smtClean="0">
                <a:sym typeface="Wingdings" pitchFamily="2" charset="2"/>
              </a:rPr>
              <a:t> volume</a:t>
            </a:r>
            <a:r>
              <a:rPr lang="en-US" baseline="0" dirty="0" smtClean="0">
                <a:sym typeface="Wingdings" pitchFamily="2" charset="2"/>
              </a:rPr>
              <a:t> “8-9 ribs instead of 7” </a:t>
            </a:r>
            <a:br>
              <a:rPr lang="en-US" baseline="0" dirty="0" smtClean="0">
                <a:sym typeface="Wingdings" pitchFamily="2" charset="2"/>
              </a:rPr>
            </a:br>
            <a:r>
              <a:rPr lang="en-US" baseline="0" dirty="0" smtClean="0">
                <a:sym typeface="Wingdings" pitchFamily="2" charset="2"/>
              </a:rPr>
              <a:t>- Lateral view  increased A-P dimension</a:t>
            </a:r>
          </a:p>
          <a:p>
            <a:pPr marL="171450" indent="-171450" algn="l" rtl="0">
              <a:buFontTx/>
              <a:buChar char="-"/>
            </a:pPr>
            <a:r>
              <a:rPr lang="en-US" baseline="0" dirty="0" smtClean="0">
                <a:sym typeface="Wingdings" pitchFamily="2" charset="2"/>
              </a:rPr>
              <a:t>- bronchial markings are accentuated and can be seen  inflammation of airways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57012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1-</a:t>
            </a:r>
            <a:r>
              <a:rPr lang="en-US" baseline="0" dirty="0" smtClean="0"/>
              <a:t> dog’s denders</a:t>
            </a:r>
          </a:p>
          <a:p>
            <a:pPr algn="l" rtl="0"/>
            <a:r>
              <a:rPr lang="en-US" baseline="0" dirty="0" smtClean="0"/>
              <a:t>2- cat’s denders</a:t>
            </a:r>
          </a:p>
          <a:p>
            <a:pPr algn="l" rtl="0"/>
            <a:r>
              <a:rPr lang="en-US" baseline="0" dirty="0" smtClean="0"/>
              <a:t>3- Dust mites</a:t>
            </a:r>
          </a:p>
          <a:p>
            <a:pPr algn="l" rtl="0"/>
            <a:r>
              <a:rPr lang="en-US" baseline="0" dirty="0" smtClean="0"/>
              <a:t>4- Tree &amp; grass</a:t>
            </a:r>
          </a:p>
          <a:p>
            <a:pPr algn="l" rtl="0"/>
            <a:r>
              <a:rPr lang="en-US" baseline="0" dirty="0" smtClean="0"/>
              <a:t>5- Rag weed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44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** Degranulation</a:t>
            </a:r>
            <a:r>
              <a:rPr lang="en-US" baseline="0" dirty="0" smtClean="0"/>
              <a:t> of mast cells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1254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After</a:t>
            </a:r>
            <a:r>
              <a:rPr lang="en-US" baseline="0" dirty="0" smtClean="0"/>
              <a:t> 12 hours of contact with antigen: </a:t>
            </a:r>
            <a:br>
              <a:rPr lang="en-US" baseline="0" dirty="0" smtClean="0"/>
            </a:br>
            <a:r>
              <a:rPr lang="ar-JO" baseline="0" dirty="0" smtClean="0"/>
              <a:t>  </a:t>
            </a:r>
            <a:r>
              <a:rPr lang="en-US" baseline="0" dirty="0" smtClean="0"/>
              <a:t>(Late-phase reaction) </a:t>
            </a:r>
            <a:r>
              <a:rPr lang="en-US" baseline="0" dirty="0" smtClean="0">
                <a:sym typeface="Wingdings" pitchFamily="2" charset="2"/>
              </a:rPr>
              <a:t> Cellular infiltrate.</a:t>
            </a:r>
            <a:endParaRPr lang="en-US" baseline="0" dirty="0" smtClean="0"/>
          </a:p>
          <a:p>
            <a:pPr algn="l"/>
            <a:r>
              <a:rPr lang="en-US" baseline="0" dirty="0" smtClean="0"/>
              <a:t>1- </a:t>
            </a:r>
            <a:r>
              <a:rPr lang="en-US" baseline="0" dirty="0" err="1" smtClean="0"/>
              <a:t>Arachidonic</a:t>
            </a:r>
            <a:r>
              <a:rPr lang="en-US" baseline="0" dirty="0" smtClean="0"/>
              <a:t> acid metabolism in mast-cells produce (PGs &amp; </a:t>
            </a:r>
            <a:r>
              <a:rPr lang="en-US" baseline="0" dirty="0" err="1" smtClean="0"/>
              <a:t>leukotrienes</a:t>
            </a:r>
            <a:r>
              <a:rPr lang="en-US" baseline="0" dirty="0" smtClean="0"/>
              <a:t>) </a:t>
            </a:r>
            <a:r>
              <a:rPr lang="en-US" baseline="0" dirty="0" smtClean="0">
                <a:sym typeface="Wingdings" pitchFamily="2" charset="2"/>
              </a:rPr>
              <a:t>increase blood flow &amp; vascular permeability &amp; bronchial smooth muscle contraction.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2-Activated mast-cell &amp; TH2 cells  cytokines (IL-3, IL-4,IL-5, TNF-</a:t>
            </a:r>
            <a:r>
              <a:rPr lang="el-GR" baseline="0" dirty="0" smtClean="0">
                <a:sym typeface="Wingdings" pitchFamily="2" charset="2"/>
              </a:rPr>
              <a:t>α</a:t>
            </a:r>
            <a:r>
              <a:rPr lang="en-US" baseline="0" dirty="0" smtClean="0">
                <a:sym typeface="Wingdings" pitchFamily="2" charset="2"/>
              </a:rPr>
              <a:t>) + mediators (histamine)  influx of monocytes + more TH2 lymphocytes+ </a:t>
            </a:r>
            <a:endParaRPr lang="ar-JO" baseline="0" dirty="0" smtClean="0">
              <a:sym typeface="Wingdings" pitchFamily="2" charset="2"/>
            </a:endParaRP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eosinophils into the site of allergen entry.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** all of these products will cause tissue damage and overproduction of mucus which will lead to</a:t>
            </a:r>
            <a:br>
              <a:rPr lang="en-US" baseline="0" dirty="0" smtClean="0">
                <a:sym typeface="Wingdings" pitchFamily="2" charset="2"/>
              </a:rPr>
            </a:br>
            <a:r>
              <a:rPr lang="en-US" baseline="0" dirty="0" smtClean="0"/>
              <a:t>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74019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aseline="0" dirty="0" smtClean="0">
              <a:sym typeface="Wingdings" pitchFamily="2" charset="2"/>
            </a:endParaRPr>
          </a:p>
          <a:p>
            <a:pPr algn="l"/>
            <a:r>
              <a:rPr lang="en-US" baseline="0" dirty="0" smtClean="0">
                <a:sym typeface="Wingdings" pitchFamily="2" charset="2"/>
              </a:rPr>
              <a:t>** Further tissue damage and influx of inflammatory cells  “Chronic allergic reactions”</a:t>
            </a:r>
            <a:br>
              <a:rPr lang="en-US" baseline="0" dirty="0" smtClean="0">
                <a:sym typeface="Wingdings" pitchFamily="2" charset="2"/>
              </a:rPr>
            </a:br>
            <a:r>
              <a:rPr lang="en-US" baseline="0" dirty="0" smtClean="0">
                <a:sym typeface="Wingdings" pitchFamily="2" charset="2"/>
              </a:rPr>
              <a:t>** mast-cell are also reactivated and thus the inflammatory reaction is perpetuated (immortal).</a:t>
            </a:r>
          </a:p>
          <a:p>
            <a:pPr algn="l"/>
            <a:r>
              <a:rPr lang="en-US" baseline="0" dirty="0" smtClean="0">
                <a:sym typeface="Wingdings" pitchFamily="2" charset="2"/>
              </a:rPr>
              <a:t>** Chronic inflammation might cause irreversible damage to the airways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4784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 attack can be triggered not only by the allergen but by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viral infection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cold air, exercise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pollutants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is due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general </a:t>
            </a:r>
            <a:r>
              <a:rPr lang="en-US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hyperirritability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hyperresponsiveness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airways, 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-leading to constriction in response to nonspecific stimuli, thus reducing the air flow.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9723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Molecules Released by Mast Cell on Activation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475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-</a:t>
            </a:r>
            <a:r>
              <a:rPr lang="en-US" baseline="0" dirty="0" smtClean="0"/>
              <a:t> 15% of the population suffer from IgE-mediated allergic diseases !! </a:t>
            </a:r>
            <a:r>
              <a:rPr lang="en-US" baseline="0" dirty="0" smtClean="0">
                <a:sym typeface="Wingdings" pitchFamily="2" charset="2"/>
              </a:rPr>
              <a:t> 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6094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41570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- Bronchodilator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l-GR" dirty="0" smtClean="0">
                <a:sym typeface="Wingdings" pitchFamily="2" charset="2"/>
              </a:rPr>
              <a:t>β</a:t>
            </a:r>
            <a:r>
              <a:rPr lang="en-US" dirty="0" smtClean="0">
                <a:sym typeface="Wingdings" pitchFamily="2" charset="2"/>
              </a:rPr>
              <a:t>2-adrenergic agent albuterol !!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AC1C-A14E-4B6A-9045-78A30042C304}" type="slidenum">
              <a:rPr lang="ar-JO" smtClean="0"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5559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DE9CC9-674F-466D-946D-683253B850E6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FCED3-C319-4AD1-9486-794A63304931}" type="slidenum">
              <a:rPr lang="ar-JO" smtClean="0"/>
              <a:t>‹#›</a:t>
            </a:fld>
            <a:endParaRPr lang="ar-JO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9CC9-674F-466D-946D-683253B850E6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ED3-C319-4AD1-9486-794A63304931}" type="slidenum">
              <a:rPr lang="ar-JO" smtClean="0"/>
              <a:t>‹#›</a:t>
            </a:fld>
            <a:endParaRPr lang="ar-JO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9CC9-674F-466D-946D-683253B850E6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ED3-C319-4AD1-9486-794A63304931}" type="slidenum">
              <a:rPr lang="ar-JO" smtClean="0"/>
              <a:t>‹#›</a:t>
            </a:fld>
            <a:endParaRPr lang="ar-JO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9CC9-674F-466D-946D-683253B850E6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ED3-C319-4AD1-9486-794A63304931}" type="slidenum">
              <a:rPr lang="ar-JO" smtClean="0"/>
              <a:t>‹#›</a:t>
            </a:fld>
            <a:endParaRPr lang="ar-J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9CC9-674F-466D-946D-683253B850E6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ED3-C319-4AD1-9486-794A63304931}" type="slidenum">
              <a:rPr lang="ar-JO" smtClean="0"/>
              <a:t>‹#›</a:t>
            </a:fld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9CC9-674F-466D-946D-683253B850E6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ED3-C319-4AD1-9486-794A63304931}" type="slidenum">
              <a:rPr lang="ar-JO" smtClean="0"/>
              <a:t>‹#›</a:t>
            </a:fld>
            <a:endParaRPr lang="ar-J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9CC9-674F-466D-946D-683253B850E6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ED3-C319-4AD1-9486-794A63304931}" type="slidenum">
              <a:rPr lang="ar-JO" smtClean="0"/>
              <a:t>‹#›</a:t>
            </a:fld>
            <a:endParaRPr lang="ar-JO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9CC9-674F-466D-946D-683253B850E6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ED3-C319-4AD1-9486-794A63304931}" type="slidenum">
              <a:rPr lang="ar-JO" smtClean="0"/>
              <a:t>‹#›</a:t>
            </a:fld>
            <a:endParaRPr lang="ar-JO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9CC9-674F-466D-946D-683253B850E6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ED3-C319-4AD1-9486-794A63304931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9CC9-674F-466D-946D-683253B850E6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ED3-C319-4AD1-9486-794A63304931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9CC9-674F-466D-946D-683253B850E6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FCED3-C319-4AD1-9486-794A63304931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4DE9CC9-674F-466D-946D-683253B850E6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FCED3-C319-4AD1-9486-794A63304931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Allergic asthma 	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3767862"/>
            <a:ext cx="5112568" cy="1752600"/>
          </a:xfrm>
        </p:spPr>
        <p:txBody>
          <a:bodyPr/>
          <a:lstStyle/>
          <a:p>
            <a:r>
              <a:rPr lang="en-US" dirty="0" smtClean="0"/>
              <a:t>Done by : Mohammad </a:t>
            </a:r>
            <a:r>
              <a:rPr lang="en-US" dirty="0" err="1" smtClean="0"/>
              <a:t>Da’as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p.s. please read the notes under the slides</a:t>
            </a:r>
            <a:endParaRPr lang="en-US" dirty="0" smtClean="0"/>
          </a:p>
        </p:txBody>
      </p:sp>
      <p:pic>
        <p:nvPicPr>
          <p:cNvPr id="2050" name="Picture 2" descr="C:\Users\user\Desktop\13683011951017056256asthma-inhaler-icon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501008"/>
            <a:ext cx="33569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13683011951017056256asthma-inhaler-icon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33569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65241" cy="1910716"/>
          </a:xfrm>
        </p:spPr>
        <p:txBody>
          <a:bodyPr/>
          <a:lstStyle/>
          <a:p>
            <a:r>
              <a:rPr lang="en-US" dirty="0" smtClean="0"/>
              <a:t>The case of Frank Morgan</a:t>
            </a:r>
            <a:endParaRPr lang="ar-JO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n-US" sz="2800" dirty="0" smtClean="0"/>
              <a:t>A 14 year old boy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 Persistent wheezing for 2 weeks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 No response to frequent inhalation treatment. </a:t>
            </a:r>
          </a:p>
          <a:p>
            <a:pPr algn="l" rtl="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dirty="0" smtClean="0"/>
              <a:t>History of </a:t>
            </a:r>
            <a:r>
              <a:rPr lang="en-US" sz="2800" b="1" dirty="0" smtClean="0"/>
              <a:t>Chronic asthma</a:t>
            </a:r>
            <a:r>
              <a:rPr lang="en-US" sz="2800" dirty="0" smtClean="0"/>
              <a:t> &amp; </a:t>
            </a:r>
            <a:r>
              <a:rPr lang="en-US" sz="2800" b="1" dirty="0" smtClean="0"/>
              <a:t>rhinitis. </a:t>
            </a:r>
          </a:p>
          <a:p>
            <a:pPr marL="0" indent="0" algn="l" rtl="0">
              <a:buNone/>
            </a:pP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</a:p>
          <a:p>
            <a:pPr marL="0" indent="0" algn="l" rtl="0">
              <a:buNone/>
            </a:pP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14825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he was 3 years old</a:t>
            </a:r>
            <a:endParaRPr lang="ar-JO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099311" y="2492896"/>
            <a:ext cx="4050340" cy="3877815"/>
          </a:xfrm>
        </p:spPr>
        <p:txBody>
          <a:bodyPr/>
          <a:lstStyle/>
          <a:p>
            <a:pPr algn="l" rtl="0"/>
            <a:r>
              <a:rPr lang="en-US" dirty="0" smtClean="0"/>
              <a:t>First attack of wheezing.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Similar attack of varying severity on subsequent visits </a:t>
            </a:r>
            <a:endParaRPr lang="ar-JO" dirty="0"/>
          </a:p>
        </p:txBody>
      </p:sp>
      <p:pic>
        <p:nvPicPr>
          <p:cNvPr id="4099" name="Picture 3" descr="C:\Users\user\Desktop\courag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0"/>
            <a:ext cx="4752528" cy="401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(1)</a:t>
            </a:r>
            <a:endParaRPr lang="ar-J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051560" y="1762520"/>
            <a:ext cx="3442446" cy="658368"/>
          </a:xfrm>
        </p:spPr>
        <p:txBody>
          <a:bodyPr/>
          <a:lstStyle/>
          <a:p>
            <a:r>
              <a:rPr lang="en-US" dirty="0"/>
              <a:t>4 years old</a:t>
            </a:r>
            <a:endParaRPr lang="ar-JO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88488" y="2443539"/>
            <a:ext cx="3803904" cy="2065581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Attacks of </a:t>
            </a:r>
            <a:r>
              <a:rPr lang="en-US" b="1" dirty="0" smtClean="0"/>
              <a:t>coughing</a:t>
            </a:r>
            <a:r>
              <a:rPr lang="en-US" dirty="0" smtClean="0"/>
              <a:t> and </a:t>
            </a:r>
            <a:r>
              <a:rPr lang="en-US" b="1" dirty="0" smtClean="0"/>
              <a:t>wheezing .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every </a:t>
            </a:r>
            <a:r>
              <a:rPr lang="en-US" b="1" dirty="0" smtClean="0"/>
              <a:t>spring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b="1" dirty="0" smtClean="0"/>
              <a:t>end of the summer </a:t>
            </a:r>
          </a:p>
          <a:p>
            <a:pPr marL="0" indent="0" algn="l" rtl="0">
              <a:buNone/>
            </a:pPr>
            <a:endParaRPr lang="ar-J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5002306" y="1772816"/>
            <a:ext cx="3447288" cy="658368"/>
          </a:xfrm>
        </p:spPr>
        <p:txBody>
          <a:bodyPr/>
          <a:lstStyle/>
          <a:p>
            <a:r>
              <a:rPr lang="en-US" dirty="0"/>
              <a:t>5 years </a:t>
            </a:r>
            <a:r>
              <a:rPr lang="en-US" dirty="0" smtClean="0"/>
              <a:t>old</a:t>
            </a:r>
            <a:endParaRPr lang="ar-J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0888"/>
            <a:ext cx="3799728" cy="2068808"/>
          </a:xfrm>
        </p:spPr>
        <p:txBody>
          <a:bodyPr/>
          <a:lstStyle/>
          <a:p>
            <a:pPr algn="l" rtl="0"/>
            <a:r>
              <a:rPr lang="en-US" b="1" dirty="0" smtClean="0"/>
              <a:t>Sweat test </a:t>
            </a:r>
            <a:r>
              <a:rPr lang="en-US" dirty="0" smtClean="0"/>
              <a:t>to rule out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 fibrosis 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It was within </a:t>
            </a:r>
            <a:r>
              <a:rPr lang="en-US" u="sng" dirty="0" smtClean="0"/>
              <a:t>normal</a:t>
            </a:r>
            <a:r>
              <a:rPr lang="en-US" dirty="0" smtClean="0"/>
              <a:t> range.</a:t>
            </a:r>
            <a:endParaRPr lang="ar-JO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6444208" y="17333"/>
            <a:ext cx="2016992" cy="675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ar-JO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0" y="4697760"/>
            <a:ext cx="91440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/>
              <a:t>During the past 10 years </a:t>
            </a:r>
            <a:r>
              <a:rPr lang="en-US" dirty="0">
                <a:sym typeface="Wingdings" pitchFamily="2" charset="2"/>
              </a:rPr>
              <a:t> admitted </a:t>
            </a:r>
            <a:r>
              <a:rPr lang="en-US" b="1" dirty="0">
                <a:sym typeface="Wingdings" pitchFamily="2" charset="2"/>
              </a:rPr>
              <a:t>3 times </a:t>
            </a:r>
            <a:r>
              <a:rPr lang="en-US" dirty="0">
                <a:sym typeface="Wingdings" pitchFamily="2" charset="2"/>
              </a:rPr>
              <a:t>to hospital for the </a:t>
            </a:r>
            <a:r>
              <a:rPr lang="en-US" b="1" dirty="0">
                <a:sym typeface="Wingdings" pitchFamily="2" charset="2"/>
              </a:rPr>
              <a:t>treating of </a:t>
            </a:r>
            <a:r>
              <a:rPr lang="en-US" b="1" dirty="0" smtClean="0">
                <a:sym typeface="Wingdings" pitchFamily="2" charset="2"/>
              </a:rPr>
              <a:t>asthma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“</a:t>
            </a:r>
            <a:r>
              <a:rPr lang="en-US" sz="1600" dirty="0"/>
              <a:t>Bronchodilators and intravenous </a:t>
            </a:r>
            <a:r>
              <a:rPr lang="en-US" sz="1600" dirty="0" smtClean="0"/>
              <a:t>steroids”</a:t>
            </a:r>
            <a:endParaRPr lang="en-US" sz="1600" dirty="0">
              <a:sym typeface="Wingdings" pitchFamily="2" charset="2"/>
            </a:endParaRPr>
          </a:p>
          <a:p>
            <a:pPr algn="l" rtl="0"/>
            <a:r>
              <a:rPr lang="en-US" dirty="0">
                <a:sym typeface="Wingdings" pitchFamily="2" charset="2"/>
              </a:rPr>
              <a:t>-Many emergency visits with </a:t>
            </a:r>
            <a:r>
              <a:rPr lang="en-US" b="1" dirty="0">
                <a:sym typeface="Wingdings" pitchFamily="2" charset="2"/>
              </a:rPr>
              <a:t>SEVERE ASTHMA </a:t>
            </a:r>
            <a:r>
              <a:rPr lang="en-US" b="1" dirty="0" smtClean="0">
                <a:sym typeface="Wingdings" pitchFamily="2" charset="2"/>
              </a:rPr>
              <a:t>ATTACKS</a:t>
            </a:r>
          </a:p>
          <a:p>
            <a:pPr algn="l" rtl="0"/>
            <a:r>
              <a:rPr lang="en-US" b="1" dirty="0" smtClean="0">
                <a:sym typeface="Wingdings" pitchFamily="2" charset="2"/>
              </a:rPr>
              <a:t>Maxillary sinusitis</a:t>
            </a:r>
            <a:r>
              <a:rPr lang="en-US" dirty="0" smtClean="0">
                <a:sym typeface="Wingdings" pitchFamily="2" charset="2"/>
              </a:rPr>
              <a:t> X3 “showed on radiograph” associated with </a:t>
            </a:r>
            <a:r>
              <a:rPr lang="en-US" u="sng" dirty="0" smtClean="0">
                <a:sym typeface="Wingdings" pitchFamily="2" charset="2"/>
              </a:rPr>
              <a:t>exacerbation of his asthma </a:t>
            </a:r>
            <a:r>
              <a:rPr lang="en-US" dirty="0" smtClean="0">
                <a:sym typeface="Wingdings" pitchFamily="2" charset="2"/>
              </a:rPr>
              <a:t>&amp; </a:t>
            </a:r>
            <a:r>
              <a:rPr lang="en-US" u="sng" dirty="0" smtClean="0">
                <a:sym typeface="Wingdings" pitchFamily="2" charset="2"/>
              </a:rPr>
              <a:t>green nasal discharge</a:t>
            </a:r>
            <a:endParaRPr lang="en-US" u="sng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945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(2)</a:t>
            </a:r>
            <a:endParaRPr lang="ar-J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998659" y="2276872"/>
            <a:ext cx="3442446" cy="658368"/>
          </a:xfrm>
        </p:spPr>
        <p:txBody>
          <a:bodyPr/>
          <a:lstStyle/>
          <a:p>
            <a:r>
              <a:rPr lang="en-US" dirty="0"/>
              <a:t>4 years old</a:t>
            </a:r>
            <a:endParaRPr lang="ar-JO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69690" y="2924944"/>
            <a:ext cx="3803904" cy="374441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Intermittent sneezing, nasal discharge &amp; nasal congestion </a:t>
            </a:r>
            <a:r>
              <a:rPr lang="en-US" b="1" dirty="0" smtClean="0"/>
              <a:t>(rhinitis).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Worsen upon exposure to Cats &amp; dogs. 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Nasal symptoms </a:t>
            </a:r>
            <a:r>
              <a:rPr lang="en-US" dirty="0" smtClean="0">
                <a:sym typeface="Wingdings" pitchFamily="2" charset="2"/>
              </a:rPr>
              <a:t>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oral Anti histamine “moderate success”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  <a:p>
            <a:pPr marL="0" indent="0" algn="l" rtl="0">
              <a:buNone/>
            </a:pPr>
            <a:endParaRPr lang="ar-J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1043608" y="2204864"/>
            <a:ext cx="3447288" cy="658368"/>
          </a:xfrm>
        </p:spPr>
        <p:txBody>
          <a:bodyPr/>
          <a:lstStyle/>
          <a:p>
            <a:r>
              <a:rPr lang="en-US" dirty="0" smtClean="0"/>
              <a:t>As a baby</a:t>
            </a:r>
            <a:endParaRPr lang="ar-J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560" y="2996952"/>
            <a:ext cx="3799728" cy="3172968"/>
          </a:xfrm>
        </p:spPr>
        <p:txBody>
          <a:bodyPr/>
          <a:lstStyle/>
          <a:p>
            <a:pPr algn="l" rtl="0"/>
            <a:r>
              <a:rPr lang="en-US" dirty="0" smtClean="0"/>
              <a:t>Eczema.</a:t>
            </a:r>
          </a:p>
          <a:p>
            <a:pPr algn="l" rtl="0"/>
            <a:endParaRPr lang="en-US" dirty="0"/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Cleared up by age 5</a:t>
            </a:r>
            <a:endParaRPr lang="ar-JO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6444208" y="17333"/>
            <a:ext cx="2016992" cy="675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828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Asthma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Allergic rhinitis 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1007" y="548680"/>
            <a:ext cx="7756263" cy="1054250"/>
          </a:xfrm>
        </p:spPr>
        <p:txBody>
          <a:bodyPr/>
          <a:lstStyle/>
          <a:p>
            <a:r>
              <a:rPr lang="en-US" dirty="0"/>
              <a:t>Family History</a:t>
            </a:r>
            <a:br>
              <a:rPr lang="en-US" dirty="0"/>
            </a:br>
            <a:r>
              <a:rPr lang="en-US" sz="2800" dirty="0" smtClean="0"/>
              <a:t>Genetic predisposition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“Atopy”</a:t>
            </a: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pic>
        <p:nvPicPr>
          <p:cNvPr id="6146" name="Picture 2" descr="C:\Users\user\Desktop\Dex_deedee_174x2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54710"/>
            <a:ext cx="16573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Dex_mom_174x2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854710"/>
            <a:ext cx="16573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Carl-fredricksen-u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53" y="4398800"/>
            <a:ext cx="1648817" cy="24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Dex_mom_174x2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255010"/>
            <a:ext cx="16573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Dex_dad_174x25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447876"/>
            <a:ext cx="16573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Abe_Simps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31" y="1986754"/>
            <a:ext cx="1274643" cy="22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3" y="2248347"/>
            <a:ext cx="8568953" cy="3877815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Thin &amp; unable to breath easily.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No fever.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Nasal mucosa </a:t>
            </a:r>
            <a:r>
              <a:rPr lang="en-US" dirty="0" smtClean="0">
                <a:sym typeface="Wingdings" pitchFamily="2" charset="2"/>
              </a:rPr>
              <a:t> severely congested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Wheezing heard all over the lung fields.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Normal CBC but 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high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# eosinophils </a:t>
            </a:r>
            <a:r>
              <a:rPr lang="en-US" dirty="0" smtClean="0">
                <a:sym typeface="Wingdings" pitchFamily="2" charset="2"/>
              </a:rPr>
              <a:t>&amp; </a:t>
            </a:r>
            <a:r>
              <a:rPr lang="en-US" b="1" dirty="0" smtClean="0">
                <a:sym typeface="Wingdings" pitchFamily="2" charset="2"/>
              </a:rPr>
              <a:t>high serum IgE</a:t>
            </a:r>
            <a:r>
              <a:rPr lang="en-US" dirty="0" smtClean="0">
                <a:sym typeface="Wingdings" pitchFamily="2" charset="2"/>
              </a:rPr>
              <a:t>”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Lung function tests  </a:t>
            </a:r>
            <a:r>
              <a:rPr lang="en-US" b="1" dirty="0" smtClean="0">
                <a:sym typeface="Wingdings" pitchFamily="2" charset="2"/>
              </a:rPr>
              <a:t>obstructive lung disease </a:t>
            </a:r>
            <a:r>
              <a:rPr lang="en-US" dirty="0" smtClean="0">
                <a:sym typeface="Wingdings" pitchFamily="2" charset="2"/>
              </a:rPr>
              <a:t>+ </a:t>
            </a:r>
            <a:r>
              <a:rPr lang="en-US" b="1" dirty="0" smtClean="0">
                <a:sym typeface="Wingdings" pitchFamily="2" charset="2"/>
              </a:rPr>
              <a:t>reduced</a:t>
            </a:r>
            <a:r>
              <a:rPr lang="en-US" dirty="0" smtClean="0">
                <a:sym typeface="Wingdings" pitchFamily="2" charset="2"/>
              </a:rPr>
              <a:t> peak flow rate </a:t>
            </a:r>
            <a:r>
              <a:rPr lang="en-US" b="1" dirty="0" smtClean="0">
                <a:sym typeface="Wingdings" pitchFamily="2" charset="2"/>
              </a:rPr>
              <a:t>PFR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b="1" dirty="0" smtClean="0">
                <a:sym typeface="Wingdings" pitchFamily="2" charset="2"/>
              </a:rPr>
              <a:t>reduced</a:t>
            </a:r>
            <a:r>
              <a:rPr lang="en-US" dirty="0" smtClean="0">
                <a:sym typeface="Wingdings" pitchFamily="2" charset="2"/>
              </a:rPr>
              <a:t> expiratory volume in the first second of expiration </a:t>
            </a:r>
            <a:r>
              <a:rPr lang="en-US" b="1" dirty="0" smtClean="0">
                <a:sym typeface="Wingdings" pitchFamily="2" charset="2"/>
              </a:rPr>
              <a:t>FEV1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marL="0" indent="0" algn="l" rtl="0">
              <a:buNone/>
            </a:pPr>
            <a:endParaRPr lang="en-US" dirty="0" smtClean="0">
              <a:sym typeface="Wingdings" pitchFamily="2" charset="2"/>
            </a:endParaRPr>
          </a:p>
          <a:p>
            <a:pPr algn="l" rtl="0"/>
            <a:endParaRPr lang="en-US" dirty="0">
              <a:sym typeface="Wingdings" pitchFamily="2" charset="2"/>
            </a:endParaRPr>
          </a:p>
          <a:p>
            <a:pPr algn="l" rtl="0"/>
            <a:endParaRPr lang="en-US" dirty="0" smtClean="0"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Arrival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362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569"/>
            <a:ext cx="4716016" cy="581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043077"/>
            <a:ext cx="4427982" cy="57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3418"/>
            <a:ext cx="5493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Hyperinflation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4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2723182"/>
            <a:ext cx="7745505" cy="3877815"/>
          </a:xfrm>
        </p:spPr>
        <p:txBody>
          <a:bodyPr/>
          <a:lstStyle/>
          <a:p>
            <a:pPr algn="l" rtl="0"/>
            <a:r>
              <a:rPr lang="en-US" dirty="0" smtClean="0"/>
              <a:t>RAST “ antigen specific IgE”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Histological examination of frank’s nasal fluid </a:t>
            </a:r>
            <a:r>
              <a:rPr lang="en-US" dirty="0" smtClean="0">
                <a:sym typeface="Wingdings" pitchFamily="2" charset="2"/>
              </a:rPr>
              <a:t> presence of Eosinophils. “</a:t>
            </a:r>
            <a:r>
              <a:rPr lang="ar-JO" dirty="0" smtClean="0">
                <a:sym typeface="Wingdings" pitchFamily="2" charset="2"/>
              </a:rPr>
              <a:t>أكيد لازم يطلع هيك</a:t>
            </a:r>
            <a:r>
              <a:rPr lang="en-US" dirty="0" smtClean="0">
                <a:sym typeface="Wingdings" pitchFamily="2" charset="2"/>
              </a:rPr>
              <a:t>”</a:t>
            </a:r>
          </a:p>
          <a:p>
            <a:pPr algn="l" rt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More &amp; more tests </a:t>
            </a:r>
            <a:endParaRPr lang="ar-JO" dirty="0"/>
          </a:p>
        </p:txBody>
      </p:sp>
      <p:pic>
        <p:nvPicPr>
          <p:cNvPr id="8194" name="Picture 2" descr="C:\Users\user\Desktop\662-emoji_twitter_loudly_crying_f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62633" cy="16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Custom 5">
            <a:hlinkClick r:id="" action="ppaction://hlinkshowjump?jump=lastslide" highlightClick="1"/>
          </p:cNvPr>
          <p:cNvSpPr/>
          <p:nvPr/>
        </p:nvSpPr>
        <p:spPr>
          <a:xfrm>
            <a:off x="5365333" y="2708920"/>
            <a:ext cx="1728192" cy="936104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Don’t press</a:t>
            </a:r>
            <a:endParaRPr lang="ar-JO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exodia_the_forbidden_one_by_ssjgar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Fluffy-Lion-d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5"/>
            <a:ext cx="2232248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216024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1" y="1268760"/>
            <a:ext cx="2235964" cy="14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ws_Tree_Grass_Windmill_Sky_Clouds_1280x1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104"/>
            <a:ext cx="2160240" cy="166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Common-ragweed2-1024x9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2160240" cy="166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251520" y="5373216"/>
            <a:ext cx="1152128" cy="11521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1620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8444753" cy="3877815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Immediate inhalation of bronchodilator </a:t>
            </a:r>
            <a:r>
              <a:rPr lang="en-US" b="1" dirty="0" smtClean="0"/>
              <a:t>ventolin</a:t>
            </a:r>
            <a:r>
              <a:rPr lang="en-US" dirty="0" smtClean="0"/>
              <a:t> “albuterol sulfate” at the clinic </a:t>
            </a:r>
            <a:r>
              <a:rPr lang="en-US" dirty="0" smtClean="0">
                <a:sym typeface="Wingdings" pitchFamily="2" charset="2"/>
              </a:rPr>
              <a:t> felt better &amp; PFR rose</a:t>
            </a:r>
            <a:r>
              <a:rPr lang="en-US" dirty="0">
                <a:sym typeface="Wingdings" pitchFamily="2" charset="2"/>
              </a:rPr>
              <a:t> ♥</a:t>
            </a:r>
            <a:endParaRPr lang="en-US" dirty="0" smtClean="0">
              <a:sym typeface="Wingdings" pitchFamily="2" charset="2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 Sent home on 1-week course of </a:t>
            </a:r>
            <a:r>
              <a:rPr lang="en-US" b="1" dirty="0" smtClean="0"/>
              <a:t>corticosteroid prednisone </a:t>
            </a:r>
            <a:r>
              <a:rPr lang="en-US" dirty="0" smtClean="0"/>
              <a:t>“orally”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Inhale </a:t>
            </a:r>
            <a:r>
              <a:rPr lang="en-US" b="1" dirty="0" smtClean="0"/>
              <a:t>albuterol</a:t>
            </a:r>
            <a:r>
              <a:rPr lang="en-US" dirty="0" smtClean="0"/>
              <a:t> 3 times a day , with extra dose if needed but not more than every 4 hours.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Inhaled </a:t>
            </a:r>
            <a:r>
              <a:rPr lang="en-US" b="1" dirty="0" smtClean="0"/>
              <a:t>Disodium cromoglycate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Oral</a:t>
            </a:r>
            <a:r>
              <a:rPr lang="en-US" b="1" dirty="0" smtClean="0"/>
              <a:t> antihistamine + beclomethasone “inhaled”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to relieve his </a:t>
            </a:r>
            <a:r>
              <a:rPr lang="en-US" b="1" dirty="0" smtClean="0">
                <a:sym typeface="Wingdings" pitchFamily="2" charset="2"/>
              </a:rPr>
              <a:t>nasal congestion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2401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9" y="-155015"/>
            <a:ext cx="8229600" cy="1143000"/>
          </a:xfrm>
        </p:spPr>
        <p:txBody>
          <a:bodyPr/>
          <a:lstStyle/>
          <a:p>
            <a:r>
              <a:rPr lang="ar-JO" dirty="0" smtClean="0"/>
              <a:t>و جرّنا الحرام لحرام فحرام</a:t>
            </a: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3330"/>
            <a:ext cx="9187250" cy="296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49" y="4003652"/>
            <a:ext cx="6353203" cy="285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018" y="1178461"/>
            <a:ext cx="2676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First </a:t>
            </a:r>
            <a:r>
              <a:rPr lang="en-US" dirty="0" smtClean="0"/>
              <a:t>exposure to pollen</a:t>
            </a:r>
            <a:endParaRPr lang="ar-JO" dirty="0"/>
          </a:p>
        </p:txBody>
      </p:sp>
      <p:sp>
        <p:nvSpPr>
          <p:cNvPr id="5" name="Rectangle 4"/>
          <p:cNvSpPr/>
          <p:nvPr/>
        </p:nvSpPr>
        <p:spPr>
          <a:xfrm>
            <a:off x="3059832" y="84948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IL-4 drives B cells to</a:t>
            </a:r>
          </a:p>
          <a:p>
            <a:pPr algn="l"/>
            <a:r>
              <a:rPr lang="en-US" dirty="0"/>
              <a:t>produce </a:t>
            </a:r>
            <a:r>
              <a:rPr lang="en-US" dirty="0" err="1"/>
              <a:t>lgE</a:t>
            </a:r>
            <a:r>
              <a:rPr lang="en-US" dirty="0"/>
              <a:t> in response</a:t>
            </a:r>
          </a:p>
          <a:p>
            <a:pPr algn="l"/>
            <a:r>
              <a:rPr lang="en-US" dirty="0"/>
              <a:t>to pollen antigens</a:t>
            </a:r>
            <a:endParaRPr lang="ar-JO" dirty="0"/>
          </a:p>
        </p:txBody>
      </p:sp>
      <p:sp>
        <p:nvSpPr>
          <p:cNvPr id="6" name="Rectangle 5"/>
          <p:cNvSpPr/>
          <p:nvPr/>
        </p:nvSpPr>
        <p:spPr>
          <a:xfrm>
            <a:off x="6360683" y="987985"/>
            <a:ext cx="282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Pollen-specific </a:t>
            </a:r>
            <a:r>
              <a:rPr lang="en-US" dirty="0" err="1"/>
              <a:t>lgE</a:t>
            </a:r>
            <a:endParaRPr lang="en-US" dirty="0"/>
          </a:p>
          <a:p>
            <a:pPr algn="l"/>
            <a:r>
              <a:rPr lang="en-US" dirty="0"/>
              <a:t>binds to mast cell</a:t>
            </a:r>
            <a:endParaRPr lang="ar-JO" dirty="0"/>
          </a:p>
        </p:txBody>
      </p:sp>
      <p:sp>
        <p:nvSpPr>
          <p:cNvPr id="7" name="Rectangle 6"/>
          <p:cNvSpPr/>
          <p:nvPr/>
        </p:nvSpPr>
        <p:spPr>
          <a:xfrm>
            <a:off x="1387149" y="39549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/>
              <a:t>Second exposure</a:t>
            </a:r>
          </a:p>
          <a:p>
            <a:pPr algn="l"/>
            <a:r>
              <a:rPr lang="en-US" dirty="0"/>
              <a:t>to pollen</a:t>
            </a:r>
            <a:endParaRPr lang="ar-JO" dirty="0"/>
          </a:p>
        </p:txBody>
      </p:sp>
      <p:sp>
        <p:nvSpPr>
          <p:cNvPr id="8" name="Rectangle 7"/>
          <p:cNvSpPr/>
          <p:nvPr/>
        </p:nvSpPr>
        <p:spPr>
          <a:xfrm>
            <a:off x="4624379" y="39789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600" dirty="0"/>
              <a:t>Acute release of mast-cell</a:t>
            </a:r>
          </a:p>
          <a:p>
            <a:pPr algn="l"/>
            <a:r>
              <a:rPr lang="en-US" sz="1600" dirty="0"/>
              <a:t>contents causes allergic</a:t>
            </a:r>
          </a:p>
          <a:p>
            <a:pPr algn="l"/>
            <a:r>
              <a:rPr lang="en-US" sz="1600" dirty="0"/>
              <a:t>rhinitis (hay fever)</a:t>
            </a:r>
            <a:endParaRPr lang="ar-JO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173008"/>
            <a:ext cx="720080" cy="23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6678" y="548680"/>
            <a:ext cx="4445023" cy="644729"/>
          </a:xfrm>
        </p:spPr>
        <p:txBody>
          <a:bodyPr/>
          <a:lstStyle/>
          <a:p>
            <a:r>
              <a:rPr lang="en-US" dirty="0" smtClean="0"/>
              <a:t>Hypersensitivity skin tests</a:t>
            </a:r>
            <a:br>
              <a:rPr lang="en-US" dirty="0" smtClean="0"/>
            </a:br>
            <a:r>
              <a:rPr lang="en-US" dirty="0" smtClean="0"/>
              <a:t>“skin prick test”</a:t>
            </a:r>
            <a:endParaRPr lang="ar-J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850670" y="1354794"/>
            <a:ext cx="3960440" cy="550320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/>
              <a:t>-This test was done After 2 weeks.</a:t>
            </a:r>
          </a:p>
          <a:p>
            <a:pPr algn="l"/>
            <a:r>
              <a:rPr lang="en-US" sz="2400" dirty="0" smtClean="0"/>
              <a:t>- </a:t>
            </a:r>
            <a:r>
              <a:rPr lang="en-US" sz="2400" b="1" dirty="0" smtClean="0"/>
              <a:t>Type 1 hyper sensitivity positive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endParaRPr lang="en-US" sz="2400" dirty="0" smtClean="0"/>
          </a:p>
          <a:p>
            <a:pPr algn="l"/>
            <a:r>
              <a:rPr lang="en-US" sz="2400" dirty="0" smtClean="0"/>
              <a:t>- He was advised to avoid contact with allergens.</a:t>
            </a:r>
          </a:p>
          <a:p>
            <a:pPr algn="l"/>
            <a:r>
              <a:rPr lang="en-US" sz="2400" dirty="0" smtClean="0"/>
              <a:t>- Started </a:t>
            </a:r>
            <a:r>
              <a:rPr lang="en-US" sz="2400" b="1" dirty="0" smtClean="0"/>
              <a:t>immunotherapy</a:t>
            </a:r>
            <a:r>
              <a:rPr lang="en-US" sz="2400" dirty="0" smtClean="0"/>
              <a:t> with injection of </a:t>
            </a:r>
            <a:r>
              <a:rPr lang="en-US" sz="1800" dirty="0" smtClean="0"/>
              <a:t>(grass, trees , ragweed pollen, dust mite antigens)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2400" dirty="0" smtClean="0"/>
              <a:t>- A year and a half later his </a:t>
            </a:r>
            <a:r>
              <a:rPr lang="en-US" sz="2400" b="1" dirty="0" smtClean="0"/>
              <a:t>asthma is stable </a:t>
            </a:r>
            <a:r>
              <a:rPr lang="en-US" sz="2400" dirty="0" smtClean="0"/>
              <a:t>, </a:t>
            </a:r>
            <a:r>
              <a:rPr lang="en-US" sz="2400" b="1" dirty="0" smtClean="0"/>
              <a:t>Rhinitis </a:t>
            </a:r>
            <a:r>
              <a:rPr lang="en-US" sz="2400" dirty="0" smtClean="0"/>
              <a:t>require much </a:t>
            </a:r>
            <a:r>
              <a:rPr lang="en-US" sz="2400" b="1" dirty="0" smtClean="0"/>
              <a:t>less medication</a:t>
            </a:r>
            <a:r>
              <a:rPr lang="en-US" sz="2400" dirty="0" smtClean="0"/>
              <a:t> </a:t>
            </a:r>
          </a:p>
          <a:p>
            <a:pPr algn="l"/>
            <a:endParaRPr lang="en-US" sz="2400" dirty="0" smtClean="0"/>
          </a:p>
          <a:p>
            <a:pPr algn="l"/>
            <a:endParaRPr lang="ar-JO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033" y="-21886"/>
            <a:ext cx="4886325" cy="698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99792" y="764704"/>
            <a:ext cx="19975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Ragweed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9792" y="3356992"/>
            <a:ext cx="19975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aline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2422" y="5743629"/>
            <a:ext cx="23042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Histamine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46414" y="3789040"/>
            <a:ext cx="2304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control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93036" y="6097571"/>
            <a:ext cx="2304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control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2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HE LIVES ♥♥</a:t>
            </a:r>
            <a:endParaRPr lang="ar-J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2638" y="3573016"/>
            <a:ext cx="7734747" cy="1500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Thank you </a:t>
            </a:r>
            <a:r>
              <a:rPr lang="en-US" sz="2800" dirty="0" smtClean="0">
                <a:sym typeface="Wingdings" pitchFamily="2" charset="2"/>
              </a:rPr>
              <a:t></a:t>
            </a:r>
            <a:r>
              <a:rPr lang="en-US" sz="2800" dirty="0" smtClean="0"/>
              <a:t>  </a:t>
            </a:r>
            <a:endParaRPr lang="ar-JO" sz="2800" dirty="0"/>
          </a:p>
        </p:txBody>
      </p:sp>
      <p:pic>
        <p:nvPicPr>
          <p:cNvPr id="1026" name="Picture 2" descr="C:\Users\user\Desktop\real-madrid-hd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69" y="409974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Custom 5">
            <a:hlinkClick r:id="" action="ppaction://hlinkshowjump?jump=endshow" highlightClick="1"/>
          </p:cNvPr>
          <p:cNvSpPr/>
          <p:nvPr/>
        </p:nvSpPr>
        <p:spPr>
          <a:xfrm>
            <a:off x="4355977" y="4941168"/>
            <a:ext cx="360040" cy="1913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436096" y="5486048"/>
            <a:ext cx="3358055" cy="750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atin typeface="Edwardian Script ITC" pitchFamily="66" charset="0"/>
              </a:rPr>
              <a:t>Hala madrid</a:t>
            </a:r>
            <a:endParaRPr lang="ar-JO" sz="5400" dirty="0"/>
          </a:p>
        </p:txBody>
      </p:sp>
    </p:spTree>
    <p:extLst>
      <p:ext uri="{BB962C8B-B14F-4D97-AF65-F5344CB8AC3E}">
        <p14:creationId xmlns:p14="http://schemas.microsoft.com/office/powerpoint/2010/main" val="3874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2050" name="Picture 2" descr="C:\Users\user\Downloads\15053350_10211105631542825_1049071271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6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24992" y="64095"/>
            <a:ext cx="3894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dirty="0"/>
              <a:t>Acute responses</a:t>
            </a:r>
            <a:endParaRPr lang="ar-JO" sz="4000" dirty="0"/>
          </a:p>
        </p:txBody>
      </p:sp>
      <p:sp>
        <p:nvSpPr>
          <p:cNvPr id="8" name="Rectangle 7"/>
          <p:cNvSpPr/>
          <p:nvPr/>
        </p:nvSpPr>
        <p:spPr>
          <a:xfrm>
            <a:off x="-1" y="935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/>
              <a:t>Inflammatory mediators cause increased</a:t>
            </a:r>
          </a:p>
          <a:p>
            <a:pPr algn="l"/>
            <a:r>
              <a:rPr lang="en-US" b="1" dirty="0"/>
              <a:t>mucus secretion </a:t>
            </a:r>
            <a:r>
              <a:rPr lang="en-US" dirty="0" smtClean="0"/>
              <a:t>&amp; </a:t>
            </a:r>
            <a:r>
              <a:rPr lang="en-US" b="1" dirty="0" smtClean="0"/>
              <a:t> </a:t>
            </a:r>
            <a:r>
              <a:rPr lang="en-US" b="1" dirty="0"/>
              <a:t>smooth muscle</a:t>
            </a:r>
          </a:p>
          <a:p>
            <a:pPr algn="l"/>
            <a:r>
              <a:rPr lang="en-US" b="1" dirty="0"/>
              <a:t>contraction </a:t>
            </a:r>
            <a:r>
              <a:rPr lang="en-US" u="sng" dirty="0"/>
              <a:t>leading to</a:t>
            </a:r>
            <a:r>
              <a:rPr lang="en-US" b="1" dirty="0"/>
              <a:t> airway obstruction</a:t>
            </a:r>
            <a:endParaRPr lang="ar-JO" b="1" dirty="0"/>
          </a:p>
        </p:txBody>
      </p:sp>
      <p:sp>
        <p:nvSpPr>
          <p:cNvPr id="9" name="Rectangle 8"/>
          <p:cNvSpPr/>
          <p:nvPr/>
        </p:nvSpPr>
        <p:spPr>
          <a:xfrm>
            <a:off x="4716016" y="1185719"/>
            <a:ext cx="4296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/>
              <a:t>Recruitment of cells from the circulation</a:t>
            </a:r>
            <a:endParaRPr lang="ar-JO" dirty="0"/>
          </a:p>
        </p:txBody>
      </p:sp>
      <p:sp>
        <p:nvSpPr>
          <p:cNvPr id="10" name="Rectangle 9"/>
          <p:cNvSpPr/>
          <p:nvPr/>
        </p:nvSpPr>
        <p:spPr>
          <a:xfrm>
            <a:off x="-138807" y="2267580"/>
            <a:ext cx="966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airway</a:t>
            </a:r>
            <a:endParaRPr lang="ar-JO" dirty="0"/>
          </a:p>
        </p:txBody>
      </p:sp>
      <p:sp>
        <p:nvSpPr>
          <p:cNvPr id="15" name="Rectangle 14"/>
          <p:cNvSpPr/>
          <p:nvPr/>
        </p:nvSpPr>
        <p:spPr>
          <a:xfrm>
            <a:off x="4541713" y="2267580"/>
            <a:ext cx="966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airway</a:t>
            </a:r>
            <a:endParaRPr lang="ar-JO" dirty="0"/>
          </a:p>
        </p:txBody>
      </p:sp>
      <p:sp>
        <p:nvSpPr>
          <p:cNvPr id="11" name="Rectangle 10"/>
          <p:cNvSpPr/>
          <p:nvPr/>
        </p:nvSpPr>
        <p:spPr>
          <a:xfrm>
            <a:off x="-1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blood</a:t>
            </a:r>
          </a:p>
          <a:p>
            <a:r>
              <a:rPr lang="en-US" dirty="0"/>
              <a:t>vessel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313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3454" y="0"/>
            <a:ext cx="55370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Chronic response</a:t>
            </a:r>
            <a:endParaRPr lang="ar-JO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1106488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Chronic response caused by cytokines</a:t>
            </a:r>
          </a:p>
          <a:p>
            <a:pPr algn="ctr"/>
            <a:r>
              <a:rPr lang="en-US" sz="2800" dirty="0"/>
              <a:t>and eosinophil products</a:t>
            </a:r>
            <a:endParaRPr lang="ar-JO" sz="2800" dirty="0"/>
          </a:p>
        </p:txBody>
      </p:sp>
      <p:sp>
        <p:nvSpPr>
          <p:cNvPr id="6" name="Rectangle 5"/>
          <p:cNvSpPr/>
          <p:nvPr/>
        </p:nvSpPr>
        <p:spPr>
          <a:xfrm>
            <a:off x="6289617" y="2204863"/>
            <a:ext cx="2101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eosinophil granule</a:t>
            </a:r>
          </a:p>
          <a:p>
            <a:r>
              <a:rPr lang="en-US" dirty="0"/>
              <a:t>proteins</a:t>
            </a:r>
            <a:endParaRPr lang="ar-JO" dirty="0"/>
          </a:p>
        </p:txBody>
      </p:sp>
      <p:sp>
        <p:nvSpPr>
          <p:cNvPr id="7" name="Rectangle 6"/>
          <p:cNvSpPr/>
          <p:nvPr/>
        </p:nvSpPr>
        <p:spPr>
          <a:xfrm>
            <a:off x="3981381" y="2220222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cytokines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8636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7748" y="0"/>
            <a:ext cx="8124732" cy="1054250"/>
          </a:xfrm>
        </p:spPr>
        <p:txBody>
          <a:bodyPr/>
          <a:lstStyle/>
          <a:p>
            <a:r>
              <a:rPr lang="en-US" sz="3200" dirty="0"/>
              <a:t>Obstruction of Airways in Chronic Asthma</a:t>
            </a:r>
            <a:endParaRPr lang="ar-JO" sz="3200" dirty="0"/>
          </a:p>
        </p:txBody>
      </p:sp>
      <p:pic>
        <p:nvPicPr>
          <p:cNvPr id="11266" name="Picture 2" descr="C:\Users\user\Desktop\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6370"/>
            <a:ext cx="7884368" cy="59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8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125" name="Picture 5" descr="C:\Users\user\Desktop\15175447_10211103171961337_21807326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7340" y="-2129308"/>
            <a:ext cx="7029400" cy="109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7" name="Picture 3" descr="C:\Users\us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3" y="2248347"/>
            <a:ext cx="8280920" cy="3877815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- One of the most common allergies</a:t>
            </a:r>
          </a:p>
          <a:p>
            <a:pPr marL="0" indent="0" algn="l">
              <a:buNone/>
            </a:pPr>
            <a:r>
              <a:rPr lang="en-US" dirty="0" smtClean="0"/>
              <a:t>- Caused by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inhaled</a:t>
            </a:r>
            <a:r>
              <a:rPr lang="en-US" dirty="0" smtClean="0"/>
              <a:t> particles containing foreign proteins “allergen”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Allergic rhinitis </a:t>
            </a:r>
            <a:r>
              <a:rPr lang="en-US" dirty="0" smtClean="0">
                <a:sym typeface="Wingdings" pitchFamily="2" charset="2"/>
              </a:rPr>
              <a:t>&amp; </a:t>
            </a:r>
            <a:r>
              <a:rPr lang="en-US" b="1" dirty="0" smtClean="0">
                <a:sym typeface="Wingdings" pitchFamily="2" charset="2"/>
              </a:rPr>
              <a:t>allergic asthma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marL="0" indent="0" algn="l">
              <a:buNone/>
            </a:pPr>
            <a:r>
              <a:rPr lang="en-US" b="1" dirty="0" smtClean="0"/>
              <a:t>- </a:t>
            </a:r>
            <a:r>
              <a:rPr lang="en-US" dirty="0" smtClean="0"/>
              <a:t>The allergic inflammatory response </a:t>
            </a:r>
            <a:r>
              <a:rPr lang="en-US" dirty="0" smtClean="0">
                <a:sym typeface="Wingdings" pitchFamily="2" charset="2"/>
              </a:rPr>
              <a:t> increase </a:t>
            </a:r>
            <a:r>
              <a:rPr lang="en-US" b="1" dirty="0" smtClean="0">
                <a:sym typeface="Wingdings" pitchFamily="2" charset="2"/>
              </a:rPr>
              <a:t>hypersensitivity</a:t>
            </a:r>
            <a:r>
              <a:rPr lang="en-US" dirty="0" smtClean="0">
                <a:sym typeface="Wingdings" pitchFamily="2" charset="2"/>
              </a:rPr>
              <a:t> of the airways not only to re-exposure to allergen but also to </a:t>
            </a:r>
            <a:r>
              <a:rPr lang="en-US" b="1" u="sng" dirty="0" smtClean="0">
                <a:sym typeface="Wingdings" pitchFamily="2" charset="2"/>
              </a:rPr>
              <a:t>non-specific agents. 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A) Intrinsic asthma “without allergies”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B) Extrinsic asthma “ Allergic asthma” </a:t>
            </a:r>
            <a:r>
              <a:rPr lang="en-US" b="1" dirty="0" smtClean="0"/>
              <a:t> </a:t>
            </a:r>
            <a:endParaRPr lang="ar-JO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6263" cy="1054250"/>
          </a:xfrm>
        </p:spPr>
        <p:txBody>
          <a:bodyPr/>
          <a:lstStyle/>
          <a:p>
            <a:r>
              <a:rPr lang="ar-JO" dirty="0"/>
              <a:t>هلأ جدّ بدنا نحكي </a:t>
            </a:r>
            <a:r>
              <a:rPr lang="ar-JO" dirty="0" smtClean="0"/>
              <a:t>عن ال </a:t>
            </a:r>
            <a:r>
              <a:rPr lang="ar-JO" dirty="0"/>
              <a:t/>
            </a:r>
            <a:br>
              <a:rPr lang="ar-JO" dirty="0"/>
            </a:br>
            <a:r>
              <a:rPr lang="en-US" dirty="0" smtClean="0"/>
              <a:t>Asthma</a:t>
            </a:r>
            <a:endParaRPr lang="ar-JO" dirty="0"/>
          </a:p>
        </p:txBody>
      </p:sp>
      <p:pic>
        <p:nvPicPr>
          <p:cNvPr id="3074" name="Picture 2" descr="C:\Users\user\Desktop\Flexing-Muscles-Emoji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657014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4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620</TotalTime>
  <Words>793</Words>
  <Application>Microsoft Office PowerPoint</Application>
  <PresentationFormat>On-screen Show (4:3)</PresentationFormat>
  <Paragraphs>175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Hardcover</vt:lpstr>
      <vt:lpstr>Allergic asthma  </vt:lpstr>
      <vt:lpstr>و جرّنا الحرام لحرام فحرام</vt:lpstr>
      <vt:lpstr>PowerPoint Presentation</vt:lpstr>
      <vt:lpstr>PowerPoint Presentation</vt:lpstr>
      <vt:lpstr>PowerPoint Presentation</vt:lpstr>
      <vt:lpstr>Obstruction of Airways in Chronic Asthma</vt:lpstr>
      <vt:lpstr>PowerPoint Presentation</vt:lpstr>
      <vt:lpstr>PowerPoint Presentation</vt:lpstr>
      <vt:lpstr>هلأ جدّ بدنا نحكي عن ال  Asthma</vt:lpstr>
      <vt:lpstr>The case of Frank Morgan</vt:lpstr>
      <vt:lpstr>When he was 3 years old</vt:lpstr>
      <vt:lpstr>History (1)</vt:lpstr>
      <vt:lpstr>History (2)</vt:lpstr>
      <vt:lpstr>Family History Genetic predisposition “Atopy” </vt:lpstr>
      <vt:lpstr>Arrival </vt:lpstr>
      <vt:lpstr>PowerPoint Presentation</vt:lpstr>
      <vt:lpstr>More &amp; more tests </vt:lpstr>
      <vt:lpstr>PowerPoint Presentation</vt:lpstr>
      <vt:lpstr>Treatment</vt:lpstr>
      <vt:lpstr>Hypersensitivity skin tests “skin prick test”</vt:lpstr>
      <vt:lpstr>AND HE LIVES ♥♥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2016-11-21T00:41:47Z</dcterms:created>
  <dcterms:modified xsi:type="dcterms:W3CDTF">2016-11-22T10:12:52Z</dcterms:modified>
</cp:coreProperties>
</file>