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sldIdLst>
    <p:sldId id="256" r:id="rId2"/>
    <p:sldId id="258" r:id="rId3"/>
    <p:sldId id="260" r:id="rId4"/>
    <p:sldId id="319" r:id="rId5"/>
    <p:sldId id="275" r:id="rId6"/>
    <p:sldId id="273" r:id="rId7"/>
    <p:sldId id="262" r:id="rId8"/>
    <p:sldId id="305" r:id="rId9"/>
    <p:sldId id="306" r:id="rId10"/>
    <p:sldId id="307" r:id="rId11"/>
    <p:sldId id="269" r:id="rId12"/>
    <p:sldId id="274" r:id="rId13"/>
    <p:sldId id="280" r:id="rId14"/>
    <p:sldId id="282" r:id="rId15"/>
    <p:sldId id="284" r:id="rId16"/>
    <p:sldId id="286" r:id="rId17"/>
    <p:sldId id="298" r:id="rId18"/>
    <p:sldId id="285" r:id="rId19"/>
    <p:sldId id="293" r:id="rId20"/>
    <p:sldId id="294" r:id="rId21"/>
    <p:sldId id="295" r:id="rId22"/>
    <p:sldId id="297" r:id="rId23"/>
    <p:sldId id="296" r:id="rId24"/>
    <p:sldId id="287" r:id="rId25"/>
    <p:sldId id="288" r:id="rId26"/>
    <p:sldId id="291" r:id="rId27"/>
    <p:sldId id="310" r:id="rId28"/>
    <p:sldId id="311" r:id="rId29"/>
    <p:sldId id="312" r:id="rId30"/>
    <p:sldId id="313" r:id="rId31"/>
    <p:sldId id="314" r:id="rId32"/>
    <p:sldId id="315" r:id="rId33"/>
    <p:sldId id="316" r:id="rId34"/>
    <p:sldId id="317" r:id="rId35"/>
    <p:sldId id="318" r:id="rId36"/>
    <p:sldId id="308" r:id="rId37"/>
    <p:sldId id="309" r:id="rId38"/>
    <p:sldId id="30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l" defTabSz="914400" rtl="0" eaLnBrk="1" latinLnBrk="0" hangingPunct="1">
      <a:defRPr kern="1200">
        <a:solidFill>
          <a:schemeClr val="tx1"/>
        </a:solidFill>
        <a:latin typeface="Garamond" pitchFamily="18" charset="0"/>
        <a:ea typeface="+mn-ea"/>
        <a:cs typeface="Arial" pitchFamily="34" charset="0"/>
      </a:defRPr>
    </a:lvl6pPr>
    <a:lvl7pPr marL="2743200" algn="l" defTabSz="914400" rtl="0" eaLnBrk="1" latinLnBrk="0" hangingPunct="1">
      <a:defRPr kern="1200">
        <a:solidFill>
          <a:schemeClr val="tx1"/>
        </a:solidFill>
        <a:latin typeface="Garamond" pitchFamily="18" charset="0"/>
        <a:ea typeface="+mn-ea"/>
        <a:cs typeface="Arial" pitchFamily="34" charset="0"/>
      </a:defRPr>
    </a:lvl7pPr>
    <a:lvl8pPr marL="3200400" algn="l" defTabSz="914400" rtl="0" eaLnBrk="1" latinLnBrk="0" hangingPunct="1">
      <a:defRPr kern="1200">
        <a:solidFill>
          <a:schemeClr val="tx1"/>
        </a:solidFill>
        <a:latin typeface="Garamond" pitchFamily="18" charset="0"/>
        <a:ea typeface="+mn-ea"/>
        <a:cs typeface="Arial" pitchFamily="34" charset="0"/>
      </a:defRPr>
    </a:lvl8pPr>
    <a:lvl9pPr marL="3657600" algn="l" defTabSz="914400" rtl="0" eaLnBrk="1" latinLnBrk="0" hangingPunct="1">
      <a:defRPr kern="1200">
        <a:solidFill>
          <a:schemeClr val="tx1"/>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74" d="100"/>
          <a:sy n="74" d="100"/>
        </p:scale>
        <p:origin x="105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F9F70-E1B9-45DC-BF2E-DBAF23CA0A53}" type="datetimeFigureOut">
              <a:rPr lang="en-US" smtClean="0"/>
              <a:pPr/>
              <a:t>11/26/2017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3D157-F5F9-41F8-A0B7-9BA6A6DF51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eddean.luc.edu/lumen/MedEd/urology/nrngmobs.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ddean.luc.edu/lumen/MedEd/urology/upjsurg.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1B586-C961-47EF-ADAB-1F57FF102CFA}" type="slidenum">
              <a:rPr lang="ar-JO"/>
              <a:pPr/>
              <a:t>30</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lgn="l" rtl="0"/>
            <a:r>
              <a:rPr lang="en-US" b="1"/>
              <a:t>Normal Nuclear Renogram</a:t>
            </a:r>
            <a:r>
              <a:rPr lang="en-US"/>
              <a:t/>
            </a:r>
            <a:br>
              <a:rPr lang="en-US"/>
            </a:br>
            <a:r>
              <a:rPr lang="en-US"/>
              <a:t/>
            </a:r>
            <a:br>
              <a:rPr lang="en-US"/>
            </a:br>
            <a:r>
              <a:rPr lang="en-US"/>
              <a:t>After the venous injection of radioisotope, images are collected over three minute intervals. DTPA is one of four types of radionuclide agents used in imaging of the kidney. It is </a:t>
            </a:r>
            <a:r>
              <a:rPr lang="en-US" b="1"/>
              <a:t>filtered through the glomerulus so it is useful in detecting perfusion of the kidney and glomerular filtration</a:t>
            </a:r>
            <a:r>
              <a:rPr lang="en-US"/>
              <a:t>. It does not demonstrate function of the renal tubules. The images are read from left to right and from top to bottom. Note that, unlike x-rays, </a:t>
            </a:r>
            <a:r>
              <a:rPr lang="en-US" b="1"/>
              <a:t>nuclear renograms show the left kidney on the left side</a:t>
            </a:r>
            <a:r>
              <a:rPr lang="en-US"/>
              <a:t> (as you face the scan). The data collected by the camera is analyzed by a computer and plotted on a time graph. Counts (how much isotope is in the kidneys) is shown on the Y axis and time from injection is shown on the X axis. The response of each kidney is plotted separately.Notice that both kidneys take up the isotope rapidly (the curves are steeply rising between 1 and 3 minutes). The concentration of the isotope peaks at 4-6 minutes and then starts to fall. Normally at least half of the isotope is excreted and drained from the kidneys within 20 minutes. When obstruction is suspected, a diuretic is given 15 minutes after injection of the isotope to increase urine production. This will wash the isotope out of an enlarged kidney pelvis as long as there is no obstruction to urine flow into the bladder. </a:t>
            </a:r>
            <a:r>
              <a:rPr lang="en-US">
                <a:hlinkClick r:id="rId3"/>
              </a:rPr>
              <a:t>See a scan showing obstruction.</a:t>
            </a: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A5907-6EBC-42F0-9EFA-5CC9A64F50DD}" type="slidenum">
              <a:rPr lang="ar-JO"/>
              <a:pPr/>
              <a:t>31</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algn="l" rtl="0"/>
            <a:r>
              <a:rPr lang="en-US" b="1"/>
              <a:t>Nuclear Renogram of Kidney with Hydronephrosis</a:t>
            </a:r>
            <a:endParaRPr lang="en-US"/>
          </a:p>
          <a:p>
            <a:pPr algn="l" rtl="0"/>
            <a:r>
              <a:rPr lang="en-US"/>
              <a:t>After the venous injection, both kidney take up the radioisotope, </a:t>
            </a:r>
            <a:r>
              <a:rPr lang="en-US" b="1"/>
              <a:t>DTPA</a:t>
            </a:r>
            <a:r>
              <a:rPr lang="en-US"/>
              <a:t>. Notice that although the kidneys are the same size, the center of the right kidney has areas of decreased radioactivity (photopenia); the hilum of the right kidney is lighter grey. This indicates that the kidney has hydronephrosis; the pelvis is so large that the renal parenchyma is stretched over it.Notice that the left kidneys show peak concentration (computer generated curve in the lower right-hand corner of the image) at about 5-7 minutes. The left kidney promptly drains (the computer curve drops rapidly). The computer curve of the right kidney shows a much more gradual rise and it continues to rise almost to the end of the study. This shows that the right kidney doesn't drain; it is obstructed. Additional studies demonstrated that the obstruction occurred at the </a:t>
            </a:r>
            <a:r>
              <a:rPr lang="en-US">
                <a:hlinkClick r:id="rId3"/>
              </a:rPr>
              <a:t>ureteropelvic junction</a:t>
            </a:r>
            <a:r>
              <a:rPr lang="en-US"/>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A91B5-1C1A-47AC-B023-404815E9B51A}" type="slidenum">
              <a:rPr lang="ar-JO"/>
              <a:pPr/>
              <a:t>33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algn="l" rtl="0"/>
            <a:r>
              <a:rPr lang="en-US"/>
              <a:t>A late drainage film showed prompt drainage of the left reflux, but on the right, there was obstruction at the end of the ureter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8066" name="Group 2"/>
          <p:cNvGrpSpPr>
            <a:grpSpLocks/>
          </p:cNvGrpSpPr>
          <p:nvPr/>
        </p:nvGrpSpPr>
        <p:grpSpPr bwMode="auto">
          <a:xfrm>
            <a:off x="0" y="0"/>
            <a:ext cx="9140825" cy="6850063"/>
            <a:chOff x="0" y="0"/>
            <a:chExt cx="5758" cy="4315"/>
          </a:xfrm>
        </p:grpSpPr>
        <p:grpSp>
          <p:nvGrpSpPr>
            <p:cNvPr id="88067" name="Group 3"/>
            <p:cNvGrpSpPr>
              <a:grpSpLocks/>
            </p:cNvGrpSpPr>
            <p:nvPr userDrawn="1"/>
          </p:nvGrpSpPr>
          <p:grpSpPr bwMode="auto">
            <a:xfrm>
              <a:off x="1728" y="2230"/>
              <a:ext cx="4027" cy="2085"/>
              <a:chOff x="1728" y="2230"/>
              <a:chExt cx="4027" cy="2085"/>
            </a:xfrm>
          </p:grpSpPr>
          <p:sp>
            <p:nvSpPr>
              <p:cNvPr id="8806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8806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8807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8807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8807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8807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8807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8807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80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8077"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88078"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88079" name="Rectangle 15"/>
          <p:cNvSpPr>
            <a:spLocks noGrp="1" noChangeArrowheads="1"/>
          </p:cNvSpPr>
          <p:nvPr>
            <p:ph type="sldNum" sz="quarter" idx="4"/>
          </p:nvPr>
        </p:nvSpPr>
        <p:spPr>
          <a:xfrm>
            <a:off x="6553200" y="6254750"/>
            <a:ext cx="2133600" cy="476250"/>
          </a:xfrm>
        </p:spPr>
        <p:txBody>
          <a:bodyPr/>
          <a:lstStyle>
            <a:lvl1pPr>
              <a:defRPr/>
            </a:lvl1pPr>
          </a:lstStyle>
          <a:p>
            <a:fld id="{A492D032-29A7-4726-89EE-CDA6FC3173CD}"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3012805-1C73-40F0-A187-67E630EE2CB1}"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48B2918-8147-4855-8FAF-554F3BD947ED}"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2522EF63-B020-455F-9923-20079FF06769}"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735B3FD-FCF3-45E1-8BDF-0359445F604E}"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F97871A-28FC-4F50-BCD9-C264180AEC4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68ACED7-395E-4E72-8B92-3EAD2A183658}"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E601F13F-523B-4EC2-84AE-68EED1D78E94}"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0D0B7B2-3CC0-4B09-98EB-B0F02BA5B0C1}"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7CC93806-33B7-4126-87EF-53260A0C14CA}"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14D4E66-5494-4713-954F-9997DC4BDD29}"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109AD15-5B0E-423F-B0D7-FAE8DF7A7C3C}"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p>
        </p:txBody>
      </p:sp>
      <p:sp>
        <p:nvSpPr>
          <p:cNvPr id="8704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5C8AA090-A79D-479E-A4F8-B62A8AB37AFF}" type="slidenum">
              <a:rPr lang="en-US"/>
              <a:pPr/>
              <a:t>‹#›</a:t>
            </a:fld>
            <a:endParaRPr lang="en-US"/>
          </a:p>
        </p:txBody>
      </p:sp>
      <p:grpSp>
        <p:nvGrpSpPr>
          <p:cNvPr id="87044" name="Group 4"/>
          <p:cNvGrpSpPr>
            <a:grpSpLocks/>
          </p:cNvGrpSpPr>
          <p:nvPr/>
        </p:nvGrpSpPr>
        <p:grpSpPr bwMode="auto">
          <a:xfrm>
            <a:off x="0" y="0"/>
            <a:ext cx="9140825" cy="6850063"/>
            <a:chOff x="0" y="0"/>
            <a:chExt cx="5758" cy="4315"/>
          </a:xfrm>
        </p:grpSpPr>
        <p:grpSp>
          <p:nvGrpSpPr>
            <p:cNvPr id="87045" name="Group 5"/>
            <p:cNvGrpSpPr>
              <a:grpSpLocks/>
            </p:cNvGrpSpPr>
            <p:nvPr userDrawn="1"/>
          </p:nvGrpSpPr>
          <p:grpSpPr bwMode="auto">
            <a:xfrm>
              <a:off x="1728" y="2230"/>
              <a:ext cx="4027" cy="2085"/>
              <a:chOff x="1728" y="2230"/>
              <a:chExt cx="4027" cy="2085"/>
            </a:xfrm>
          </p:grpSpPr>
          <p:sp>
            <p:nvSpPr>
              <p:cNvPr id="870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870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870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8704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870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870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8705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8705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5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defRPr>
            </a:lvl1pPr>
          </a:lstStyle>
          <a:p>
            <a:endParaRPr lang="en-US"/>
          </a:p>
        </p:txBody>
      </p:sp>
      <p:sp>
        <p:nvSpPr>
          <p:cNvPr id="8705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5400"/>
              <a:t>ANTENATAL HYDRONEPHROSIS,</a:t>
            </a:r>
          </a:p>
        </p:txBody>
      </p:sp>
      <p:sp>
        <p:nvSpPr>
          <p:cNvPr id="2051" name="Rectangle 3"/>
          <p:cNvSpPr>
            <a:spLocks noGrp="1" noChangeArrowheads="1"/>
          </p:cNvSpPr>
          <p:nvPr>
            <p:ph type="subTitle" idx="1"/>
          </p:nvPr>
        </p:nvSpPr>
        <p:spPr/>
        <p:txBody>
          <a:bodyPr/>
          <a:lstStyle/>
          <a:p>
            <a:r>
              <a:rPr lang="en-US"/>
              <a:t>Dr Hashem Al-Momani</a:t>
            </a:r>
          </a:p>
          <a:p>
            <a:r>
              <a:rPr lang="en-US"/>
              <a:t>Pediatric Surgeon</a:t>
            </a:r>
          </a:p>
          <a:p>
            <a:r>
              <a:rPr lang="en-US"/>
              <a:t>JORDAN UNIVERSITY HOSPITAL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OLDER CHILDREN</a:t>
            </a:r>
          </a:p>
        </p:txBody>
      </p:sp>
      <p:sp>
        <p:nvSpPr>
          <p:cNvPr id="69635" name="Rectangle 3"/>
          <p:cNvSpPr>
            <a:spLocks noGrp="1" noChangeArrowheads="1"/>
          </p:cNvSpPr>
          <p:nvPr>
            <p:ph type="body" idx="1"/>
          </p:nvPr>
        </p:nvSpPr>
        <p:spPr/>
        <p:txBody>
          <a:bodyPr/>
          <a:lstStyle/>
          <a:p>
            <a:pPr algn="l" rtl="0"/>
            <a:r>
              <a:rPr lang="en-US"/>
              <a:t>PAIN: ABDOMINAL OR FLANK</a:t>
            </a:r>
          </a:p>
          <a:p>
            <a:pPr algn="l" rtl="0"/>
            <a:r>
              <a:rPr lang="en-US"/>
              <a:t>HEMATURIA FOLLOWING MILD TRAUMA</a:t>
            </a:r>
          </a:p>
          <a:p>
            <a:pPr algn="l" rtl="0"/>
            <a:r>
              <a:rPr lang="en-US"/>
              <a:t>U.T.I.</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Rot="1" noChangeArrowheads="1"/>
          </p:cNvSpPr>
          <p:nvPr>
            <p:ph type="title"/>
          </p:nvPr>
        </p:nvSpPr>
        <p:spPr>
          <a:xfrm>
            <a:off x="533400" y="1676400"/>
            <a:ext cx="8229600" cy="2362200"/>
          </a:xfrm>
        </p:spPr>
        <p:txBody>
          <a:bodyPr/>
          <a:lstStyle/>
          <a:p>
            <a:r>
              <a:rPr lang="en-US" dirty="0"/>
              <a:t>Postnatal investigation of </a:t>
            </a:r>
            <a:r>
              <a:rPr lang="en-US" dirty="0" smtClean="0"/>
              <a:t>hydronephrosis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sz="4000"/>
              <a:t>Postnatal imaging of prenatally detected hydronephrosis</a:t>
            </a:r>
            <a:br>
              <a:rPr lang="en-US" sz="4000"/>
            </a:br>
            <a:r>
              <a:rPr lang="en-US" sz="4000"/>
              <a:t>shows</a:t>
            </a:r>
          </a:p>
        </p:txBody>
      </p:sp>
      <p:sp>
        <p:nvSpPr>
          <p:cNvPr id="22531" name="Rectangle 3"/>
          <p:cNvSpPr>
            <a:spLocks noGrp="1" noChangeArrowheads="1"/>
          </p:cNvSpPr>
          <p:nvPr>
            <p:ph type="body" idx="1"/>
          </p:nvPr>
        </p:nvSpPr>
        <p:spPr>
          <a:xfrm>
            <a:off x="457200" y="1752600"/>
            <a:ext cx="8229600" cy="4525963"/>
          </a:xfrm>
        </p:spPr>
        <p:txBody>
          <a:bodyPr/>
          <a:lstStyle/>
          <a:p>
            <a:pPr>
              <a:lnSpc>
                <a:spcPct val="90000"/>
              </a:lnSpc>
            </a:pPr>
            <a:r>
              <a:rPr lang="en-US" sz="2800"/>
              <a:t>resolution on postnatal ultrasound in 48% of patients, </a:t>
            </a:r>
          </a:p>
          <a:p>
            <a:pPr>
              <a:lnSpc>
                <a:spcPct val="90000"/>
              </a:lnSpc>
            </a:pPr>
            <a:r>
              <a:rPr lang="en-US" sz="2800"/>
              <a:t>a non-obstructed hydronephrosis in 15%, </a:t>
            </a:r>
          </a:p>
          <a:p>
            <a:pPr>
              <a:lnSpc>
                <a:spcPct val="90000"/>
              </a:lnSpc>
            </a:pPr>
            <a:r>
              <a:rPr lang="en-US" sz="2800"/>
              <a:t>ureteropelvic junction obstruction in 11%,</a:t>
            </a:r>
          </a:p>
          <a:p>
            <a:pPr>
              <a:lnSpc>
                <a:spcPct val="90000"/>
              </a:lnSpc>
            </a:pPr>
            <a:r>
              <a:rPr lang="en-US" sz="2800"/>
              <a:t>vesicoureteral reflux in 9%, </a:t>
            </a:r>
          </a:p>
          <a:p>
            <a:pPr>
              <a:lnSpc>
                <a:spcPct val="90000"/>
              </a:lnSpc>
            </a:pPr>
            <a:r>
              <a:rPr lang="en-US" sz="2800"/>
              <a:t>megaureter in 4%,</a:t>
            </a:r>
          </a:p>
          <a:p>
            <a:pPr>
              <a:lnSpc>
                <a:spcPct val="90000"/>
              </a:lnSpc>
            </a:pPr>
            <a:r>
              <a:rPr lang="en-US" sz="2800"/>
              <a:t>multicystic dysplastic kidney in 2%</a:t>
            </a:r>
          </a:p>
          <a:p>
            <a:pPr>
              <a:lnSpc>
                <a:spcPct val="90000"/>
              </a:lnSpc>
            </a:pPr>
            <a:r>
              <a:rPr lang="en-US" sz="2800"/>
              <a:t>ureterocele in 2%</a:t>
            </a:r>
          </a:p>
          <a:p>
            <a:pPr>
              <a:lnSpc>
                <a:spcPct val="90000"/>
              </a:lnSpc>
            </a:pPr>
            <a:r>
              <a:rPr lang="en-US" sz="2800"/>
              <a:t>renal cyst in 2%</a:t>
            </a:r>
          </a:p>
          <a:p>
            <a:pPr>
              <a:lnSpc>
                <a:spcPct val="90000"/>
              </a:lnSpc>
            </a:pPr>
            <a:r>
              <a:rPr lang="en-US" sz="2800"/>
              <a:t>posterior urethral valves in 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Rot="1" noChangeArrowheads="1"/>
          </p:cNvSpPr>
          <p:nvPr>
            <p:ph type="title"/>
          </p:nvPr>
        </p:nvSpPr>
        <p:spPr/>
        <p:txBody>
          <a:bodyPr/>
          <a:lstStyle/>
          <a:p>
            <a:r>
              <a:rPr lang="en-US"/>
              <a:t>postnatal ultrasound</a:t>
            </a:r>
          </a:p>
        </p:txBody>
      </p:sp>
      <p:sp>
        <p:nvSpPr>
          <p:cNvPr id="28679" name="Rectangle 7"/>
          <p:cNvSpPr>
            <a:spLocks noGrp="1" noChangeArrowheads="1"/>
          </p:cNvSpPr>
          <p:nvPr>
            <p:ph type="body" idx="1"/>
          </p:nvPr>
        </p:nvSpPr>
        <p:spPr/>
        <p:txBody>
          <a:bodyPr/>
          <a:lstStyle/>
          <a:p>
            <a:pPr>
              <a:lnSpc>
                <a:spcPct val="90000"/>
              </a:lnSpc>
            </a:pPr>
            <a:r>
              <a:rPr lang="en-US" sz="2800" dirty="0"/>
              <a:t>Timing of the first postnatal </a:t>
            </a:r>
            <a:r>
              <a:rPr lang="en-US" sz="2800" dirty="0" smtClean="0"/>
              <a:t>ultrasound</a:t>
            </a:r>
            <a:endParaRPr lang="en-US" sz="2800" dirty="0"/>
          </a:p>
          <a:p>
            <a:pPr>
              <a:lnSpc>
                <a:spcPct val="90000"/>
              </a:lnSpc>
            </a:pPr>
            <a:r>
              <a:rPr lang="en-US" sz="2800" dirty="0"/>
              <a:t>On day 3 to 7</a:t>
            </a:r>
          </a:p>
          <a:p>
            <a:pPr>
              <a:lnSpc>
                <a:spcPct val="90000"/>
              </a:lnSpc>
            </a:pPr>
            <a:r>
              <a:rPr lang="en-US" sz="2800" dirty="0"/>
              <a:t>At Birth: false negatives because of dehydration and a low glomerular filtration rate immediately after birth</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a:t>VCUG</a:t>
            </a:r>
          </a:p>
        </p:txBody>
      </p:sp>
      <p:sp>
        <p:nvSpPr>
          <p:cNvPr id="31747" name="Rectangle 3"/>
          <p:cNvSpPr>
            <a:spLocks noGrp="1" noChangeArrowheads="1"/>
          </p:cNvSpPr>
          <p:nvPr>
            <p:ph type="body" idx="1"/>
          </p:nvPr>
        </p:nvSpPr>
        <p:spPr/>
        <p:txBody>
          <a:bodyPr/>
          <a:lstStyle/>
          <a:p>
            <a:r>
              <a:rPr lang="en-US"/>
              <a:t>VUR</a:t>
            </a:r>
          </a:p>
          <a:p>
            <a:r>
              <a:rPr lang="en-US"/>
              <a:t>Neurogenic bladder</a:t>
            </a:r>
          </a:p>
          <a:p>
            <a:r>
              <a:rPr lang="en-US"/>
              <a:t>PUV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a:t>renogram</a:t>
            </a:r>
          </a:p>
        </p:txBody>
      </p:sp>
      <p:sp>
        <p:nvSpPr>
          <p:cNvPr id="33795" name="Rectangle 3"/>
          <p:cNvSpPr>
            <a:spLocks noGrp="1" noChangeArrowheads="1"/>
          </p:cNvSpPr>
          <p:nvPr>
            <p:ph type="body" idx="1"/>
          </p:nvPr>
        </p:nvSpPr>
        <p:spPr/>
        <p:txBody>
          <a:bodyPr/>
          <a:lstStyle/>
          <a:p>
            <a:r>
              <a:rPr lang="en-US" dirty="0"/>
              <a:t>A renogram is usually obtained at 8–12 weeks to allow for maturation of kidney function</a:t>
            </a:r>
          </a:p>
          <a:p>
            <a:r>
              <a:rPr lang="en-US" dirty="0"/>
              <a:t>in suspected </a:t>
            </a:r>
            <a:r>
              <a:rPr lang="en-US" dirty="0" smtClean="0"/>
              <a:t>PUJ </a:t>
            </a:r>
            <a:r>
              <a:rPr lang="en-US" dirty="0"/>
              <a:t>obstruction a renogram estimates baseline differential function and rapidity of radiotracer washout.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a:t>Renogram</a:t>
            </a:r>
          </a:p>
        </p:txBody>
      </p:sp>
      <p:sp>
        <p:nvSpPr>
          <p:cNvPr id="35843" name="Rectangle 3"/>
          <p:cNvSpPr>
            <a:spLocks noGrp="1" noChangeArrowheads="1"/>
          </p:cNvSpPr>
          <p:nvPr>
            <p:ph type="body" idx="1"/>
          </p:nvPr>
        </p:nvSpPr>
        <p:spPr/>
        <p:txBody>
          <a:bodyPr/>
          <a:lstStyle/>
          <a:p>
            <a:r>
              <a:rPr lang="en-US" dirty="0" smtClean="0"/>
              <a:t>MAG-3 (</a:t>
            </a:r>
            <a:r>
              <a:rPr lang="en-US" dirty="0" err="1" smtClean="0"/>
              <a:t>mercaptoacetyl</a:t>
            </a:r>
            <a:r>
              <a:rPr lang="en-US" dirty="0" smtClean="0"/>
              <a:t>-triglycine) </a:t>
            </a:r>
            <a:r>
              <a:rPr lang="en-US" dirty="0"/>
              <a:t>is used to evaluate differential function and drainage as in PUJ obstruction</a:t>
            </a:r>
          </a:p>
          <a:p>
            <a:r>
              <a:rPr lang="en-US" dirty="0" smtClean="0"/>
              <a:t>DMSA (</a:t>
            </a:r>
            <a:r>
              <a:rPr lang="en-US" dirty="0" err="1" smtClean="0"/>
              <a:t>Dimercapto-succinic</a:t>
            </a:r>
            <a:r>
              <a:rPr lang="en-US" dirty="0" smtClean="0"/>
              <a:t> acid ), </a:t>
            </a:r>
            <a:r>
              <a:rPr lang="en-US" dirty="0"/>
              <a:t>deposits tracer in proximal tubular cells and is superior to MAG-3 in assessing cortical scars and function in the setting of reflux but is inferior in assessing drainage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Rectangle 10"/>
          <p:cNvSpPr>
            <a:spLocks noGrp="1" noRot="1" noChangeArrowheads="1"/>
          </p:cNvSpPr>
          <p:nvPr>
            <p:ph type="title"/>
          </p:nvPr>
        </p:nvSpPr>
        <p:spPr/>
        <p:txBody>
          <a:bodyPr/>
          <a:lstStyle/>
          <a:p>
            <a:r>
              <a:rPr lang="en-US"/>
              <a:t>renogram</a:t>
            </a:r>
          </a:p>
        </p:txBody>
      </p:sp>
      <p:graphicFrame>
        <p:nvGraphicFramePr>
          <p:cNvPr id="55305" name="Object 9"/>
          <p:cNvGraphicFramePr>
            <a:graphicFrameLocks noGrp="1" noChangeAspect="1"/>
          </p:cNvGraphicFramePr>
          <p:nvPr>
            <p:ph idx="1"/>
          </p:nvPr>
        </p:nvGraphicFramePr>
        <p:xfrm>
          <a:off x="2052638" y="1600200"/>
          <a:ext cx="5037137" cy="4525963"/>
        </p:xfrm>
        <a:graphic>
          <a:graphicData uri="http://schemas.openxmlformats.org/presentationml/2006/ole">
            <mc:AlternateContent xmlns:mc="http://schemas.openxmlformats.org/markup-compatibility/2006">
              <mc:Choice xmlns:v="urn:schemas-microsoft-com:vml" Requires="v">
                <p:oleObj spid="_x0000_s55306" name="Image" r:id="rId3" imgW="7504762" imgH="6742857" progId="">
                  <p:embed/>
                </p:oleObj>
              </mc:Choice>
              <mc:Fallback>
                <p:oleObj name="Image" r:id="rId3" imgW="7504762" imgH="6742857"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1600200"/>
                        <a:ext cx="503713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a:t>Newer studies</a:t>
            </a:r>
          </a:p>
        </p:txBody>
      </p:sp>
      <p:sp>
        <p:nvSpPr>
          <p:cNvPr id="34819" name="Rectangle 3"/>
          <p:cNvSpPr>
            <a:spLocks noGrp="1" noChangeArrowheads="1"/>
          </p:cNvSpPr>
          <p:nvPr>
            <p:ph type="body" idx="1"/>
          </p:nvPr>
        </p:nvSpPr>
        <p:spPr/>
        <p:txBody>
          <a:bodyPr/>
          <a:lstStyle/>
          <a:p>
            <a:r>
              <a:rPr lang="en-US"/>
              <a:t>MR- Urography</a:t>
            </a:r>
          </a:p>
          <a:p>
            <a:r>
              <a:rPr lang="en-US"/>
              <a:t>3D-Ultrasound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n-US"/>
              <a:t>MR- Urography</a:t>
            </a:r>
          </a:p>
        </p:txBody>
      </p:sp>
      <p:sp>
        <p:nvSpPr>
          <p:cNvPr id="43011" name="Rectangle 3"/>
          <p:cNvSpPr>
            <a:spLocks noGrp="1" noChangeArrowheads="1"/>
          </p:cNvSpPr>
          <p:nvPr>
            <p:ph type="body" idx="1"/>
          </p:nvPr>
        </p:nvSpPr>
        <p:spPr/>
        <p:txBody>
          <a:bodyPr/>
          <a:lstStyle/>
          <a:p>
            <a:pPr>
              <a:lnSpc>
                <a:spcPct val="90000"/>
              </a:lnSpc>
              <a:buFont typeface="Wingdings" pitchFamily="2" charset="2"/>
              <a:buNone/>
            </a:pPr>
            <a:endParaRPr lang="en-US" sz="2800"/>
          </a:p>
          <a:p>
            <a:pPr>
              <a:lnSpc>
                <a:spcPct val="90000"/>
              </a:lnSpc>
            </a:pPr>
            <a:r>
              <a:rPr lang="en-US" sz="2800"/>
              <a:t>does not use ionizing radiation.</a:t>
            </a:r>
          </a:p>
          <a:p>
            <a:pPr>
              <a:lnSpc>
                <a:spcPct val="90000"/>
              </a:lnSpc>
            </a:pPr>
            <a:r>
              <a:rPr lang="en-US" sz="2800"/>
              <a:t>high-resolution anatomic images of the entire urinary tract, </a:t>
            </a:r>
          </a:p>
          <a:p>
            <a:pPr>
              <a:lnSpc>
                <a:spcPct val="90000"/>
              </a:lnSpc>
            </a:pPr>
            <a:r>
              <a:rPr lang="en-US" sz="2800"/>
              <a:t>functional information about the concentration and excretion of the individual kidneys includes:</a:t>
            </a:r>
          </a:p>
          <a:p>
            <a:pPr lvl="1">
              <a:lnSpc>
                <a:spcPct val="90000"/>
              </a:lnSpc>
            </a:pPr>
            <a:r>
              <a:rPr lang="en-US" sz="2400"/>
              <a:t>differential renal function (DRF)</a:t>
            </a:r>
          </a:p>
          <a:p>
            <a:pPr lvl="1">
              <a:lnSpc>
                <a:spcPct val="90000"/>
              </a:lnSpc>
            </a:pPr>
            <a:r>
              <a:rPr lang="en-US" sz="2400"/>
              <a:t>renal transit time : If less than 245 seconds R/O Obstruction </a:t>
            </a:r>
          </a:p>
          <a:p>
            <a:pPr lvl="1">
              <a:lnSpc>
                <a:spcPct val="90000"/>
              </a:lnSpc>
            </a:pPr>
            <a:r>
              <a:rPr lang="en-US" sz="2400"/>
              <a:t>estimation of individual kidney glomerular filtration rate (GFR)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a:t>Definitions</a:t>
            </a:r>
          </a:p>
        </p:txBody>
      </p:sp>
      <p:sp>
        <p:nvSpPr>
          <p:cNvPr id="4099" name="Rectangle 3"/>
          <p:cNvSpPr>
            <a:spLocks noGrp="1" noChangeArrowheads="1"/>
          </p:cNvSpPr>
          <p:nvPr>
            <p:ph type="body" idx="1"/>
          </p:nvPr>
        </p:nvSpPr>
        <p:spPr/>
        <p:txBody>
          <a:bodyPr/>
          <a:lstStyle/>
          <a:p>
            <a:r>
              <a:rPr lang="en-US"/>
              <a:t>Hydronephrosis: is dilatation of the pelvicalyceal system </a:t>
            </a:r>
          </a:p>
          <a:p>
            <a:endParaRPr lang="en-US"/>
          </a:p>
          <a:p>
            <a:r>
              <a:rPr lang="en-US"/>
              <a:t>Hydronephrosis is not synonymous with obstruction.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Rot="1" noChangeArrowheads="1"/>
          </p:cNvSpPr>
          <p:nvPr>
            <p:ph type="title"/>
          </p:nvPr>
        </p:nvSpPr>
        <p:spPr/>
        <p:txBody>
          <a:bodyPr/>
          <a:lstStyle/>
          <a:p>
            <a:r>
              <a:rPr lang="en-US"/>
              <a:t>MCD</a:t>
            </a:r>
          </a:p>
        </p:txBody>
      </p:sp>
      <p:pic>
        <p:nvPicPr>
          <p:cNvPr id="44038" name="Picture 6"/>
          <p:cNvPicPr>
            <a:picLocks noChangeAspect="1" noChangeArrowheads="1"/>
          </p:cNvPicPr>
          <p:nvPr/>
        </p:nvPicPr>
        <p:blipFill>
          <a:blip r:embed="rId2" cstate="print"/>
          <a:srcRect/>
          <a:stretch>
            <a:fillRect/>
          </a:stretch>
        </p:blipFill>
        <p:spPr bwMode="auto">
          <a:xfrm>
            <a:off x="228600" y="2187575"/>
            <a:ext cx="8718550" cy="4670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Rot="1" noChangeArrowheads="1"/>
          </p:cNvSpPr>
          <p:nvPr>
            <p:ph type="title"/>
          </p:nvPr>
        </p:nvSpPr>
        <p:spPr/>
        <p:txBody>
          <a:bodyPr/>
          <a:lstStyle/>
          <a:p>
            <a:r>
              <a:rPr lang="en-US"/>
              <a:t>Lt PUJ</a:t>
            </a:r>
          </a:p>
        </p:txBody>
      </p:sp>
      <p:pic>
        <p:nvPicPr>
          <p:cNvPr id="46085" name="Picture 5"/>
          <p:cNvPicPr>
            <a:picLocks noChangeAspect="1" noChangeArrowheads="1"/>
          </p:cNvPicPr>
          <p:nvPr/>
        </p:nvPicPr>
        <p:blipFill>
          <a:blip r:embed="rId2" cstate="print"/>
          <a:srcRect/>
          <a:stretch>
            <a:fillRect/>
          </a:stretch>
        </p:blipFill>
        <p:spPr bwMode="auto">
          <a:xfrm>
            <a:off x="212725" y="1295400"/>
            <a:ext cx="8718550" cy="5237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Rot="1" noChangeArrowheads="1"/>
          </p:cNvSpPr>
          <p:nvPr>
            <p:ph type="title"/>
          </p:nvPr>
        </p:nvSpPr>
        <p:spPr/>
        <p:txBody>
          <a:bodyPr/>
          <a:lstStyle/>
          <a:p>
            <a:r>
              <a:rPr lang="en-US" sz="4000"/>
              <a:t>MIDURETERIC OBSTRUCTION</a:t>
            </a:r>
          </a:p>
        </p:txBody>
      </p:sp>
      <p:pic>
        <p:nvPicPr>
          <p:cNvPr id="53253" name="Picture 5"/>
          <p:cNvPicPr>
            <a:picLocks noChangeAspect="1" noChangeArrowheads="1"/>
          </p:cNvPicPr>
          <p:nvPr/>
        </p:nvPicPr>
        <p:blipFill>
          <a:blip r:embed="rId2" cstate="print"/>
          <a:srcRect/>
          <a:stretch>
            <a:fillRect/>
          </a:stretch>
        </p:blipFill>
        <p:spPr bwMode="auto">
          <a:xfrm>
            <a:off x="212725" y="1600200"/>
            <a:ext cx="8718550" cy="4751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Rectangle 10"/>
          <p:cNvSpPr>
            <a:spLocks noGrp="1" noRot="1" noChangeArrowheads="1"/>
          </p:cNvSpPr>
          <p:nvPr>
            <p:ph type="title"/>
          </p:nvPr>
        </p:nvSpPr>
        <p:spPr/>
        <p:txBody>
          <a:bodyPr/>
          <a:lstStyle/>
          <a:p>
            <a:r>
              <a:rPr lang="en-US"/>
              <a:t>SCAR</a:t>
            </a:r>
          </a:p>
        </p:txBody>
      </p:sp>
      <p:graphicFrame>
        <p:nvGraphicFramePr>
          <p:cNvPr id="48137" name="Object 9"/>
          <p:cNvGraphicFramePr>
            <a:graphicFrameLocks noGrp="1" noChangeAspect="1"/>
          </p:cNvGraphicFramePr>
          <p:nvPr>
            <p:ph idx="1"/>
          </p:nvPr>
        </p:nvGraphicFramePr>
        <p:xfrm>
          <a:off x="1905000" y="1420813"/>
          <a:ext cx="5486400" cy="5022850"/>
        </p:xfrm>
        <a:graphic>
          <a:graphicData uri="http://schemas.openxmlformats.org/presentationml/2006/ole">
            <mc:AlternateContent xmlns:mc="http://schemas.openxmlformats.org/markup-compatibility/2006">
              <mc:Choice xmlns:v="urn:schemas-microsoft-com:vml" Requires="v">
                <p:oleObj spid="_x0000_s48138" name="Image" r:id="rId3" imgW="4063492" imgH="3720635" progId="">
                  <p:embed/>
                </p:oleObj>
              </mc:Choice>
              <mc:Fallback>
                <p:oleObj name="Image" r:id="rId3" imgW="4063492" imgH="372063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20813"/>
                        <a:ext cx="548640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sz="4000"/>
              <a:t>Management of unilateral hydronephrosis</a:t>
            </a:r>
          </a:p>
        </p:txBody>
      </p:sp>
      <p:sp>
        <p:nvSpPr>
          <p:cNvPr id="36867" name="Rectangle 3"/>
          <p:cNvSpPr>
            <a:spLocks noGrp="1" noChangeArrowheads="1"/>
          </p:cNvSpPr>
          <p:nvPr>
            <p:ph type="body" idx="1"/>
          </p:nvPr>
        </p:nvSpPr>
        <p:spPr/>
        <p:txBody>
          <a:bodyPr/>
          <a:lstStyle/>
          <a:p>
            <a:r>
              <a:rPr lang="en-US"/>
              <a:t>Surgery versus conservative</a:t>
            </a:r>
          </a:p>
          <a:p>
            <a:r>
              <a:rPr lang="en-US"/>
              <a:t>prior to the 1990s immediate surgery was the usual trend</a:t>
            </a:r>
          </a:p>
          <a:p>
            <a:r>
              <a:rPr lang="en-US"/>
              <a:t>recent studies into the natural history of hydronephrosis suggest that the majority will resolve spontaneously without adversely affecting renal function.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a:t>Surgery versus conservative</a:t>
            </a:r>
          </a:p>
        </p:txBody>
      </p:sp>
      <p:sp>
        <p:nvSpPr>
          <p:cNvPr id="37891" name="Rectangle 3"/>
          <p:cNvSpPr>
            <a:spLocks noGrp="1" noChangeArrowheads="1"/>
          </p:cNvSpPr>
          <p:nvPr>
            <p:ph type="body" idx="1"/>
          </p:nvPr>
        </p:nvSpPr>
        <p:spPr/>
        <p:txBody>
          <a:bodyPr/>
          <a:lstStyle/>
          <a:p>
            <a:r>
              <a:rPr lang="en-US" sz="2800" dirty="0" smtClean="0"/>
              <a:t>Only </a:t>
            </a:r>
            <a:r>
              <a:rPr lang="en-US" sz="2800" dirty="0"/>
              <a:t>23% of </a:t>
            </a:r>
            <a:r>
              <a:rPr lang="en-US" sz="2800" dirty="0" smtClean="0"/>
              <a:t>patients </a:t>
            </a:r>
            <a:r>
              <a:rPr lang="en-US" sz="2800" dirty="0"/>
              <a:t>required surgery because of</a:t>
            </a:r>
          </a:p>
          <a:p>
            <a:pPr lvl="1"/>
            <a:r>
              <a:rPr lang="en-US" sz="2400" dirty="0"/>
              <a:t>worsening renal function,</a:t>
            </a:r>
          </a:p>
          <a:p>
            <a:pPr lvl="1"/>
            <a:r>
              <a:rPr lang="en-US" sz="2400" dirty="0"/>
              <a:t>worsening hydronephrosis </a:t>
            </a:r>
          </a:p>
          <a:p>
            <a:pPr lvl="1"/>
            <a:r>
              <a:rPr lang="en-US" sz="2400" dirty="0" smtClean="0"/>
              <a:t>UTI</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a:t>Observation </a:t>
            </a:r>
          </a:p>
        </p:txBody>
      </p:sp>
      <p:sp>
        <p:nvSpPr>
          <p:cNvPr id="40963" name="Rectangle 3"/>
          <p:cNvSpPr>
            <a:spLocks noGrp="1" noChangeArrowheads="1"/>
          </p:cNvSpPr>
          <p:nvPr>
            <p:ph type="body" idx="1"/>
          </p:nvPr>
        </p:nvSpPr>
        <p:spPr/>
        <p:txBody>
          <a:bodyPr/>
          <a:lstStyle/>
          <a:p>
            <a:endParaRPr lang="en-US"/>
          </a:p>
          <a:p>
            <a:r>
              <a:rPr lang="en-US"/>
              <a:t>Prophylactic antibiotics</a:t>
            </a:r>
          </a:p>
          <a:p>
            <a:r>
              <a:rPr lang="en-US"/>
              <a:t>Renal ultrasound every 2-12 months</a:t>
            </a:r>
          </a:p>
          <a:p>
            <a:r>
              <a:rPr lang="en-US"/>
              <a:t>Repeat MAG-3 for worsening ultrasound or symptoms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sz="4000" b="1"/>
              <a:t>Normal Voiding Cystourethrogram (VCUG)</a:t>
            </a:r>
            <a:r>
              <a:rPr lang="en-US" sz="4000"/>
              <a:t/>
            </a:r>
            <a:br>
              <a:rPr lang="en-US" sz="4000"/>
            </a:br>
            <a:endParaRPr lang="en-US" sz="4000"/>
          </a:p>
        </p:txBody>
      </p:sp>
      <p:pic>
        <p:nvPicPr>
          <p:cNvPr id="16391" name="Picture 7" descr="vcugnl3u"/>
          <p:cNvPicPr>
            <a:picLocks noGrp="1" noChangeAspect="1" noChangeArrowheads="1"/>
          </p:cNvPicPr>
          <p:nvPr>
            <p:ph idx="1"/>
          </p:nvPr>
        </p:nvPicPr>
        <p:blipFill>
          <a:blip r:embed="rId2" cstate="print"/>
          <a:srcRect/>
          <a:stretch>
            <a:fillRect/>
          </a:stretch>
        </p:blipFill>
        <p:spPr>
          <a:xfrm>
            <a:off x="739775" y="2593975"/>
            <a:ext cx="7664450" cy="2887663"/>
          </a:xfrm>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sz="4000" b="1"/>
              <a:t>Reflux Seen on Voiding Cystourethrogram (VCUG)</a:t>
            </a:r>
            <a:r>
              <a:rPr lang="en-US" sz="4000"/>
              <a:t/>
            </a:r>
            <a:br>
              <a:rPr lang="en-US" sz="4000"/>
            </a:br>
            <a:endParaRPr lang="en-US" sz="4000"/>
          </a:p>
        </p:txBody>
      </p:sp>
      <p:pic>
        <p:nvPicPr>
          <p:cNvPr id="18438" name="Picture 6" descr="vcvur4"/>
          <p:cNvPicPr>
            <a:picLocks noGrp="1" noChangeAspect="1" noChangeArrowheads="1"/>
          </p:cNvPicPr>
          <p:nvPr>
            <p:ph idx="1"/>
          </p:nvPr>
        </p:nvPicPr>
        <p:blipFill>
          <a:blip r:embed="rId2" cstate="print"/>
          <a:srcRect/>
          <a:stretch>
            <a:fillRect/>
          </a:stretch>
        </p:blipFill>
        <p:spPr>
          <a:xfrm>
            <a:off x="3427413" y="2593975"/>
            <a:ext cx="2289175" cy="2887663"/>
          </a:xfrm>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755650" y="836613"/>
            <a:ext cx="7772400" cy="1462087"/>
          </a:xfrm>
        </p:spPr>
        <p:txBody>
          <a:bodyPr/>
          <a:lstStyle/>
          <a:p>
            <a:r>
              <a:rPr lang="en-US" sz="4000" b="1"/>
              <a:t>Posterior Urethral Valves</a:t>
            </a:r>
            <a:r>
              <a:rPr lang="en-US" sz="4000"/>
              <a:t> </a:t>
            </a:r>
            <a:r>
              <a:rPr lang="arn-CL" sz="4000" b="1"/>
              <a:t>Seen on Voiding Cystourethrogram </a:t>
            </a:r>
            <a:r>
              <a:rPr lang="en-US" sz="4000"/>
              <a:t/>
            </a:r>
            <a:br>
              <a:rPr lang="en-US" sz="4000"/>
            </a:br>
            <a:endParaRPr lang="en-US" sz="4000"/>
          </a:p>
        </p:txBody>
      </p:sp>
      <p:pic>
        <p:nvPicPr>
          <p:cNvPr id="20486" name="Picture 6" descr="vcupuv2"/>
          <p:cNvPicPr>
            <a:picLocks noGrp="1" noChangeAspect="1" noChangeArrowheads="1"/>
          </p:cNvPicPr>
          <p:nvPr>
            <p:ph idx="1"/>
          </p:nvPr>
        </p:nvPicPr>
        <p:blipFill>
          <a:blip r:embed="rId2" cstate="print"/>
          <a:srcRect/>
          <a:stretch>
            <a:fillRect/>
          </a:stretch>
        </p:blipFill>
        <p:spPr>
          <a:xfrm>
            <a:off x="3563938" y="2924175"/>
            <a:ext cx="2352675" cy="3325813"/>
          </a:xfrm>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t>obstruction</a:t>
            </a:r>
          </a:p>
        </p:txBody>
      </p:sp>
      <p:sp>
        <p:nvSpPr>
          <p:cNvPr id="6147" name="Rectangle 3"/>
          <p:cNvSpPr>
            <a:spLocks noGrp="1" noChangeArrowheads="1"/>
          </p:cNvSpPr>
          <p:nvPr>
            <p:ph type="body" idx="1"/>
          </p:nvPr>
        </p:nvSpPr>
        <p:spPr/>
        <p:txBody>
          <a:bodyPr/>
          <a:lstStyle/>
          <a:p>
            <a:endParaRPr lang="en-US"/>
          </a:p>
          <a:p>
            <a:r>
              <a:rPr lang="en-US"/>
              <a:t>obstruction  is defined as ‘‘a restriction to urinary outflow that, if untreated, leads to renal deterioration’’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b="1"/>
              <a:t>Normal Nuclear Renogram</a:t>
            </a:r>
            <a:r>
              <a:rPr lang="en-US"/>
              <a:t> </a:t>
            </a:r>
          </a:p>
        </p:txBody>
      </p:sp>
      <p:pic>
        <p:nvPicPr>
          <p:cNvPr id="22534" name="Picture 6" descr="lrngmnl"/>
          <p:cNvPicPr>
            <a:picLocks noGrp="1" noChangeAspect="1" noChangeArrowheads="1"/>
          </p:cNvPicPr>
          <p:nvPr>
            <p:ph idx="1"/>
          </p:nvPr>
        </p:nvPicPr>
        <p:blipFill>
          <a:blip r:embed="rId3" cstate="print"/>
          <a:srcRect/>
          <a:stretch>
            <a:fillRect/>
          </a:stretch>
        </p:blipFill>
        <p:spPr>
          <a:xfrm>
            <a:off x="2438400" y="1211638"/>
            <a:ext cx="4419600" cy="5465460"/>
          </a:xfrm>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sz="4000" b="1"/>
              <a:t>Nuclear Renogram of Kidney with Hydronephrosis(PUJ)</a:t>
            </a:r>
            <a:r>
              <a:rPr lang="en-US" sz="4000"/>
              <a:t/>
            </a:r>
            <a:br>
              <a:rPr lang="en-US" sz="4000"/>
            </a:br>
            <a:endParaRPr lang="en-US" sz="4000"/>
          </a:p>
        </p:txBody>
      </p:sp>
      <p:pic>
        <p:nvPicPr>
          <p:cNvPr id="24582" name="Picture 6" descr="lrngmupj"/>
          <p:cNvPicPr>
            <a:picLocks noGrp="1" noChangeAspect="1" noChangeArrowheads="1"/>
          </p:cNvPicPr>
          <p:nvPr>
            <p:ph idx="1"/>
          </p:nvPr>
        </p:nvPicPr>
        <p:blipFill>
          <a:blip r:embed="rId3" cstate="print"/>
          <a:srcRect/>
          <a:stretch>
            <a:fillRect/>
          </a:stretch>
        </p:blipFill>
        <p:spPr>
          <a:xfrm>
            <a:off x="2438400" y="1400102"/>
            <a:ext cx="4267200" cy="5276996"/>
          </a:xfrm>
          <a:noFill/>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arn-CL" b="1"/>
              <a:t>Primary Megaureter Coexisting With Reflux</a:t>
            </a:r>
            <a:r>
              <a:rPr lang="en-US"/>
              <a:t> </a:t>
            </a:r>
          </a:p>
        </p:txBody>
      </p:sp>
      <p:pic>
        <p:nvPicPr>
          <p:cNvPr id="31757" name="Picture 13" descr="PUR90-3"/>
          <p:cNvPicPr>
            <a:picLocks noGrp="1" noChangeAspect="1" noChangeArrowheads="1"/>
          </p:cNvPicPr>
          <p:nvPr>
            <p:ph idx="1"/>
          </p:nvPr>
        </p:nvPicPr>
        <p:blipFill>
          <a:blip r:embed="rId2" cstate="print"/>
          <a:srcRect/>
          <a:stretch>
            <a:fillRect/>
          </a:stretch>
        </p:blipFill>
        <p:spPr>
          <a:xfrm>
            <a:off x="3132138" y="2492375"/>
            <a:ext cx="2879725" cy="3092450"/>
          </a:xfrm>
          <a:no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US"/>
              <a:t>right primary megaureter plus reflux </a:t>
            </a:r>
          </a:p>
        </p:txBody>
      </p:sp>
      <p:pic>
        <p:nvPicPr>
          <p:cNvPr id="33798" name="Picture 6" descr="PUR90-4"/>
          <p:cNvPicPr>
            <a:picLocks noGrp="1" noChangeAspect="1" noChangeArrowheads="1"/>
          </p:cNvPicPr>
          <p:nvPr>
            <p:ph idx="1"/>
          </p:nvPr>
        </p:nvPicPr>
        <p:blipFill>
          <a:blip r:embed="rId3" cstate="print"/>
          <a:srcRect/>
          <a:stretch>
            <a:fillRect/>
          </a:stretch>
        </p:blipFill>
        <p:spPr>
          <a:xfrm>
            <a:off x="3132138" y="2046288"/>
            <a:ext cx="2879725" cy="3984625"/>
          </a:xfrm>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t>REFLUX AND INTRARENAL REFLUX </a:t>
            </a:r>
          </a:p>
        </p:txBody>
      </p:sp>
      <p:pic>
        <p:nvPicPr>
          <p:cNvPr id="36872" name="Picture 8" descr="PUR59-fig1"/>
          <p:cNvPicPr>
            <a:picLocks noGrp="1" noChangeAspect="1" noChangeArrowheads="1"/>
          </p:cNvPicPr>
          <p:nvPr>
            <p:ph idx="1"/>
          </p:nvPr>
        </p:nvPicPr>
        <p:blipFill>
          <a:blip r:embed="rId2" cstate="print"/>
          <a:srcRect/>
          <a:stretch>
            <a:fillRect/>
          </a:stretch>
        </p:blipFill>
        <p:spPr>
          <a:xfrm>
            <a:off x="2209800" y="1524000"/>
            <a:ext cx="4771884" cy="4978078"/>
          </a:xfrm>
          <a:noFill/>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en-US"/>
              <a:t>Posterior Urethral Valves </a:t>
            </a:r>
          </a:p>
        </p:txBody>
      </p:sp>
      <p:pic>
        <p:nvPicPr>
          <p:cNvPr id="51208" name="Picture 8" descr="PUR34-1"/>
          <p:cNvPicPr>
            <a:picLocks noGrp="1" noChangeAspect="1" noChangeArrowheads="1"/>
          </p:cNvPicPr>
          <p:nvPr>
            <p:ph idx="1"/>
          </p:nvPr>
        </p:nvPicPr>
        <p:blipFill>
          <a:blip r:embed="rId2" cstate="print"/>
          <a:srcRect/>
          <a:stretch>
            <a:fillRect/>
          </a:stretch>
        </p:blipFill>
        <p:spPr>
          <a:xfrm>
            <a:off x="1752600" y="1371600"/>
            <a:ext cx="5959737" cy="5059932"/>
          </a:xfrm>
          <a:noFill/>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sz="4000" b="1"/>
              <a:t>Normal Intravenous Pyelogram (IVP)</a:t>
            </a:r>
            <a:r>
              <a:rPr lang="en-US" sz="4000"/>
              <a:t/>
            </a:r>
            <a:br>
              <a:rPr lang="en-US" sz="4000"/>
            </a:br>
            <a:endParaRPr lang="en-US" sz="4000"/>
          </a:p>
        </p:txBody>
      </p:sp>
      <p:pic>
        <p:nvPicPr>
          <p:cNvPr id="12294" name="Picture 6" descr="ivpnl3up"/>
          <p:cNvPicPr>
            <a:picLocks noGrp="1" noChangeAspect="1" noChangeArrowheads="1"/>
          </p:cNvPicPr>
          <p:nvPr>
            <p:ph idx="1"/>
          </p:nvPr>
        </p:nvPicPr>
        <p:blipFill>
          <a:blip r:embed="rId2" cstate="print"/>
          <a:srcRect/>
          <a:stretch>
            <a:fillRect/>
          </a:stretch>
        </p:blipFill>
        <p:spPr>
          <a:xfrm>
            <a:off x="1657350" y="2882900"/>
            <a:ext cx="5829300" cy="2309813"/>
          </a:xfrm>
          <a:noFill/>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323850" y="0"/>
            <a:ext cx="9429750" cy="1557338"/>
          </a:xfrm>
        </p:spPr>
        <p:txBody>
          <a:bodyPr/>
          <a:lstStyle/>
          <a:p>
            <a:r>
              <a:rPr lang="en-US" sz="4000" b="1" dirty="0"/>
              <a:t>Intravenous </a:t>
            </a:r>
            <a:r>
              <a:rPr lang="en-US" sz="4000" b="1" dirty="0" err="1"/>
              <a:t>Pyelogram</a:t>
            </a:r>
            <a:r>
              <a:rPr lang="en-US" sz="4000" b="1" dirty="0"/>
              <a:t> </a:t>
            </a:r>
            <a:r>
              <a:rPr lang="arn-CL" sz="4000" dirty="0" smtClean="0"/>
              <a:t>Showing Hydronephrosis</a:t>
            </a:r>
            <a:r>
              <a:rPr lang="en-US" sz="4000" b="1" dirty="0" smtClean="0"/>
              <a:t> </a:t>
            </a:r>
            <a:r>
              <a:rPr lang="en-US" sz="4000" dirty="0"/>
              <a:t/>
            </a:r>
            <a:br>
              <a:rPr lang="en-US" sz="4000" dirty="0"/>
            </a:br>
            <a:endParaRPr lang="en-US" sz="4000" dirty="0"/>
          </a:p>
        </p:txBody>
      </p:sp>
      <p:pic>
        <p:nvPicPr>
          <p:cNvPr id="14342" name="Picture 6" descr="ivplupj"/>
          <p:cNvPicPr>
            <a:picLocks noGrp="1" noChangeAspect="1" noChangeArrowheads="1"/>
          </p:cNvPicPr>
          <p:nvPr>
            <p:ph idx="1"/>
          </p:nvPr>
        </p:nvPicPr>
        <p:blipFill>
          <a:blip r:embed="rId2" cstate="print"/>
          <a:srcRect/>
          <a:stretch>
            <a:fillRect/>
          </a:stretch>
        </p:blipFill>
        <p:spPr>
          <a:xfrm>
            <a:off x="3059113" y="1700213"/>
            <a:ext cx="3098800" cy="4649787"/>
          </a:xfrm>
          <a:noFill/>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6"/>
          <p:cNvSpPr>
            <a:spLocks noGrp="1" noRot="1" noChangeArrowheads="1"/>
          </p:cNvSpPr>
          <p:nvPr>
            <p:ph type="title"/>
          </p:nvPr>
        </p:nvSpPr>
        <p:spPr>
          <a:xfrm>
            <a:off x="381000" y="3048000"/>
            <a:ext cx="8229600" cy="1143000"/>
          </a:xfrm>
        </p:spPr>
        <p:txBody>
          <a:bodyPr/>
          <a:lstStyle/>
          <a:p>
            <a:r>
              <a:rPr lang="en-US" sz="8000" b="0" i="1"/>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US" dirty="0" smtClean="0"/>
              <a:t>Clinical Presentation</a:t>
            </a:r>
            <a:endParaRPr lang="en-US" dirty="0"/>
          </a:p>
        </p:txBody>
      </p:sp>
      <p:sp>
        <p:nvSpPr>
          <p:cNvPr id="3075" name="Rectangle 3"/>
          <p:cNvSpPr>
            <a:spLocks noGrp="1" noChangeArrowheads="1"/>
          </p:cNvSpPr>
          <p:nvPr>
            <p:ph type="body" idx="1"/>
          </p:nvPr>
        </p:nvSpPr>
        <p:spPr/>
        <p:txBody>
          <a:bodyPr/>
          <a:lstStyle/>
          <a:p>
            <a:pPr>
              <a:lnSpc>
                <a:spcPct val="90000"/>
              </a:lnSpc>
            </a:pPr>
            <a:r>
              <a:rPr lang="en-US" sz="2800" dirty="0" smtClean="0"/>
              <a:t>Symptomatic : </a:t>
            </a:r>
            <a:r>
              <a:rPr lang="en-US" sz="2800" dirty="0"/>
              <a:t>with infection or pain  for which surgical indications are straightforward. </a:t>
            </a:r>
          </a:p>
          <a:p>
            <a:pPr>
              <a:lnSpc>
                <a:spcPct val="90000"/>
              </a:lnSpc>
            </a:pPr>
            <a:r>
              <a:rPr lang="en-US" sz="2800" dirty="0" smtClean="0"/>
              <a:t>asymptomatic </a:t>
            </a:r>
            <a:r>
              <a:rPr lang="en-US" sz="2800" dirty="0"/>
              <a:t>prenatally detected </a:t>
            </a:r>
            <a:r>
              <a:rPr lang="en-US" sz="2800" dirty="0" smtClean="0"/>
              <a:t>hydronephrosis</a:t>
            </a:r>
            <a:r>
              <a:rPr lang="en-US" sz="2800" dirty="0"/>
              <a:t> </a:t>
            </a:r>
            <a:r>
              <a:rPr lang="en-US" sz="2800" dirty="0" smtClean="0"/>
              <a:t>for which surgical indications are controversial </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t>incidence</a:t>
            </a:r>
          </a:p>
        </p:txBody>
      </p:sp>
      <p:sp>
        <p:nvSpPr>
          <p:cNvPr id="23555" name="Rectangle 3"/>
          <p:cNvSpPr>
            <a:spLocks noGrp="1" noChangeArrowheads="1"/>
          </p:cNvSpPr>
          <p:nvPr>
            <p:ph type="body" idx="1"/>
          </p:nvPr>
        </p:nvSpPr>
        <p:spPr/>
        <p:txBody>
          <a:bodyPr/>
          <a:lstStyle/>
          <a:p>
            <a:r>
              <a:rPr lang="en-US" dirty="0"/>
              <a:t>The incidence of prenatal </a:t>
            </a:r>
            <a:r>
              <a:rPr lang="en-US" dirty="0" smtClean="0"/>
              <a:t>hydronephrosis is </a:t>
            </a:r>
            <a:r>
              <a:rPr lang="en-US" dirty="0"/>
              <a:t>1 to 3 % of pregnancies</a:t>
            </a:r>
          </a:p>
          <a:p>
            <a:r>
              <a:rPr lang="en-US" dirty="0"/>
              <a:t>17–30% are bilateral.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girardinslide"/>
          <p:cNvPicPr>
            <a:picLocks noChangeAspect="1" noChangeArrowheads="1"/>
          </p:cNvPicPr>
          <p:nvPr/>
        </p:nvPicPr>
        <p:blipFill>
          <a:blip r:embed="rId2" cstate="print"/>
          <a:srcRect/>
          <a:stretch>
            <a:fillRect/>
          </a:stretch>
        </p:blipFill>
        <p:spPr bwMode="auto">
          <a:xfrm>
            <a:off x="0" y="0"/>
            <a:ext cx="8915400" cy="669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sz="4000"/>
              <a:t>Causes of antenatal hydronephrosis</a:t>
            </a:r>
            <a:br>
              <a:rPr lang="en-US" sz="4000"/>
            </a:br>
            <a:endParaRPr lang="en-US" sz="4000"/>
          </a:p>
        </p:txBody>
      </p:sp>
      <p:sp>
        <p:nvSpPr>
          <p:cNvPr id="9219" name="Rectangle 3"/>
          <p:cNvSpPr>
            <a:spLocks noGrp="1" noChangeArrowheads="1"/>
          </p:cNvSpPr>
          <p:nvPr>
            <p:ph type="body" idx="1"/>
          </p:nvPr>
        </p:nvSpPr>
        <p:spPr/>
        <p:txBody>
          <a:bodyPr/>
          <a:lstStyle/>
          <a:p>
            <a:pPr>
              <a:lnSpc>
                <a:spcPct val="90000"/>
              </a:lnSpc>
            </a:pPr>
            <a:r>
              <a:rPr lang="en-US" dirty="0"/>
              <a:t>Intermittent </a:t>
            </a:r>
            <a:r>
              <a:rPr lang="en-US" dirty="0" smtClean="0"/>
              <a:t>hydronephrosis</a:t>
            </a:r>
          </a:p>
          <a:p>
            <a:pPr>
              <a:lnSpc>
                <a:spcPct val="90000"/>
              </a:lnSpc>
            </a:pPr>
            <a:r>
              <a:rPr lang="en-US" dirty="0" smtClean="0"/>
              <a:t>obstruction</a:t>
            </a:r>
            <a:endParaRPr lang="en-US" dirty="0"/>
          </a:p>
          <a:p>
            <a:pPr lvl="1">
              <a:lnSpc>
                <a:spcPct val="90000"/>
              </a:lnSpc>
            </a:pPr>
            <a:r>
              <a:rPr lang="en-US" dirty="0" err="1"/>
              <a:t>Ureteropelvic</a:t>
            </a:r>
            <a:r>
              <a:rPr lang="en-US" dirty="0"/>
              <a:t> junction </a:t>
            </a:r>
            <a:r>
              <a:rPr lang="en-US" dirty="0" smtClean="0"/>
              <a:t>obstruction</a:t>
            </a:r>
          </a:p>
          <a:p>
            <a:pPr lvl="1">
              <a:lnSpc>
                <a:spcPct val="90000"/>
              </a:lnSpc>
            </a:pPr>
            <a:r>
              <a:rPr lang="en-US" dirty="0" err="1" smtClean="0"/>
              <a:t>Ureterovesical</a:t>
            </a:r>
            <a:r>
              <a:rPr lang="en-US" dirty="0" smtClean="0"/>
              <a:t> junction obstruction (</a:t>
            </a:r>
            <a:r>
              <a:rPr lang="en-US" dirty="0" err="1" smtClean="0"/>
              <a:t>megaureter</a:t>
            </a:r>
            <a:r>
              <a:rPr lang="en-US" dirty="0" smtClean="0"/>
              <a:t>)</a:t>
            </a:r>
          </a:p>
          <a:p>
            <a:pPr lvl="1">
              <a:lnSpc>
                <a:spcPct val="90000"/>
              </a:lnSpc>
            </a:pPr>
            <a:r>
              <a:rPr lang="en-US" dirty="0" smtClean="0"/>
              <a:t>Posterior urethral valves</a:t>
            </a:r>
          </a:p>
          <a:p>
            <a:pPr>
              <a:lnSpc>
                <a:spcPct val="90000"/>
              </a:lnSpc>
            </a:pPr>
            <a:r>
              <a:rPr lang="en-US" dirty="0" err="1" smtClean="0"/>
              <a:t>Vesicorenal</a:t>
            </a:r>
            <a:r>
              <a:rPr lang="en-US" dirty="0" smtClean="0"/>
              <a:t> reflux</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CLINICAL PRESENTATION</a:t>
            </a:r>
          </a:p>
        </p:txBody>
      </p:sp>
      <p:sp>
        <p:nvSpPr>
          <p:cNvPr id="67587" name="Rectangle 3"/>
          <p:cNvSpPr>
            <a:spLocks noGrp="1" noChangeArrowheads="1"/>
          </p:cNvSpPr>
          <p:nvPr>
            <p:ph type="body" idx="1"/>
          </p:nvPr>
        </p:nvSpPr>
        <p:spPr/>
        <p:txBody>
          <a:bodyPr/>
          <a:lstStyle/>
          <a:p>
            <a:pPr algn="l" rtl="0"/>
            <a:r>
              <a:rPr lang="en-US"/>
              <a:t>INFANTS</a:t>
            </a:r>
          </a:p>
          <a:p>
            <a:pPr algn="l" rtl="0"/>
            <a:r>
              <a:rPr lang="en-US"/>
              <a:t>OLDER CHILDREN</a:t>
            </a:r>
          </a:p>
          <a:p>
            <a:pPr algn="l" rtl="0">
              <a:buFontTx/>
              <a:buNone/>
            </a:pP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INFANTS</a:t>
            </a:r>
          </a:p>
        </p:txBody>
      </p:sp>
      <p:sp>
        <p:nvSpPr>
          <p:cNvPr id="68611" name="Rectangle 3"/>
          <p:cNvSpPr>
            <a:spLocks noGrp="1" noChangeArrowheads="1"/>
          </p:cNvSpPr>
          <p:nvPr>
            <p:ph type="body" idx="1"/>
          </p:nvPr>
        </p:nvSpPr>
        <p:spPr/>
        <p:txBody>
          <a:bodyPr/>
          <a:lstStyle/>
          <a:p>
            <a:pPr algn="l" rtl="0"/>
            <a:r>
              <a:rPr lang="en-US" dirty="0"/>
              <a:t>ANTENATAL ULTRASOUND</a:t>
            </a:r>
          </a:p>
          <a:p>
            <a:pPr algn="l" rtl="0"/>
            <a:r>
              <a:rPr lang="en-US" dirty="0"/>
              <a:t>ABDOMINAL </a:t>
            </a:r>
            <a:r>
              <a:rPr lang="en-US" dirty="0" smtClean="0"/>
              <a:t>MASS</a:t>
            </a:r>
            <a:endParaRPr lang="en-US" dirty="0"/>
          </a:p>
          <a:p>
            <a:pPr algn="l" rtl="0"/>
            <a:r>
              <a:rPr lang="en-US" dirty="0"/>
              <a:t>HEMATURIA</a:t>
            </a:r>
          </a:p>
          <a:p>
            <a:pPr algn="l" rtl="0"/>
            <a:r>
              <a:rPr lang="en-US" dirty="0"/>
              <a:t>U.T.I.</a:t>
            </a:r>
          </a:p>
          <a:p>
            <a:pPr algn="l" rtl="0"/>
            <a:r>
              <a:rPr lang="en-US" dirty="0"/>
              <a:t>GASTROINTESTINAL DISTURBANCES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1344</TotalTime>
  <Words>716</Words>
  <Application>Microsoft Office PowerPoint</Application>
  <PresentationFormat>On-screen Show (4:3)</PresentationFormat>
  <Paragraphs>111</Paragraphs>
  <Slides>38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Garamond</vt:lpstr>
      <vt:lpstr>Wingdings</vt:lpstr>
      <vt:lpstr>Stream</vt:lpstr>
      <vt:lpstr>Image</vt:lpstr>
      <vt:lpstr>ANTENATAL HYDRONEPHROSIS,</vt:lpstr>
      <vt:lpstr>Definitions</vt:lpstr>
      <vt:lpstr>obstruction</vt:lpstr>
      <vt:lpstr>Clinical Presentation</vt:lpstr>
      <vt:lpstr>incidence</vt:lpstr>
      <vt:lpstr>PowerPoint Presentation</vt:lpstr>
      <vt:lpstr>Causes of antenatal hydronephrosis </vt:lpstr>
      <vt:lpstr>CLINICAL PRESENTATION</vt:lpstr>
      <vt:lpstr>INFANTS</vt:lpstr>
      <vt:lpstr>OLDER CHILDREN</vt:lpstr>
      <vt:lpstr>Postnatal investigation of hydronephrosis</vt:lpstr>
      <vt:lpstr>Postnatal imaging of prenatally detected hydronephrosis shows</vt:lpstr>
      <vt:lpstr>postnatal ultrasound</vt:lpstr>
      <vt:lpstr>VCUG</vt:lpstr>
      <vt:lpstr>renogram</vt:lpstr>
      <vt:lpstr>Renogram</vt:lpstr>
      <vt:lpstr>renogram</vt:lpstr>
      <vt:lpstr>Newer studies</vt:lpstr>
      <vt:lpstr>MR- Urography</vt:lpstr>
      <vt:lpstr>MCD</vt:lpstr>
      <vt:lpstr>Lt PUJ</vt:lpstr>
      <vt:lpstr>MIDURETERIC OBSTRUCTION</vt:lpstr>
      <vt:lpstr>SCAR</vt:lpstr>
      <vt:lpstr>Management of unilateral hydronephrosis</vt:lpstr>
      <vt:lpstr>Surgery versus conservative</vt:lpstr>
      <vt:lpstr>Observation </vt:lpstr>
      <vt:lpstr>Normal Voiding Cystourethrogram (VCUG) </vt:lpstr>
      <vt:lpstr>Reflux Seen on Voiding Cystourethrogram (VCUG) </vt:lpstr>
      <vt:lpstr>Posterior Urethral Valves Seen on Voiding Cystourethrogram  </vt:lpstr>
      <vt:lpstr>Normal Nuclear Renogram </vt:lpstr>
      <vt:lpstr>Nuclear Renogram of Kidney with Hydronephrosis(PUJ) </vt:lpstr>
      <vt:lpstr>Primary Megaureter Coexisting With Reflux </vt:lpstr>
      <vt:lpstr>right primary megaureter plus reflux </vt:lpstr>
      <vt:lpstr>REFLUX AND INTRARENAL REFLUX </vt:lpstr>
      <vt:lpstr>Posterior Urethral Valves </vt:lpstr>
      <vt:lpstr>Normal Intravenous Pyelogram (IVP) </vt:lpstr>
      <vt:lpstr>Intravenous Pyelogram Showing Hydronephrosis  </vt:lpstr>
      <vt:lpstr>THANK YOU</vt:lpstr>
    </vt:vector>
  </TitlesOfParts>
  <Company>juh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hms</dc:creator>
  <cp:lastModifiedBy>Administrator</cp:lastModifiedBy>
  <cp:revision>31</cp:revision>
  <dcterms:created xsi:type="dcterms:W3CDTF">2008-02-14T02:44:35Z</dcterms:created>
  <dcterms:modified xsi:type="dcterms:W3CDTF">2017-11-26T05:57:57Z</dcterms:modified>
</cp:coreProperties>
</file>