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7"/>
  </p:notesMasterIdLst>
  <p:sldIdLst>
    <p:sldId id="256" r:id="rId2"/>
    <p:sldId id="258" r:id="rId3"/>
    <p:sldId id="260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6" r:id="rId15"/>
    <p:sldId id="317" r:id="rId16"/>
    <p:sldId id="321" r:id="rId17"/>
    <p:sldId id="322" r:id="rId18"/>
    <p:sldId id="353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68" r:id="rId49"/>
    <p:sldId id="369" r:id="rId50"/>
    <p:sldId id="370" r:id="rId51"/>
    <p:sldId id="371" r:id="rId52"/>
    <p:sldId id="372" r:id="rId53"/>
    <p:sldId id="373" r:id="rId54"/>
    <p:sldId id="374" r:id="rId55"/>
    <p:sldId id="375" r:id="rId56"/>
    <p:sldId id="376" r:id="rId57"/>
    <p:sldId id="377" r:id="rId58"/>
    <p:sldId id="378" r:id="rId59"/>
    <p:sldId id="379" r:id="rId60"/>
    <p:sldId id="380" r:id="rId61"/>
    <p:sldId id="381" r:id="rId62"/>
    <p:sldId id="382" r:id="rId63"/>
    <p:sldId id="383" r:id="rId64"/>
    <p:sldId id="384" r:id="rId65"/>
    <p:sldId id="386" r:id="rId66"/>
  </p:sldIdLst>
  <p:sldSz cx="9144000" cy="6858000" type="screen4x3"/>
  <p:notesSz cx="6858000" cy="9144000"/>
  <p:defaultTextStyle>
    <a:lvl1pPr>
      <a:defRPr sz="2400">
        <a:latin typeface="Calibri"/>
        <a:ea typeface="Calibri"/>
        <a:cs typeface="Calibri"/>
        <a:sym typeface="Calibri"/>
      </a:defRPr>
    </a:lvl1pPr>
    <a:lvl2pPr indent="457200">
      <a:defRPr sz="2400">
        <a:latin typeface="Calibri"/>
        <a:ea typeface="Calibri"/>
        <a:cs typeface="Calibri"/>
        <a:sym typeface="Calibri"/>
      </a:defRPr>
    </a:lvl2pPr>
    <a:lvl3pPr indent="914400">
      <a:defRPr sz="2400">
        <a:latin typeface="Calibri"/>
        <a:ea typeface="Calibri"/>
        <a:cs typeface="Calibri"/>
        <a:sym typeface="Calibri"/>
      </a:defRPr>
    </a:lvl3pPr>
    <a:lvl4pPr indent="1371600">
      <a:defRPr sz="2400">
        <a:latin typeface="Calibri"/>
        <a:ea typeface="Calibri"/>
        <a:cs typeface="Calibri"/>
        <a:sym typeface="Calibri"/>
      </a:defRPr>
    </a:lvl4pPr>
    <a:lvl5pPr indent="1828800">
      <a:defRPr sz="2400">
        <a:latin typeface="Calibri"/>
        <a:ea typeface="Calibri"/>
        <a:cs typeface="Calibri"/>
        <a:sym typeface="Calibri"/>
      </a:defRPr>
    </a:lvl5pPr>
    <a:lvl6pPr>
      <a:defRPr sz="2400">
        <a:latin typeface="Calibri"/>
        <a:ea typeface="Calibri"/>
        <a:cs typeface="Calibri"/>
        <a:sym typeface="Calibri"/>
      </a:defRPr>
    </a:lvl6pPr>
    <a:lvl7pPr>
      <a:defRPr sz="2400">
        <a:latin typeface="Calibri"/>
        <a:ea typeface="Calibri"/>
        <a:cs typeface="Calibri"/>
        <a:sym typeface="Calibri"/>
      </a:defRPr>
    </a:lvl7pPr>
    <a:lvl8pPr>
      <a:defRPr sz="2400">
        <a:latin typeface="Calibri"/>
        <a:ea typeface="Calibri"/>
        <a:cs typeface="Calibri"/>
        <a:sym typeface="Calibri"/>
      </a:defRPr>
    </a:lvl8pPr>
    <a:lvl9pPr>
      <a:defRPr sz="2400"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40171771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/>
            </a:pPr>
            <a:r>
              <a:rPr sz="1200" b="1"/>
              <a:t>Zileuton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0D5544-511A-4F3C-A3A7-49C37C99F277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100" b="1" smtClean="0">
                <a:ea typeface="MS Mincho" pitchFamily="49" charset="-128"/>
              </a:rPr>
              <a:t>Destructive effects of TNF</a:t>
            </a:r>
            <a:endParaRPr lang="en-US" altLang="en-US" sz="1100" b="1" smtClean="0"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100" smtClean="0">
                <a:ea typeface="MS Mincho" pitchFamily="49" charset="-128"/>
              </a:rPr>
              <a:t>TNF triggers multiple destructive effects in RA. In part, it stimulates osteoclasts to resorb bone, ultimately resulting in bone erosions visible on x-ray.</a:t>
            </a:r>
            <a:r>
              <a:rPr lang="en-US" altLang="en-US" sz="1100" baseline="30000" smtClean="0">
                <a:ea typeface="MS Mincho" pitchFamily="49" charset="-128"/>
              </a:rPr>
              <a:t>1</a:t>
            </a:r>
            <a:r>
              <a:rPr lang="en-US" altLang="en-US" sz="1100" smtClean="0">
                <a:ea typeface="MS Mincho" pitchFamily="49" charset="-128"/>
              </a:rPr>
              <a:t> TNF also induces the proliferation of synoviocytes, which in turn produces inflammation due to the release of inflammatory mediators.</a:t>
            </a:r>
            <a:r>
              <a:rPr lang="en-US" altLang="en-US" sz="1100" baseline="30000" smtClean="0">
                <a:ea typeface="MS Mincho" pitchFamily="49" charset="-128"/>
              </a:rPr>
              <a:t>2,3</a:t>
            </a:r>
            <a:r>
              <a:rPr lang="en-US" altLang="en-US" sz="1100" smtClean="0">
                <a:ea typeface="MS Mincho" pitchFamily="49" charset="-128"/>
              </a:rPr>
              <a:t> As depicted here, inflammation not only causes pain and swelling but also has been shown to precede joint damage.</a:t>
            </a:r>
            <a:r>
              <a:rPr lang="en-US" altLang="en-US" sz="1100" baseline="30000" smtClean="0">
                <a:ea typeface="MS Mincho" pitchFamily="49" charset="-128"/>
              </a:rPr>
              <a:t>2,4</a:t>
            </a:r>
            <a:r>
              <a:rPr lang="en-US" altLang="en-US" sz="1100" smtClean="0">
                <a:ea typeface="MS Mincho" pitchFamily="49" charset="-128"/>
              </a:rPr>
              <a:t> Chondrocytes are a third target of TNF activation, producing collegenase that degrades cartilage and eventually causes joint space narrowing.</a:t>
            </a:r>
            <a:r>
              <a:rPr lang="en-US" altLang="en-US" sz="1100" baseline="30000" smtClean="0">
                <a:ea typeface="MS Mincho" pitchFamily="49" charset="-128"/>
              </a:rPr>
              <a:t>1,5</a:t>
            </a:r>
            <a:endParaRPr lang="en-US" altLang="en-US" sz="1100" baseline="30000" smtClean="0"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100" smtClean="0">
                <a:ea typeface="MS Mincho" pitchFamily="49" charset="-128"/>
              </a:rPr>
              <a:t>In addition to these effects, TNF plays an early role in the inflammatory process by stimulating activation of T cells by foreign antigens.</a:t>
            </a:r>
            <a:r>
              <a:rPr lang="en-US" altLang="en-US" sz="1100" baseline="30000" smtClean="0">
                <a:ea typeface="MS Mincho" pitchFamily="49" charset="-128"/>
              </a:rPr>
              <a:t>2,3</a:t>
            </a:r>
            <a:r>
              <a:rPr lang="en-US" altLang="en-US" sz="1100" smtClean="0">
                <a:ea typeface="MS Mincho" pitchFamily="49" charset="-128"/>
              </a:rPr>
              <a:t> TNF also induces expression of adhesion molecules, thereby promoting the migration of macrophages and lymphocytes into the synovium.</a:t>
            </a:r>
            <a:r>
              <a:rPr lang="en-US" altLang="en-US" sz="1100" baseline="30000" smtClean="0">
                <a:ea typeface="MS Mincho" pitchFamily="49" charset="-128"/>
              </a:rPr>
              <a:t>5</a:t>
            </a:r>
            <a:endParaRPr lang="en-US" altLang="en-US" sz="1100" baseline="30000" smtClean="0"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100" smtClean="0">
                <a:latin typeface="Times New Roman" pitchFamily="18" charset="0"/>
                <a:ea typeface="MS Mincho" pitchFamily="49" charset="-128"/>
              </a:rPr>
              <a:t> </a:t>
            </a:r>
            <a:endParaRPr lang="en-US" altLang="en-US" sz="1100" smtClean="0"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100" b="1" smtClean="0">
                <a:ea typeface="MS Mincho" pitchFamily="49" charset="-128"/>
              </a:rPr>
              <a:t>References:</a:t>
            </a:r>
            <a:r>
              <a:rPr lang="en-US" altLang="en-US" sz="1100" smtClean="0">
                <a:ea typeface="MS Mincho" pitchFamily="49" charset="-128"/>
              </a:rPr>
              <a:t> </a:t>
            </a:r>
            <a:r>
              <a:rPr lang="en-US" altLang="en-US" sz="1100" b="1" smtClean="0">
                <a:ea typeface="MS Mincho" pitchFamily="49" charset="-128"/>
              </a:rPr>
              <a:t>1.</a:t>
            </a:r>
            <a:r>
              <a:rPr lang="en-US" altLang="en-US" sz="1100" smtClean="0">
                <a:ea typeface="MS Mincho" pitchFamily="49" charset="-128"/>
              </a:rPr>
              <a:t> Goronzy JJ, Weyand CM. Rheumatoid arthritis: epidemiology, pathology, and pathogenesis. In: Klippel JH, ed. </a:t>
            </a:r>
            <a:r>
              <a:rPr lang="en-US" altLang="en-US" sz="1100" i="1" smtClean="0">
                <a:ea typeface="MS Mincho" pitchFamily="49" charset="-128"/>
              </a:rPr>
              <a:t>Primer on the Rheumatic Diseases</a:t>
            </a:r>
            <a:r>
              <a:rPr lang="en-US" altLang="en-US" sz="1100" smtClean="0">
                <a:ea typeface="MS Mincho" pitchFamily="49" charset="-128"/>
              </a:rPr>
              <a:t>. 11th ed. Atlanta, Ga: Arthritis Foundation; 1997:155-174. </a:t>
            </a:r>
            <a:r>
              <a:rPr lang="en-US" altLang="en-US" sz="1100" b="1" smtClean="0">
                <a:ea typeface="MS Mincho" pitchFamily="49" charset="-128"/>
              </a:rPr>
              <a:t>2.</a:t>
            </a:r>
            <a:r>
              <a:rPr lang="en-US" altLang="en-US" sz="1100" smtClean="0">
                <a:ea typeface="MS Mincho" pitchFamily="49" charset="-128"/>
              </a:rPr>
              <a:t> Carpenter AB. Immunology and inflammation. In: Wegener ST, ed. </a:t>
            </a:r>
            <a:r>
              <a:rPr lang="en-US" altLang="en-US" sz="1100" i="1" smtClean="0">
                <a:ea typeface="MS Mincho" pitchFamily="49" charset="-128"/>
              </a:rPr>
              <a:t>Clinical Care in the Rheumatic Diseases</a:t>
            </a:r>
            <a:r>
              <a:rPr lang="en-US" altLang="en-US" sz="1100" smtClean="0">
                <a:ea typeface="MS Mincho" pitchFamily="49" charset="-128"/>
              </a:rPr>
              <a:t>. Atlanta, Ga: American College of Rheumatology; 1996:9-14. </a:t>
            </a:r>
            <a:r>
              <a:rPr lang="en-US" altLang="en-US" sz="1100" b="1" smtClean="0">
                <a:ea typeface="MS Mincho" pitchFamily="49" charset="-128"/>
              </a:rPr>
              <a:t>3.</a:t>
            </a:r>
            <a:r>
              <a:rPr lang="en-US" altLang="en-US" sz="1100" smtClean="0">
                <a:ea typeface="MS Mincho" pitchFamily="49" charset="-128"/>
              </a:rPr>
              <a:t> Albani S, Carson DA. Etiology and pathogenesis of rheumatoid arthritis. In: Koopman WJ, ed. </a:t>
            </a:r>
            <a:r>
              <a:rPr lang="en-US" altLang="en-US" sz="1100" i="1" smtClean="0">
                <a:ea typeface="MS Mincho" pitchFamily="49" charset="-128"/>
              </a:rPr>
              <a:t>Arthritis and Allied Conditions: A Textbook of Rheumatology</a:t>
            </a:r>
            <a:r>
              <a:rPr lang="en-US" altLang="en-US" sz="1100" smtClean="0">
                <a:ea typeface="MS Mincho" pitchFamily="49" charset="-128"/>
              </a:rPr>
              <a:t>. Vol 1. 13th ed. Baltimore, Md: Williams &amp; Wilkins; 1997:979-992. </a:t>
            </a:r>
            <a:r>
              <a:rPr lang="en-US" altLang="en-US" sz="1100" b="1" smtClean="0">
                <a:ea typeface="MS Mincho" pitchFamily="49" charset="-128"/>
              </a:rPr>
              <a:t>4.</a:t>
            </a:r>
            <a:r>
              <a:rPr lang="en-US" altLang="en-US" sz="1100" smtClean="0">
                <a:ea typeface="MS Mincho" pitchFamily="49" charset="-128"/>
              </a:rPr>
              <a:t> McGonagle D, Conaghan PG, O'Connor P, et al. The relationship between synovitis and bone changes in early untreated rheumatoid arthritis: a controlled magnetic resonance imaging study. </a:t>
            </a:r>
            <a:r>
              <a:rPr lang="en-US" altLang="en-US" sz="1100" i="1" smtClean="0">
                <a:ea typeface="MS Mincho" pitchFamily="49" charset="-128"/>
              </a:rPr>
              <a:t>Arthritis Rheum</a:t>
            </a:r>
            <a:r>
              <a:rPr lang="en-US" altLang="en-US" sz="1100" smtClean="0">
                <a:ea typeface="MS Mincho" pitchFamily="49" charset="-128"/>
              </a:rPr>
              <a:t>. 1999;42:1706-1711. </a:t>
            </a:r>
            <a:r>
              <a:rPr lang="en-US" altLang="en-US" sz="1100" b="1" smtClean="0">
                <a:ea typeface="MS Mincho" pitchFamily="49" charset="-128"/>
              </a:rPr>
              <a:t>5.</a:t>
            </a:r>
            <a:r>
              <a:rPr lang="en-US" altLang="en-US" sz="1100" smtClean="0">
                <a:ea typeface="MS Mincho" pitchFamily="49" charset="-128"/>
              </a:rPr>
              <a:t> Rosenberg AE. Skeletal system and soft tissue tumors. In: Cotran RS, ed. </a:t>
            </a:r>
            <a:r>
              <a:rPr lang="en-US" altLang="en-US" sz="1100" i="1" smtClean="0">
                <a:ea typeface="MS Mincho" pitchFamily="49" charset="-128"/>
              </a:rPr>
              <a:t>Robbins Pathologic Basis of Disease</a:t>
            </a:r>
            <a:r>
              <a:rPr lang="en-US" altLang="en-US" sz="1100" smtClean="0">
                <a:ea typeface="MS Mincho" pitchFamily="49" charset="-128"/>
              </a:rPr>
              <a:t>. 5th ed. Philadelphia, Pa: W.B. Saunders Company; 1994:1213-1271.</a:t>
            </a:r>
            <a:endParaRPr lang="en-US" altLang="en-US" sz="1100" smtClean="0"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1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3DA37D-5D32-4451-9956-A73C94F37DC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5ACB8C-6F5D-422A-8D42-9AEB24FC693C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/>
            </a:lvl1pPr>
          </a:lstStyle>
          <a:p>
            <a:pPr lvl="0">
              <a:defRPr sz="1800"/>
            </a:pPr>
            <a:r>
              <a:rPr sz="1200"/>
              <a:t>强直性脊柱炎，急性肌腱炎，痛经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A78CE7-D8B7-483A-8F9A-0FA506CB354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A2FF0A-8496-4EE4-B839-01657A280DF8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CF7CB4-E147-434C-91E5-C81E8EFF089E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700969-1576-4F1C-B342-7E9F3B9FD56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D49937-45A9-4DF6-8D0A-91053212871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369ABD-115C-4104-AF03-3ED3C4FD317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3140EE-F84F-4E3D-B66C-6A400D3F154F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13095-C5FF-43A3-9506-A643F9C4A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5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B874-5ED8-40C6-B636-1FF90E06C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3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2182B-A90C-4F90-B2C4-E5E1BB8EB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6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DC05A-9F72-4E80-880B-86E4FEBD5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8B4E5"/>
            </a:gs>
            <a:gs pos="50000">
              <a:srgbClr val="C0D0ED"/>
            </a:gs>
            <a:gs pos="100000">
              <a:srgbClr val="E0E7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 idx="4294967295"/>
          </p:nvPr>
        </p:nvSpPr>
        <p:spPr>
          <a:xfrm>
            <a:off x="381000" y="1676401"/>
            <a:ext cx="8077200" cy="19240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324611">
              <a:defRPr sz="1800"/>
            </a:pPr>
            <a:r>
              <a:rPr sz="4600" dirty="0" smtClean="0"/>
              <a:t>Anti-inflammatory Drugs</a:t>
            </a:r>
            <a:r>
              <a:rPr lang="en-US" sz="4600" dirty="0" smtClean="0"/>
              <a:t> &amp; Gout </a:t>
            </a:r>
            <a:endParaRPr sz="4600" dirty="0"/>
          </a:p>
        </p:txBody>
      </p:sp>
      <p:sp>
        <p:nvSpPr>
          <p:cNvPr id="40" name="Shape 40"/>
          <p:cNvSpPr>
            <a:spLocks noGrp="1"/>
          </p:cNvSpPr>
          <p:nvPr>
            <p:ph type="body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457200">
              <a:buSzTx/>
              <a:buNone/>
              <a:defRPr>
                <a:solidFill>
                  <a:srgbClr val="89898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98989"/>
                </a:solidFill>
              </a:rPr>
              <a:t>Dr. Alia Shatanawi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xfrm>
            <a:off x="323850" y="981075"/>
            <a:ext cx="8569325" cy="3960813"/>
          </a:xfrm>
          <a:prstGeom prst="rect">
            <a:avLst/>
          </a:prstGeom>
        </p:spPr>
        <p:txBody>
          <a:bodyPr/>
          <a:lstStyle/>
          <a:p>
            <a:pPr marL="256031" lvl="0" indent="-237743" algn="just">
              <a:buSzTx/>
              <a:buNone/>
              <a:defRPr sz="1800"/>
            </a:pPr>
            <a:endParaRPr sz="2400"/>
          </a:p>
          <a:p>
            <a:pPr marL="210312" lvl="0" indent="-192024" algn="just">
              <a:spcBef>
                <a:spcPts val="500"/>
              </a:spcBef>
              <a:defRPr sz="1800"/>
            </a:pPr>
            <a:r>
              <a:rPr sz="2400"/>
              <a:t>Used PO 50mg after food, I.M. inj 75mg </a:t>
            </a:r>
          </a:p>
          <a:p>
            <a:pPr marL="274320" lvl="0" indent="-256031" algn="just">
              <a:buFont typeface="Wingdings"/>
              <a:buChar char="▪"/>
              <a:defRPr sz="1800"/>
            </a:pPr>
            <a:endParaRPr sz="2400"/>
          </a:p>
          <a:p>
            <a:pPr marL="210312" lvl="0" indent="-192024" algn="just">
              <a:spcBef>
                <a:spcPts val="500"/>
              </a:spcBef>
              <a:defRPr sz="1800"/>
            </a:pPr>
            <a:r>
              <a:rPr sz="2400"/>
              <a:t>Diclofenac potassium is prompt release and has quicker onset where as the Diclofenac sodium is delayed release.</a:t>
            </a:r>
          </a:p>
          <a:p>
            <a:pPr marL="274320" lvl="0" indent="-256031" algn="just">
              <a:buFont typeface="Wingdings"/>
              <a:buChar char="▪"/>
              <a:defRPr sz="1800"/>
            </a:pPr>
            <a:endParaRPr sz="2400"/>
          </a:p>
          <a:p>
            <a:pPr marL="210312" lvl="0" indent="-192024" algn="just">
              <a:spcBef>
                <a:spcPts val="500"/>
              </a:spcBef>
              <a:defRPr sz="1800"/>
            </a:pPr>
            <a:r>
              <a:rPr sz="2400"/>
              <a:t>Pregnancy: category C</a:t>
            </a:r>
          </a:p>
          <a:p>
            <a:pPr marL="274320" lvl="0" indent="-256031" algn="just">
              <a:buFont typeface="Wingdings"/>
              <a:buChar char="▪"/>
              <a:defRPr sz="1800"/>
            </a:pPr>
            <a:endParaRPr sz="2400"/>
          </a:p>
          <a:p>
            <a:pPr marL="210312" lvl="0" indent="-192024" algn="just">
              <a:spcBef>
                <a:spcPts val="500"/>
              </a:spcBef>
              <a:defRPr sz="1800"/>
            </a:pPr>
            <a:r>
              <a:rPr sz="2400"/>
              <a:t>Toxicity similar to others</a:t>
            </a:r>
          </a:p>
        </p:txBody>
      </p:sp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684212" y="404813"/>
            <a:ext cx="7772401" cy="576263"/>
          </a:xfrm>
          <a:prstGeom prst="rect">
            <a:avLst/>
          </a:prstGeom>
        </p:spPr>
        <p:txBody>
          <a:bodyPr/>
          <a:lstStyle>
            <a:lvl1pPr defTabSz="758951">
              <a:defRPr sz="3237" b="1"/>
            </a:lvl1pPr>
          </a:lstStyle>
          <a:p>
            <a:pPr lvl="0">
              <a:defRPr sz="1800" b="0"/>
            </a:pPr>
            <a:r>
              <a:rPr sz="3237" b="1"/>
              <a:t>Diclofenac sodium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32104">
              <a:defRPr sz="1800"/>
            </a:pPr>
            <a:r>
              <a:rPr sz="3549" b="1"/>
              <a:t>Acetaminophen</a:t>
            </a:r>
            <a:br>
              <a:rPr sz="3549" b="1"/>
            </a:br>
            <a:endParaRPr sz="3549" b="1"/>
          </a:p>
        </p:txBody>
      </p:sp>
      <p:sp>
        <p:nvSpPr>
          <p:cNvPr id="213" name="Shape 21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2613" lvl="0" indent="-332613" defTabSz="886968">
              <a:spcBef>
                <a:spcPts val="600"/>
              </a:spcBef>
              <a:defRPr sz="1800"/>
            </a:pPr>
            <a:r>
              <a:rPr sz="2813"/>
              <a:t>Acetaminophen  inhibits prostaglandin synthesis in the </a:t>
            </a:r>
            <a:r>
              <a:rPr sz="2813" b="1"/>
              <a:t>CNS</a:t>
            </a:r>
            <a:r>
              <a:rPr sz="2813"/>
              <a:t>. </a:t>
            </a:r>
          </a:p>
          <a:p>
            <a:pPr marL="332613" lvl="0" indent="-332613" defTabSz="886968">
              <a:spcBef>
                <a:spcPts val="600"/>
              </a:spcBef>
              <a:defRPr sz="1800"/>
            </a:pPr>
            <a:r>
              <a:rPr sz="2813"/>
              <a:t>This explains its antipyretic and analgesic properties. </a:t>
            </a:r>
          </a:p>
          <a:p>
            <a:pPr marL="332613" lvl="0" indent="-332613" defTabSz="886968">
              <a:spcBef>
                <a:spcPts val="600"/>
              </a:spcBef>
              <a:defRPr sz="1800"/>
            </a:pPr>
            <a:r>
              <a:rPr sz="2813"/>
              <a:t>Acetaminophen has less effect on cyclooxygenase in peripheral tissues, which accounts for its </a:t>
            </a:r>
            <a:r>
              <a:rPr sz="2813" b="1"/>
              <a:t>weak</a:t>
            </a:r>
            <a:r>
              <a:rPr sz="2813"/>
              <a:t> anti-inflammatory activity. </a:t>
            </a:r>
          </a:p>
          <a:p>
            <a:pPr marL="332613" lvl="0" indent="-332613" defTabSz="886968">
              <a:spcBef>
                <a:spcPts val="600"/>
              </a:spcBef>
              <a:defRPr sz="1800"/>
            </a:pPr>
            <a:r>
              <a:rPr sz="2813"/>
              <a:t>Acetaminophen does not affect </a:t>
            </a:r>
            <a:r>
              <a:rPr sz="2813" b="1"/>
              <a:t>platelet</a:t>
            </a:r>
            <a:r>
              <a:rPr sz="2813"/>
              <a:t> function or increase blood clotting time.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29184" lvl="0" indent="-329184" defTabSz="877823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r>
              <a:rPr sz="2592" b="1"/>
              <a:t> Therapeutic uses</a:t>
            </a:r>
            <a:endParaRPr sz="2592"/>
          </a:p>
          <a:p>
            <a:pPr marL="329184" lvl="0" indent="-329184" defTabSz="877823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592"/>
              <a:t>Acetaminophen is a suitable </a:t>
            </a:r>
            <a:r>
              <a:rPr sz="2592" b="1"/>
              <a:t>substitute</a:t>
            </a:r>
            <a:r>
              <a:rPr sz="2592"/>
              <a:t> for the analgesic and antipyretic effects of aspirin for those patients with </a:t>
            </a:r>
            <a:r>
              <a:rPr sz="2592" b="1"/>
              <a:t>gastric</a:t>
            </a:r>
            <a:r>
              <a:rPr sz="2592"/>
              <a:t> complaints, those in whom prolongation of </a:t>
            </a:r>
            <a:r>
              <a:rPr sz="2592" b="1"/>
              <a:t>bleeding</a:t>
            </a:r>
            <a:r>
              <a:rPr sz="2592"/>
              <a:t> time would be a disadvantage, or those who do not require the anti-inflammatory action of aspirin.</a:t>
            </a:r>
          </a:p>
          <a:p>
            <a:pPr marL="329184" lvl="0" indent="-329184" defTabSz="877823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endParaRPr sz="2592"/>
          </a:p>
          <a:p>
            <a:pPr marL="329184" lvl="0" indent="-329184" defTabSz="877823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592"/>
              <a:t> Acetaminophen is the analgesic/antipyretic of </a:t>
            </a:r>
            <a:r>
              <a:rPr sz="2592" b="1"/>
              <a:t>choice</a:t>
            </a:r>
            <a:r>
              <a:rPr sz="2592"/>
              <a:t> for </a:t>
            </a:r>
            <a:r>
              <a:rPr sz="2592" b="1"/>
              <a:t>children</a:t>
            </a:r>
            <a:r>
              <a:rPr sz="2592"/>
              <a:t> with viral infections or chickenpox (recall that aspirin increases the risk of </a:t>
            </a:r>
            <a:r>
              <a:rPr sz="2592" b="1"/>
              <a:t>Reye's</a:t>
            </a:r>
            <a:r>
              <a:rPr sz="2592"/>
              <a:t> syndrome).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r>
              <a:rPr sz="2900" b="1"/>
              <a:t> Adverse effects</a:t>
            </a:r>
            <a:endParaRPr sz="220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200"/>
              <a:t>With normal therapeutic doses, acetaminophen is virtually free of any significant adverse effects. 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endParaRPr sz="220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200"/>
              <a:t> Renal tubular necrosis and hypoglycemic coma are rare complications of prolonged, large-dose therapy.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endParaRPr sz="220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200"/>
              <a:t> large doses Hepatic necrosis, a very serious and potentially life-threatening condition can result.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endParaRPr sz="220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200"/>
              <a:t>Renal tubular necrosis may also occur. 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r>
              <a:rPr sz="2200"/>
              <a:t> 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200"/>
              <a:t>Periodic monitoring of liver enzymes tests is recommended for those on high-dose acetaminophen.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 Pharmacokinetics</a:t>
            </a:r>
            <a:br>
              <a:rPr lang="en-US" dirty="0"/>
            </a:br>
            <a:endParaRPr dirty="0"/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8382000" cy="437356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800" dirty="0" smtClean="0"/>
              <a:t>Acetaminophen </a:t>
            </a:r>
            <a:r>
              <a:rPr sz="2800" dirty="0"/>
              <a:t>is rapidly absorbed from the GI tract. </a:t>
            </a:r>
            <a:r>
              <a:rPr sz="2800" dirty="0"/>
              <a:t>A significant first-pass metabolism occurs in the luminal cells of the intestine and in the hepatocytes.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endParaRPr sz="2800" dirty="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800" dirty="0"/>
              <a:t> Under normal circumstances, acetaminophen is conjugated in the liver to form inactive metabolites.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endParaRPr sz="2800" dirty="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800" dirty="0"/>
              <a:t> A portion of acetaminophen is </a:t>
            </a:r>
            <a:r>
              <a:rPr sz="2800" dirty="0" err="1"/>
              <a:t>hydroxylated</a:t>
            </a:r>
            <a:r>
              <a:rPr sz="2800" dirty="0"/>
              <a:t> to form N-</a:t>
            </a:r>
            <a:r>
              <a:rPr sz="2800" dirty="0" err="1"/>
              <a:t>acetylbenzoiminoquinone</a:t>
            </a:r>
            <a:r>
              <a:rPr sz="2800" dirty="0"/>
              <a:t> a highly reactive and potentially dangerous metabolite .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8686800" cy="53641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SzTx/>
              <a:buNone/>
              <a:defRPr sz="1800"/>
            </a:pPr>
            <a:endParaRPr sz="2800" dirty="0"/>
          </a:p>
          <a:p>
            <a:pPr marL="300037" lvl="0" indent="-300037">
              <a:spcBef>
                <a:spcPts val="600"/>
              </a:spcBef>
              <a:defRPr sz="1800"/>
            </a:pPr>
            <a:r>
              <a:rPr sz="2800" dirty="0"/>
              <a:t>At normal doses of acetaminophen, the </a:t>
            </a:r>
            <a:r>
              <a:rPr sz="2800" b="1" dirty="0"/>
              <a:t>N-</a:t>
            </a:r>
            <a:r>
              <a:rPr sz="2800" b="1" dirty="0" err="1"/>
              <a:t>acetylbenzoiminoquinone</a:t>
            </a:r>
            <a:r>
              <a:rPr sz="2800" dirty="0"/>
              <a:t> reacts with the sulfhydryl group of </a:t>
            </a:r>
            <a:r>
              <a:rPr sz="2800" b="1" dirty="0"/>
              <a:t>glutathione</a:t>
            </a:r>
            <a:r>
              <a:rPr sz="2800" dirty="0"/>
              <a:t>, forming a nontoxic </a:t>
            </a:r>
            <a:r>
              <a:rPr sz="2800" dirty="0" smtClean="0"/>
              <a:t>substance</a:t>
            </a:r>
            <a:endParaRPr lang="en-US" sz="2800" dirty="0" smtClean="0"/>
          </a:p>
          <a:p>
            <a:pPr marL="300037" lvl="0" indent="-300037">
              <a:spcBef>
                <a:spcPts val="600"/>
              </a:spcBef>
              <a:defRPr sz="1800"/>
            </a:pPr>
            <a:endParaRPr lang="en-US" sz="2800" dirty="0" smtClean="0"/>
          </a:p>
          <a:p>
            <a:pPr marL="300037" lvl="0" indent="-300037">
              <a:spcBef>
                <a:spcPts val="600"/>
              </a:spcBef>
              <a:defRPr sz="1800"/>
            </a:pPr>
            <a:r>
              <a:rPr lang="en-US" sz="2800" dirty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antidote </a:t>
            </a:r>
            <a:r>
              <a:rPr lang="en-US" sz="2800" b="1" dirty="0" err="1"/>
              <a:t>acetylcysteine</a:t>
            </a:r>
            <a:r>
              <a:rPr lang="en-US" sz="2800" dirty="0"/>
              <a:t> acts as a precursor for glutathione, helping the body regenerate enough to prevent damage to the </a:t>
            </a:r>
            <a:r>
              <a:rPr lang="en-US" sz="2800" dirty="0" smtClean="0"/>
              <a:t>liver</a:t>
            </a:r>
            <a:r>
              <a:rPr lang="en-US" sz="2800" dirty="0"/>
              <a:t> </a:t>
            </a:r>
            <a:r>
              <a:rPr lang="en-US" sz="2800" dirty="0" smtClean="0"/>
              <a:t>(in </a:t>
            </a:r>
            <a:r>
              <a:rPr lang="en-US" sz="2800" dirty="0"/>
              <a:t>the first </a:t>
            </a:r>
            <a:r>
              <a:rPr lang="en-US" sz="2800" dirty="0" smtClean="0"/>
              <a:t>24hours).</a:t>
            </a:r>
            <a:endParaRPr lang="en-US" sz="2800" dirty="0"/>
          </a:p>
          <a:p>
            <a:pPr lvl="0">
              <a:buSzTx/>
              <a:buNone/>
              <a:defRPr sz="1800"/>
            </a:pPr>
            <a:endParaRPr sz="2800" dirty="0"/>
          </a:p>
          <a:p>
            <a:pPr marL="300037" lvl="0" indent="-300037">
              <a:spcBef>
                <a:spcPts val="600"/>
              </a:spcBef>
              <a:defRPr sz="1800"/>
            </a:pPr>
            <a:r>
              <a:rPr sz="2800" dirty="0"/>
              <a:t> Acetaminophen and its metabolites are excreted in the urine.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Cyclooxygenase II Inhibitors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affect platelet function.</a:t>
            </a:r>
          </a:p>
          <a:p>
            <a:r>
              <a:rPr lang="en-US" dirty="0"/>
              <a:t>May increase the incidence of edema and hypertension.</a:t>
            </a:r>
          </a:p>
          <a:p>
            <a:r>
              <a:rPr lang="en-US" dirty="0"/>
              <a:t>Less </a:t>
            </a:r>
            <a:r>
              <a:rPr lang="en-US" dirty="0" smtClean="0"/>
              <a:t>gastro irritant </a:t>
            </a:r>
            <a:r>
              <a:rPr lang="en-US" dirty="0"/>
              <a:t>(half of COX2-non selective drugs).</a:t>
            </a:r>
          </a:p>
          <a:p>
            <a:r>
              <a:rPr lang="en-US" dirty="0"/>
              <a:t>Higher incidence of cardiovascular thrombotic events.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5272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Cyclooxygenase II Inhibitors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Meloxicam</a:t>
            </a:r>
          </a:p>
          <a:p>
            <a:r>
              <a:rPr lang="en-US" dirty="0" err="1"/>
              <a:t>Rofecoxib</a:t>
            </a:r>
            <a:endParaRPr lang="en-US" dirty="0"/>
          </a:p>
          <a:p>
            <a:r>
              <a:rPr lang="en-US" dirty="0" err="1"/>
              <a:t>Celocoxib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367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Drugs for RA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534400" cy="5181600"/>
          </a:xfrm>
        </p:spPr>
        <p:txBody>
          <a:bodyPr/>
          <a:lstStyle/>
          <a:p>
            <a:pPr eaLnBrk="1" hangingPunct="1"/>
            <a:r>
              <a:rPr lang="en-US" altLang="en-US" smtClean="0"/>
              <a:t>Nonsteroidal anti-inflammatory drugs (NSAIDs)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Disease-modifying anti-rheumatic drugs (DMARDs)</a:t>
            </a:r>
          </a:p>
          <a:p>
            <a:pPr lvl="1" eaLnBrk="1" hangingPunct="1"/>
            <a:r>
              <a:rPr lang="en-US" altLang="en-US" smtClean="0"/>
              <a:t>Synthetic</a:t>
            </a:r>
          </a:p>
          <a:p>
            <a:pPr lvl="1" eaLnBrk="1" hangingPunct="1"/>
            <a:r>
              <a:rPr lang="en-US" altLang="en-US" smtClean="0"/>
              <a:t>Biologic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Glucocorticoids </a:t>
            </a:r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8773480"/>
      </p:ext>
    </p:extLst>
  </p:cSld>
  <p:clrMapOvr>
    <a:masterClrMapping/>
  </p:clrMapOvr>
  <p:transition advTm="985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DMARDs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7030A0"/>
                </a:solidFill>
              </a:rPr>
              <a:t>Disease Modifying Anti-Rheumatic Drugs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Reduce swelling &amp; inflammation</a:t>
            </a:r>
          </a:p>
          <a:p>
            <a:pPr eaLnBrk="1" hangingPunct="1"/>
            <a:r>
              <a:rPr lang="en-US" altLang="en-US" dirty="0" smtClean="0"/>
              <a:t>Improve pain</a:t>
            </a:r>
          </a:p>
          <a:p>
            <a:pPr eaLnBrk="1" hangingPunct="1"/>
            <a:r>
              <a:rPr lang="en-US" altLang="en-US" dirty="0" smtClean="0"/>
              <a:t>Improve function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Have been shown to reduce radiographic progression (erosions) 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75810"/>
      </p:ext>
    </p:extLst>
  </p:cSld>
  <p:clrMapOvr>
    <a:masterClrMapping/>
  </p:clrMapOvr>
  <p:transition advTm="17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457200"/>
            <a:endParaRPr/>
          </a:p>
        </p:txBody>
      </p:sp>
      <p:pic>
        <p:nvPicPr>
          <p:cNvPr id="46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0"/>
            <a:ext cx="7818438" cy="7345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/>
              <a:t>DMARDs</a:t>
            </a:r>
            <a:endParaRPr lang="en-US" altLang="en-US" smtClean="0"/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Synthetic</a:t>
            </a:r>
          </a:p>
          <a:p>
            <a:endParaRPr lang="en-US" altLang="en-US" smtClean="0"/>
          </a:p>
          <a:p>
            <a:r>
              <a:rPr lang="en-US" altLang="en-US" smtClean="0"/>
              <a:t>Biologic </a:t>
            </a:r>
          </a:p>
        </p:txBody>
      </p:sp>
    </p:spTree>
    <p:extLst>
      <p:ext uri="{BB962C8B-B14F-4D97-AF65-F5344CB8AC3E}">
        <p14:creationId xmlns:p14="http://schemas.microsoft.com/office/powerpoint/2010/main" val="1231937805"/>
      </p:ext>
    </p:extLst>
  </p:cSld>
  <p:clrMapOvr>
    <a:masterClrMapping/>
  </p:clrMapOvr>
  <p:transition advTm="21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/>
              <a:t>Synthetic DMARDs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Char char="•"/>
            </a:pPr>
            <a:r>
              <a:rPr lang="en-US" altLang="en-US" sz="3200" smtClean="0"/>
              <a:t>Methotrexate </a:t>
            </a:r>
          </a:p>
          <a:p>
            <a:pPr lvl="1" eaLnBrk="1" hangingPunct="1">
              <a:buFontTx/>
              <a:buChar char="•"/>
            </a:pPr>
            <a:r>
              <a:rPr lang="en-US" altLang="en-US" sz="3200" smtClean="0"/>
              <a:t>Sulphasalazine</a:t>
            </a:r>
          </a:p>
          <a:p>
            <a:pPr lvl="1" eaLnBrk="1" hangingPunct="1">
              <a:buFontTx/>
              <a:buChar char="•"/>
            </a:pPr>
            <a:r>
              <a:rPr lang="en-US" altLang="en-US" sz="3200" smtClean="0"/>
              <a:t>Chloroquine </a:t>
            </a:r>
          </a:p>
          <a:p>
            <a:pPr lvl="1" eaLnBrk="1" hangingPunct="1">
              <a:buFontTx/>
              <a:buChar char="•"/>
            </a:pPr>
            <a:r>
              <a:rPr lang="en-US" altLang="en-US" sz="3200" smtClean="0"/>
              <a:t>Hydroxychloroquine </a:t>
            </a:r>
          </a:p>
          <a:p>
            <a:pPr lvl="1" eaLnBrk="1" hangingPunct="1">
              <a:buFontTx/>
              <a:buChar char="•"/>
            </a:pPr>
            <a:r>
              <a:rPr lang="en-US" altLang="en-US" sz="3200" smtClean="0"/>
              <a:t>Leflunomide 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5707071"/>
      </p:ext>
    </p:extLst>
  </p:cSld>
  <p:clrMapOvr>
    <a:masterClrMapping/>
  </p:clrMapOvr>
  <p:transition advTm="15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/>
              <a:t>Synthetic DMARDs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Char char="•"/>
            </a:pPr>
            <a:r>
              <a:rPr lang="en-US" altLang="en-US" sz="3200" smtClean="0">
                <a:solidFill>
                  <a:srgbClr val="FFFF00"/>
                </a:solidFill>
              </a:rPr>
              <a:t>Methotrexate </a:t>
            </a:r>
          </a:p>
          <a:p>
            <a:pPr lvl="1" eaLnBrk="1" hangingPunct="1">
              <a:buFontTx/>
              <a:buChar char="•"/>
            </a:pPr>
            <a:r>
              <a:rPr lang="en-US" altLang="en-US" sz="3200" smtClean="0"/>
              <a:t>Sulphasalazine</a:t>
            </a:r>
          </a:p>
          <a:p>
            <a:pPr lvl="1" eaLnBrk="1" hangingPunct="1">
              <a:buFontTx/>
              <a:buChar char="•"/>
            </a:pPr>
            <a:r>
              <a:rPr lang="en-US" altLang="en-US" sz="3200" smtClean="0"/>
              <a:t>Chloroquine </a:t>
            </a:r>
          </a:p>
          <a:p>
            <a:pPr lvl="1" eaLnBrk="1" hangingPunct="1">
              <a:buFontTx/>
              <a:buChar char="•"/>
            </a:pPr>
            <a:r>
              <a:rPr lang="en-US" altLang="en-US" sz="3200" smtClean="0"/>
              <a:t>Hydroxychloroquine </a:t>
            </a:r>
          </a:p>
          <a:p>
            <a:pPr lvl="1" eaLnBrk="1" hangingPunct="1">
              <a:buFontTx/>
              <a:buChar char="•"/>
            </a:pPr>
            <a:r>
              <a:rPr lang="en-US" altLang="en-US" sz="3200" smtClean="0"/>
              <a:t>Leflunomide 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6460686"/>
      </p:ext>
    </p:extLst>
  </p:cSld>
  <p:clrMapOvr>
    <a:masterClrMapping/>
  </p:clrMapOvr>
  <p:transition advTm="21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Methotrexate (MTX)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mtClean="0"/>
              <a:t>Dihydrofolate reductase inhibitor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>
                <a:cs typeface="Arial" charset="0"/>
              </a:rPr>
              <a:t>↓</a:t>
            </a:r>
            <a:r>
              <a:rPr lang="en-US" altLang="en-US" smtClean="0"/>
              <a:t> thymidine &amp; purine nucleotide synthesis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“Gold standard” for DMARD therapy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7.5 – 30 mg weekly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Absorption variable</a:t>
            </a:r>
          </a:p>
          <a:p>
            <a:pPr eaLnBrk="1" hangingPunct="1"/>
            <a:r>
              <a:rPr lang="en-US" altLang="en-US" smtClean="0"/>
              <a:t>Elimination mainly renal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334185"/>
      </p:ext>
    </p:extLst>
  </p:cSld>
  <p:clrMapOvr>
    <a:masterClrMapping/>
  </p:clrMapOvr>
  <p:transition advTm="13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9629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594378"/>
      </p:ext>
    </p:extLst>
  </p:cSld>
  <p:clrMapOvr>
    <a:masterClrMapping/>
  </p:clrMapOvr>
  <p:transition advTm="25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4000" u="sng" smtClean="0"/>
              <a:t>MTX adverse effects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Hepatotoxicity</a:t>
            </a:r>
          </a:p>
          <a:p>
            <a:pPr eaLnBrk="1" hangingPunct="1"/>
            <a:r>
              <a:rPr lang="en-US" altLang="en-US" sz="2800" dirty="0" smtClean="0"/>
              <a:t>Bone marrow suppression</a:t>
            </a:r>
          </a:p>
          <a:p>
            <a:pPr eaLnBrk="1" hangingPunct="1"/>
            <a:r>
              <a:rPr lang="en-US" altLang="en-US" sz="2800" dirty="0" smtClean="0"/>
              <a:t>Dyspepsia, oral ulcers</a:t>
            </a:r>
          </a:p>
          <a:p>
            <a:pPr eaLnBrk="1" hangingPunct="1"/>
            <a:r>
              <a:rPr lang="en-US" altLang="en-US" sz="2800" dirty="0" smtClean="0"/>
              <a:t>Pneumonitis</a:t>
            </a:r>
          </a:p>
          <a:p>
            <a:pPr eaLnBrk="1" hangingPunct="1"/>
            <a:r>
              <a:rPr lang="en-US" altLang="en-US" sz="2800" dirty="0" smtClean="0"/>
              <a:t>Teratogenicity</a:t>
            </a:r>
            <a:r>
              <a:rPr lang="en-US" altLang="en-US" dirty="0" smtClean="0"/>
              <a:t>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Folic acid reduces GI &amp; BM effects</a:t>
            </a:r>
          </a:p>
          <a:p>
            <a:pPr eaLnBrk="1" hangingPunct="1"/>
            <a:r>
              <a:rPr lang="en-US" altLang="en-US" dirty="0" smtClean="0"/>
              <a:t>Monitoring</a:t>
            </a:r>
          </a:p>
          <a:p>
            <a:pPr lvl="1" eaLnBrk="1" hangingPunct="1"/>
            <a:r>
              <a:rPr lang="en-US" altLang="en-US" dirty="0" smtClean="0"/>
              <a:t>FBC, ALT, Creatinine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142879"/>
      </p:ext>
    </p:extLst>
  </p:cSld>
  <p:clrMapOvr>
    <a:masterClrMapping/>
  </p:clrMapOvr>
  <p:transition advTm="7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/>
              <a:t>Synthetic DMARDs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Char char="•"/>
            </a:pPr>
            <a:r>
              <a:rPr lang="en-US" altLang="en-US" sz="3200" smtClean="0"/>
              <a:t>Methotrexate </a:t>
            </a:r>
          </a:p>
          <a:p>
            <a:pPr lvl="1" eaLnBrk="1" hangingPunct="1">
              <a:buFontTx/>
              <a:buChar char="•"/>
            </a:pPr>
            <a:r>
              <a:rPr lang="en-US" altLang="en-US" sz="3200" smtClean="0">
                <a:solidFill>
                  <a:srgbClr val="FFFF00"/>
                </a:solidFill>
              </a:rPr>
              <a:t>Sulphasalazine</a:t>
            </a:r>
          </a:p>
          <a:p>
            <a:pPr lvl="1" eaLnBrk="1" hangingPunct="1">
              <a:buFontTx/>
              <a:buChar char="•"/>
            </a:pPr>
            <a:r>
              <a:rPr lang="en-US" altLang="en-US" sz="3200" smtClean="0"/>
              <a:t>Chloroquine </a:t>
            </a:r>
          </a:p>
          <a:p>
            <a:pPr lvl="1" eaLnBrk="1" hangingPunct="1">
              <a:buFontTx/>
              <a:buChar char="•"/>
            </a:pPr>
            <a:r>
              <a:rPr lang="en-US" altLang="en-US" sz="3200" smtClean="0"/>
              <a:t>Hydroxychloroquine </a:t>
            </a:r>
          </a:p>
          <a:p>
            <a:pPr lvl="1" eaLnBrk="1" hangingPunct="1">
              <a:buFontTx/>
              <a:buChar char="•"/>
            </a:pPr>
            <a:r>
              <a:rPr lang="en-US" altLang="en-US" sz="3200" smtClean="0"/>
              <a:t>Leflunomide 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3165701"/>
      </p:ext>
    </p:extLst>
  </p:cSld>
  <p:clrMapOvr>
    <a:masterClrMapping/>
  </p:clrMapOvr>
  <p:transition advTm="48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Sulphasalazine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Sulphapyridine + 5-aminosalicylic acid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Remove toxic free radicals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Remission in 3-6 month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2004518"/>
      </p:ext>
    </p:extLst>
  </p:cSld>
  <p:clrMapOvr>
    <a:masterClrMapping/>
  </p:clrMapOvr>
  <p:transition advTm="25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Elimination hepatic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Dyspepsia, rashes, BM suppression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0059895"/>
      </p:ext>
    </p:extLst>
  </p:cSld>
  <p:clrMapOvr>
    <a:masterClrMapping/>
  </p:clrMapOvr>
  <p:transition advTm="328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/>
              <a:t>Synthetic DMARDs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Char char="•"/>
            </a:pPr>
            <a:r>
              <a:rPr lang="en-US" altLang="en-US" sz="3200" smtClean="0"/>
              <a:t>Methotrexate </a:t>
            </a:r>
          </a:p>
          <a:p>
            <a:pPr lvl="1" eaLnBrk="1" hangingPunct="1">
              <a:buFontTx/>
              <a:buChar char="•"/>
            </a:pPr>
            <a:r>
              <a:rPr lang="en-US" altLang="en-US" sz="3200" smtClean="0"/>
              <a:t>Sulphasalazine</a:t>
            </a:r>
          </a:p>
          <a:p>
            <a:pPr lvl="1" eaLnBrk="1" hangingPunct="1">
              <a:buFontTx/>
              <a:buChar char="•"/>
            </a:pPr>
            <a:r>
              <a:rPr lang="en-US" altLang="en-US" sz="3200" smtClean="0">
                <a:solidFill>
                  <a:srgbClr val="FFFF00"/>
                </a:solidFill>
              </a:rPr>
              <a:t>Chloroquine /Hydroxychloroquine </a:t>
            </a:r>
          </a:p>
          <a:p>
            <a:pPr lvl="1" eaLnBrk="1" hangingPunct="1">
              <a:buFontTx/>
              <a:buChar char="•"/>
            </a:pPr>
            <a:r>
              <a:rPr lang="en-US" altLang="en-US" sz="3200" smtClean="0"/>
              <a:t>Leflunomide 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8500963"/>
      </p:ext>
    </p:extLst>
  </p:cSld>
  <p:clrMapOvr>
    <a:masterClrMapping/>
  </p:clrMapOvr>
  <p:transition advTm="59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45720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defTabSz="457200"/>
            <a:endParaRPr/>
          </a:p>
        </p:txBody>
      </p:sp>
      <p:pic>
        <p:nvPicPr>
          <p:cNvPr id="56" name="fig2.jpg" descr="http://www.uninet.edu/cin2001-old/conf/bala/fig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381000"/>
            <a:ext cx="8816975" cy="617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3600" u="sng" smtClean="0">
                <a:solidFill>
                  <a:srgbClr val="FF0000"/>
                </a:solidFill>
              </a:rPr>
              <a:t>Chloroquine, Hydroxychloroquine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Mechanism unknown</a:t>
            </a:r>
          </a:p>
          <a:p>
            <a:pPr lvl="1" eaLnBrk="1" hangingPunct="1"/>
            <a:r>
              <a:rPr lang="en-US" altLang="en-US" smtClean="0"/>
              <a:t>Interference with antigen processing ?</a:t>
            </a:r>
          </a:p>
          <a:p>
            <a:pPr lvl="1" eaLnBrk="1" hangingPunct="1"/>
            <a:r>
              <a:rPr lang="en-US" altLang="en-US" smtClean="0"/>
              <a:t>Anti- inflammatory and immunomodulatory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>
              <a:buFont typeface="Arial" charset="0"/>
              <a:buChar char="•"/>
            </a:pPr>
            <a:r>
              <a:rPr lang="en-US" altLang="en-US" smtClean="0"/>
              <a:t>For mild disease 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3633751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Chloroquine cont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Take a month to see the effect </a:t>
            </a:r>
          </a:p>
        </p:txBody>
      </p:sp>
    </p:spTree>
    <p:extLst>
      <p:ext uri="{BB962C8B-B14F-4D97-AF65-F5344CB8AC3E}">
        <p14:creationId xmlns:p14="http://schemas.microsoft.com/office/powerpoint/2010/main" val="722424745"/>
      </p:ext>
    </p:extLst>
  </p:cSld>
  <p:clrMapOvr>
    <a:masterClrMapping/>
  </p:clrMapOvr>
  <p:transition advTm="6286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Chloroquine cont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Side effects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Irreversible Retinal toxicity, corneal deposits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Ophthalmologic evaluation every 6 months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1277245"/>
      </p:ext>
    </p:extLst>
  </p:cSld>
  <p:clrMapOvr>
    <a:masterClrMapping/>
  </p:clrMapOvr>
  <p:transition advTm="17784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6867" name="Picture 2" descr="http://www.kellogg.umich.edu/theeyeshaveit/side-effects/images/chloroqui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03238"/>
            <a:ext cx="7772400" cy="5986462"/>
          </a:xfrm>
          <a:noFill/>
        </p:spPr>
      </p:pic>
      <p:sp>
        <p:nvSpPr>
          <p:cNvPr id="4" name="Down Arrow 3"/>
          <p:cNvSpPr/>
          <p:nvPr/>
        </p:nvSpPr>
        <p:spPr>
          <a:xfrm>
            <a:off x="2286000" y="1828800"/>
            <a:ext cx="9144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8476"/>
      </p:ext>
    </p:extLst>
  </p:cSld>
  <p:clrMapOvr>
    <a:masterClrMapping/>
  </p:clrMapOvr>
  <p:transition advTm="13603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/>
              <a:t>Synthetic DMARDs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Char char="•"/>
            </a:pPr>
            <a:r>
              <a:rPr lang="en-US" altLang="en-US" sz="3200" smtClean="0"/>
              <a:t>Methotrexate </a:t>
            </a:r>
          </a:p>
          <a:p>
            <a:pPr lvl="1" eaLnBrk="1" hangingPunct="1">
              <a:buFontTx/>
              <a:buChar char="•"/>
            </a:pPr>
            <a:r>
              <a:rPr lang="en-US" altLang="en-US" sz="3200" smtClean="0"/>
              <a:t>Sulphasalazine</a:t>
            </a:r>
          </a:p>
          <a:p>
            <a:pPr lvl="1" eaLnBrk="1" hangingPunct="1">
              <a:buFontTx/>
              <a:buChar char="•"/>
            </a:pPr>
            <a:r>
              <a:rPr lang="en-US" altLang="en-US" sz="3200" smtClean="0"/>
              <a:t>Chloroquine </a:t>
            </a:r>
          </a:p>
          <a:p>
            <a:pPr lvl="1" eaLnBrk="1" hangingPunct="1">
              <a:buFontTx/>
              <a:buChar char="•"/>
            </a:pPr>
            <a:r>
              <a:rPr lang="en-US" altLang="en-US" sz="3200" smtClean="0"/>
              <a:t>Hydroxychloroquine </a:t>
            </a:r>
          </a:p>
          <a:p>
            <a:pPr lvl="1" eaLnBrk="1" hangingPunct="1">
              <a:buFontTx/>
              <a:buChar char="•"/>
            </a:pPr>
            <a:r>
              <a:rPr lang="en-US" altLang="en-US" sz="3200" smtClean="0">
                <a:solidFill>
                  <a:srgbClr val="FFFF00"/>
                </a:solidFill>
              </a:rPr>
              <a:t>Leflunomide 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280063"/>
      </p:ext>
    </p:extLst>
  </p:cSld>
  <p:clrMapOvr>
    <a:masterClrMapping/>
  </p:clrMapOvr>
  <p:transition advTm="5507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Leflunomide</a:t>
            </a:r>
            <a:r>
              <a:rPr lang="en-US" altLang="en-US" smtClean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Competitive inhibitor of </a:t>
            </a:r>
            <a:r>
              <a:rPr lang="en-US" altLang="en-US" smtClean="0">
                <a:solidFill>
                  <a:srgbClr val="FF0000"/>
                </a:solidFill>
              </a:rPr>
              <a:t>dihydroorotate dehydrogenase</a:t>
            </a:r>
            <a:r>
              <a:rPr lang="en-US" altLang="en-US" smtClean="0"/>
              <a:t> (rate-limiting enzyme in de novo synthesis of pyrimidines)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Reduce lymphocyte proliferation 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0095190"/>
      </p:ext>
    </p:extLst>
  </p:cSld>
  <p:clrMapOvr>
    <a:masterClrMapping/>
  </p:clrMapOvr>
  <p:transition advTm="18283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-1447800" y="304800"/>
            <a:ext cx="8229600" cy="1143000"/>
          </a:xfrm>
        </p:spPr>
        <p:txBody>
          <a:bodyPr/>
          <a:lstStyle/>
          <a:p>
            <a:r>
              <a:rPr lang="en-US" altLang="en-US" smtClean="0"/>
              <a:t>Leflunomide cont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Oral</a:t>
            </a:r>
          </a:p>
          <a:p>
            <a:r>
              <a:rPr lang="en-US" altLang="en-US" dirty="0" smtClean="0"/>
              <a:t>T ½ - 4 – 28 days due to EHC</a:t>
            </a:r>
          </a:p>
          <a:p>
            <a:r>
              <a:rPr lang="en-US" altLang="en-US" dirty="0" smtClean="0"/>
              <a:t>Elimination hepatic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Action  in one month</a:t>
            </a:r>
          </a:p>
          <a:p>
            <a:r>
              <a:rPr lang="en-US" altLang="en-US" dirty="0" smtClean="0"/>
              <a:t>Avoid pregnancy for 2 years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7601171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Side effects of leflunomide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Hepatotoxicity</a:t>
            </a:r>
          </a:p>
          <a:p>
            <a:endParaRPr lang="en-US" altLang="en-US" smtClean="0"/>
          </a:p>
          <a:p>
            <a:r>
              <a:rPr lang="en-US" altLang="en-US" smtClean="0"/>
              <a:t>BM suppression</a:t>
            </a:r>
          </a:p>
          <a:p>
            <a:endParaRPr lang="en-US" altLang="en-US" smtClean="0"/>
          </a:p>
          <a:p>
            <a:r>
              <a:rPr lang="en-US" altLang="en-US" smtClean="0"/>
              <a:t>Diarrhoea</a:t>
            </a:r>
          </a:p>
          <a:p>
            <a:endParaRPr lang="en-US" altLang="en-US" smtClean="0"/>
          </a:p>
          <a:p>
            <a:r>
              <a:rPr lang="en-US" altLang="en-US" smtClean="0"/>
              <a:t>rashes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8798551"/>
      </p:ext>
    </p:extLst>
  </p:cSld>
  <p:clrMapOvr>
    <a:masterClrMapping/>
  </p:clrMapOvr>
  <p:transition advTm="2276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773238"/>
            <a:ext cx="8424862" cy="3168650"/>
          </a:xfrm>
          <a:solidFill>
            <a:srgbClr val="FFCC00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00"/>
                </a:solidFill>
              </a:rPr>
              <a:t>Combination therapy (using 2 to 3) DMARDs at a time works better than using a single DMARD</a:t>
            </a:r>
          </a:p>
        </p:txBody>
      </p:sp>
    </p:spTree>
    <p:extLst>
      <p:ext uri="{BB962C8B-B14F-4D97-AF65-F5344CB8AC3E}">
        <p14:creationId xmlns:p14="http://schemas.microsoft.com/office/powerpoint/2010/main" val="2901521091"/>
      </p:ext>
    </p:extLst>
  </p:cSld>
  <p:clrMapOvr>
    <a:masterClrMapping/>
  </p:clrMapOvr>
  <p:transition advTm="16271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Common DMARD </a:t>
            </a:r>
            <a:br>
              <a:rPr lang="en-US" altLang="en-US" sz="4000" smtClean="0"/>
            </a:br>
            <a:r>
              <a:rPr lang="en-US" altLang="en-US" sz="4000" smtClean="0"/>
              <a:t>Combinations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50875" y="1844675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Triple Therapy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Methotrexate, Sulfasalazine, Hydroxychloroquine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Double Therapy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Methotrexate &amp; Leflunomide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Methotrexate &amp; Sulfasalazine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Methotrexate &amp; Hydroxychloroquine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113492579"/>
      </p:ext>
    </p:extLst>
  </p:cSld>
  <p:clrMapOvr>
    <a:masterClrMapping/>
  </p:clrMapOvr>
  <p:transition advTm="2070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32104">
              <a:defRPr sz="1800"/>
            </a:pPr>
            <a:r>
              <a:rPr sz="3900" b="1" dirty="0"/>
              <a:t>Propionic</a:t>
            </a:r>
            <a:r>
              <a:rPr sz="3549" b="1" i="1" dirty="0"/>
              <a:t> acid derivatives</a:t>
            </a:r>
            <a:br>
              <a:rPr sz="3549" b="1" i="1" dirty="0"/>
            </a:br>
            <a:r>
              <a:rPr lang="en-US" sz="3600" b="1" dirty="0"/>
              <a:t>Ibuprofen ,</a:t>
            </a:r>
            <a:r>
              <a:rPr lang="en-US" sz="3600" dirty="0"/>
              <a:t> </a:t>
            </a:r>
            <a:r>
              <a:rPr lang="en-US" sz="3600" b="1" dirty="0"/>
              <a:t>naproxen</a:t>
            </a:r>
            <a:r>
              <a:rPr lang="en-US" sz="3600" dirty="0"/>
              <a:t/>
            </a:r>
            <a:br>
              <a:rPr lang="en-US" sz="3600" dirty="0"/>
            </a:br>
            <a:endParaRPr sz="3549" b="1" i="1" dirty="0"/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2325" lvl="0" indent="-322325" defTabSz="859536">
              <a:lnSpc>
                <a:spcPct val="80000"/>
              </a:lnSpc>
              <a:spcBef>
                <a:spcPts val="400"/>
              </a:spcBef>
              <a:defRPr sz="1800"/>
            </a:pPr>
            <a:endParaRPr lang="en-US" sz="2400" dirty="0" smtClean="0"/>
          </a:p>
          <a:p>
            <a:pPr marL="322325" lvl="0" indent="-322325" defTabSz="859536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400" dirty="0" smtClean="0"/>
              <a:t>their </a:t>
            </a:r>
            <a:r>
              <a:rPr sz="2400" b="1" dirty="0"/>
              <a:t>GI</a:t>
            </a:r>
            <a:r>
              <a:rPr sz="2400" dirty="0"/>
              <a:t> effects are generally less intense than those of aspirin.</a:t>
            </a:r>
          </a:p>
          <a:p>
            <a:pPr marL="322325" lvl="0" indent="-322325" defTabSz="859536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400" dirty="0"/>
              <a:t> These drugs are </a:t>
            </a:r>
            <a:r>
              <a:rPr sz="2400" b="1" dirty="0"/>
              <a:t>reversible</a:t>
            </a:r>
            <a:r>
              <a:rPr sz="2400" dirty="0"/>
              <a:t> inhibitors of the cyclooxygenases  </a:t>
            </a:r>
          </a:p>
          <a:p>
            <a:pPr marL="322325" lvl="0" indent="-322325" defTabSz="859536">
              <a:lnSpc>
                <a:spcPct val="80000"/>
              </a:lnSpc>
              <a:spcBef>
                <a:spcPts val="400"/>
              </a:spcBef>
              <a:defRPr sz="1800"/>
            </a:pPr>
            <a:endParaRPr sz="2400" dirty="0"/>
          </a:p>
          <a:p>
            <a:pPr marL="322325" lvl="0" indent="-322325" defTabSz="859536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400" dirty="0"/>
              <a:t>All are well </a:t>
            </a:r>
            <a:r>
              <a:rPr sz="2400" b="1" dirty="0"/>
              <a:t>absorbed</a:t>
            </a:r>
            <a:r>
              <a:rPr sz="2400" dirty="0"/>
              <a:t> </a:t>
            </a:r>
            <a:r>
              <a:rPr lang="en-US" sz="2400" dirty="0" smtClean="0"/>
              <a:t>after </a:t>
            </a:r>
            <a:r>
              <a:rPr sz="2400" dirty="0" smtClean="0"/>
              <a:t>oral </a:t>
            </a:r>
            <a:r>
              <a:rPr sz="2400" dirty="0"/>
              <a:t>administration and are almost totally bound to serum </a:t>
            </a:r>
            <a:r>
              <a:rPr sz="2400" b="1" dirty="0"/>
              <a:t>albumin</a:t>
            </a:r>
            <a:r>
              <a:rPr sz="2400" dirty="0"/>
              <a:t>. </a:t>
            </a:r>
            <a:endParaRPr lang="en-US" sz="2400" dirty="0" smtClean="0"/>
          </a:p>
          <a:p>
            <a:pPr marL="322325" lvl="0" indent="-322325" defTabSz="859536">
              <a:lnSpc>
                <a:spcPct val="80000"/>
              </a:lnSpc>
              <a:spcBef>
                <a:spcPts val="400"/>
              </a:spcBef>
              <a:defRPr sz="1800"/>
            </a:pPr>
            <a:endParaRPr sz="2400" dirty="0"/>
          </a:p>
          <a:p>
            <a:pPr marL="322325" lvl="0" indent="-322325" defTabSz="859536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400" dirty="0"/>
              <a:t> They undergo </a:t>
            </a:r>
            <a:r>
              <a:rPr sz="2400" b="1" dirty="0"/>
              <a:t>hepatic</a:t>
            </a:r>
            <a:r>
              <a:rPr sz="2400" dirty="0"/>
              <a:t> metabolism and are excreted by the </a:t>
            </a:r>
            <a:r>
              <a:rPr sz="2400" b="1" dirty="0"/>
              <a:t>kidney</a:t>
            </a:r>
            <a:r>
              <a:rPr sz="2400" dirty="0" smtClean="0"/>
              <a:t>.</a:t>
            </a:r>
            <a:endParaRPr lang="en-US" sz="2400" dirty="0" smtClean="0"/>
          </a:p>
          <a:p>
            <a:pPr marL="0" lvl="0" indent="0" defTabSz="859536">
              <a:lnSpc>
                <a:spcPct val="80000"/>
              </a:lnSpc>
              <a:spcBef>
                <a:spcPts val="400"/>
              </a:spcBef>
              <a:buNone/>
              <a:defRPr sz="1800"/>
            </a:pPr>
            <a:r>
              <a:rPr sz="2400" dirty="0" smtClean="0"/>
              <a:t> </a:t>
            </a:r>
            <a:endParaRPr sz="2400" dirty="0"/>
          </a:p>
          <a:p>
            <a:pPr marL="322325" lvl="0" indent="-322325" defTabSz="859536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400" dirty="0"/>
              <a:t>The most common adverse effects are </a:t>
            </a:r>
            <a:r>
              <a:rPr sz="2400" b="1" dirty="0"/>
              <a:t>GI</a:t>
            </a:r>
            <a:r>
              <a:rPr sz="2400" dirty="0"/>
              <a:t>, ranging from dyspepsia to bleeding</a:t>
            </a:r>
            <a:r>
              <a:rPr sz="2400" dirty="0" smtClean="0"/>
              <a:t>.</a:t>
            </a:r>
            <a:endParaRPr lang="en-US" sz="2400" dirty="0" smtClean="0"/>
          </a:p>
          <a:p>
            <a:pPr marL="322325" lvl="0" indent="-322325" defTabSz="859536">
              <a:lnSpc>
                <a:spcPct val="80000"/>
              </a:lnSpc>
              <a:spcBef>
                <a:spcPts val="400"/>
              </a:spcBef>
              <a:defRPr sz="1800"/>
            </a:pPr>
            <a:endParaRPr sz="2400" dirty="0"/>
          </a:p>
          <a:p>
            <a:pPr marL="322325" lvl="0" indent="-322325" defTabSz="859536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400" dirty="0"/>
              <a:t> Side effects involving the central nervous system (</a:t>
            </a:r>
            <a:r>
              <a:rPr sz="2400" b="1" dirty="0"/>
              <a:t>CNS</a:t>
            </a:r>
            <a:r>
              <a:rPr sz="2400" dirty="0"/>
              <a:t>), such as headache, tinnitus, and dizziness, have also been reported</a:t>
            </a:r>
            <a:r>
              <a:rPr sz="2400" dirty="0" smtClean="0"/>
              <a:t>.</a:t>
            </a:r>
            <a:r>
              <a:rPr lang="en-US" sz="2400" dirty="0" smtClean="0"/>
              <a:t> (less frequent)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smtClean="0"/>
              <a:t>DMARDs</a:t>
            </a:r>
            <a:endParaRPr lang="en-US" altLang="en-US" smtClean="0"/>
          </a:p>
        </p:txBody>
      </p:sp>
      <p:sp>
        <p:nvSpPr>
          <p:cNvPr id="4505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Synthetic</a:t>
            </a:r>
          </a:p>
          <a:p>
            <a:endParaRPr lang="en-US" altLang="en-US" smtClean="0"/>
          </a:p>
          <a:p>
            <a:r>
              <a:rPr lang="en-US" altLang="en-US" smtClean="0"/>
              <a:t>Biologic </a:t>
            </a:r>
          </a:p>
        </p:txBody>
      </p:sp>
    </p:spTree>
    <p:extLst>
      <p:ext uri="{BB962C8B-B14F-4D97-AF65-F5344CB8AC3E}">
        <p14:creationId xmlns:p14="http://schemas.microsoft.com/office/powerpoint/2010/main" val="904417775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BIOLOGIC THERAPY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charset="0"/>
              <a:buChar char="•"/>
            </a:pPr>
            <a:r>
              <a:rPr lang="en-US" altLang="en-US" smtClean="0"/>
              <a:t>Complex protein molecules</a:t>
            </a:r>
          </a:p>
          <a:p>
            <a:pPr lvl="1">
              <a:buFont typeface="Arial" charset="0"/>
              <a:buChar char="•"/>
            </a:pPr>
            <a:endParaRPr lang="en-US" altLang="en-US" smtClean="0"/>
          </a:p>
          <a:p>
            <a:pPr lvl="1">
              <a:buFont typeface="Arial" charset="0"/>
              <a:buChar char="•"/>
            </a:pPr>
            <a:r>
              <a:rPr lang="en-US" altLang="en-US" smtClean="0"/>
              <a:t>Created using molecular biology methods </a:t>
            </a:r>
          </a:p>
          <a:p>
            <a:pPr lvl="1">
              <a:buFont typeface="Arial" charset="0"/>
              <a:buChar char="•"/>
            </a:pPr>
            <a:endParaRPr lang="en-US" altLang="en-US" smtClean="0"/>
          </a:p>
          <a:p>
            <a:pPr lvl="1">
              <a:buFont typeface="Arial" charset="0"/>
              <a:buChar char="•"/>
            </a:pPr>
            <a:r>
              <a:rPr lang="en-US" altLang="en-US" smtClean="0"/>
              <a:t> Produced in prokaryotic or eukaryotic cell cultures</a:t>
            </a:r>
          </a:p>
          <a:p>
            <a:pPr lvl="1">
              <a:buFont typeface="Arial" charset="0"/>
              <a:buChar char="•"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4522420"/>
      </p:ext>
    </p:extLst>
  </p:cSld>
  <p:clrMapOvr>
    <a:masterClrMapping/>
  </p:clrMapOvr>
  <p:transition advTm="15818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Biologics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Monoclonal Antibodies to TNF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Infliximab </a:t>
            </a:r>
            <a:endParaRPr lang="en-US" altLang="en-US" sz="240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>
                <a:cs typeface="Arial" charset="0"/>
              </a:rPr>
              <a:t>Adalimumab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cs typeface="Arial" charset="0"/>
              </a:rPr>
              <a:t>Soluble Receptor Decoy for TNF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>
                <a:cs typeface="Arial" charset="0"/>
              </a:rPr>
              <a:t>Etanercept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cs typeface="Arial" charset="0"/>
              </a:rPr>
              <a:t>Receptor Antagonist to IL-1</a:t>
            </a:r>
            <a:endParaRPr lang="en-US" altLang="en-US" sz="1800" i="1" smtClean="0">
              <a:solidFill>
                <a:srgbClr val="FFCC00"/>
              </a:solidFill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>
                <a:cs typeface="Arial" charset="0"/>
              </a:rPr>
              <a:t>Anakinra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cs typeface="Arial" charset="0"/>
              </a:rPr>
              <a:t>Monoclonal Antibody to CD-20</a:t>
            </a:r>
            <a:endParaRPr lang="en-US" altLang="en-US" sz="1800" i="1" smtClean="0">
              <a:solidFill>
                <a:srgbClr val="FFCC00"/>
              </a:solidFill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>
                <a:cs typeface="Arial" charset="0"/>
              </a:rPr>
              <a:t>Rituximab </a:t>
            </a:r>
            <a:endParaRPr lang="en-US" altLang="en-US" sz="2400" b="1" i="1" smtClean="0">
              <a:solidFill>
                <a:srgbClr val="FFCC00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485107"/>
      </p:ext>
    </p:extLst>
  </p:cSld>
  <p:clrMapOvr>
    <a:masterClrMapping/>
  </p:clrMapOvr>
  <p:transition advTm="306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rgbClr val="FF0000"/>
                </a:solidFill>
              </a:rPr>
              <a:t>Tumour</a:t>
            </a:r>
            <a:r>
              <a:rPr lang="en-US" altLang="en-US" dirty="0" smtClean="0">
                <a:solidFill>
                  <a:srgbClr val="FF0000"/>
                </a:solidFill>
              </a:rPr>
              <a:t> Necrosis Factor (TNF)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TNF is a potent inflammatory cytokine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TNF is produced mainly by macrophages and monocytes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TNF is a major contributor to the inflammatory and destructive changes that occur in RA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Blockade of TNF results in a reduction in a number of other pro-inflammatory cytokines (IL-1, IL-6, &amp; IL-8)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466362"/>
      </p:ext>
    </p:extLst>
  </p:cSld>
  <p:clrMapOvr>
    <a:masterClrMapping/>
  </p:clrMapOvr>
  <p:transition advTm="329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Oval 2"/>
          <p:cNvSpPr>
            <a:spLocks noChangeArrowheads="1"/>
          </p:cNvSpPr>
          <p:nvPr/>
        </p:nvSpPr>
        <p:spPr bwMode="auto">
          <a:xfrm>
            <a:off x="4416425" y="331788"/>
            <a:ext cx="4103688" cy="32226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394243" name="AutoShape 3"/>
          <p:cNvSpPr>
            <a:spLocks noChangeArrowheads="1"/>
          </p:cNvSpPr>
          <p:nvPr/>
        </p:nvSpPr>
        <p:spPr bwMode="auto">
          <a:xfrm rot="-3903547">
            <a:off x="5153025" y="2368551"/>
            <a:ext cx="1309687" cy="550862"/>
          </a:xfrm>
          <a:prstGeom prst="lightningBol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 rot="-6867237">
            <a:off x="4898231" y="2586832"/>
            <a:ext cx="479425" cy="944562"/>
            <a:chOff x="3165" y="2637"/>
            <a:chExt cx="302" cy="595"/>
          </a:xfrm>
        </p:grpSpPr>
        <p:sp>
          <p:nvSpPr>
            <p:cNvPr id="49210" name="AutoShape 5"/>
            <p:cNvSpPr>
              <a:spLocks noChangeArrowheads="1"/>
            </p:cNvSpPr>
            <p:nvPr/>
          </p:nvSpPr>
          <p:spPr bwMode="auto">
            <a:xfrm>
              <a:off x="3240" y="2637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211" name="AutoShape 6"/>
            <p:cNvSpPr>
              <a:spLocks noChangeArrowheads="1"/>
            </p:cNvSpPr>
            <p:nvPr/>
          </p:nvSpPr>
          <p:spPr bwMode="auto">
            <a:xfrm>
              <a:off x="3165" y="2654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212" name="AutoShape 7"/>
            <p:cNvSpPr>
              <a:spLocks noChangeArrowheads="1"/>
            </p:cNvSpPr>
            <p:nvPr/>
          </p:nvSpPr>
          <p:spPr bwMode="auto">
            <a:xfrm>
              <a:off x="3331" y="2655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213" name="Oval 8"/>
            <p:cNvSpPr>
              <a:spLocks noChangeArrowheads="1"/>
            </p:cNvSpPr>
            <p:nvPr/>
          </p:nvSpPr>
          <p:spPr bwMode="auto">
            <a:xfrm>
              <a:off x="3234" y="2672"/>
              <a:ext cx="184" cy="8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214" name="AutoShape 9"/>
            <p:cNvSpPr>
              <a:spLocks noChangeArrowheads="1"/>
            </p:cNvSpPr>
            <p:nvPr/>
          </p:nvSpPr>
          <p:spPr bwMode="auto">
            <a:xfrm>
              <a:off x="3208" y="2707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215" name="AutoShape 10"/>
            <p:cNvSpPr>
              <a:spLocks noChangeArrowheads="1"/>
            </p:cNvSpPr>
            <p:nvPr/>
          </p:nvSpPr>
          <p:spPr bwMode="auto">
            <a:xfrm>
              <a:off x="3376" y="2682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216" name="AutoShape 11"/>
            <p:cNvSpPr>
              <a:spLocks noChangeArrowheads="1"/>
            </p:cNvSpPr>
            <p:nvPr/>
          </p:nvSpPr>
          <p:spPr bwMode="auto">
            <a:xfrm>
              <a:off x="3292" y="2727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96925" y="3316288"/>
            <a:ext cx="2852738" cy="2554287"/>
            <a:chOff x="549" y="2114"/>
            <a:chExt cx="1797" cy="1609"/>
          </a:xfrm>
        </p:grpSpPr>
        <p:sp>
          <p:nvSpPr>
            <p:cNvPr id="394253" name="Oval 13"/>
            <p:cNvSpPr>
              <a:spLocks noChangeArrowheads="1"/>
            </p:cNvSpPr>
            <p:nvPr/>
          </p:nvSpPr>
          <p:spPr bwMode="auto">
            <a:xfrm>
              <a:off x="675" y="2305"/>
              <a:ext cx="1552" cy="140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grpSp>
          <p:nvGrpSpPr>
            <p:cNvPr id="49193" name="Group 14"/>
            <p:cNvGrpSpPr>
              <a:grpSpLocks/>
            </p:cNvGrpSpPr>
            <p:nvPr/>
          </p:nvGrpSpPr>
          <p:grpSpPr bwMode="auto">
            <a:xfrm>
              <a:off x="1382" y="2114"/>
              <a:ext cx="127" cy="365"/>
              <a:chOff x="2951" y="2808"/>
              <a:chExt cx="147" cy="640"/>
            </a:xfrm>
          </p:grpSpPr>
          <p:sp>
            <p:nvSpPr>
              <p:cNvPr id="49207" name="AutoShape 15"/>
              <p:cNvSpPr>
                <a:spLocks noChangeArrowheads="1"/>
              </p:cNvSpPr>
              <p:nvPr/>
            </p:nvSpPr>
            <p:spPr bwMode="auto">
              <a:xfrm>
                <a:off x="2952" y="2808"/>
                <a:ext cx="75" cy="5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49208" name="AutoShape 16"/>
              <p:cNvSpPr>
                <a:spLocks noChangeArrowheads="1"/>
              </p:cNvSpPr>
              <p:nvPr/>
            </p:nvSpPr>
            <p:spPr bwMode="auto">
              <a:xfrm>
                <a:off x="3023" y="2826"/>
                <a:ext cx="75" cy="5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49209" name="AutoShape 17"/>
              <p:cNvSpPr>
                <a:spLocks noChangeArrowheads="1"/>
              </p:cNvSpPr>
              <p:nvPr/>
            </p:nvSpPr>
            <p:spPr bwMode="auto">
              <a:xfrm>
                <a:off x="2951" y="2852"/>
                <a:ext cx="75" cy="5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</p:grpSp>
        <p:grpSp>
          <p:nvGrpSpPr>
            <p:cNvPr id="49194" name="Group 18"/>
            <p:cNvGrpSpPr>
              <a:grpSpLocks/>
            </p:cNvGrpSpPr>
            <p:nvPr/>
          </p:nvGrpSpPr>
          <p:grpSpPr bwMode="auto">
            <a:xfrm rot="4064478">
              <a:off x="2100" y="2629"/>
              <a:ext cx="127" cy="365"/>
              <a:chOff x="2832" y="2531"/>
              <a:chExt cx="127" cy="365"/>
            </a:xfrm>
          </p:grpSpPr>
          <p:sp>
            <p:nvSpPr>
              <p:cNvPr id="49204" name="AutoShape 19"/>
              <p:cNvSpPr>
                <a:spLocks noChangeArrowheads="1"/>
              </p:cNvSpPr>
              <p:nvPr/>
            </p:nvSpPr>
            <p:spPr bwMode="auto">
              <a:xfrm>
                <a:off x="2833" y="2531"/>
                <a:ext cx="65" cy="3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49205" name="AutoShape 20"/>
              <p:cNvSpPr>
                <a:spLocks noChangeArrowheads="1"/>
              </p:cNvSpPr>
              <p:nvPr/>
            </p:nvSpPr>
            <p:spPr bwMode="auto">
              <a:xfrm>
                <a:off x="2894" y="2541"/>
                <a:ext cx="65" cy="3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49206" name="AutoShape 21"/>
              <p:cNvSpPr>
                <a:spLocks noChangeArrowheads="1"/>
              </p:cNvSpPr>
              <p:nvPr/>
            </p:nvSpPr>
            <p:spPr bwMode="auto">
              <a:xfrm>
                <a:off x="2832" y="2556"/>
                <a:ext cx="65" cy="3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</p:grpSp>
        <p:grpSp>
          <p:nvGrpSpPr>
            <p:cNvPr id="49195" name="Group 22"/>
            <p:cNvGrpSpPr>
              <a:grpSpLocks/>
            </p:cNvGrpSpPr>
            <p:nvPr/>
          </p:nvGrpSpPr>
          <p:grpSpPr bwMode="auto">
            <a:xfrm rot="-3689266">
              <a:off x="668" y="2558"/>
              <a:ext cx="127" cy="365"/>
              <a:chOff x="2951" y="2808"/>
              <a:chExt cx="147" cy="640"/>
            </a:xfrm>
          </p:grpSpPr>
          <p:sp>
            <p:nvSpPr>
              <p:cNvPr id="49201" name="AutoShape 23"/>
              <p:cNvSpPr>
                <a:spLocks noChangeArrowheads="1"/>
              </p:cNvSpPr>
              <p:nvPr/>
            </p:nvSpPr>
            <p:spPr bwMode="auto">
              <a:xfrm>
                <a:off x="2952" y="2808"/>
                <a:ext cx="75" cy="5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49202" name="AutoShape 24"/>
              <p:cNvSpPr>
                <a:spLocks noChangeArrowheads="1"/>
              </p:cNvSpPr>
              <p:nvPr/>
            </p:nvSpPr>
            <p:spPr bwMode="auto">
              <a:xfrm>
                <a:off x="3023" y="2826"/>
                <a:ext cx="75" cy="5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49203" name="AutoShape 25"/>
              <p:cNvSpPr>
                <a:spLocks noChangeArrowheads="1"/>
              </p:cNvSpPr>
              <p:nvPr/>
            </p:nvSpPr>
            <p:spPr bwMode="auto">
              <a:xfrm>
                <a:off x="2951" y="2852"/>
                <a:ext cx="75" cy="5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</p:grpSp>
        <p:grpSp>
          <p:nvGrpSpPr>
            <p:cNvPr id="49196" name="Group 26"/>
            <p:cNvGrpSpPr>
              <a:grpSpLocks/>
            </p:cNvGrpSpPr>
            <p:nvPr/>
          </p:nvGrpSpPr>
          <p:grpSpPr bwMode="auto">
            <a:xfrm rot="-8696010">
              <a:off x="952" y="3383"/>
              <a:ext cx="144" cy="340"/>
              <a:chOff x="2951" y="2808"/>
              <a:chExt cx="147" cy="640"/>
            </a:xfrm>
          </p:grpSpPr>
          <p:sp>
            <p:nvSpPr>
              <p:cNvPr id="49198" name="AutoShape 27"/>
              <p:cNvSpPr>
                <a:spLocks noChangeArrowheads="1"/>
              </p:cNvSpPr>
              <p:nvPr/>
            </p:nvSpPr>
            <p:spPr bwMode="auto">
              <a:xfrm>
                <a:off x="2952" y="2808"/>
                <a:ext cx="75" cy="5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49199" name="AutoShape 28"/>
              <p:cNvSpPr>
                <a:spLocks noChangeArrowheads="1"/>
              </p:cNvSpPr>
              <p:nvPr/>
            </p:nvSpPr>
            <p:spPr bwMode="auto">
              <a:xfrm>
                <a:off x="3023" y="2826"/>
                <a:ext cx="75" cy="5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49200" name="AutoShape 29"/>
              <p:cNvSpPr>
                <a:spLocks noChangeArrowheads="1"/>
              </p:cNvSpPr>
              <p:nvPr/>
            </p:nvSpPr>
            <p:spPr bwMode="auto">
              <a:xfrm>
                <a:off x="2951" y="2852"/>
                <a:ext cx="75" cy="5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</p:grpSp>
        <p:sp>
          <p:nvSpPr>
            <p:cNvPr id="49197" name="Text Box 30"/>
            <p:cNvSpPr txBox="1">
              <a:spLocks noChangeArrowheads="1"/>
            </p:cNvSpPr>
            <p:nvPr/>
          </p:nvSpPr>
          <p:spPr bwMode="auto">
            <a:xfrm>
              <a:off x="989" y="2907"/>
              <a:ext cx="9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chemeClr val="bg2"/>
                  </a:solidFill>
                </a:rPr>
                <a:t>Macrophage</a:t>
              </a:r>
            </a:p>
          </p:txBody>
        </p:sp>
      </p:grpSp>
      <p:grpSp>
        <p:nvGrpSpPr>
          <p:cNvPr id="49158" name="Group 31"/>
          <p:cNvGrpSpPr>
            <a:grpSpLocks/>
          </p:cNvGrpSpPr>
          <p:nvPr/>
        </p:nvGrpSpPr>
        <p:grpSpPr bwMode="auto">
          <a:xfrm rot="-3833496">
            <a:off x="4388644" y="756444"/>
            <a:ext cx="479425" cy="944563"/>
            <a:chOff x="3165" y="2637"/>
            <a:chExt cx="302" cy="595"/>
          </a:xfrm>
        </p:grpSpPr>
        <p:sp>
          <p:nvSpPr>
            <p:cNvPr id="49185" name="AutoShape 32"/>
            <p:cNvSpPr>
              <a:spLocks noChangeArrowheads="1"/>
            </p:cNvSpPr>
            <p:nvPr/>
          </p:nvSpPr>
          <p:spPr bwMode="auto">
            <a:xfrm>
              <a:off x="3240" y="2637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186" name="AutoShape 33"/>
            <p:cNvSpPr>
              <a:spLocks noChangeArrowheads="1"/>
            </p:cNvSpPr>
            <p:nvPr/>
          </p:nvSpPr>
          <p:spPr bwMode="auto">
            <a:xfrm>
              <a:off x="3165" y="2654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187" name="AutoShape 34"/>
            <p:cNvSpPr>
              <a:spLocks noChangeArrowheads="1"/>
            </p:cNvSpPr>
            <p:nvPr/>
          </p:nvSpPr>
          <p:spPr bwMode="auto">
            <a:xfrm>
              <a:off x="3331" y="2655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188" name="Oval 35"/>
            <p:cNvSpPr>
              <a:spLocks noChangeArrowheads="1"/>
            </p:cNvSpPr>
            <p:nvPr/>
          </p:nvSpPr>
          <p:spPr bwMode="auto">
            <a:xfrm>
              <a:off x="3234" y="2672"/>
              <a:ext cx="184" cy="8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189" name="AutoShape 36"/>
            <p:cNvSpPr>
              <a:spLocks noChangeArrowheads="1"/>
            </p:cNvSpPr>
            <p:nvPr/>
          </p:nvSpPr>
          <p:spPr bwMode="auto">
            <a:xfrm>
              <a:off x="3208" y="2707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190" name="AutoShape 37"/>
            <p:cNvSpPr>
              <a:spLocks noChangeArrowheads="1"/>
            </p:cNvSpPr>
            <p:nvPr/>
          </p:nvSpPr>
          <p:spPr bwMode="auto">
            <a:xfrm>
              <a:off x="3376" y="2682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191" name="AutoShape 38"/>
            <p:cNvSpPr>
              <a:spLocks noChangeArrowheads="1"/>
            </p:cNvSpPr>
            <p:nvPr/>
          </p:nvSpPr>
          <p:spPr bwMode="auto">
            <a:xfrm>
              <a:off x="3292" y="2727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49159" name="Group 39"/>
          <p:cNvGrpSpPr>
            <a:grpSpLocks/>
          </p:cNvGrpSpPr>
          <p:nvPr/>
        </p:nvGrpSpPr>
        <p:grpSpPr bwMode="auto">
          <a:xfrm rot="3458016">
            <a:off x="7619206" y="340520"/>
            <a:ext cx="479425" cy="944562"/>
            <a:chOff x="3165" y="2637"/>
            <a:chExt cx="302" cy="595"/>
          </a:xfrm>
        </p:grpSpPr>
        <p:sp>
          <p:nvSpPr>
            <p:cNvPr id="49178" name="AutoShape 40"/>
            <p:cNvSpPr>
              <a:spLocks noChangeArrowheads="1"/>
            </p:cNvSpPr>
            <p:nvPr/>
          </p:nvSpPr>
          <p:spPr bwMode="auto">
            <a:xfrm>
              <a:off x="3240" y="2637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179" name="AutoShape 41"/>
            <p:cNvSpPr>
              <a:spLocks noChangeArrowheads="1"/>
            </p:cNvSpPr>
            <p:nvPr/>
          </p:nvSpPr>
          <p:spPr bwMode="auto">
            <a:xfrm>
              <a:off x="3165" y="2654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180" name="AutoShape 42"/>
            <p:cNvSpPr>
              <a:spLocks noChangeArrowheads="1"/>
            </p:cNvSpPr>
            <p:nvPr/>
          </p:nvSpPr>
          <p:spPr bwMode="auto">
            <a:xfrm>
              <a:off x="3331" y="2655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181" name="Oval 43"/>
            <p:cNvSpPr>
              <a:spLocks noChangeArrowheads="1"/>
            </p:cNvSpPr>
            <p:nvPr/>
          </p:nvSpPr>
          <p:spPr bwMode="auto">
            <a:xfrm>
              <a:off x="3234" y="2672"/>
              <a:ext cx="184" cy="8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182" name="AutoShape 44"/>
            <p:cNvSpPr>
              <a:spLocks noChangeArrowheads="1"/>
            </p:cNvSpPr>
            <p:nvPr/>
          </p:nvSpPr>
          <p:spPr bwMode="auto">
            <a:xfrm>
              <a:off x="3208" y="2707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183" name="AutoShape 45"/>
            <p:cNvSpPr>
              <a:spLocks noChangeArrowheads="1"/>
            </p:cNvSpPr>
            <p:nvPr/>
          </p:nvSpPr>
          <p:spPr bwMode="auto">
            <a:xfrm>
              <a:off x="3376" y="2682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184" name="AutoShape 46"/>
            <p:cNvSpPr>
              <a:spLocks noChangeArrowheads="1"/>
            </p:cNvSpPr>
            <p:nvPr/>
          </p:nvSpPr>
          <p:spPr bwMode="auto">
            <a:xfrm>
              <a:off x="3292" y="2727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sp>
        <p:nvSpPr>
          <p:cNvPr id="49160" name="Text Box 47"/>
          <p:cNvSpPr txBox="1">
            <a:spLocks noChangeArrowheads="1"/>
          </p:cNvSpPr>
          <p:nvPr/>
        </p:nvSpPr>
        <p:spPr bwMode="auto">
          <a:xfrm>
            <a:off x="5849938" y="1662113"/>
            <a:ext cx="1049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</a:rPr>
              <a:t>Any Cell</a:t>
            </a:r>
          </a:p>
        </p:txBody>
      </p:sp>
      <p:sp>
        <p:nvSpPr>
          <p:cNvPr id="49161" name="Text Box 48"/>
          <p:cNvSpPr txBox="1">
            <a:spLocks noChangeArrowheads="1"/>
          </p:cNvSpPr>
          <p:nvPr/>
        </p:nvSpPr>
        <p:spPr bwMode="auto">
          <a:xfrm>
            <a:off x="863600" y="2306638"/>
            <a:ext cx="2441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Trans-Membrane Bound TNF</a:t>
            </a:r>
          </a:p>
        </p:txBody>
      </p:sp>
      <p:sp>
        <p:nvSpPr>
          <p:cNvPr id="49162" name="Text Box 49"/>
          <p:cNvSpPr txBox="1">
            <a:spLocks noChangeArrowheads="1"/>
          </p:cNvSpPr>
          <p:nvPr/>
        </p:nvSpPr>
        <p:spPr bwMode="auto">
          <a:xfrm>
            <a:off x="2576513" y="476250"/>
            <a:ext cx="244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TNF Receptor</a:t>
            </a:r>
          </a:p>
        </p:txBody>
      </p:sp>
      <p:sp>
        <p:nvSpPr>
          <p:cNvPr id="394290" name="Text Box 50"/>
          <p:cNvSpPr txBox="1">
            <a:spLocks noChangeArrowheads="1"/>
          </p:cNvSpPr>
          <p:nvPr/>
        </p:nvSpPr>
        <p:spPr bwMode="auto">
          <a:xfrm>
            <a:off x="6702425" y="6035675"/>
            <a:ext cx="244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Soluble TNF</a:t>
            </a:r>
          </a:p>
        </p:txBody>
      </p:sp>
      <p:sp>
        <p:nvSpPr>
          <p:cNvPr id="394291" name="AutoShape 51"/>
          <p:cNvSpPr>
            <a:spLocks noChangeArrowheads="1"/>
          </p:cNvSpPr>
          <p:nvPr/>
        </p:nvSpPr>
        <p:spPr bwMode="auto">
          <a:xfrm rot="-7285425">
            <a:off x="5951538" y="2398712"/>
            <a:ext cx="1309688" cy="550863"/>
          </a:xfrm>
          <a:prstGeom prst="lightningBol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grpSp>
        <p:nvGrpSpPr>
          <p:cNvPr id="49165" name="Group 52"/>
          <p:cNvGrpSpPr>
            <a:grpSpLocks/>
          </p:cNvGrpSpPr>
          <p:nvPr/>
        </p:nvGrpSpPr>
        <p:grpSpPr bwMode="auto">
          <a:xfrm rot="10413288">
            <a:off x="6383338" y="2905125"/>
            <a:ext cx="479425" cy="944563"/>
            <a:chOff x="3165" y="2637"/>
            <a:chExt cx="302" cy="595"/>
          </a:xfrm>
        </p:grpSpPr>
        <p:sp>
          <p:nvSpPr>
            <p:cNvPr id="49171" name="AutoShape 53"/>
            <p:cNvSpPr>
              <a:spLocks noChangeArrowheads="1"/>
            </p:cNvSpPr>
            <p:nvPr/>
          </p:nvSpPr>
          <p:spPr bwMode="auto">
            <a:xfrm>
              <a:off x="3240" y="2637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172" name="AutoShape 54"/>
            <p:cNvSpPr>
              <a:spLocks noChangeArrowheads="1"/>
            </p:cNvSpPr>
            <p:nvPr/>
          </p:nvSpPr>
          <p:spPr bwMode="auto">
            <a:xfrm>
              <a:off x="3165" y="2654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173" name="AutoShape 55"/>
            <p:cNvSpPr>
              <a:spLocks noChangeArrowheads="1"/>
            </p:cNvSpPr>
            <p:nvPr/>
          </p:nvSpPr>
          <p:spPr bwMode="auto">
            <a:xfrm>
              <a:off x="3331" y="2655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174" name="Oval 56"/>
            <p:cNvSpPr>
              <a:spLocks noChangeArrowheads="1"/>
            </p:cNvSpPr>
            <p:nvPr/>
          </p:nvSpPr>
          <p:spPr bwMode="auto">
            <a:xfrm>
              <a:off x="3234" y="2672"/>
              <a:ext cx="184" cy="8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175" name="AutoShape 57"/>
            <p:cNvSpPr>
              <a:spLocks noChangeArrowheads="1"/>
            </p:cNvSpPr>
            <p:nvPr/>
          </p:nvSpPr>
          <p:spPr bwMode="auto">
            <a:xfrm>
              <a:off x="3208" y="2707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176" name="AutoShape 58"/>
            <p:cNvSpPr>
              <a:spLocks noChangeArrowheads="1"/>
            </p:cNvSpPr>
            <p:nvPr/>
          </p:nvSpPr>
          <p:spPr bwMode="auto">
            <a:xfrm>
              <a:off x="3376" y="2682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177" name="AutoShape 59"/>
            <p:cNvSpPr>
              <a:spLocks noChangeArrowheads="1"/>
            </p:cNvSpPr>
            <p:nvPr/>
          </p:nvSpPr>
          <p:spPr bwMode="auto">
            <a:xfrm>
              <a:off x="3292" y="2727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 rot="10523969">
            <a:off x="2514600" y="5578475"/>
            <a:ext cx="201613" cy="579438"/>
            <a:chOff x="2951" y="2808"/>
            <a:chExt cx="147" cy="640"/>
          </a:xfrm>
        </p:grpSpPr>
        <p:sp>
          <p:nvSpPr>
            <p:cNvPr id="49168" name="AutoShape 61"/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169" name="AutoShape 62"/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49170" name="AutoShape 63"/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sp>
        <p:nvSpPr>
          <p:cNvPr id="49167" name="Text Box 64"/>
          <p:cNvSpPr txBox="1">
            <a:spLocks noChangeArrowheads="1"/>
          </p:cNvSpPr>
          <p:nvPr/>
        </p:nvSpPr>
        <p:spPr bwMode="auto">
          <a:xfrm>
            <a:off x="166688" y="612775"/>
            <a:ext cx="2295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How Does TNF Exert Its Effect?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775095"/>
      </p:ext>
    </p:extLst>
  </p:cSld>
  <p:clrMapOvr>
    <a:masterClrMapping/>
  </p:clrMapOvr>
  <p:transition advTm="428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C 0.02968 0.01805 0.05937 0.03611 0.13177 0.04236 C 0.20416 0.04861 0.31909 0.04305 0.43402 0.03773 " pathEditMode="relative" ptsTypes="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77778E-6 C 0.00642 -0.03403 0.01302 -0.06806 0.03506 -0.09561 C 0.05711 -0.12315 0.09444 -0.14422 0.13177 -0.16528 " pathEditMode="relative" ptsTypes="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16 0.03611 C 0.43107 0.04351 0.43316 0.05092 0.43715 0.03611 C 0.44114 0.02129 0.45052 -0.00834 0.45312 -0.05325 C 0.45573 -0.09815 0.45451 -0.19653 0.45312 -0.23357 C 0.45173 -0.27061 0.44844 -0.27338 0.44514 -0.27616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animBg="1"/>
      <p:bldP spid="394290" grpId="0"/>
      <p:bldP spid="39429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4" imgW="10000000" imgH="6990476" progId="Paint.Picture">
                  <p:embed/>
                </p:oleObj>
              </mc:Choice>
              <mc:Fallback>
                <p:oleObj name="Bitmap Image" r:id="rId4" imgW="10000000" imgH="69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9165307"/>
      </p:ext>
    </p:extLst>
  </p:cSld>
  <p:clrMapOvr>
    <a:masterClrMapping/>
  </p:clrMapOvr>
  <p:transition advTm="8222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50825" y="2057400"/>
            <a:ext cx="2441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Trans-Membrane Bound TNF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702425" y="6035675"/>
            <a:ext cx="244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Soluble TNF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66688" y="612775"/>
            <a:ext cx="22955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CC00"/>
                </a:solidFill>
              </a:rPr>
              <a:t>Strategies for Reducing Effects of TNF</a:t>
            </a:r>
          </a:p>
        </p:txBody>
      </p:sp>
      <p:grpSp>
        <p:nvGrpSpPr>
          <p:cNvPr id="51205" name="Group 5"/>
          <p:cNvGrpSpPr>
            <a:grpSpLocks/>
          </p:cNvGrpSpPr>
          <p:nvPr/>
        </p:nvGrpSpPr>
        <p:grpSpPr bwMode="auto">
          <a:xfrm rot="10476710">
            <a:off x="6569075" y="5476875"/>
            <a:ext cx="228600" cy="539750"/>
            <a:chOff x="2951" y="2808"/>
            <a:chExt cx="147" cy="640"/>
          </a:xfrm>
        </p:grpSpPr>
        <p:sp>
          <p:nvSpPr>
            <p:cNvPr id="51335" name="AutoShape 6"/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36" name="AutoShape 7"/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37" name="AutoShape 8"/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51206" name="Group 9"/>
          <p:cNvGrpSpPr>
            <a:grpSpLocks/>
          </p:cNvGrpSpPr>
          <p:nvPr/>
        </p:nvGrpSpPr>
        <p:grpSpPr bwMode="auto">
          <a:xfrm rot="10523969">
            <a:off x="5870575" y="5610225"/>
            <a:ext cx="201613" cy="579438"/>
            <a:chOff x="2951" y="2808"/>
            <a:chExt cx="147" cy="640"/>
          </a:xfrm>
        </p:grpSpPr>
        <p:sp>
          <p:nvSpPr>
            <p:cNvPr id="51332" name="AutoShape 10"/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33" name="AutoShape 11"/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34" name="AutoShape 12"/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51207" name="Group 13"/>
          <p:cNvGrpSpPr>
            <a:grpSpLocks/>
          </p:cNvGrpSpPr>
          <p:nvPr/>
        </p:nvGrpSpPr>
        <p:grpSpPr bwMode="auto">
          <a:xfrm rot="10476710">
            <a:off x="7751763" y="5192713"/>
            <a:ext cx="228600" cy="539750"/>
            <a:chOff x="2951" y="2808"/>
            <a:chExt cx="147" cy="640"/>
          </a:xfrm>
        </p:grpSpPr>
        <p:sp>
          <p:nvSpPr>
            <p:cNvPr id="51329" name="AutoShape 14"/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30" name="AutoShape 15"/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31" name="AutoShape 16"/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51208" name="Group 17"/>
          <p:cNvGrpSpPr>
            <a:grpSpLocks/>
          </p:cNvGrpSpPr>
          <p:nvPr/>
        </p:nvGrpSpPr>
        <p:grpSpPr bwMode="auto">
          <a:xfrm rot="10476710">
            <a:off x="8199438" y="5162550"/>
            <a:ext cx="228600" cy="539750"/>
            <a:chOff x="2951" y="2808"/>
            <a:chExt cx="147" cy="640"/>
          </a:xfrm>
        </p:grpSpPr>
        <p:sp>
          <p:nvSpPr>
            <p:cNvPr id="51326" name="AutoShape 18"/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27" name="AutoShape 19"/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28" name="AutoShape 20"/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51209" name="Group 21"/>
          <p:cNvGrpSpPr>
            <a:grpSpLocks/>
          </p:cNvGrpSpPr>
          <p:nvPr/>
        </p:nvGrpSpPr>
        <p:grpSpPr bwMode="auto">
          <a:xfrm rot="10476710">
            <a:off x="7386638" y="4321175"/>
            <a:ext cx="228600" cy="539750"/>
            <a:chOff x="2951" y="2808"/>
            <a:chExt cx="147" cy="640"/>
          </a:xfrm>
        </p:grpSpPr>
        <p:sp>
          <p:nvSpPr>
            <p:cNvPr id="51323" name="AutoShape 22"/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24" name="AutoShape 23"/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25" name="AutoShape 24"/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51210" name="Group 25"/>
          <p:cNvGrpSpPr>
            <a:grpSpLocks/>
          </p:cNvGrpSpPr>
          <p:nvPr/>
        </p:nvGrpSpPr>
        <p:grpSpPr bwMode="auto">
          <a:xfrm rot="10476710">
            <a:off x="6140450" y="4654550"/>
            <a:ext cx="228600" cy="539750"/>
            <a:chOff x="2951" y="2808"/>
            <a:chExt cx="147" cy="640"/>
          </a:xfrm>
        </p:grpSpPr>
        <p:sp>
          <p:nvSpPr>
            <p:cNvPr id="51320" name="AutoShape 26"/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21" name="AutoShape 27"/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22" name="AutoShape 28"/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sp>
        <p:nvSpPr>
          <p:cNvPr id="398365" name="Oval 29"/>
          <p:cNvSpPr>
            <a:spLocks noChangeArrowheads="1"/>
          </p:cNvSpPr>
          <p:nvPr/>
        </p:nvSpPr>
        <p:spPr bwMode="auto">
          <a:xfrm>
            <a:off x="1141413" y="3619500"/>
            <a:ext cx="2463800" cy="2224088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grpSp>
        <p:nvGrpSpPr>
          <p:cNvPr id="51212" name="Group 30"/>
          <p:cNvGrpSpPr>
            <a:grpSpLocks/>
          </p:cNvGrpSpPr>
          <p:nvPr/>
        </p:nvGrpSpPr>
        <p:grpSpPr bwMode="auto">
          <a:xfrm rot="3736683">
            <a:off x="3444875" y="3894138"/>
            <a:ext cx="201613" cy="579437"/>
            <a:chOff x="2832" y="2531"/>
            <a:chExt cx="127" cy="365"/>
          </a:xfrm>
        </p:grpSpPr>
        <p:sp>
          <p:nvSpPr>
            <p:cNvPr id="51317" name="AutoShape 31"/>
            <p:cNvSpPr>
              <a:spLocks noChangeArrowheads="1"/>
            </p:cNvSpPr>
            <p:nvPr/>
          </p:nvSpPr>
          <p:spPr bwMode="auto">
            <a:xfrm>
              <a:off x="2833" y="2531"/>
              <a:ext cx="65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18" name="AutoShape 32"/>
            <p:cNvSpPr>
              <a:spLocks noChangeArrowheads="1"/>
            </p:cNvSpPr>
            <p:nvPr/>
          </p:nvSpPr>
          <p:spPr bwMode="auto">
            <a:xfrm>
              <a:off x="2894" y="2541"/>
              <a:ext cx="65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19" name="AutoShape 33"/>
            <p:cNvSpPr>
              <a:spLocks noChangeArrowheads="1"/>
            </p:cNvSpPr>
            <p:nvPr/>
          </p:nvSpPr>
          <p:spPr bwMode="auto">
            <a:xfrm>
              <a:off x="2832" y="2556"/>
              <a:ext cx="65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51213" name="Group 34"/>
          <p:cNvGrpSpPr>
            <a:grpSpLocks/>
          </p:cNvGrpSpPr>
          <p:nvPr/>
        </p:nvGrpSpPr>
        <p:grpSpPr bwMode="auto">
          <a:xfrm rot="-2033363">
            <a:off x="1233488" y="3603625"/>
            <a:ext cx="201612" cy="579438"/>
            <a:chOff x="2951" y="2808"/>
            <a:chExt cx="147" cy="640"/>
          </a:xfrm>
        </p:grpSpPr>
        <p:sp>
          <p:nvSpPr>
            <p:cNvPr id="51314" name="AutoShape 35"/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15" name="AutoShape 36"/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16" name="AutoShape 37"/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sp>
        <p:nvSpPr>
          <p:cNvPr id="51214" name="Text Box 38"/>
          <p:cNvSpPr txBox="1">
            <a:spLocks noChangeArrowheads="1"/>
          </p:cNvSpPr>
          <p:nvPr/>
        </p:nvSpPr>
        <p:spPr bwMode="auto">
          <a:xfrm>
            <a:off x="1639888" y="4575175"/>
            <a:ext cx="1485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</a:rPr>
              <a:t>Macrophage</a:t>
            </a:r>
          </a:p>
        </p:txBody>
      </p:sp>
      <p:grpSp>
        <p:nvGrpSpPr>
          <p:cNvPr id="51215" name="Group 39"/>
          <p:cNvGrpSpPr>
            <a:grpSpLocks/>
          </p:cNvGrpSpPr>
          <p:nvPr/>
        </p:nvGrpSpPr>
        <p:grpSpPr bwMode="auto">
          <a:xfrm rot="446146">
            <a:off x="2625725" y="3344863"/>
            <a:ext cx="201613" cy="579437"/>
            <a:chOff x="2951" y="2808"/>
            <a:chExt cx="147" cy="640"/>
          </a:xfrm>
        </p:grpSpPr>
        <p:sp>
          <p:nvSpPr>
            <p:cNvPr id="51311" name="AutoShape 40"/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12" name="AutoShape 41"/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13" name="AutoShape 42"/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51216" name="Group 43"/>
          <p:cNvGrpSpPr>
            <a:grpSpLocks/>
          </p:cNvGrpSpPr>
          <p:nvPr/>
        </p:nvGrpSpPr>
        <p:grpSpPr bwMode="auto">
          <a:xfrm rot="-551650">
            <a:off x="2116138" y="3376613"/>
            <a:ext cx="201612" cy="579437"/>
            <a:chOff x="2951" y="2808"/>
            <a:chExt cx="147" cy="640"/>
          </a:xfrm>
        </p:grpSpPr>
        <p:sp>
          <p:nvSpPr>
            <p:cNvPr id="51308" name="AutoShape 44"/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09" name="AutoShape 45"/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10" name="AutoShape 46"/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51217" name="Group 47"/>
          <p:cNvGrpSpPr>
            <a:grpSpLocks/>
          </p:cNvGrpSpPr>
          <p:nvPr/>
        </p:nvGrpSpPr>
        <p:grpSpPr bwMode="auto">
          <a:xfrm rot="-1263788">
            <a:off x="1563688" y="3427413"/>
            <a:ext cx="201612" cy="579437"/>
            <a:chOff x="2951" y="2808"/>
            <a:chExt cx="147" cy="640"/>
          </a:xfrm>
        </p:grpSpPr>
        <p:sp>
          <p:nvSpPr>
            <p:cNvPr id="51305" name="AutoShape 48"/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06" name="AutoShape 49"/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07" name="AutoShape 50"/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51218" name="Group 51"/>
          <p:cNvGrpSpPr>
            <a:grpSpLocks/>
          </p:cNvGrpSpPr>
          <p:nvPr/>
        </p:nvGrpSpPr>
        <p:grpSpPr bwMode="auto">
          <a:xfrm rot="1458129">
            <a:off x="3082925" y="3460750"/>
            <a:ext cx="201613" cy="579438"/>
            <a:chOff x="2951" y="2808"/>
            <a:chExt cx="147" cy="640"/>
          </a:xfrm>
        </p:grpSpPr>
        <p:sp>
          <p:nvSpPr>
            <p:cNvPr id="51302" name="AutoShape 52"/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03" name="AutoShape 53"/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04" name="AutoShape 54"/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51219" name="Group 55"/>
          <p:cNvGrpSpPr>
            <a:grpSpLocks/>
          </p:cNvGrpSpPr>
          <p:nvPr/>
        </p:nvGrpSpPr>
        <p:grpSpPr bwMode="auto">
          <a:xfrm rot="4143532">
            <a:off x="3557587" y="4183063"/>
            <a:ext cx="201613" cy="579438"/>
            <a:chOff x="2832" y="2531"/>
            <a:chExt cx="127" cy="365"/>
          </a:xfrm>
        </p:grpSpPr>
        <p:sp>
          <p:nvSpPr>
            <p:cNvPr id="51299" name="AutoShape 56"/>
            <p:cNvSpPr>
              <a:spLocks noChangeArrowheads="1"/>
            </p:cNvSpPr>
            <p:nvPr/>
          </p:nvSpPr>
          <p:spPr bwMode="auto">
            <a:xfrm>
              <a:off x="2833" y="2531"/>
              <a:ext cx="65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00" name="AutoShape 57"/>
            <p:cNvSpPr>
              <a:spLocks noChangeArrowheads="1"/>
            </p:cNvSpPr>
            <p:nvPr/>
          </p:nvSpPr>
          <p:spPr bwMode="auto">
            <a:xfrm>
              <a:off x="2894" y="2541"/>
              <a:ext cx="65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301" name="AutoShape 58"/>
            <p:cNvSpPr>
              <a:spLocks noChangeArrowheads="1"/>
            </p:cNvSpPr>
            <p:nvPr/>
          </p:nvSpPr>
          <p:spPr bwMode="auto">
            <a:xfrm>
              <a:off x="2832" y="2556"/>
              <a:ext cx="65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51220" name="Group 59"/>
          <p:cNvGrpSpPr>
            <a:grpSpLocks/>
          </p:cNvGrpSpPr>
          <p:nvPr/>
        </p:nvGrpSpPr>
        <p:grpSpPr bwMode="auto">
          <a:xfrm rot="753615" flipV="1">
            <a:off x="2058988" y="5534025"/>
            <a:ext cx="201612" cy="579438"/>
            <a:chOff x="2951" y="2808"/>
            <a:chExt cx="147" cy="640"/>
          </a:xfrm>
        </p:grpSpPr>
        <p:sp>
          <p:nvSpPr>
            <p:cNvPr id="51296" name="AutoShape 60"/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97" name="AutoShape 61"/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98" name="AutoShape 62"/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51221" name="Group 63"/>
          <p:cNvGrpSpPr>
            <a:grpSpLocks/>
          </p:cNvGrpSpPr>
          <p:nvPr/>
        </p:nvGrpSpPr>
        <p:grpSpPr bwMode="auto">
          <a:xfrm rot="18616932" flipV="1">
            <a:off x="3263901" y="5226050"/>
            <a:ext cx="201612" cy="579437"/>
            <a:chOff x="2832" y="2531"/>
            <a:chExt cx="127" cy="365"/>
          </a:xfrm>
        </p:grpSpPr>
        <p:sp>
          <p:nvSpPr>
            <p:cNvPr id="51293" name="AutoShape 64"/>
            <p:cNvSpPr>
              <a:spLocks noChangeArrowheads="1"/>
            </p:cNvSpPr>
            <p:nvPr/>
          </p:nvSpPr>
          <p:spPr bwMode="auto">
            <a:xfrm>
              <a:off x="2833" y="2531"/>
              <a:ext cx="65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94" name="AutoShape 65"/>
            <p:cNvSpPr>
              <a:spLocks noChangeArrowheads="1"/>
            </p:cNvSpPr>
            <p:nvPr/>
          </p:nvSpPr>
          <p:spPr bwMode="auto">
            <a:xfrm>
              <a:off x="2894" y="2541"/>
              <a:ext cx="65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95" name="AutoShape 66"/>
            <p:cNvSpPr>
              <a:spLocks noChangeArrowheads="1"/>
            </p:cNvSpPr>
            <p:nvPr/>
          </p:nvSpPr>
          <p:spPr bwMode="auto">
            <a:xfrm>
              <a:off x="2832" y="2556"/>
              <a:ext cx="65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51222" name="Group 67"/>
          <p:cNvGrpSpPr>
            <a:grpSpLocks/>
          </p:cNvGrpSpPr>
          <p:nvPr/>
        </p:nvGrpSpPr>
        <p:grpSpPr bwMode="auto">
          <a:xfrm rot="2786978" flipV="1">
            <a:off x="1103313" y="4956175"/>
            <a:ext cx="201612" cy="579438"/>
            <a:chOff x="2951" y="2808"/>
            <a:chExt cx="147" cy="640"/>
          </a:xfrm>
        </p:grpSpPr>
        <p:sp>
          <p:nvSpPr>
            <p:cNvPr id="51290" name="AutoShape 68"/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91" name="AutoShape 69"/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92" name="AutoShape 70"/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51223" name="Group 71"/>
          <p:cNvGrpSpPr>
            <a:grpSpLocks/>
          </p:cNvGrpSpPr>
          <p:nvPr/>
        </p:nvGrpSpPr>
        <p:grpSpPr bwMode="auto">
          <a:xfrm rot="2017403" flipV="1">
            <a:off x="1439863" y="5272088"/>
            <a:ext cx="201612" cy="579437"/>
            <a:chOff x="2951" y="2808"/>
            <a:chExt cx="147" cy="640"/>
          </a:xfrm>
        </p:grpSpPr>
        <p:sp>
          <p:nvSpPr>
            <p:cNvPr id="51287" name="AutoShape 72"/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88" name="AutoShape 73"/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89" name="AutoShape 74"/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51224" name="Group 75"/>
          <p:cNvGrpSpPr>
            <a:grpSpLocks/>
          </p:cNvGrpSpPr>
          <p:nvPr/>
        </p:nvGrpSpPr>
        <p:grpSpPr bwMode="auto">
          <a:xfrm rot="20895485" flipV="1">
            <a:off x="2635250" y="5526088"/>
            <a:ext cx="201613" cy="579437"/>
            <a:chOff x="2951" y="2808"/>
            <a:chExt cx="147" cy="640"/>
          </a:xfrm>
        </p:grpSpPr>
        <p:sp>
          <p:nvSpPr>
            <p:cNvPr id="51284" name="AutoShape 76"/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85" name="AutoShape 77"/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86" name="AutoShape 78"/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51225" name="Group 79"/>
          <p:cNvGrpSpPr>
            <a:grpSpLocks/>
          </p:cNvGrpSpPr>
          <p:nvPr/>
        </p:nvGrpSpPr>
        <p:grpSpPr bwMode="auto">
          <a:xfrm rot="18210082" flipV="1">
            <a:off x="3436938" y="4968875"/>
            <a:ext cx="201612" cy="579438"/>
            <a:chOff x="2832" y="2531"/>
            <a:chExt cx="127" cy="365"/>
          </a:xfrm>
        </p:grpSpPr>
        <p:sp>
          <p:nvSpPr>
            <p:cNvPr id="51281" name="AutoShape 80"/>
            <p:cNvSpPr>
              <a:spLocks noChangeArrowheads="1"/>
            </p:cNvSpPr>
            <p:nvPr/>
          </p:nvSpPr>
          <p:spPr bwMode="auto">
            <a:xfrm>
              <a:off x="2833" y="2531"/>
              <a:ext cx="65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82" name="AutoShape 81"/>
            <p:cNvSpPr>
              <a:spLocks noChangeArrowheads="1"/>
            </p:cNvSpPr>
            <p:nvPr/>
          </p:nvSpPr>
          <p:spPr bwMode="auto">
            <a:xfrm>
              <a:off x="2894" y="2541"/>
              <a:ext cx="65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83" name="AutoShape 82"/>
            <p:cNvSpPr>
              <a:spLocks noChangeArrowheads="1"/>
            </p:cNvSpPr>
            <p:nvPr/>
          </p:nvSpPr>
          <p:spPr bwMode="auto">
            <a:xfrm>
              <a:off x="2832" y="2556"/>
              <a:ext cx="65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21" name="Group 83"/>
          <p:cNvGrpSpPr>
            <a:grpSpLocks/>
          </p:cNvGrpSpPr>
          <p:nvPr/>
        </p:nvGrpSpPr>
        <p:grpSpPr bwMode="auto">
          <a:xfrm>
            <a:off x="6075363" y="1471613"/>
            <a:ext cx="868362" cy="649287"/>
            <a:chOff x="3395" y="1548"/>
            <a:chExt cx="547" cy="409"/>
          </a:xfrm>
        </p:grpSpPr>
        <p:grpSp>
          <p:nvGrpSpPr>
            <p:cNvPr id="51273" name="Group 84"/>
            <p:cNvGrpSpPr>
              <a:grpSpLocks/>
            </p:cNvGrpSpPr>
            <p:nvPr/>
          </p:nvGrpSpPr>
          <p:grpSpPr bwMode="auto">
            <a:xfrm rot="2010484" flipH="1">
              <a:off x="3590" y="1876"/>
              <a:ext cx="352" cy="81"/>
              <a:chOff x="3287" y="1855"/>
              <a:chExt cx="424" cy="90"/>
            </a:xfrm>
          </p:grpSpPr>
          <p:sp>
            <p:nvSpPr>
              <p:cNvPr id="51279" name="AutoShape 85"/>
              <p:cNvSpPr>
                <a:spLocks noChangeArrowheads="1"/>
              </p:cNvSpPr>
              <p:nvPr/>
            </p:nvSpPr>
            <p:spPr bwMode="auto">
              <a:xfrm rot="3362982">
                <a:off x="3389" y="1753"/>
                <a:ext cx="70" cy="27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51280" name="AutoShape 86"/>
              <p:cNvSpPr>
                <a:spLocks noChangeArrowheads="1"/>
              </p:cNvSpPr>
              <p:nvPr/>
            </p:nvSpPr>
            <p:spPr bwMode="auto">
              <a:xfrm rot="3362982">
                <a:off x="3480" y="1715"/>
                <a:ext cx="69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</p:grpSp>
        <p:sp>
          <p:nvSpPr>
            <p:cNvPr id="51274" name="AutoShape 87"/>
            <p:cNvSpPr>
              <a:spLocks noChangeArrowheads="1"/>
            </p:cNvSpPr>
            <p:nvPr/>
          </p:nvSpPr>
          <p:spPr bwMode="auto">
            <a:xfrm flipH="1">
              <a:off x="3676" y="1548"/>
              <a:ext cx="63" cy="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grpSp>
          <p:nvGrpSpPr>
            <p:cNvPr id="51275" name="Group 88"/>
            <p:cNvGrpSpPr>
              <a:grpSpLocks/>
            </p:cNvGrpSpPr>
            <p:nvPr/>
          </p:nvGrpSpPr>
          <p:grpSpPr bwMode="auto">
            <a:xfrm rot="-2010484">
              <a:off x="3395" y="1870"/>
              <a:ext cx="352" cy="81"/>
              <a:chOff x="3287" y="1855"/>
              <a:chExt cx="424" cy="90"/>
            </a:xfrm>
          </p:grpSpPr>
          <p:sp>
            <p:nvSpPr>
              <p:cNvPr id="51277" name="AutoShape 89"/>
              <p:cNvSpPr>
                <a:spLocks noChangeArrowheads="1"/>
              </p:cNvSpPr>
              <p:nvPr/>
            </p:nvSpPr>
            <p:spPr bwMode="auto">
              <a:xfrm rot="3362982">
                <a:off x="3389" y="1753"/>
                <a:ext cx="70" cy="27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51278" name="AutoShape 90"/>
              <p:cNvSpPr>
                <a:spLocks noChangeArrowheads="1"/>
              </p:cNvSpPr>
              <p:nvPr/>
            </p:nvSpPr>
            <p:spPr bwMode="auto">
              <a:xfrm rot="3362982">
                <a:off x="3480" y="1715"/>
                <a:ext cx="69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</p:grpSp>
        <p:sp>
          <p:nvSpPr>
            <p:cNvPr id="51276" name="AutoShape 91"/>
            <p:cNvSpPr>
              <a:spLocks noChangeArrowheads="1"/>
            </p:cNvSpPr>
            <p:nvPr/>
          </p:nvSpPr>
          <p:spPr bwMode="auto">
            <a:xfrm>
              <a:off x="3599" y="1549"/>
              <a:ext cx="75" cy="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sp>
        <p:nvSpPr>
          <p:cNvPr id="51227" name="Text Box 92"/>
          <p:cNvSpPr txBox="1">
            <a:spLocks noChangeArrowheads="1"/>
          </p:cNvSpPr>
          <p:nvPr/>
        </p:nvSpPr>
        <p:spPr bwMode="auto">
          <a:xfrm>
            <a:off x="3584575" y="819150"/>
            <a:ext cx="5091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Monoclonal Antibody (Infliximab &amp; Adalimumab)</a:t>
            </a:r>
          </a:p>
        </p:txBody>
      </p:sp>
      <p:grpSp>
        <p:nvGrpSpPr>
          <p:cNvPr id="24" name="Group 93"/>
          <p:cNvGrpSpPr>
            <a:grpSpLocks/>
          </p:cNvGrpSpPr>
          <p:nvPr/>
        </p:nvGrpSpPr>
        <p:grpSpPr bwMode="auto">
          <a:xfrm rot="3696508">
            <a:off x="5278438" y="1778000"/>
            <a:ext cx="868362" cy="649288"/>
            <a:chOff x="3395" y="1548"/>
            <a:chExt cx="547" cy="409"/>
          </a:xfrm>
        </p:grpSpPr>
        <p:grpSp>
          <p:nvGrpSpPr>
            <p:cNvPr id="51265" name="Group 94"/>
            <p:cNvGrpSpPr>
              <a:grpSpLocks/>
            </p:cNvGrpSpPr>
            <p:nvPr/>
          </p:nvGrpSpPr>
          <p:grpSpPr bwMode="auto">
            <a:xfrm rot="2010484" flipH="1">
              <a:off x="3590" y="1876"/>
              <a:ext cx="352" cy="81"/>
              <a:chOff x="3287" y="1855"/>
              <a:chExt cx="424" cy="90"/>
            </a:xfrm>
          </p:grpSpPr>
          <p:sp>
            <p:nvSpPr>
              <p:cNvPr id="51271" name="AutoShape 95"/>
              <p:cNvSpPr>
                <a:spLocks noChangeArrowheads="1"/>
              </p:cNvSpPr>
              <p:nvPr/>
            </p:nvSpPr>
            <p:spPr bwMode="auto">
              <a:xfrm rot="3362982">
                <a:off x="3389" y="1753"/>
                <a:ext cx="70" cy="27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51272" name="AutoShape 96"/>
              <p:cNvSpPr>
                <a:spLocks noChangeArrowheads="1"/>
              </p:cNvSpPr>
              <p:nvPr/>
            </p:nvSpPr>
            <p:spPr bwMode="auto">
              <a:xfrm rot="3362982">
                <a:off x="3480" y="1715"/>
                <a:ext cx="69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</p:grpSp>
        <p:sp>
          <p:nvSpPr>
            <p:cNvPr id="51266" name="AutoShape 97"/>
            <p:cNvSpPr>
              <a:spLocks noChangeArrowheads="1"/>
            </p:cNvSpPr>
            <p:nvPr/>
          </p:nvSpPr>
          <p:spPr bwMode="auto">
            <a:xfrm flipH="1">
              <a:off x="3676" y="1548"/>
              <a:ext cx="63" cy="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grpSp>
          <p:nvGrpSpPr>
            <p:cNvPr id="51267" name="Group 98"/>
            <p:cNvGrpSpPr>
              <a:grpSpLocks/>
            </p:cNvGrpSpPr>
            <p:nvPr/>
          </p:nvGrpSpPr>
          <p:grpSpPr bwMode="auto">
            <a:xfrm rot="-2010484">
              <a:off x="3395" y="1870"/>
              <a:ext cx="352" cy="81"/>
              <a:chOff x="3287" y="1855"/>
              <a:chExt cx="424" cy="90"/>
            </a:xfrm>
          </p:grpSpPr>
          <p:sp>
            <p:nvSpPr>
              <p:cNvPr id="51269" name="AutoShape 99"/>
              <p:cNvSpPr>
                <a:spLocks noChangeArrowheads="1"/>
              </p:cNvSpPr>
              <p:nvPr/>
            </p:nvSpPr>
            <p:spPr bwMode="auto">
              <a:xfrm rot="3362982">
                <a:off x="3389" y="1753"/>
                <a:ext cx="70" cy="27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51270" name="AutoShape 100"/>
              <p:cNvSpPr>
                <a:spLocks noChangeArrowheads="1"/>
              </p:cNvSpPr>
              <p:nvPr/>
            </p:nvSpPr>
            <p:spPr bwMode="auto">
              <a:xfrm rot="3362982">
                <a:off x="3480" y="1715"/>
                <a:ext cx="69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</p:grpSp>
        <p:sp>
          <p:nvSpPr>
            <p:cNvPr id="51268" name="AutoShape 101"/>
            <p:cNvSpPr>
              <a:spLocks noChangeArrowheads="1"/>
            </p:cNvSpPr>
            <p:nvPr/>
          </p:nvSpPr>
          <p:spPr bwMode="auto">
            <a:xfrm>
              <a:off x="3599" y="1549"/>
              <a:ext cx="75" cy="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27" name="Group 102"/>
          <p:cNvGrpSpPr>
            <a:grpSpLocks/>
          </p:cNvGrpSpPr>
          <p:nvPr/>
        </p:nvGrpSpPr>
        <p:grpSpPr bwMode="auto">
          <a:xfrm>
            <a:off x="7280275" y="1504950"/>
            <a:ext cx="868363" cy="649288"/>
            <a:chOff x="3395" y="1548"/>
            <a:chExt cx="547" cy="409"/>
          </a:xfrm>
        </p:grpSpPr>
        <p:grpSp>
          <p:nvGrpSpPr>
            <p:cNvPr id="51257" name="Group 103"/>
            <p:cNvGrpSpPr>
              <a:grpSpLocks/>
            </p:cNvGrpSpPr>
            <p:nvPr/>
          </p:nvGrpSpPr>
          <p:grpSpPr bwMode="auto">
            <a:xfrm rot="2010484" flipH="1">
              <a:off x="3590" y="1876"/>
              <a:ext cx="352" cy="81"/>
              <a:chOff x="3287" y="1855"/>
              <a:chExt cx="424" cy="90"/>
            </a:xfrm>
          </p:grpSpPr>
          <p:sp>
            <p:nvSpPr>
              <p:cNvPr id="51263" name="AutoShape 104"/>
              <p:cNvSpPr>
                <a:spLocks noChangeArrowheads="1"/>
              </p:cNvSpPr>
              <p:nvPr/>
            </p:nvSpPr>
            <p:spPr bwMode="auto">
              <a:xfrm rot="3362982">
                <a:off x="3389" y="1753"/>
                <a:ext cx="70" cy="27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51264" name="AutoShape 105"/>
              <p:cNvSpPr>
                <a:spLocks noChangeArrowheads="1"/>
              </p:cNvSpPr>
              <p:nvPr/>
            </p:nvSpPr>
            <p:spPr bwMode="auto">
              <a:xfrm rot="3362982">
                <a:off x="3480" y="1715"/>
                <a:ext cx="69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</p:grpSp>
        <p:sp>
          <p:nvSpPr>
            <p:cNvPr id="51258" name="AutoShape 106"/>
            <p:cNvSpPr>
              <a:spLocks noChangeArrowheads="1"/>
            </p:cNvSpPr>
            <p:nvPr/>
          </p:nvSpPr>
          <p:spPr bwMode="auto">
            <a:xfrm flipH="1">
              <a:off x="3676" y="1548"/>
              <a:ext cx="63" cy="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grpSp>
          <p:nvGrpSpPr>
            <p:cNvPr id="51259" name="Group 107"/>
            <p:cNvGrpSpPr>
              <a:grpSpLocks/>
            </p:cNvGrpSpPr>
            <p:nvPr/>
          </p:nvGrpSpPr>
          <p:grpSpPr bwMode="auto">
            <a:xfrm rot="-2010484">
              <a:off x="3395" y="1870"/>
              <a:ext cx="352" cy="81"/>
              <a:chOff x="3287" y="1855"/>
              <a:chExt cx="424" cy="90"/>
            </a:xfrm>
          </p:grpSpPr>
          <p:sp>
            <p:nvSpPr>
              <p:cNvPr id="51261" name="AutoShape 108"/>
              <p:cNvSpPr>
                <a:spLocks noChangeArrowheads="1"/>
              </p:cNvSpPr>
              <p:nvPr/>
            </p:nvSpPr>
            <p:spPr bwMode="auto">
              <a:xfrm rot="3362982">
                <a:off x="3389" y="1753"/>
                <a:ext cx="70" cy="27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51262" name="AutoShape 109"/>
              <p:cNvSpPr>
                <a:spLocks noChangeArrowheads="1"/>
              </p:cNvSpPr>
              <p:nvPr/>
            </p:nvSpPr>
            <p:spPr bwMode="auto">
              <a:xfrm rot="3362982">
                <a:off x="3480" y="1715"/>
                <a:ext cx="69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</p:grpSp>
        <p:sp>
          <p:nvSpPr>
            <p:cNvPr id="51260" name="AutoShape 110"/>
            <p:cNvSpPr>
              <a:spLocks noChangeArrowheads="1"/>
            </p:cNvSpPr>
            <p:nvPr/>
          </p:nvSpPr>
          <p:spPr bwMode="auto">
            <a:xfrm>
              <a:off x="3599" y="1549"/>
              <a:ext cx="75" cy="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30" name="Group 111"/>
          <p:cNvGrpSpPr>
            <a:grpSpLocks/>
          </p:cNvGrpSpPr>
          <p:nvPr/>
        </p:nvGrpSpPr>
        <p:grpSpPr bwMode="auto">
          <a:xfrm rot="-10598041">
            <a:off x="5856288" y="2654300"/>
            <a:ext cx="868362" cy="649288"/>
            <a:chOff x="3395" y="1548"/>
            <a:chExt cx="547" cy="409"/>
          </a:xfrm>
        </p:grpSpPr>
        <p:grpSp>
          <p:nvGrpSpPr>
            <p:cNvPr id="51249" name="Group 112"/>
            <p:cNvGrpSpPr>
              <a:grpSpLocks/>
            </p:cNvGrpSpPr>
            <p:nvPr/>
          </p:nvGrpSpPr>
          <p:grpSpPr bwMode="auto">
            <a:xfrm rot="2010484" flipH="1">
              <a:off x="3590" y="1876"/>
              <a:ext cx="352" cy="81"/>
              <a:chOff x="3287" y="1855"/>
              <a:chExt cx="424" cy="90"/>
            </a:xfrm>
          </p:grpSpPr>
          <p:sp>
            <p:nvSpPr>
              <p:cNvPr id="51255" name="AutoShape 113"/>
              <p:cNvSpPr>
                <a:spLocks noChangeArrowheads="1"/>
              </p:cNvSpPr>
              <p:nvPr/>
            </p:nvSpPr>
            <p:spPr bwMode="auto">
              <a:xfrm rot="3362982">
                <a:off x="3389" y="1753"/>
                <a:ext cx="70" cy="27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51256" name="AutoShape 114"/>
              <p:cNvSpPr>
                <a:spLocks noChangeArrowheads="1"/>
              </p:cNvSpPr>
              <p:nvPr/>
            </p:nvSpPr>
            <p:spPr bwMode="auto">
              <a:xfrm rot="3362982">
                <a:off x="3480" y="1715"/>
                <a:ext cx="69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</p:grpSp>
        <p:sp>
          <p:nvSpPr>
            <p:cNvPr id="51250" name="AutoShape 115"/>
            <p:cNvSpPr>
              <a:spLocks noChangeArrowheads="1"/>
            </p:cNvSpPr>
            <p:nvPr/>
          </p:nvSpPr>
          <p:spPr bwMode="auto">
            <a:xfrm flipH="1">
              <a:off x="3676" y="1548"/>
              <a:ext cx="63" cy="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grpSp>
          <p:nvGrpSpPr>
            <p:cNvPr id="51251" name="Group 116"/>
            <p:cNvGrpSpPr>
              <a:grpSpLocks/>
            </p:cNvGrpSpPr>
            <p:nvPr/>
          </p:nvGrpSpPr>
          <p:grpSpPr bwMode="auto">
            <a:xfrm rot="-2010484">
              <a:off x="3395" y="1870"/>
              <a:ext cx="352" cy="81"/>
              <a:chOff x="3287" y="1855"/>
              <a:chExt cx="424" cy="90"/>
            </a:xfrm>
          </p:grpSpPr>
          <p:sp>
            <p:nvSpPr>
              <p:cNvPr id="51253" name="AutoShape 117"/>
              <p:cNvSpPr>
                <a:spLocks noChangeArrowheads="1"/>
              </p:cNvSpPr>
              <p:nvPr/>
            </p:nvSpPr>
            <p:spPr bwMode="auto">
              <a:xfrm rot="3362982">
                <a:off x="3389" y="1753"/>
                <a:ext cx="70" cy="27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51254" name="AutoShape 118"/>
              <p:cNvSpPr>
                <a:spLocks noChangeArrowheads="1"/>
              </p:cNvSpPr>
              <p:nvPr/>
            </p:nvSpPr>
            <p:spPr bwMode="auto">
              <a:xfrm rot="3362982">
                <a:off x="3480" y="1715"/>
                <a:ext cx="69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</p:grpSp>
        <p:sp>
          <p:nvSpPr>
            <p:cNvPr id="51252" name="AutoShape 119"/>
            <p:cNvSpPr>
              <a:spLocks noChangeArrowheads="1"/>
            </p:cNvSpPr>
            <p:nvPr/>
          </p:nvSpPr>
          <p:spPr bwMode="auto">
            <a:xfrm>
              <a:off x="3599" y="1549"/>
              <a:ext cx="75" cy="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51339" name="Group 120"/>
          <p:cNvGrpSpPr>
            <a:grpSpLocks/>
          </p:cNvGrpSpPr>
          <p:nvPr/>
        </p:nvGrpSpPr>
        <p:grpSpPr bwMode="auto">
          <a:xfrm rot="1204059">
            <a:off x="4287838" y="1576388"/>
            <a:ext cx="868362" cy="649287"/>
            <a:chOff x="3395" y="1548"/>
            <a:chExt cx="547" cy="409"/>
          </a:xfrm>
        </p:grpSpPr>
        <p:grpSp>
          <p:nvGrpSpPr>
            <p:cNvPr id="51241" name="Group 121"/>
            <p:cNvGrpSpPr>
              <a:grpSpLocks/>
            </p:cNvGrpSpPr>
            <p:nvPr/>
          </p:nvGrpSpPr>
          <p:grpSpPr bwMode="auto">
            <a:xfrm rot="2010484" flipH="1">
              <a:off x="3590" y="1876"/>
              <a:ext cx="352" cy="81"/>
              <a:chOff x="3287" y="1855"/>
              <a:chExt cx="424" cy="90"/>
            </a:xfrm>
          </p:grpSpPr>
          <p:sp>
            <p:nvSpPr>
              <p:cNvPr id="51247" name="AutoShape 122"/>
              <p:cNvSpPr>
                <a:spLocks noChangeArrowheads="1"/>
              </p:cNvSpPr>
              <p:nvPr/>
            </p:nvSpPr>
            <p:spPr bwMode="auto">
              <a:xfrm rot="3362982">
                <a:off x="3389" y="1753"/>
                <a:ext cx="70" cy="27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51248" name="AutoShape 123"/>
              <p:cNvSpPr>
                <a:spLocks noChangeArrowheads="1"/>
              </p:cNvSpPr>
              <p:nvPr/>
            </p:nvSpPr>
            <p:spPr bwMode="auto">
              <a:xfrm rot="3362982">
                <a:off x="3480" y="1715"/>
                <a:ext cx="69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</p:grpSp>
        <p:sp>
          <p:nvSpPr>
            <p:cNvPr id="51242" name="AutoShape 124"/>
            <p:cNvSpPr>
              <a:spLocks noChangeArrowheads="1"/>
            </p:cNvSpPr>
            <p:nvPr/>
          </p:nvSpPr>
          <p:spPr bwMode="auto">
            <a:xfrm flipH="1">
              <a:off x="3676" y="1548"/>
              <a:ext cx="63" cy="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grpSp>
          <p:nvGrpSpPr>
            <p:cNvPr id="51243" name="Group 125"/>
            <p:cNvGrpSpPr>
              <a:grpSpLocks/>
            </p:cNvGrpSpPr>
            <p:nvPr/>
          </p:nvGrpSpPr>
          <p:grpSpPr bwMode="auto">
            <a:xfrm rot="-2010484">
              <a:off x="3395" y="1870"/>
              <a:ext cx="352" cy="81"/>
              <a:chOff x="3287" y="1855"/>
              <a:chExt cx="424" cy="90"/>
            </a:xfrm>
          </p:grpSpPr>
          <p:sp>
            <p:nvSpPr>
              <p:cNvPr id="51245" name="AutoShape 126"/>
              <p:cNvSpPr>
                <a:spLocks noChangeArrowheads="1"/>
              </p:cNvSpPr>
              <p:nvPr/>
            </p:nvSpPr>
            <p:spPr bwMode="auto">
              <a:xfrm rot="3362982">
                <a:off x="3389" y="1753"/>
                <a:ext cx="70" cy="27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51246" name="AutoShape 127"/>
              <p:cNvSpPr>
                <a:spLocks noChangeArrowheads="1"/>
              </p:cNvSpPr>
              <p:nvPr/>
            </p:nvSpPr>
            <p:spPr bwMode="auto">
              <a:xfrm rot="3362982">
                <a:off x="3480" y="1715"/>
                <a:ext cx="69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</p:grpSp>
        <p:sp>
          <p:nvSpPr>
            <p:cNvPr id="51244" name="AutoShape 128"/>
            <p:cNvSpPr>
              <a:spLocks noChangeArrowheads="1"/>
            </p:cNvSpPr>
            <p:nvPr/>
          </p:nvSpPr>
          <p:spPr bwMode="auto">
            <a:xfrm>
              <a:off x="3599" y="1549"/>
              <a:ext cx="75" cy="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  <p:grpSp>
        <p:nvGrpSpPr>
          <p:cNvPr id="51342" name="Group 129"/>
          <p:cNvGrpSpPr>
            <a:grpSpLocks/>
          </p:cNvGrpSpPr>
          <p:nvPr/>
        </p:nvGrpSpPr>
        <p:grpSpPr bwMode="auto">
          <a:xfrm>
            <a:off x="7072313" y="2432050"/>
            <a:ext cx="868362" cy="649288"/>
            <a:chOff x="3395" y="1548"/>
            <a:chExt cx="547" cy="409"/>
          </a:xfrm>
        </p:grpSpPr>
        <p:grpSp>
          <p:nvGrpSpPr>
            <p:cNvPr id="51233" name="Group 130"/>
            <p:cNvGrpSpPr>
              <a:grpSpLocks/>
            </p:cNvGrpSpPr>
            <p:nvPr/>
          </p:nvGrpSpPr>
          <p:grpSpPr bwMode="auto">
            <a:xfrm rot="2010484" flipH="1">
              <a:off x="3590" y="1876"/>
              <a:ext cx="352" cy="81"/>
              <a:chOff x="3287" y="1855"/>
              <a:chExt cx="424" cy="90"/>
            </a:xfrm>
          </p:grpSpPr>
          <p:sp>
            <p:nvSpPr>
              <p:cNvPr id="51239" name="AutoShape 131"/>
              <p:cNvSpPr>
                <a:spLocks noChangeArrowheads="1"/>
              </p:cNvSpPr>
              <p:nvPr/>
            </p:nvSpPr>
            <p:spPr bwMode="auto">
              <a:xfrm rot="3362982">
                <a:off x="3389" y="1753"/>
                <a:ext cx="70" cy="27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51240" name="AutoShape 132"/>
              <p:cNvSpPr>
                <a:spLocks noChangeArrowheads="1"/>
              </p:cNvSpPr>
              <p:nvPr/>
            </p:nvSpPr>
            <p:spPr bwMode="auto">
              <a:xfrm rot="3362982">
                <a:off x="3480" y="1715"/>
                <a:ext cx="69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</p:grpSp>
        <p:sp>
          <p:nvSpPr>
            <p:cNvPr id="51234" name="AutoShape 133"/>
            <p:cNvSpPr>
              <a:spLocks noChangeArrowheads="1"/>
            </p:cNvSpPr>
            <p:nvPr/>
          </p:nvSpPr>
          <p:spPr bwMode="auto">
            <a:xfrm flipH="1">
              <a:off x="3676" y="1548"/>
              <a:ext cx="63" cy="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grpSp>
          <p:nvGrpSpPr>
            <p:cNvPr id="51235" name="Group 134"/>
            <p:cNvGrpSpPr>
              <a:grpSpLocks/>
            </p:cNvGrpSpPr>
            <p:nvPr/>
          </p:nvGrpSpPr>
          <p:grpSpPr bwMode="auto">
            <a:xfrm rot="-2010484">
              <a:off x="3395" y="1870"/>
              <a:ext cx="352" cy="81"/>
              <a:chOff x="3287" y="1855"/>
              <a:chExt cx="424" cy="90"/>
            </a:xfrm>
          </p:grpSpPr>
          <p:sp>
            <p:nvSpPr>
              <p:cNvPr id="51237" name="AutoShape 135"/>
              <p:cNvSpPr>
                <a:spLocks noChangeArrowheads="1"/>
              </p:cNvSpPr>
              <p:nvPr/>
            </p:nvSpPr>
            <p:spPr bwMode="auto">
              <a:xfrm rot="3362982">
                <a:off x="3389" y="1753"/>
                <a:ext cx="70" cy="27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51238" name="AutoShape 136"/>
              <p:cNvSpPr>
                <a:spLocks noChangeArrowheads="1"/>
              </p:cNvSpPr>
              <p:nvPr/>
            </p:nvSpPr>
            <p:spPr bwMode="auto">
              <a:xfrm rot="3362982">
                <a:off x="3480" y="1715"/>
                <a:ext cx="69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800"/>
              </a:p>
            </p:txBody>
          </p:sp>
        </p:grpSp>
        <p:sp>
          <p:nvSpPr>
            <p:cNvPr id="51236" name="AutoShape 137"/>
            <p:cNvSpPr>
              <a:spLocks noChangeArrowheads="1"/>
            </p:cNvSpPr>
            <p:nvPr/>
          </p:nvSpPr>
          <p:spPr bwMode="auto">
            <a:xfrm>
              <a:off x="3599" y="1549"/>
              <a:ext cx="75" cy="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588454900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5.92593E-6 C -0.0151 0.05717 -0.03003 0.11458 -0.03524 0.14397 C -0.04044 0.17337 -0.0361 0.17453 -0.03176 0.17592 " pathEditMode="relative" ptsTypes="aaA">
                                      <p:cBhvr>
                                        <p:cTn id="28" dur="2000" fill="hold"/>
                                        <p:tgtEl>
                                          <p:spTgt spid="51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486 C 0.02673 0.05439 0.05364 0.10393 0.06823 0.15347 C 0.08281 0.20301 0.0927 0.25602 0.0875 0.30185 C 0.08229 0.34768 0.05937 0.38842 0.03645 0.42916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081 C 0.00694 0.01922 0.00677 0.04653 -0.01319 0.05996 C -0.03316 0.07338 -0.08837 0.06598 -0.11198 0.07223 C -0.13559 0.07848 -0.14531 0.08125 -0.15521 0.09792 C -0.1651 0.11459 -0.16806 0.14329 -0.17101 0.17223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51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24" y="900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88889E-6 C 0.01146 0.0662 0.02309 0.13263 0.02379 0.18472 C 0.02448 0.2368 0.0342 0.28518 0.00452 0.31203 C -0.02517 0.33888 -0.08993 0.34212 -0.15451 0.34537 " pathEditMode="relative" ptsTypes="aa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55556E-6 C 0.02413 0.07569 0.04826 0.15162 0.03975 0.18634 C 0.03125 0.22106 -0.02136 0.18912 -0.05104 0.20763 C -0.08073 0.22615 -0.11198 0.25277 -0.13854 0.29699 C -0.16511 0.3412 -0.17761 0.43287 -0.21025 0.47268 C -0.24288 0.51249 -0.30087 0.52407 -0.33403 0.53634 C -0.36719 0.54861 -0.39445 0.55138 -0.40903 0.54699 C -0.42361 0.54259 -0.42257 0.52662 -0.42153 0.51064 " pathEditMode="relative" ptsTypes="aaaaaa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Side Effects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smtClean="0"/>
              <a:t>Infection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smtClean="0"/>
              <a:t>Common (Bacterial)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smtClean="0"/>
              <a:t>Opportunistic (Tb)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smtClean="0"/>
              <a:t>Demyelinating Disorders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smtClean="0"/>
              <a:t>Malignancy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smtClean="0"/>
              <a:t>Worsening CHF</a:t>
            </a:r>
          </a:p>
        </p:txBody>
      </p:sp>
    </p:spTree>
    <p:extLst>
      <p:ext uri="{BB962C8B-B14F-4D97-AF65-F5344CB8AC3E}">
        <p14:creationId xmlns:p14="http://schemas.microsoft.com/office/powerpoint/2010/main" val="3248492836"/>
      </p:ext>
    </p:extLst>
  </p:cSld>
  <p:clrMapOvr>
    <a:masterClrMapping/>
  </p:clrMapOvr>
  <p:transition advTm="16209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GOUT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9597786"/>
      </p:ext>
    </p:extLst>
  </p:cSld>
  <p:clrMapOvr>
    <a:masterClrMapping/>
  </p:clrMapOvr>
  <p:transition advTm="1513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9635" name="Picture 1" descr="C:\Users\TOSHIBA\Pictures\9FF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0"/>
            <a:ext cx="6324600" cy="7002463"/>
          </a:xfrm>
          <a:noFill/>
        </p:spPr>
      </p:pic>
      <p:sp>
        <p:nvSpPr>
          <p:cNvPr id="69636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2878641"/>
      </p:ext>
    </p:extLst>
  </p:cSld>
  <p:clrMapOvr>
    <a:masterClrMapping/>
  </p:clrMapOvr>
  <p:transition advTm="3152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xfrm>
            <a:off x="250824" y="1196975"/>
            <a:ext cx="8713790" cy="5472113"/>
          </a:xfrm>
          <a:prstGeom prst="rect">
            <a:avLst/>
          </a:prstGeom>
        </p:spPr>
        <p:txBody>
          <a:bodyPr/>
          <a:lstStyle/>
          <a:p>
            <a:pPr marL="210312" lvl="0" indent="-192024">
              <a:spcBef>
                <a:spcPts val="500"/>
              </a:spcBef>
              <a:defRPr sz="1800"/>
            </a:pPr>
            <a:r>
              <a:rPr sz="2400" dirty="0"/>
              <a:t>Pregnancy : </a:t>
            </a:r>
            <a:r>
              <a:rPr lang="en-US" sz="2400" dirty="0"/>
              <a:t>FDA pregnancy category: C </a:t>
            </a:r>
            <a:endParaRPr lang="en-US" sz="2400" dirty="0" smtClean="0"/>
          </a:p>
          <a:p>
            <a:pPr marL="210312" lvl="0" indent="-192024">
              <a:spcBef>
                <a:spcPts val="500"/>
              </a:spcBef>
              <a:defRPr sz="1800"/>
            </a:pPr>
            <a:r>
              <a:rPr lang="en-US" sz="2400" dirty="0" smtClean="0"/>
              <a:t>Naproxen </a:t>
            </a:r>
            <a:r>
              <a:rPr lang="en-US" sz="2400" dirty="0"/>
              <a:t>should be avoided in late pregnancy because it may cause premature closure of the ductus arteriosus</a:t>
            </a:r>
            <a:r>
              <a:rPr lang="en-US" sz="2400" dirty="0" smtClean="0"/>
              <a:t>.</a:t>
            </a:r>
          </a:p>
          <a:p>
            <a:pPr marL="210312" lvl="0" indent="-192024">
              <a:spcBef>
                <a:spcPts val="500"/>
              </a:spcBef>
              <a:defRPr sz="1800"/>
            </a:pPr>
            <a:endParaRPr sz="2400" dirty="0" smtClean="0"/>
          </a:p>
          <a:p>
            <a:pPr marL="0" lvl="0" indent="18288">
              <a:buSzTx/>
              <a:buNone/>
              <a:defRPr sz="1800"/>
            </a:pPr>
            <a:r>
              <a:rPr lang="en-US" sz="2400" dirty="0" smtClean="0"/>
              <a:t>Ibuprofen </a:t>
            </a:r>
            <a:r>
              <a:rPr lang="en-US" sz="2400" dirty="0"/>
              <a:t>has been assigned by the FDA to pregnancy category C prior to 30 weeks gestation and pregnancy category D at greater than or equal to 30 weeks gestation. </a:t>
            </a:r>
            <a:endParaRPr sz="2400" dirty="0"/>
          </a:p>
          <a:p>
            <a:pPr marL="256031" lvl="0" indent="-237743">
              <a:buSzTx/>
              <a:buNone/>
              <a:defRPr sz="1800"/>
            </a:pPr>
            <a:endParaRPr sz="2400" dirty="0"/>
          </a:p>
          <a:p>
            <a:pPr marL="210312" lvl="0" indent="-192024">
              <a:spcBef>
                <a:spcPts val="500"/>
              </a:spcBef>
              <a:defRPr sz="1800"/>
            </a:pPr>
            <a:r>
              <a:rPr sz="2400" dirty="0"/>
              <a:t>Ibuprofen not exceed 3200mg/day., and take with food or with  water to avoid GI effect.</a:t>
            </a:r>
          </a:p>
        </p:txBody>
      </p: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755650" y="404813"/>
            <a:ext cx="7772400" cy="720726"/>
          </a:xfrm>
          <a:prstGeom prst="rect">
            <a:avLst/>
          </a:prstGeom>
        </p:spPr>
        <p:txBody>
          <a:bodyPr/>
          <a:lstStyle>
            <a:lvl1pPr>
              <a:defRPr sz="3900" b="1"/>
            </a:lvl1pPr>
          </a:lstStyle>
          <a:p>
            <a:pPr lvl="0">
              <a:defRPr sz="1800" b="0"/>
            </a:pPr>
            <a:r>
              <a:rPr sz="3900" b="1" dirty="0"/>
              <a:t>Naproxen and Ibuprofen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GOUT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pic>
        <p:nvPicPr>
          <p:cNvPr id="70660" name="Picture 4" descr="gout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479550"/>
            <a:ext cx="6629400" cy="5226050"/>
          </a:xfrm>
          <a:noFill/>
        </p:spPr>
      </p:pic>
      <p:sp>
        <p:nvSpPr>
          <p:cNvPr id="70661" name="AutoShape 2" descr="https://annals.org/data/Journals/AIM/20100/9FF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0662" name="AutoShape 4" descr="https://annals.org/data/Journals/AIM/20100/9FF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0663" name="AutoShape 6" descr="https://annals.org/data/Journals/AIM/20100/9FF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0664" name="AutoShape 8" descr="https://annals.org/data/Journals/AIM/20100/9FF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0665" name="AutoShape 10" descr="data:image/jpeg;base64,/9j/4AAQSkZJRgABAQAAAQABAAD/2wCEAAkGBhANDxAQEBAPEBAPDxAQEBAPFxAPDxUPFRAWFBUYFhYYGyYeGBkjGRcVHzIhIycpLSwtIR49NTEqNScrLCkBCQoKDgwOFQ8PGSwcHCQyKikqLCksLCkpKSwpNSkpKSwpLCwsLCwpLCwpKSksLCwsKSksLCwpKSksKSwsLCwsLP/AABEIAOwA1QMBIgACEQEDEQH/xAAbAAEAAgMBAQAAAAAAAAAAAAAABAUCAwYBB//EAEsQAAIBAwADCgoGBgkFAQAAAAECAwAEEQUSIQYTFTFBUVNUk9MUFyI0YXSSs9HSFiMycYGRM1JzlKK0B0JDYoKhpLHiJERyo+HD/8QAGAEBAAMBAAAAAAAAAAAAAAAAAAIDBAH/xAAhEQEAAgEEAgMBAAAAAAAAAAAAAQIRAwQSMRNRFCEyQf/aAAwDAQACEQMRAD8A+saG0NbG1tybeAkwREne4+Pex6KmcCW3Vrfs4/hTQnmtt6vD7sVNoIXAlt1a37OP4U4EturW/Zx/CptKCFwJbdWt+zj+FOBLbq1v2cfwqbSghcCW3Vrfs4/hTgS26tb9nH8Km0oIXAlt1a37OP4U4EturW/Zx/CptKCFwJbdWt+zj+FOBLXq1v2cfwqbSghcCWvVrfs4/hTgS16tb9nH8Km0oIXAlt1a37OP4U4EturW/Zx/CptKCFwJbdWt+zj+FOBLbq1v2cfwqbSghcCW3Vrfs4/hTgS26tb9nH8Km0oIXAlt1a37OP4U4EturW/Zx/CptKCFwJbdWt+zj+FOBLbq1v2cfwqbSghcCW3Vrfs4/hTgS26tb9nH8K16f0m1pAZUj30iSFSgOCVeZEbV52CkkDlIA5anxSh1VlIZWAZSNoKkZBFBE4EturW/Zx/ClTaUELQnmtt6vD7sVNqFoTzW29Xh92K1zabRGlG9yMIWCSON7VAxRXAyzDkdfzoLGlVy6XzxQTnYDs3k7CMg/pOKsxpNurXH/p+egnUqDwk3Vrj8ovnrw6VIIHg9xk5wPqcnHHjy6Da+kolnW3ZsSyIXQEHDAHaA3FrcZxx4BPIcSqpns/C5JN8iljjMMaqzFVcSLI7BkKsSrLsINSLG9dX8HnI33BMcg2LNGP6wHI42ay/iNh2BYO4UEkgAAkk7AAOMmqCTdNJJttoA6Z2STuYFcfrIqozEelgueTIwa27qm1o4Yj9me4WOQc6LG8xB5wd7CkcoJqLWjS0ot9yha2GXDt50Fp203cU4dvOgtO2m7isaVf4KIc5ZcO3nQWnbTdxTh286C07abuKxpTwUOcsuHbzoLTtpu4pw7edBadtN3FY0p4KOc5ZcO3nQWnbTdxTh286C07abuKxpTwUOcpVpuk8pUuI95LsFSRW32AuxwF18KVYnYNZQCSACScVd1y88CyqyMMq4KsPQdlS7O+neCxAdBJMoErsuvkrCzEgawwSwzWbV0+HSytsr2lQfBrnrCdl/zp4NcdYTsv8AnVKadSoPg1x1hOy/508GuesJ2X/Og1boP0Ufrdl/Nx1job6lpbU7BCQ8Pq0hJUcWBqsHTHMF56zn0ZLLqiSdSqyxSYWMKSY5FkAzrHAyorDTf1O93Q/7ckS+qvgSfguFk/wHnoLWlKUELQnmtt6vD7sVzO6KFZIL5WkWLOltHajvGZ030NYmMOgZcqX1VPlDYTXTaE81tvV4fdiq3SW5x59/UtA0M9xDcFJEl1hJEIdXykkXI1oVb/I0HLcBWjRxhdLxCLVnkdI3CROmWEhULIMIjSaoU6yqpxg7CMrDcrdXFl4RBfGTfreKaxCCe1RJfBysTMDK/wBWNZWKEHONoOyrEf0cplW+qLIoVWLXzPsKkHJnyWBVMHj8learvR2i7m1higie1WKGNIo13udsIihVGTLk7By0FVf7j7mWSJY7uSKKGyWHXLTPK82JFLHEgH9ZSSQSdmCuM1mNxEjnXlu5HkZgXZN+jXV1o2ZUG+EoDquNhzhuM4q63u96S17KXvab3e9Ja9lL3tBB3MbmZbF5mku5bnfUgUb4ZPJ3uPVJwzsoz6ADz6x21Z6XgieFzK+9rGN8EwIVomUZDqx2Aj07OMHIJFa7S5mWV452hIWJZA0atGACzA51mPNWiKPw91lcHwaNg8EZ/tXBysrj9UHainlw3Hq4CuvLmWWGweZdRzdvyFSyC2uQjlDtQsuGKHaucHirZUrdNx2frZ/lLiotbdv+VN+ylKVoQKUpQKUpQKUpQejjrPRf6LRv3P7h6wHHWei/0Wjfuf3D1l3HULKOhrkYP6SLffZo5Y5Y96ujaoVBm13DzKThBlQBCzE8WCNucgddXAXWmn3yQHQayCO5uAmELOd7Yukmd61QZHZiPK43Uk/bK5Fq4P8ASDaMAI98aRlZljdWjOAqvtyPJyjBhnjrp6+bXGlppGzHoS3ZlDrDcNHLgFbKKRSqvAr4zJqAHVyI3GQcCrSHdjfbF8BaRm1ijkTxIRvzoCcxnVUaq5z5XlqQpANB2teOgYEEAgggg8RB46iaHvHuLeGWSMxSSRI7xHOUYjJXaAdh5wKmUFZoJyivbsSWtW3sE5y0BGYWydp8nySeVlalQL/RrX1xIY5ZIFgCQtJFsaSTBcqcjaqBlx6WfmrygttCea23q8PuxU2oWhPNbb1eH3YqbQKUpQKUpQU+kNFC4uRryLvO8jfbcfbl1ZCV1jn9FknK48rYCcZDXFc7pn6q6F0OO2gUyem2eRhN+Wqsn+Ac9dCDmgpd03HZ+tn+UuKi1K3T8dn62f5S4qLW3b/lTfspSlaEClKUClKUClKUAcdbNF/otG/c/uHrWKk6K0es9naZaRTGgZWjYowJUqeLjGCay7jqFlF5Sq3gUdYuu0PwpwKOsXXaGsi1ZUqu4FHWLrtD8K84FHWLrtD8KCyqLpS+8HheTGswwqJxa0rMEjXP95yo/Gq3SNm1usbpPcE+E2yEO+spV7hEYEEcqsa3y/8AUXar/Z2g3x+Y3DqQinb/AFULMQf1ozyUEvRdj4PCkedZhlpG4taViWkb8WLH8a8qXSghaE81tvV4fdivJdNQo7p9azRkB97inlAYqGAJRCM4YHHpFe6E81tvV4fdiqqXTUdgNITy62ot7Ank6udaS3tY1+0QB5TDaSAKCy4di/VuP3e77unDsX6tx+73fd1Bn3a2aIW3zWYOiGNPKcM76nJswCGywOBg7azbdpo8KHN3CFYMQ2Tq4VNcnPNqENniI2jZQS+HYv1bj93u+7pw7F+rcfu933dRYt2dg4JW6iYBQx1cnYQrcg27HUkcgO2t8G6a0kdY0njd3ZlVVyxLKzq3FzNG4z6KDG0uFnuZGCyang8akyRyxAnXfYNdRnZzV7oJjGHtmJ1rUhUJOS1uwzC205PkgoSeMo1WlVelPqJYrkfZBEE+OikYBWP/AIyau3kVnoNG6bjs/Wz/AClxUWpW6fjs/Wz/AClxUWtu3/Km/ZSlK0INEV7G5wroTqhsAjOqWZQfuyrD8DWUd0jllV1ZkIDAEEglQwB+9SD91UFzuGhl+3NO2CxjyISIwUuFAA1MHVNw5BbJyE5tuuy/o9toXt3Dyk2zI0YO9gZRVUE4UZOEUejysfaNQzb079Oit7yOUEo6sA7ocfro5Rx+DAj8K9N0gdY9Ya7q7KvKVTV1j+Guv5iucuf6PbaSSWUyTh5Q41lYIyFrhpsoQMrtYj7vTk1M0PuRgspnmiMmXMxKsQV+sZWxxZ2agA9GByCu5t6PpeUpSpOAqz3OeZ2/7JarBVnuc8zt/wBktZdx1CyiypSlZFpSlKCn3V3Sw2wkc4VLm0Y8pOLqPAA5STsA5SRUrQ9o0UQ3zG+ysZZiNv1r7SAeUKMIPQoqPumDG3UJveubmz1d9QSoG8LjwSp5jxEbQcEbRUrR2kN+BDKY5YzqyxE5KtyYP9ZTxhuUcxyAEylKUELQnmtt6vD7sVzmnr63t4NIyXUe+QjSFoCuuIsO0dmsblyRqBXKtrZGMV0ehPNbb1eH3Yqh0pHK0WkTBClxKl/bSRxONYM0cNo4xllGsMZBJwCATkbKDm7vdNowqwSydpUBkZGYq6Ex3F5mYB9bBKyMVOdYsOOtYTRr3dtH4Fcxa7y2gjBiMDwH6o6zFidQrqje851UGAAuKu10tpm4yYorZY9a5iEiqzM2pIkSSKWcBc5kbGGHkcZzt8s7rTaBcxRyB5YyTKgWSNCZdcHE2DxR4x9kN/W5A6A7j7LBG8Lt2k60gcnUjQnW1s5KxoCc7QPSayt9yVlE4dIFVhLvw1S4USZY5C5wNrucYxlieWqjRmkdLM8BmtwFeRUnGEAVBvoLp9YcA4jOCScEbM5rrqBWq5t1lR43AZJFZHU8RVhgj8q21X6auWSLUjOJp2EMR2ZDtnL4PHqIGfH92gpLm4aSCx1yWZL2aEuf6+9QXMev/i1c/jW6tunbZYUsI0GEjuNRRzKtnOBWqtu3/Km/ZSlK0IFKUoFKUoFKUoA46ysS5t7CNJXiEgOs0YjLECF2A8tWGMgcleCstGMBFo3JA2Px7P7B6y7jqFlFjwXL126/K07mtV3bGCNpZdITxxopZ3k8DRFUcZJMOAKs9+X9ZfzFQtMWEd3FvTSauJIpUdSuVlilWWNsHYcOinB2Gsi1FCgxrLwlNvTlFSTNkEZncIgB3naSxCgcpIqTwXL126/K07mqCfcLHKwaW9lkIZZMSCBwZRcRza21c4+rCBeIKT6COt35f1l/MUFe2hS5XfLm4kVZI5NRvBwpZHDrnViBxrAHYa2aRsGciWEqlxGMKzZ1XTOTHJjjU8/Gp2jlBmCVTxMPzFY3VykKNI7BUQZJPw5TyYHHQadG6RW4UkBkdGKSxPseOQcYP+RBGwggjIIpVYmhPC3a4uRJGXCrHFE7wukKkld9ZCC7ksTg7FzgcrMoLHQnmtt6vD7sVCjkmt5roi2mlWaZZUeNrcDV8HijIIeRTnKHk5qm6E81tvV4fdiptBWcLTdRuvatO+pwtN1G69q076rOlBWcLTdRuvatO+pwtN1G69q076rOlBBstJmV2jaCWFlRX+sMJDKxYbNR24ivLjkrTbfX3Ukv9nbgwRcxlOGmbmOMIg5iJOetOlLwwSysgDSG3iSJTnDTPM6oDjiGsRk8gyeSrHR1kLeJIgS2ou1j9pnO1mPpZiSfSaCt3Tcdn62f5S4qLUrdNx2frZ/lLiotbdv+VN+ylKVoQKUpQKUpQKUpQeipmhrGKeyt1ljjlURqQJFVwDgjIBHHtNQhx1Z7nPM7f9ktZdx1CzTe/R2z6pa9lF8KfR2z6pa9lF8KsaVkWq76O2fVLXsovhT6O2fVLXsovhVjSg57Tmi7W3jSVYLaEx3NoxlVI4yq+Ex6x1gBgYzn0ZqTZxveOJ5VKwo2bWFshm2fppVPE3HqofsjBPlHCWV1aRzLqSIrrrI+q4DDXRw6HB5QwBHpArdQKUpQQtCea23q8PuxU2oWhPNbb1eH3YqbQKUpQKUpQVs+iNe8juC/kRRMoiwMGUk4cn+6rOB/5H0VZUpQU+6eBjCkqqzG2lWYquSxTVaOTAG0kI7EAbSQBUCKVXVWVgysAyspBUqRkEEcYrp6qJtzEJZmjMsBYlmELaqFiSSd7YFASSSSACeXNX6Wrw+pQtXKDSpn0aHWbr/T93T6NDrN1/p+7q75FUOEodKmfRodZuv9P3dVEOjbibXMRcosssQMk8SMTHI0ZJUWpAyVPKafIqcJS6VpttFymcQzPNGWieVWjkhlGEdFIObdcHyxz8tWX0aHWbr/AE/d0+RU4Sh0qZ9Gh1m6/wDR3dPoyOs3X+n7unyKnCVbdXIiUtgseJEX7TyH7KL6Sdn/AMq/0PZtBbwxMQXjiRXI4i4XysejOa1WOgYYX3zy5JQCBJKxdgDx6o+ymeXVAzy1Y1n1dTmsrXBSlKqSKUpQKUpQKUpQQtCea23q8PuxU2oWhPNbb1eH3YqbQKUpQKUpQKUpQKVovb6O3QySsEQEDJycsSAoAG0sSQABtJxiq/6U2/Nc/u933ddiJnoyt6VUfSm35rn93u+7p9Kbfmuf3e77uu8benMwspLlEOGdFOM4YgHH41X7mnDQyEEEG7vcEbR55LVfpG+0ddapmglkZNqObW73xDzo4j1lO07QRWgaWEQxBcXOryR3NpdzKo/usqK/tFqcbejMLi6nVL2DWZVza3ONYgZ+tt+erKOQMMqQw5wQRXJy3FrcDF293cg8cRtrqO32jBG9rHllPM5arK23QWkSKkcc0aKMKiWt0iAcwAjwKcbejMLylVH0pt+a5/d7vu6fSm35rn93u+7pxt6Mwt6VUpuotiQC0qaxChpYbiJMnYMu6BRt2bTzVbVyYmO3SlKVwKUpQKUpQKUpQQtCea23q8PuxU2oWhPNbb1eH3YqbQKUpQKUpQKUpQUm6fjs/Wz/ACk9Ralbp+Oz9bP8pcVFrbt/ypv2itpOEMymRAVco2TgBxGshBJ2DyGU/jXnCsGtq79FrapfGsv2QwUnOcfaIFVuldD20e/XUzS6mRNIgIaPfAI1LBcZ1isaLjOOPYCSa5TSa6Mjt5j/ANXLhZJljdVxKTGJmwzRkEBUOSc4yc5PFZNphyIfQ3uUU6pdAQMkFlBxgnOPuBrwXsXSR8ZH2l+0Bkjj4wNtcjuhi0e08hma619ZYn3hcoHFnI7DYu1vB2cknOFOzFVL22i3Ka7XMzsZkMyKsarBLDJMGXK/YCxeTIu3OPKO0VybmHfy6Xt0RpGnhCIrMza6kBVXWY7Dtwu2s+EIcBt9iwwyDrKARt4tvoP5GuB3rR9zJrKtw0UjPKuo6ouJ7eDWxFqeSSsx5jxknbsyeTR3lanhsrumsRhY2jSaC4mDbUGrn6w4wca/FjZTmYdummrdmZBNGWT7flDC7EO08Q2SR8u3NSo5lYkKysVOGCkEg8xxxVwdtZ6LTViR7vOUjXC6+rtjtQ+1NqZgVNYgjySfTXXaK0BDZs7RBgZFVWyc7FklkH+cr8fJjmqVbTLkw3aXUG2uAdoMEwIPF+jNddF9lfuH+1clpbzef9hL7s11kX2V+4f7Vn3HcLNNnSlKyrClKUClKUClKUELQnmtt6vD7sVNqFoTzW29Xh92Km0ClKUClKUClKUFJun47P1s/wApcVFq30tosXKKNcxvHIJI3ADYcArtB4wVZlI5icEHBFZwDd9Ytuwl7+tOlq1rGJV2rMyjz26SqUkVXRhhlcBlI9IOw1EfQNoyb2ba3MYxhDHGU2HI2Yxsqz4Bu+sW3YS9/TgG76xbdhL39W+aiPCVfc6HglZnaJN8ZdTflCiYLqMmx8ZHku4/E89YcAWurqm2tyNWNMGND5MalUG0bQqkgc1WfAN31i27CXv6xOhrkf8AdWvYyd/TzUOEq9dB2oUqLa3CnOVEcYU5AB2Y5lX8hWKbnrNdgtbYDAXZHGPJUYUcXEKsl0JcniubU/dDIf8A96y4Bu+sW3YS9/TzUOMoCaJt1LEQQgs2uxCICX8nyicbT5K7fQKl1s4Bu+sW3YS9/TgG76xbdhL39PPQ4Sg6V83n/YS+7NdZF9lfuH+1c/JuZnlBSW4i3pwVkEUTxyFDsIDGVtXI2ZxnmwdtdEBiqNa8XxhOsYe0pSqEylKUClKUClKUELQnmtt6vD7sVNqFoTzW29Xh92Km0ClKUClKUClKUClKUClKUCuf0Noa2lSV5LeCRzd3uXeONmOLuQDJIydmKnaVa8UqbYW7Ljy1l1w/3qQcHk2HH31B0VpSO0jKXTGBzLNKzTpvEWZZmfCvrNGca2MByfzoN0OjIYL6MwxRxa1pca29KkYOJYMZ1Rtxk1dVzt7eTTTJLZIXKRyxFp0eO3Ou0bAhyysR5HGquDn0VeWYl1F34xmTbrb0GCcezGsSeKg3UpSgUpSgUpSgUpSgUpSgUpSghaE81tvV4fdiptQtCea23q8PuxU2gUpSgUpSgUpSgVzEWmbqYb4jwRoxJjQxtK2pnySza6+URg4A2Zxtxk9PXH6I83i/Zr/tV+jWLTOULzhM8PvOmg7Fu9p4fedNB2Ld7XlK0+GnpXyl74fedNB2Ld7XhvrvpoOxbvaV5mnip6OUsvD7zpoOxbvaeH3nTQdi3e15Snip6OUvfD7zpoOxbvaeH3nTQdi3e15Snip6OUvH0leqCVkt3IGQjROgY82sJDq54s4OOY8VX9jdieKOVQQssaSAHjAZQwz+dUNWe5vzK09Vg90tZ9akVxhZSZlZUpSs6ZSlKBSlKBSlKCFoTzW29Xh92Km1C0J5rberw+7FTaBSlKBSlKBSlKBXH6I83h/Zr/tXYVx+iP0EfoXVPoZSVYH0ggitO37lXfpLpTFMVsVFctNuSm15Winjj32SaRpArpcvvkodVkmQh9WMeSApGQFBGBXVYrzFRmIl3LnLLc5cLcRTTXRmELyFVJlXKuJNpUNqlvLUYxjCjmFdHXuK8xXYiIcKUxXuK6PKs9zfmVp6rB7paq5GCgsxwqgkk7AABkk1bbnkK2dqCCCLaAEHYQd7XYaybj+LNP8AqwpSlZVpSlKBSlKBSlKCFoTzW29Xh92Km1810Zu9uVghUJBhYYwPJk5EA/XqT4wbno7f2ZPnoPoNK+feMG56O39mT56eMG56O39mT56D6DSvn3jBuejt/Zk+enjBuejt/Zk+eg+g0r594wbno7f2ZPnp4wbno7f2ZPnoPoNV0+5+2kZnaFdZzlmXKFmxjLapGTgDaa4/xg3PR2/syfPTxg3PR2/syfPQdb9GLTov4pPmp9GLTov4pPmrkvGDc9Hb+zJ89PGDc9Hb+zJ89dzJh1v0YtOi/ik+an0YtOi/ik+auS8YN10dv7Mnz08YNz0dv7Mnz0zJh1v0YtOi/ik+an0YtOi/ik+auS8YNz0dv7Mnz08YNz0dv7Mnz0zJh1v0YtOi/ik+an0YtOi/ik+auS8YNz0dv7Mnz08YNz0dv7Mnz0zJh1y7mbQEHeVOCDhyzrkbRsYkVZ18+8YNz0dv7Mnz08YNz0dv7Mnz1wfQaV8+8YNz0dv7Mnz08YNz0dv7Mnz0H0GlfPvGDc9Hb+zJ89PGDc9Hb+zJ89B9BpXz7xg3PR2/syfPTxg3PR2/syfPQfQaV8+8YNz0dv7Mnz0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619044875"/>
      </p:ext>
    </p:extLst>
  </p:cSld>
  <p:clrMapOvr>
    <a:masterClrMapping/>
  </p:clrMapOvr>
  <p:transition advTm="7176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TREATMENT GOALS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 smtClean="0"/>
              <a:t>Rapidly end acute flares</a:t>
            </a:r>
          </a:p>
          <a:p>
            <a:pPr eaLnBrk="1" hangingPunct="1">
              <a:lnSpc>
                <a:spcPct val="80000"/>
              </a:lnSpc>
            </a:pPr>
            <a:endParaRPr lang="en-US" altLang="en-US" sz="36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3600" smtClean="0"/>
              <a:t>Protect against future flares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600" smtClean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2429154"/>
      </p:ext>
    </p:extLst>
  </p:cSld>
  <p:clrMapOvr>
    <a:masterClrMapping/>
  </p:clrMapOvr>
  <p:transition advTm="82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Acute Flare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3600" smtClean="0"/>
              <a:t>NSAIDS</a:t>
            </a:r>
          </a:p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Colchicine</a:t>
            </a:r>
          </a:p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Corticosteroids</a:t>
            </a:r>
          </a:p>
        </p:txBody>
      </p:sp>
      <p:sp>
        <p:nvSpPr>
          <p:cNvPr id="72708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7311678"/>
      </p:ext>
    </p:extLst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Colchicine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Colchicine- reduces pain, swelling, and inflammation; pain subsides within 12 hrs and relief occurs after 48 hrs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Prevent migration of neutrophils to joints</a:t>
            </a:r>
          </a:p>
        </p:txBody>
      </p:sp>
    </p:spTree>
    <p:extLst>
      <p:ext uri="{BB962C8B-B14F-4D97-AF65-F5344CB8AC3E}">
        <p14:creationId xmlns:p14="http://schemas.microsoft.com/office/powerpoint/2010/main" val="2650084836"/>
      </p:ext>
    </p:extLst>
  </p:cSld>
  <p:clrMapOvr>
    <a:masterClrMapping/>
  </p:clrMapOvr>
  <p:transition advTm="12168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Side effects </a:t>
            </a:r>
          </a:p>
          <a:p>
            <a:endParaRPr lang="en-US" altLang="en-US" smtClean="0"/>
          </a:p>
          <a:p>
            <a:r>
              <a:rPr lang="en-US" altLang="en-US" smtClean="0"/>
              <a:t>Nausea</a:t>
            </a:r>
          </a:p>
          <a:p>
            <a:r>
              <a:rPr lang="en-US" altLang="en-US" smtClean="0"/>
              <a:t>Vomiting </a:t>
            </a:r>
          </a:p>
          <a:p>
            <a:r>
              <a:rPr lang="en-US" altLang="en-US" smtClean="0"/>
              <a:t>Diarrhea </a:t>
            </a:r>
          </a:p>
          <a:p>
            <a:r>
              <a:rPr lang="en-US" altLang="en-US" smtClean="0"/>
              <a:t>Rahes </a:t>
            </a:r>
          </a:p>
        </p:txBody>
      </p:sp>
    </p:spTree>
    <p:extLst>
      <p:ext uri="{BB962C8B-B14F-4D97-AF65-F5344CB8AC3E}">
        <p14:creationId xmlns:p14="http://schemas.microsoft.com/office/powerpoint/2010/main" val="1053471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TREATMENT GOALS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Rapidly end acute flares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/>
              <a:t>	</a:t>
            </a:r>
            <a:r>
              <a:rPr lang="en-US" altLang="en-US" sz="2800" smtClean="0">
                <a:solidFill>
                  <a:srgbClr val="FFFF00"/>
                </a:solidFill>
              </a:rPr>
              <a:t>Protect against future flares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33223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6803" name="Picture 1" descr="C:\Users\TOSHIBA\Pictures\9FF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0"/>
            <a:ext cx="6324600" cy="7002463"/>
          </a:xfrm>
          <a:noFill/>
        </p:spPr>
      </p:pic>
      <p:sp>
        <p:nvSpPr>
          <p:cNvPr id="76804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" name="Oval 4"/>
          <p:cNvSpPr/>
          <p:nvPr/>
        </p:nvSpPr>
        <p:spPr>
          <a:xfrm>
            <a:off x="5943600" y="533400"/>
            <a:ext cx="17526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contourW="12700" prstMaterial="matte">
            <a:bevelT prst="relaxedInse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URICOSURIC AGENTS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Probenecid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Increased secretion of urate into urine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Reverses most common physiologic abnormality in gout ( 90% pt.s are underexcretors)</a:t>
            </a:r>
          </a:p>
        </p:txBody>
      </p:sp>
    </p:spTree>
    <p:extLst>
      <p:ext uri="{BB962C8B-B14F-4D97-AF65-F5344CB8AC3E}">
        <p14:creationId xmlns:p14="http://schemas.microsoft.com/office/powerpoint/2010/main" val="2453060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8851" name="Picture 1" descr="C:\Users\TOSHIBA\Pictures\9FF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0"/>
            <a:ext cx="6324600" cy="7002463"/>
          </a:xfrm>
          <a:noFill/>
        </p:spPr>
      </p:pic>
      <p:sp>
        <p:nvSpPr>
          <p:cNvPr id="78852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" name="Down Arrow 4"/>
          <p:cNvSpPr/>
          <p:nvPr/>
        </p:nvSpPr>
        <p:spPr>
          <a:xfrm>
            <a:off x="3352800" y="990600"/>
            <a:ext cx="381000" cy="2133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987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Hypoxanthine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Xanthine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Uric acid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76400" y="23622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00200" y="40386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78" name="TextBox 10"/>
          <p:cNvSpPr txBox="1">
            <a:spLocks noChangeArrowheads="1"/>
          </p:cNvSpPr>
          <p:nvPr/>
        </p:nvSpPr>
        <p:spPr bwMode="auto">
          <a:xfrm>
            <a:off x="4724400" y="3124200"/>
            <a:ext cx="1752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00"/>
                </a:solidFill>
              </a:rPr>
              <a:t>XO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981200" y="2667000"/>
            <a:ext cx="2514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905000" y="3657600"/>
            <a:ext cx="2590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042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832104">
              <a:defRPr sz="1800"/>
            </a:pPr>
            <a:r>
              <a:rPr sz="3549" b="1" i="1" dirty="0"/>
              <a:t> </a:t>
            </a:r>
            <a:r>
              <a:rPr sz="3900" b="1" dirty="0"/>
              <a:t>Acetic acid derivatives</a:t>
            </a:r>
            <a:br>
              <a:rPr sz="3900" b="1" dirty="0"/>
            </a:br>
            <a:endParaRPr sz="3900" b="1" dirty="0"/>
          </a:p>
        </p:txBody>
      </p:sp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xfrm>
            <a:off x="457200" y="1341437"/>
            <a:ext cx="8534400" cy="51355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89659" lvl="0" indent="-389659">
              <a:lnSpc>
                <a:spcPct val="80000"/>
              </a:lnSpc>
              <a:spcBef>
                <a:spcPts val="600"/>
              </a:spcBef>
              <a:defRPr sz="1800"/>
            </a:pPr>
            <a:endParaRPr lang="en-US" sz="2500" b="1" dirty="0" smtClean="0"/>
          </a:p>
          <a:p>
            <a:pPr marL="389659" lvl="0" indent="-389659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500" b="1" dirty="0" smtClean="0"/>
              <a:t> </a:t>
            </a:r>
            <a:r>
              <a:rPr lang="en-US" sz="2500" b="1" dirty="0" smtClean="0"/>
              <a:t>In</a:t>
            </a:r>
            <a:r>
              <a:rPr sz="2500" b="1" dirty="0" smtClean="0"/>
              <a:t>domethacin </a:t>
            </a:r>
            <a:r>
              <a:rPr sz="2500" b="1" dirty="0"/>
              <a:t>, </a:t>
            </a:r>
            <a:r>
              <a:rPr lang="en-US" sz="2500" b="1" dirty="0" err="1"/>
              <a:t>S</a:t>
            </a:r>
            <a:r>
              <a:rPr sz="2500" b="1" dirty="0" err="1" smtClean="0"/>
              <a:t>ulindac</a:t>
            </a:r>
            <a:r>
              <a:rPr sz="2500" b="1" dirty="0" smtClean="0"/>
              <a:t> </a:t>
            </a:r>
            <a:r>
              <a:rPr sz="2500" b="1" dirty="0"/>
              <a:t>, </a:t>
            </a:r>
            <a:r>
              <a:rPr lang="en-US" sz="2500" b="1" dirty="0" err="1" smtClean="0"/>
              <a:t>E</a:t>
            </a:r>
            <a:r>
              <a:rPr sz="2500" b="1" dirty="0" err="1" smtClean="0"/>
              <a:t>todolac</a:t>
            </a:r>
            <a:endParaRPr sz="3600" b="1" dirty="0"/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endParaRPr sz="2600" dirty="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lang="en-US" sz="2600" dirty="0" smtClean="0"/>
              <a:t>I</a:t>
            </a:r>
            <a:r>
              <a:rPr lang="en-US" sz="2600" dirty="0" smtClean="0"/>
              <a:t>ndomethacin</a:t>
            </a:r>
            <a:r>
              <a:rPr lang="en-US" sz="2600" dirty="0"/>
              <a:t>, cause lithium retention by reducing its excretion by the kidneys. Thus indomethacin users have an elevated risk of lithium toxicity. </a:t>
            </a:r>
            <a:endParaRPr lang="en-US" sz="2600" dirty="0" smtClean="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lang="en-US" sz="2600" dirty="0" smtClean="0"/>
              <a:t>For </a:t>
            </a:r>
            <a:r>
              <a:rPr lang="en-US" sz="2600" dirty="0"/>
              <a:t>patients taking lithium (e.g. for treatment of depression or bipolar disorder), less toxic NSAIDs such as </a:t>
            </a:r>
            <a:r>
              <a:rPr lang="en-US" sz="2600" dirty="0" err="1"/>
              <a:t>sulindac</a:t>
            </a:r>
            <a:r>
              <a:rPr lang="en-US" sz="2600" dirty="0"/>
              <a:t> or aspirin are preferred.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endParaRPr lang="en-US" sz="2600" dirty="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lang="en-US" sz="2600" dirty="0"/>
              <a:t>Indomethacin also increases plasma renin activity and aldosterone levels, and increases sodium and potassium retention. It also enhances the effects of vasopressin. Together these may lead to: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endParaRPr lang="en-US" sz="2600" dirty="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lang="en-US" sz="2600" dirty="0"/>
              <a:t>edema (swelling due to fluid retention)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lang="en-US" sz="2600" dirty="0"/>
              <a:t>hyperkalemia (high potassium levels</a:t>
            </a:r>
            <a:r>
              <a:rPr lang="en-US" sz="2600" dirty="0" smtClean="0"/>
              <a:t>)</a:t>
            </a:r>
            <a:endParaRPr lang="en-US" sz="2600" dirty="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lang="en-US" sz="2600" dirty="0"/>
              <a:t>hypernatremia (high sodium levels)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lang="en-US" sz="2600" dirty="0"/>
              <a:t>hypertension</a:t>
            </a:r>
            <a:endParaRPr sz="2600" dirty="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endParaRPr sz="2200" dirty="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endParaRPr sz="2200" b="1" dirty="0" err="1"/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Hypoxanthine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Xanthine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Uric acid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76400" y="23622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00200" y="40386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02" name="TextBox 10"/>
          <p:cNvSpPr txBox="1">
            <a:spLocks noChangeArrowheads="1"/>
          </p:cNvSpPr>
          <p:nvPr/>
        </p:nvSpPr>
        <p:spPr bwMode="auto">
          <a:xfrm>
            <a:off x="4724400" y="35814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XO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981200" y="2667000"/>
            <a:ext cx="2514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905000" y="3657600"/>
            <a:ext cx="2590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05" name="TextBox 8"/>
          <p:cNvSpPr txBox="1">
            <a:spLocks noChangeArrowheads="1"/>
          </p:cNvSpPr>
          <p:nvPr/>
        </p:nvSpPr>
        <p:spPr bwMode="auto">
          <a:xfrm>
            <a:off x="5562600" y="350520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ALLOPURINOL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0200" y="3505200"/>
            <a:ext cx="1981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91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XANTHINE OXIDASE INHIBITOR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Allopurinol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Effective in overproducers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May be effective in underexcretors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Can work in pt.s with renal insufficiency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4452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 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5677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Drugs for RA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534400" cy="5181600"/>
          </a:xfrm>
        </p:spPr>
        <p:txBody>
          <a:bodyPr/>
          <a:lstStyle/>
          <a:p>
            <a:pPr eaLnBrk="1" hangingPunct="1"/>
            <a:r>
              <a:rPr lang="en-US" altLang="en-US" smtClean="0"/>
              <a:t>Nonsteroidal anti-inflammatory drugs (NSAIDs)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Disease-modifying anti-rheumatic drugs (DMARDs)</a:t>
            </a:r>
          </a:p>
          <a:p>
            <a:pPr lvl="1" eaLnBrk="1" hangingPunct="1"/>
            <a:r>
              <a:rPr lang="en-US" altLang="en-US" smtClean="0"/>
              <a:t>Synthetic</a:t>
            </a:r>
          </a:p>
          <a:p>
            <a:pPr lvl="1" eaLnBrk="1" hangingPunct="1"/>
            <a:r>
              <a:rPr lang="en-US" altLang="en-US" smtClean="0"/>
              <a:t>Biologic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Glucocorticoids  </a:t>
            </a:r>
          </a:p>
        </p:txBody>
      </p:sp>
    </p:spTree>
    <p:extLst>
      <p:ext uri="{BB962C8B-B14F-4D97-AF65-F5344CB8AC3E}">
        <p14:creationId xmlns:p14="http://schemas.microsoft.com/office/powerpoint/2010/main" val="599769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altLang="en-US" smtClean="0"/>
              <a:t>RA</a:t>
            </a:r>
          </a:p>
        </p:txBody>
      </p:sp>
      <p:pic>
        <p:nvPicPr>
          <p:cNvPr id="84995" name="Picture 2" descr="http://www.ispub.com/journal/the-internet-journal-of-rheumatology/volume-5-number-2/management-of-inadequate-response-to-tnf-antagonist-therapy-in-rheumatoid-arthritis-what-are-the-options.article-g01.f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9144000" cy="6172200"/>
          </a:xfrm>
          <a:noFill/>
        </p:spPr>
      </p:pic>
      <p:sp>
        <p:nvSpPr>
          <p:cNvPr id="4" name="Rectangle 3"/>
          <p:cNvSpPr/>
          <p:nvPr/>
        </p:nvSpPr>
        <p:spPr>
          <a:xfrm>
            <a:off x="7772400" y="2362200"/>
            <a:ext cx="13716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800600"/>
            <a:ext cx="2438400" cy="1295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70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TREATMENT OF GOUT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Colchicine, NSAID, steroids – acute attack</a:t>
            </a:r>
          </a:p>
          <a:p>
            <a:endParaRPr lang="en-US" altLang="en-US" sz="2800" smtClean="0"/>
          </a:p>
          <a:p>
            <a:r>
              <a:rPr lang="en-US" altLang="en-US" sz="2800" smtClean="0"/>
              <a:t>Allopurinol- decreases the production of uric acid</a:t>
            </a:r>
          </a:p>
          <a:p>
            <a:endParaRPr lang="en-US" altLang="en-US" sz="2800" smtClean="0"/>
          </a:p>
          <a:p>
            <a:r>
              <a:rPr lang="en-US" altLang="en-US" sz="2800" smtClean="0"/>
              <a:t>Probenecid - prevent absorption of uric acid in the tubules of kidney</a:t>
            </a:r>
          </a:p>
        </p:txBody>
      </p:sp>
    </p:spTree>
    <p:extLst>
      <p:ext uri="{BB962C8B-B14F-4D97-AF65-F5344CB8AC3E}">
        <p14:creationId xmlns:p14="http://schemas.microsoft.com/office/powerpoint/2010/main" val="1505903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832104">
              <a:defRPr sz="1800"/>
            </a:pPr>
            <a:r>
              <a:rPr sz="3549" b="1" i="1" dirty="0"/>
              <a:t> </a:t>
            </a:r>
            <a:r>
              <a:rPr sz="3900" b="1" dirty="0" err="1"/>
              <a:t>Oxicam</a:t>
            </a:r>
            <a:r>
              <a:rPr sz="3549" b="1" i="1" dirty="0"/>
              <a:t> </a:t>
            </a:r>
            <a:r>
              <a:rPr sz="3900" b="1" dirty="0"/>
              <a:t>derivatives</a:t>
            </a:r>
            <a:br>
              <a:rPr sz="3900" b="1" dirty="0"/>
            </a:br>
            <a:endParaRPr sz="3900" b="1" dirty="0"/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400" b="1" i="1" dirty="0" err="1"/>
              <a:t>Piroxicam</a:t>
            </a:r>
            <a:r>
              <a:rPr sz="2400" i="1" dirty="0"/>
              <a:t> and </a:t>
            </a:r>
            <a:r>
              <a:rPr lang="en-US" sz="2400" b="1" i="1" dirty="0"/>
              <a:t>M</a:t>
            </a:r>
            <a:r>
              <a:rPr sz="2400" b="1" i="1" dirty="0" smtClean="0"/>
              <a:t>eloxicam</a:t>
            </a:r>
            <a:r>
              <a:rPr sz="2400" i="1" dirty="0" smtClean="0"/>
              <a:t>  </a:t>
            </a:r>
            <a:endParaRPr sz="2400" dirty="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endParaRPr sz="2400" i="1" dirty="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400" i="1" dirty="0"/>
              <a:t>are used to treat RA, ankylosing spondylitis, and </a:t>
            </a:r>
            <a:r>
              <a:rPr sz="2400" dirty="0"/>
              <a:t>osteoarthritis. 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endParaRPr sz="2400" dirty="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400" dirty="0"/>
              <a:t>They have </a:t>
            </a:r>
            <a:r>
              <a:rPr sz="2400" b="1" dirty="0"/>
              <a:t>long half-lives</a:t>
            </a:r>
            <a:r>
              <a:rPr sz="2400" dirty="0"/>
              <a:t>, which permit once-daily administration, and the parent drug as well as its metabolites are </a:t>
            </a:r>
            <a:r>
              <a:rPr sz="2400" dirty="0" err="1"/>
              <a:t>renally</a:t>
            </a:r>
            <a:r>
              <a:rPr sz="2400" dirty="0"/>
              <a:t> excreted in the urine.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endParaRPr sz="2400" i="1" dirty="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400" i="1" dirty="0"/>
              <a:t> </a:t>
            </a:r>
            <a:r>
              <a:rPr sz="2400" b="1" i="1" dirty="0"/>
              <a:t>Meloxicam</a:t>
            </a:r>
            <a:r>
              <a:rPr sz="2400" i="1" dirty="0"/>
              <a:t> inhibits both COX-1 and COX-2, with preferential binding for COX-2, </a:t>
            </a:r>
            <a:r>
              <a:rPr sz="2400" dirty="0"/>
              <a:t>and at low to moderate doses shows less GI irritation than </a:t>
            </a:r>
            <a:r>
              <a:rPr sz="2400" i="1" dirty="0" err="1"/>
              <a:t>piroxicam</a:t>
            </a:r>
            <a:r>
              <a:rPr sz="2400" i="1" dirty="0"/>
              <a:t>.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pPr lvl="0">
              <a:defRPr sz="1800" b="0" i="0"/>
            </a:pPr>
            <a:r>
              <a:rPr sz="4400" b="1" i="0" dirty="0" err="1"/>
              <a:t>Fenamates</a:t>
            </a:r>
            <a:endParaRPr sz="4400" b="1" i="0" dirty="0"/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900" b="1" i="1"/>
              <a:t>Mefenamic</a:t>
            </a:r>
            <a:r>
              <a:rPr sz="2900" i="1"/>
              <a:t> </a:t>
            </a:r>
            <a:endParaRPr sz="29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endParaRPr sz="2900" i="1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900" i="1"/>
              <a:t>  have </a:t>
            </a:r>
            <a:r>
              <a:rPr sz="2900" b="1" i="1"/>
              <a:t>no advantages </a:t>
            </a:r>
            <a:r>
              <a:rPr sz="2900" i="1"/>
              <a:t>over other </a:t>
            </a:r>
            <a:r>
              <a:rPr sz="2900"/>
              <a:t>NSAIDs as anti-inflammatory agents.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r>
              <a:rPr sz="2900"/>
              <a:t> 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900"/>
              <a:t>Their side effects, such as </a:t>
            </a:r>
            <a:r>
              <a:rPr sz="2900" b="1"/>
              <a:t>diarrhea</a:t>
            </a:r>
            <a:r>
              <a:rPr sz="2900"/>
              <a:t>, can be severe, and they are associated with inflammation of the bowel.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endParaRPr sz="2900"/>
          </a:p>
          <a:p>
            <a:pPr lvl="0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900"/>
              <a:t> Cases of hemolytic anemia have been reported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pPr lvl="0">
              <a:defRPr sz="1800" b="0" i="0"/>
            </a:pPr>
            <a:r>
              <a:rPr sz="4400" b="1" i="0" dirty="0" err="1"/>
              <a:t>Heteroaryl</a:t>
            </a:r>
            <a:r>
              <a:rPr sz="4400" b="1" i="0" dirty="0"/>
              <a:t> acetic acids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endParaRPr sz="2200" b="1" dirty="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200" b="1" dirty="0" smtClean="0"/>
              <a:t>Diclofenac</a:t>
            </a:r>
            <a:r>
              <a:rPr lang="en-US" sz="2200" b="1" dirty="0" smtClean="0"/>
              <a:t>,</a:t>
            </a:r>
            <a:r>
              <a:rPr sz="2200" b="1" dirty="0" smtClean="0"/>
              <a:t> </a:t>
            </a:r>
            <a:r>
              <a:rPr lang="en-US" sz="2200" b="1" dirty="0" err="1" smtClean="0"/>
              <a:t>T</a:t>
            </a:r>
            <a:r>
              <a:rPr sz="2200" b="1" dirty="0" err="1" smtClean="0"/>
              <a:t>olmetin</a:t>
            </a:r>
            <a:r>
              <a:rPr sz="2200" b="1" dirty="0" smtClean="0"/>
              <a:t> </a:t>
            </a:r>
            <a:r>
              <a:rPr sz="2200" b="1" dirty="0"/>
              <a:t>, </a:t>
            </a:r>
            <a:r>
              <a:rPr lang="en-US" sz="2200" b="1" dirty="0" err="1"/>
              <a:t>K</a:t>
            </a:r>
            <a:r>
              <a:rPr sz="2200" b="1" dirty="0" err="1" smtClean="0"/>
              <a:t>etorlac</a:t>
            </a:r>
            <a:r>
              <a:rPr sz="2200" dirty="0" smtClean="0"/>
              <a:t> </a:t>
            </a:r>
            <a:endParaRPr sz="2200" dirty="0"/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endParaRPr sz="2200" i="1" dirty="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200" i="1" dirty="0"/>
              <a:t> are approved for long-term use in the treatment of RA, </a:t>
            </a:r>
            <a:r>
              <a:rPr sz="2200" dirty="0"/>
              <a:t>osteoarthritis. 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endParaRPr sz="2200" dirty="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200" b="1" i="1" dirty="0"/>
              <a:t>Diclofenac</a:t>
            </a:r>
            <a:r>
              <a:rPr sz="2200" i="1" dirty="0"/>
              <a:t> is more potent than indomethacin or naproxen.</a:t>
            </a:r>
            <a:endParaRPr sz="2200" dirty="0"/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endParaRPr sz="2200" i="1" dirty="0"/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endParaRPr sz="2200" dirty="0"/>
          </a:p>
          <a:p>
            <a:pPr lvl="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200" i="1" dirty="0"/>
              <a:t>Diclofenac accumulates in synovial fluid, and the primary route of excretion for the </a:t>
            </a:r>
            <a:r>
              <a:rPr sz="2200" dirty="0"/>
              <a:t>drug and its metabolites is the </a:t>
            </a:r>
            <a:r>
              <a:rPr sz="2200" b="1" dirty="0"/>
              <a:t>kidney</a:t>
            </a:r>
            <a:r>
              <a:rPr sz="2200" dirty="0"/>
              <a:t>. 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2|0.1|0.1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6.3|5.4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2|5.3|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7.2|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|1.7"/>
</p:tagLst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1606</Words>
  <Application>Microsoft Office PowerPoint</Application>
  <PresentationFormat>On-screen Show (4:3)</PresentationFormat>
  <Paragraphs>374</Paragraphs>
  <Slides>65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Default</vt:lpstr>
      <vt:lpstr>Bitmap Image</vt:lpstr>
      <vt:lpstr>Anti-inflammatory Drugs &amp; Gout </vt:lpstr>
      <vt:lpstr>PowerPoint Presentation</vt:lpstr>
      <vt:lpstr>PowerPoint Presentation</vt:lpstr>
      <vt:lpstr>Propionic acid derivatives Ibuprofen , naproxen </vt:lpstr>
      <vt:lpstr>Naproxen and Ibuprofen</vt:lpstr>
      <vt:lpstr> Acetic acid derivatives </vt:lpstr>
      <vt:lpstr> Oxicam derivatives </vt:lpstr>
      <vt:lpstr>Fenamates</vt:lpstr>
      <vt:lpstr>Heteroaryl acetic acids</vt:lpstr>
      <vt:lpstr>Diclofenac sodium</vt:lpstr>
      <vt:lpstr>Acetaminophen </vt:lpstr>
      <vt:lpstr>PowerPoint Presentation</vt:lpstr>
      <vt:lpstr>PowerPoint Presentation</vt:lpstr>
      <vt:lpstr> Pharmacokinetics </vt:lpstr>
      <vt:lpstr>PowerPoint Presentation</vt:lpstr>
      <vt:lpstr>Cyclooxygenase II Inhibitors</vt:lpstr>
      <vt:lpstr>Cyclooxygenase II Inhibitors</vt:lpstr>
      <vt:lpstr>Drugs for RA</vt:lpstr>
      <vt:lpstr>DMARDs</vt:lpstr>
      <vt:lpstr>DMARDs</vt:lpstr>
      <vt:lpstr>Synthetic DMARDs</vt:lpstr>
      <vt:lpstr>Synthetic DMARDs</vt:lpstr>
      <vt:lpstr>Methotrexate (MTX)</vt:lpstr>
      <vt:lpstr>PowerPoint Presentation</vt:lpstr>
      <vt:lpstr>MTX adverse effects</vt:lpstr>
      <vt:lpstr>Synthetic DMARDs</vt:lpstr>
      <vt:lpstr>Sulphasalazine</vt:lpstr>
      <vt:lpstr>PowerPoint Presentation</vt:lpstr>
      <vt:lpstr>Synthetic DMARDs</vt:lpstr>
      <vt:lpstr>Chloroquine, Hydroxychloroquine</vt:lpstr>
      <vt:lpstr>Chloroquine cont</vt:lpstr>
      <vt:lpstr>Chloroquine cont</vt:lpstr>
      <vt:lpstr>PowerPoint Presentation</vt:lpstr>
      <vt:lpstr>Synthetic DMARDs</vt:lpstr>
      <vt:lpstr>Leflunomide </vt:lpstr>
      <vt:lpstr>Leflunomide cont</vt:lpstr>
      <vt:lpstr>Side effects of leflunomide</vt:lpstr>
      <vt:lpstr>Combination therapy (using 2 to 3) DMARDs at a time works better than using a single DMARD</vt:lpstr>
      <vt:lpstr>Common DMARD  Combinations</vt:lpstr>
      <vt:lpstr>DMARDs</vt:lpstr>
      <vt:lpstr>BIOLOGIC THERAPY</vt:lpstr>
      <vt:lpstr>Biologics</vt:lpstr>
      <vt:lpstr>Tumour Necrosis Factor (TNF)</vt:lpstr>
      <vt:lpstr>PowerPoint Presentation</vt:lpstr>
      <vt:lpstr>PowerPoint Presentation</vt:lpstr>
      <vt:lpstr>PowerPoint Presentation</vt:lpstr>
      <vt:lpstr>Side Effects</vt:lpstr>
      <vt:lpstr>GOUT</vt:lpstr>
      <vt:lpstr>PowerPoint Presentation</vt:lpstr>
      <vt:lpstr>GOUT</vt:lpstr>
      <vt:lpstr>TREATMENT GOALS</vt:lpstr>
      <vt:lpstr>Acute Flare</vt:lpstr>
      <vt:lpstr>Colchicine</vt:lpstr>
      <vt:lpstr>PowerPoint Presentation</vt:lpstr>
      <vt:lpstr>TREATMENT GOALS</vt:lpstr>
      <vt:lpstr>PowerPoint Presentation</vt:lpstr>
      <vt:lpstr>URICOSURIC AGENTS</vt:lpstr>
      <vt:lpstr>PowerPoint Presentation</vt:lpstr>
      <vt:lpstr>PowerPoint Presentation</vt:lpstr>
      <vt:lpstr>PowerPoint Presentation</vt:lpstr>
      <vt:lpstr>XANTHINE OXIDASE INHIBITOR</vt:lpstr>
      <vt:lpstr>Summary </vt:lpstr>
      <vt:lpstr>Drugs for RA</vt:lpstr>
      <vt:lpstr>RA</vt:lpstr>
      <vt:lpstr>TREATMENT OF GOUT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Anti-inflammatory Drugs &amp; Gout</dc:title>
  <dc:creator>Mid</dc:creator>
  <cp:lastModifiedBy>Mid</cp:lastModifiedBy>
  <cp:revision>7</cp:revision>
  <dcterms:modified xsi:type="dcterms:W3CDTF">2016-03-13T10:10:33Z</dcterms:modified>
</cp:coreProperties>
</file>