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1" r:id="rId2"/>
    <p:sldId id="287" r:id="rId3"/>
    <p:sldId id="314" r:id="rId4"/>
    <p:sldId id="262" r:id="rId5"/>
    <p:sldId id="263" r:id="rId6"/>
    <p:sldId id="264" r:id="rId7"/>
    <p:sldId id="265" r:id="rId8"/>
    <p:sldId id="266" r:id="rId9"/>
    <p:sldId id="280" r:id="rId10"/>
    <p:sldId id="267" r:id="rId11"/>
    <p:sldId id="315" r:id="rId12"/>
    <p:sldId id="268" r:id="rId13"/>
    <p:sldId id="269" r:id="rId14"/>
    <p:sldId id="270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323" r:id="rId23"/>
    <p:sldId id="326" r:id="rId24"/>
    <p:sldId id="289" r:id="rId25"/>
    <p:sldId id="290" r:id="rId26"/>
    <p:sldId id="291" r:id="rId27"/>
    <p:sldId id="325" r:id="rId28"/>
    <p:sldId id="293" r:id="rId29"/>
    <p:sldId id="294" r:id="rId30"/>
    <p:sldId id="319" r:id="rId31"/>
    <p:sldId id="295" r:id="rId32"/>
    <p:sldId id="296" r:id="rId33"/>
    <p:sldId id="297" r:id="rId34"/>
    <p:sldId id="298" r:id="rId35"/>
    <p:sldId id="299" r:id="rId36"/>
    <p:sldId id="301" r:id="rId37"/>
    <p:sldId id="302" r:id="rId38"/>
    <p:sldId id="303" r:id="rId39"/>
    <p:sldId id="304" r:id="rId40"/>
    <p:sldId id="321" r:id="rId41"/>
    <p:sldId id="322" r:id="rId42"/>
    <p:sldId id="305" r:id="rId43"/>
    <p:sldId id="306" r:id="rId44"/>
    <p:sldId id="307" r:id="rId45"/>
    <p:sldId id="32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40D151-347F-4ACF-8405-ADC9764B21A8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D76824-34A5-445A-9580-DCA19A0A6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4FA0C-FF8D-4963-829A-94AE416661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EF8DC-2D34-4C8A-B781-A4D00105091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2776E-2515-4A76-BC52-E97D6EDA5EA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8C0AE-104B-4C87-A1C0-282DF103182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00F6D-6368-4684-B388-77EA3FB5A9F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C3F30-09DF-4F39-9016-AEEF4B28DAA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EC45A-34A9-4A8E-865F-EC9E74FCCC9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7282-0960-4F1A-AD5F-E1F881881FD2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1966-8894-4364-8B64-90A68CBC1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EB67-C015-4296-A469-40A47306BB57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3A83-ED2A-42FD-9AB1-E26995504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61CC-45DC-458B-B429-D776264E38F4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1AF0-2D6C-45D3-AC28-B63223DA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92DD-996E-4558-9545-F872A1F6328A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CFBD-5E49-4228-9895-FDDFEE9D0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4A9C-BD99-4523-AF92-456F695AD99C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2F92-AD04-4CA0-AF1B-B5E31B00F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2479-6F56-412C-8ACC-8E2EED3D6822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66B5-31A2-4E77-9976-E2C717FB8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916D-2AE7-46B9-B3F0-3A23BF112AC0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45B1-3864-4C0F-A6C5-17FD8B92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D7E4-C82E-410B-B8F5-A7F22A31D852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5647-7DDA-4878-A5D9-04603477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DC8B-9EAC-4C0A-A714-E02B0B1382E5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8D60-33B3-4409-9486-80627FFAC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1ECF-A4FE-410B-ACFC-C914AC6A76C4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0235-C65E-480E-9B16-1B023651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1AD6-A494-4DDF-8552-7DE97C83FBCD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BBA2-8B2C-4535-9FAF-B0D63157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1DC3B-1CA4-4F2D-BE41-C647DB52CB49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6ACC2-C343-488A-A765-6857684D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" y="60960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800" b="1" i="1"/>
              <a:t>The head of a pin can hold five hundred million rhinoviruses (cause of the common cold).</a:t>
            </a:r>
            <a:br>
              <a:rPr lang="en-US" sz="4800" b="1" i="1"/>
            </a:br>
            <a:r>
              <a:rPr lang="en-US" sz="4800" b="1" i="1"/>
              <a:t>One sneeze can generate an aerosol of enough cold viruses to infect thousands of people!</a:t>
            </a:r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52988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Acyclovir  is  used  to  treat: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Herpes  simplex  infections  (genital  herpes, and  herpes  encephalitis).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Chickenpox in  immuno-compromised  patients.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Prophylactically in patients  treated  with  immunosuppressant  drugs  or  radiotherapy  who  are  in  danger  of  infection  by  reactivation  of   latent  virus.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Prophylactically  in  patients  with  frequent  recurrences   of  genital   herpes.</a:t>
            </a:r>
            <a:endParaRPr lang="en-US" sz="2400" b="1" smtClean="0"/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3600" b="1" smtClean="0"/>
              <a:t>Acyclovir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smtClean="0"/>
              <a:t>Oral acyclovir has multiple uses. In first episodes of genital herpes, oral acyclovir shortens the duration of symptoms by approximately 2 days, the time to lesion healing by 4 days, and the duration of viral shedding by 7 days. In recurrent genital herpes, the time course is shortened by 1–2 days.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Oral acyclovir is only modestly beneficial in recurrent herpes labialis. </a:t>
            </a:r>
          </a:p>
          <a:p>
            <a:pPr algn="just"/>
            <a:r>
              <a:rPr lang="en-US" sz="2400" smtClean="0"/>
              <a:t>Topical acyclovir cream is substantially less effective than oral therapy for primary HSV infection. It is of no benefit in treating recurrent genital herpes.</a:t>
            </a:r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Acyclovir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algn="just" eaLnBrk="1" hangingPunct="1"/>
            <a:r>
              <a:rPr lang="en-US" sz="2400" b="1" smtClean="0"/>
              <a:t>Common adverse drug reactions are nausea, vomiting, diarrhea and headache.</a:t>
            </a:r>
          </a:p>
          <a:p>
            <a:pPr algn="just" eaLnBrk="1" hangingPunct="1"/>
            <a:endParaRPr lang="en-US" sz="2400" b="1" smtClean="0"/>
          </a:p>
          <a:p>
            <a:pPr algn="just" eaLnBrk="1" hangingPunct="1"/>
            <a:r>
              <a:rPr lang="en-US" sz="2400" b="1" smtClean="0"/>
              <a:t>Additional common adverse effects, when acyclovir is administered IV, include :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sz="2400" b="1" smtClean="0"/>
              <a:t>		Renal insufficiency and neurologic toxicity	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sz="2400" b="1" smtClean="0"/>
              <a:t>	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sz="2400" b="1" smtClean="0"/>
              <a:t>		However, incommon with adequate hydration and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sz="2400" b="1" smtClean="0"/>
              <a:t>		avoidance of rapid infusion rate. </a:t>
            </a:r>
          </a:p>
          <a:p>
            <a:pPr algn="just" eaLnBrk="1" hangingPunct="1"/>
            <a:endParaRPr lang="en-US" sz="2400" b="1" smtClean="0"/>
          </a:p>
          <a:p>
            <a:pPr algn="just" eaLnBrk="1" hangingPunct="1"/>
            <a:endParaRPr lang="en-US" sz="2400" b="1" smtClean="0"/>
          </a:p>
          <a:p>
            <a:pPr algn="just" eaLnBrk="1" hangingPunct="1"/>
            <a:endParaRPr lang="en-US" sz="2400" b="1" smtClean="0"/>
          </a:p>
          <a:p>
            <a:pPr algn="just" eaLnBrk="1" hangingPunct="1">
              <a:buFont typeface="Arial" pitchFamily="34" charset="0"/>
              <a:buNone/>
            </a:pPr>
            <a:endParaRPr lang="en-US" sz="2400" b="1" smtClean="0"/>
          </a:p>
          <a:p>
            <a:pPr algn="just" eaLnBrk="1" hangingPunct="1">
              <a:buFont typeface="Arial" pitchFamily="34" charset="0"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mtClean="0"/>
              <a:t>Ganciclovir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300" b="1" smtClean="0"/>
              <a:t>Mechanism like Acyclovir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300" b="1" smtClean="0"/>
              <a:t>Active against all Herpes viruses including CMV (100 time than acyclovir)</a:t>
            </a:r>
          </a:p>
          <a:p>
            <a:pPr algn="just" eaLnBrk="1" hangingPunct="1">
              <a:lnSpc>
                <a:spcPct val="90000"/>
              </a:lnSpc>
            </a:pPr>
            <a:endParaRPr lang="en-US" sz="23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300" b="1" smtClean="0"/>
              <a:t>Low oral bioavailability given I.V.</a:t>
            </a:r>
          </a:p>
          <a:p>
            <a:pPr algn="just" eaLnBrk="1" hangingPunct="1">
              <a:lnSpc>
                <a:spcPct val="90000"/>
              </a:lnSpc>
            </a:pPr>
            <a:endParaRPr lang="en-US" sz="23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300" b="1" smtClean="0"/>
              <a:t>Most common adverse effect: bone marrow suppression (leukopenia 40%, thrombocytopenia 20%) and CNS effects (headache, behavioral, psychosis, coma, cnvulsions). </a:t>
            </a:r>
          </a:p>
          <a:p>
            <a:pPr algn="just" eaLnBrk="1" hangingPunct="1">
              <a:lnSpc>
                <a:spcPct val="90000"/>
              </a:lnSpc>
            </a:pPr>
            <a:endParaRPr lang="en-US" sz="23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300" b="1" smtClean="0"/>
              <a:t>1/3 of patients have to stop because of adverse effects</a:t>
            </a:r>
          </a:p>
          <a:p>
            <a:pPr algn="just" eaLnBrk="1" hangingPunct="1">
              <a:lnSpc>
                <a:spcPct val="90000"/>
              </a:lnSpc>
            </a:pPr>
            <a:endParaRPr lang="en-US" sz="23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300" b="1" smtClean="0"/>
              <a:t>Drug of choice for CMV infections: retinitis, pneumonia, colitis.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Foscarnet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488" cy="46863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/>
              <a:t>An inorganic pyrophosphate analog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/>
              <a:t>Active against Herpes (I, II, </a:t>
            </a:r>
            <a:r>
              <a:rPr lang="en-US" sz="2400" b="1" dirty="0" err="1" smtClean="0"/>
              <a:t>Varicella</a:t>
            </a:r>
            <a:r>
              <a:rPr lang="en-US" sz="2400" b="1" dirty="0" smtClean="0"/>
              <a:t> , CMV), including those resistant to Acyclovir and </a:t>
            </a:r>
            <a:r>
              <a:rPr lang="en-US" sz="2400" b="1" dirty="0" err="1" smtClean="0"/>
              <a:t>Ganciclovir</a:t>
            </a:r>
            <a:r>
              <a:rPr lang="en-US" sz="2400" b="1" dirty="0" smtClean="0"/>
              <a:t>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/>
              <a:t>Direct inhibition of DNA polymerase and Reverse Transcriptase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err="1" smtClean="0"/>
              <a:t>Nephrotoxicity</a:t>
            </a:r>
            <a:r>
              <a:rPr lang="en-US" sz="2400" b="1" dirty="0" smtClean="0"/>
              <a:t> (25%) most common side effect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/>
              <a:t>Use: (1) CMV retinitis and other CMV infections instead of 		</a:t>
            </a:r>
            <a:r>
              <a:rPr lang="en-US" sz="2400" b="1" dirty="0" err="1" smtClean="0"/>
              <a:t>ganciclovir</a:t>
            </a:r>
            <a:r>
              <a:rPr lang="en-US" sz="2400" b="1" dirty="0" smtClean="0"/>
              <a:t> or …………..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		(2) H. simplex resistant to Acyclovir.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		(3) HIV.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8613"/>
            <a:ext cx="8382000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b="1" smtClean="0"/>
              <a:t>		Treatment of respiratory virus infection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smtClean="0"/>
              <a:t>				Influenza A &amp; B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smtClean="0"/>
              <a:t>		Respiratory suncytial virus (RSV)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FF0000"/>
                </a:solidFill>
              </a:rPr>
              <a:t>Attachment  Inhibitors</a:t>
            </a:r>
            <a:endParaRPr lang="en-US" sz="3600" b="1" smtClean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229600" cy="5929313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The primary antiviral mechanism of </a:t>
            </a:r>
            <a:r>
              <a:rPr lang="en-US" sz="2400" b="1" smtClean="0"/>
              <a:t>Amantadine </a:t>
            </a:r>
            <a:r>
              <a:rPr lang="en-GB" sz="2400" b="1" smtClean="0"/>
              <a:t>and  Rimantadine is to block the viral membrane matrix protein, which function as an ion channel that is required for the fusion of the viral membrane with the cell membrane.   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Their clinical use is limited to Influenza A infection.  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They are very effective in preventing infection if the treatment is begun at the time of-or prior to- exposure to the virus.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"/>
            <a:ext cx="8643938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FF0000"/>
                </a:solidFill>
              </a:rPr>
              <a:t>Attachment  Inhibitors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/>
            <a:r>
              <a:rPr lang="en-GB" sz="2400" b="1" smtClean="0"/>
              <a:t>Side effects of Amantadine  are mainly associated with the CNS, such as ataxia and dizziness. 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While Rimantadine produce little CNS effect because it does not penetrate the blood brain barrier.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GB" sz="24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sz="2400" b="1" smtClean="0"/>
              <a:t>Both should be used with caution in pregnant and nursing women.  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A5318-AD27-463C-9EB4-744C3B0E351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7250" y="1357313"/>
            <a:ext cx="79295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Calibri" pitchFamily="34" charset="0"/>
              </a:rPr>
              <a:t>Oseltamivir  and Zanamavir</a:t>
            </a:r>
          </a:p>
          <a:p>
            <a:pPr algn="just"/>
            <a:endParaRPr lang="en-US" sz="2400" b="1">
              <a:latin typeface="Calibri" pitchFamily="34" charset="0"/>
            </a:endParaRPr>
          </a:p>
          <a:p>
            <a:pPr algn="just"/>
            <a:r>
              <a:rPr lang="en-US" sz="2400" b="1">
                <a:latin typeface="Calibri" pitchFamily="34" charset="0"/>
              </a:rPr>
              <a:t>Mechanism of action</a:t>
            </a:r>
          </a:p>
          <a:p>
            <a:pPr algn="just"/>
            <a:endParaRPr lang="en-US" sz="2400" b="1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Viral neuraminidase catalyzes cleavage of terminal sialic acid residues attached to glycoproteins and glycolipids, a process necessary for release of virus from host cell surfaces.</a:t>
            </a:r>
          </a:p>
          <a:p>
            <a:pPr algn="just">
              <a:buFont typeface="Arial" pitchFamily="34" charset="0"/>
              <a:buChar char="•"/>
            </a:pPr>
            <a:endParaRPr lang="en-US" sz="2400" b="1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>
                <a:latin typeface="Calibri" pitchFamily="34" charset="0"/>
              </a:rPr>
              <a:t>Neuraminidase inhibitors thus prevent release of virions from infected cell</a:t>
            </a:r>
          </a:p>
          <a:p>
            <a:pPr algn="just"/>
            <a:endParaRPr lang="en-US" sz="240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2253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Neuroaminidase inhibitors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Neuroaminidase</a:t>
            </a:r>
            <a:r>
              <a:rPr lang="en-US" b="1" dirty="0" smtClean="0">
                <a:solidFill>
                  <a:srgbClr val="FF0000"/>
                </a:solidFill>
              </a:rPr>
              <a:t>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Administration of neuraminidase inhibitors is a treatment that limits the severity and spread of viral infections.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Neuraminidase inhibitors are useful for combating influenza infection: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zanamivir</a:t>
            </a:r>
            <a:r>
              <a:rPr lang="en-US" sz="2400" b="1" dirty="0" smtClean="0"/>
              <a:t>, administered by inhalation;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oseltamivir</a:t>
            </a:r>
            <a:r>
              <a:rPr lang="en-US" sz="2400" b="1" dirty="0" smtClean="0"/>
              <a:t>, administered orally.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Toxicities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– Exacerbation of reactive airway disease by </a:t>
            </a:r>
            <a:r>
              <a:rPr lang="en-US" sz="2400" b="1" dirty="0" err="1" smtClean="0"/>
              <a:t>zanamavir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– Nausea and vomiting for </a:t>
            </a:r>
            <a:r>
              <a:rPr lang="en-US" sz="2400" b="1" dirty="0" err="1" smtClean="0"/>
              <a:t>oseltamivir</a:t>
            </a: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oseltamivir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smtClean="0"/>
              <a:t>Early administration is crucial because replication of influenza virus peaks at 24–72 hours after the onset of illness. 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When a 5-day course of therapy is initiated within 36–48 hours after the onset of symptoms, the duration of illness is decreased by 1–2 days compared with those on placebo, 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severity is diminished, and the incidence of secondary complications in children and adults decreases. 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Once-daily prophylaxis is 70–90% effective in preventing disease after 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b="1" smtClean="0"/>
              <a:t>Peramivir</a:t>
            </a:r>
            <a:br>
              <a:rPr lang="en-US" b="1" smtClean="0"/>
            </a:br>
            <a:r>
              <a:rPr lang="en-US" b="1" smtClean="0"/>
              <a:t>IV</a:t>
            </a:r>
            <a:endParaRPr lang="ar-JO" b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Antiretroviral agents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01000" cy="8382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HIV Life Cycle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1" name="Picture 1027" descr="C:\WINNT\Profiles\warmline\Desktop\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1600200" y="1981200"/>
            <a:ext cx="1957388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Step 1: Fusion</a:t>
            </a:r>
          </a:p>
        </p:txBody>
      </p:sp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533400" y="5486400"/>
            <a:ext cx="2767013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Step 2: Transcription</a:t>
            </a:r>
          </a:p>
        </p:txBody>
      </p:sp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1524000" y="3124200"/>
            <a:ext cx="1339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reverse </a:t>
            </a:r>
          </a:p>
          <a:p>
            <a:r>
              <a:rPr lang="en-US">
                <a:solidFill>
                  <a:schemeClr val="bg1"/>
                </a:solidFill>
              </a:rPr>
              <a:t>transcriptase</a:t>
            </a:r>
            <a:endParaRPr lang="en-US" sz="1200">
              <a:solidFill>
                <a:schemeClr val="hlink"/>
              </a:solidFill>
            </a:endParaRPr>
          </a:p>
        </p:txBody>
      </p:sp>
      <p:sp>
        <p:nvSpPr>
          <p:cNvPr id="27655" name="Text Box 1031"/>
          <p:cNvSpPr txBox="1">
            <a:spLocks noChangeArrowheads="1"/>
          </p:cNvSpPr>
          <p:nvPr/>
        </p:nvSpPr>
        <p:spPr bwMode="auto">
          <a:xfrm>
            <a:off x="4343400" y="1981200"/>
            <a:ext cx="1531938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Step 3:</a:t>
            </a:r>
          </a:p>
          <a:p>
            <a:r>
              <a:rPr lang="en-US"/>
              <a:t>Integration</a:t>
            </a:r>
          </a:p>
        </p:txBody>
      </p:sp>
      <p:sp>
        <p:nvSpPr>
          <p:cNvPr id="27656" name="Text Box 1032"/>
          <p:cNvSpPr txBox="1">
            <a:spLocks noChangeArrowheads="1"/>
          </p:cNvSpPr>
          <p:nvPr/>
        </p:nvSpPr>
        <p:spPr bwMode="auto">
          <a:xfrm>
            <a:off x="5562600" y="5715000"/>
            <a:ext cx="2259013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Step 4: Cleavage</a:t>
            </a:r>
          </a:p>
        </p:txBody>
      </p:sp>
      <p:sp>
        <p:nvSpPr>
          <p:cNvPr id="27657" name="Text Box 1033"/>
          <p:cNvSpPr txBox="1">
            <a:spLocks noChangeArrowheads="1"/>
          </p:cNvSpPr>
          <p:nvPr/>
        </p:nvSpPr>
        <p:spPr bwMode="auto">
          <a:xfrm>
            <a:off x="6629400" y="4267200"/>
            <a:ext cx="2395538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Step 5: Packaging</a:t>
            </a:r>
          </a:p>
          <a:p>
            <a:r>
              <a:rPr lang="en-US"/>
              <a:t>and Budding</a:t>
            </a:r>
          </a:p>
        </p:txBody>
      </p:sp>
      <p:sp>
        <p:nvSpPr>
          <p:cNvPr id="27658" name="Text Box 1034"/>
          <p:cNvSpPr txBox="1">
            <a:spLocks noChangeArrowheads="1"/>
          </p:cNvSpPr>
          <p:nvPr/>
        </p:nvSpPr>
        <p:spPr bwMode="auto">
          <a:xfrm>
            <a:off x="457200" y="3276600"/>
            <a:ext cx="590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HIV</a:t>
            </a:r>
            <a:endParaRPr lang="en-US"/>
          </a:p>
        </p:txBody>
      </p:sp>
      <p:sp>
        <p:nvSpPr>
          <p:cNvPr id="27659" name="Line 1035"/>
          <p:cNvSpPr>
            <a:spLocks noChangeShapeType="1"/>
          </p:cNvSpPr>
          <p:nvPr/>
        </p:nvSpPr>
        <p:spPr bwMode="auto">
          <a:xfrm flipV="1">
            <a:off x="685800" y="3048000"/>
            <a:ext cx="22860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27660" name="Line 1036"/>
          <p:cNvSpPr>
            <a:spLocks noChangeShapeType="1"/>
          </p:cNvSpPr>
          <p:nvPr/>
        </p:nvSpPr>
        <p:spPr bwMode="auto">
          <a:xfrm>
            <a:off x="762000" y="3581400"/>
            <a:ext cx="2286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Azidothymidine</a:t>
            </a:r>
            <a:r>
              <a:rPr lang="en-GB" sz="3600" b="1" smtClean="0">
                <a:solidFill>
                  <a:srgbClr val="0070C0"/>
                </a:solidFill>
              </a:rPr>
              <a:t>  (Zidovudin(AZT))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z="2400" b="1" smtClean="0"/>
              <a:t>It  is  a  potent  antagonist  of  reverse  transcriptase, It is  a  chain  terminator.</a:t>
            </a:r>
            <a:r>
              <a:rPr lang="en-US" sz="2400" b="1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n-US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b="1" smtClean="0"/>
              <a:t>Cellular enzyme phosphorylate </a:t>
            </a:r>
            <a:r>
              <a:rPr lang="en-GB" sz="2400" b="1" smtClean="0"/>
              <a:t>AZT </a:t>
            </a:r>
            <a:r>
              <a:rPr lang="en-US" sz="2400" b="1" smtClean="0"/>
              <a:t>to the triphosphate form which inhibits RT and causes chain termination</a:t>
            </a:r>
          </a:p>
          <a:p>
            <a:pPr algn="just" eaLnBrk="1" hangingPunct="1">
              <a:lnSpc>
                <a:spcPct val="90000"/>
              </a:lnSpc>
            </a:pPr>
            <a:endParaRPr lang="en-GB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GB" sz="2400" b="1" smtClean="0"/>
              <a:t>It is widely  use  in  the  treatment  of  AIDS (The only clinical use).</a:t>
            </a:r>
          </a:p>
          <a:p>
            <a:pPr algn="just" eaLnBrk="1" hangingPunct="1">
              <a:lnSpc>
                <a:spcPct val="90000"/>
              </a:lnSpc>
            </a:pPr>
            <a:endParaRPr lang="en-GB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GB" sz="2400" b="1" smtClean="0"/>
              <a:t>AZT is toxic to bone marrow, for example, it cause severe anaemia and leukopenia In patient receiving high dose.  Headache is also common  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pregnancy , a regimen of oral zidovudine beginning between 14 and 34 weeks of gestation, intravenous zidovudine during labor, and zidovudine syrup to the neonate from birth through 6 weeks of age has been shown to reduce the rate of vertical (mother-to-newborn) transmission of HIV by up to 23%.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74731-7C37-495F-9848-9D2F2A24FC0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34938" y="1143000"/>
            <a:ext cx="8874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(1) bind to viral RT, inducing  conformational changes that result in enzyme inhibition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(2) Combination therapy with AZT (resistant mutants rapidly emerge, little use in monotherapy)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(3) Resistance mutations will be at different sites</a:t>
            </a:r>
          </a:p>
          <a:p>
            <a:pPr algn="ctr">
              <a:spcBef>
                <a:spcPct val="50000"/>
              </a:spcBef>
            </a:pPr>
            <a:endParaRPr lang="en-US" sz="2400" b="1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</a:rPr>
              <a:t>Non-nucleoside </a:t>
            </a:r>
            <a:r>
              <a:rPr lang="en-US" b="1" dirty="0" smtClean="0">
                <a:solidFill>
                  <a:schemeClr val="tx2"/>
                </a:solidFill>
              </a:rPr>
              <a:t>Non-competitive</a:t>
            </a:r>
            <a:r>
              <a:rPr lang="en-US" b="1" dirty="0" smtClean="0">
                <a:solidFill>
                  <a:srgbClr val="FF3300"/>
                </a:solidFill>
              </a:rPr>
              <a:t> RT inhibitors</a:t>
            </a:r>
            <a:endParaRPr lang="en-US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3397250"/>
          <a:ext cx="7778750" cy="3308350"/>
        </p:xfrm>
        <a:graphic>
          <a:graphicData uri="http://schemas.openxmlformats.org/presentationml/2006/ole">
            <p:oleObj spid="_x0000_s1026" name="Document" r:id="rId4" imgW="5758920" imgH="2448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5CE72-506C-4FAA-977A-4C119781465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Nevirapine  </a:t>
            </a:r>
            <a:r>
              <a:rPr lang="en-US" sz="2400" b="1"/>
              <a:t>Approved for AIDS patients, Good blocker of mother to child transmission (perinatal -  breast feeding)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0000"/>
                </a:solidFill>
              </a:rPr>
              <a:t> Single dose at delivery reduced HIV transmission by 50%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0000"/>
                </a:solidFill>
              </a:rPr>
              <a:t> Single dose to baby by 72 hours 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</a:rPr>
              <a:t>Non-nucleoside </a:t>
            </a:r>
            <a:r>
              <a:rPr lang="en-US" b="1" dirty="0" smtClean="0">
                <a:solidFill>
                  <a:schemeClr val="tx2"/>
                </a:solidFill>
              </a:rPr>
              <a:t>Non-competitive</a:t>
            </a:r>
            <a:r>
              <a:rPr lang="en-US" b="1" dirty="0" smtClean="0">
                <a:solidFill>
                  <a:srgbClr val="FF3300"/>
                </a:solidFill>
              </a:rPr>
              <a:t> RT inhibitors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4084638"/>
            <a:ext cx="7924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NNRTI’s: Adverse Effects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RASH!!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CNS effects (e.g. sedation, insomnia,  vivid dreams, dizziness, confusion, feeling of “disengagement”)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7988"/>
            <a:ext cx="831532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Rash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85800" y="16002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Rash, usually a maculopapular eruption that spares the palms and soles, occurs in up to 20% of patients, usually in the first 4–6 weeks of therapy. </a:t>
            </a:r>
          </a:p>
          <a:p>
            <a:endParaRPr lang="en-US" sz="2400"/>
          </a:p>
          <a:p>
            <a:r>
              <a:rPr lang="en-US" sz="2400"/>
              <a:t>Although typically mild and self-limited, rash is dose-limiting in about 7% of patients. Women appear to have an increased incidence of rash. </a:t>
            </a:r>
          </a:p>
          <a:p>
            <a:endParaRPr lang="en-US" sz="2400"/>
          </a:p>
          <a:p>
            <a:r>
              <a:rPr lang="en-US" sz="2400"/>
              <a:t>When initiating therapy, gradual dose escalation over 14 days is recommended to decrease the incidence of rash.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70C0"/>
                </a:solidFill>
              </a:rPr>
              <a:t>Protease  Inhibitors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4997450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buFont typeface="Arial" charset="0"/>
              <a:buChar char="•"/>
              <a:defRPr/>
            </a:pPr>
            <a:r>
              <a:rPr lang="en-GB" sz="2400" b="1" dirty="0" smtClean="0"/>
              <a:t>HIV Protease  Inhibitors; have significantly alter the course of the HIV disease.  </a:t>
            </a:r>
          </a:p>
          <a:p>
            <a:pPr marL="609600" indent="-609600" algn="just" eaLnBrk="1" hangingPunct="1">
              <a:buFont typeface="Arial" charset="0"/>
              <a:buChar char="•"/>
              <a:defRPr/>
            </a:pPr>
            <a:endParaRPr lang="en-GB" sz="2400" b="1" dirty="0" smtClean="0"/>
          </a:p>
          <a:p>
            <a:pPr marL="609600" indent="-609600" algn="just" eaLnBrk="1" hangingPunct="1">
              <a:buFont typeface="Arial" charset="0"/>
              <a:buChar char="•"/>
              <a:defRPr/>
            </a:pPr>
            <a:r>
              <a:rPr lang="en-GB" sz="2400" b="1" dirty="0" smtClean="0"/>
              <a:t>All are reversible inhibitors of HIV Protease-the viral enzyme responsible for cleavage of viral </a:t>
            </a:r>
            <a:r>
              <a:rPr lang="en-GB" sz="2400" b="1" dirty="0" err="1" smtClean="0"/>
              <a:t>polyprotein</a:t>
            </a:r>
            <a:r>
              <a:rPr lang="en-GB" sz="2400" b="1" dirty="0" smtClean="0"/>
              <a:t> into number of essential enzymes (reverse transcription, polymerase).</a:t>
            </a:r>
          </a:p>
          <a:p>
            <a:pPr marL="609600" indent="-609600" algn="just" eaLnBrk="1" hangingPunct="1">
              <a:buFont typeface="Arial" charset="0"/>
              <a:buChar char="•"/>
              <a:defRPr/>
            </a:pPr>
            <a:endParaRPr lang="en-GB" sz="2400" b="1" dirty="0" smtClean="0"/>
          </a:p>
          <a:p>
            <a:pPr marL="609600" indent="-609600" algn="just" eaLnBrk="1" hangingPunct="1">
              <a:buFont typeface="Arial" charset="0"/>
              <a:buChar char="•"/>
              <a:defRPr/>
            </a:pPr>
            <a:r>
              <a:rPr lang="en-GB" sz="2400" b="1" dirty="0" smtClean="0"/>
              <a:t>Examples  are  :  </a:t>
            </a:r>
            <a:r>
              <a:rPr lang="en-GB" sz="2400" b="1" dirty="0" err="1" smtClean="0"/>
              <a:t>Saquinavir</a:t>
            </a:r>
            <a:r>
              <a:rPr lang="en-GB" sz="2400" b="1" dirty="0" smtClean="0"/>
              <a:t>,  and </a:t>
            </a:r>
            <a:r>
              <a:rPr lang="en-GB" sz="2400" b="1" dirty="0" err="1" smtClean="0"/>
              <a:t>Ritonavir</a:t>
            </a:r>
            <a:r>
              <a:rPr lang="en-GB" sz="2400" b="1" dirty="0" smtClean="0"/>
              <a:t>.</a:t>
            </a:r>
          </a:p>
          <a:p>
            <a:pPr marL="609600" indent="-609600" algn="just" eaLnBrk="1" hangingPunct="1">
              <a:buFont typeface="Arial" charset="0"/>
              <a:buChar char="•"/>
              <a:defRPr/>
            </a:pPr>
            <a:endParaRPr lang="en-GB" sz="2400" b="1" dirty="0" smtClean="0"/>
          </a:p>
          <a:p>
            <a:pPr marL="609600" indent="-609600" algn="just" eaLnBrk="1" hangingPunct="1">
              <a:buFont typeface="Arial" charset="0"/>
              <a:buChar char="•"/>
              <a:defRPr/>
            </a:pPr>
            <a:r>
              <a:rPr lang="en-GB" sz="2400" b="1" dirty="0" smtClean="0"/>
              <a:t>They  are  orally  active,  side effects include GI  disturbances and </a:t>
            </a:r>
            <a:r>
              <a:rPr lang="en-US" sz="2400" b="1" dirty="0" smtClean="0"/>
              <a:t>hyperglycemia</a:t>
            </a:r>
            <a:r>
              <a:rPr lang="en-GB" sz="2400" b="1" dirty="0" smtClean="0"/>
              <a:t>,  interact  with  </a:t>
            </a:r>
            <a:r>
              <a:rPr lang="en-GB" sz="2400" b="1" dirty="0" err="1" smtClean="0"/>
              <a:t>cytochrome</a:t>
            </a:r>
            <a:r>
              <a:rPr lang="en-GB" sz="2400" b="1" dirty="0" smtClean="0"/>
              <a:t>  P450. </a:t>
            </a:r>
            <a:r>
              <a:rPr lang="en-GB" sz="3600" b="1" dirty="0" smtClean="0">
                <a:solidFill>
                  <a:srgbClr val="FF0000"/>
                </a:solidFill>
              </a:rPr>
              <a:t>buffalo hump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29BB9-188C-4FE9-A41F-9185FB04200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71463" y="2514600"/>
            <a:ext cx="2844800" cy="3048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GAG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16263" y="2514600"/>
            <a:ext cx="1557337" cy="304800"/>
          </a:xfrm>
          <a:prstGeom prst="rect">
            <a:avLst/>
          </a:prstGeom>
          <a:solidFill>
            <a:srgbClr val="CC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Integrase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73600" y="2514600"/>
            <a:ext cx="1557338" cy="3048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Polymerase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230938" y="2514600"/>
            <a:ext cx="1558925" cy="3048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Protease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776538" y="1676400"/>
            <a:ext cx="3725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GAG/POL polyprotein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b="1"/>
              <a:t>Anti-Viral Chemotherapy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979738" y="3673475"/>
            <a:ext cx="3132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Retrovirus ---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Anti-Viral Chemotherapy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FF55F-D774-4E6A-9075-5C43EAB3A5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71463" y="2514600"/>
            <a:ext cx="2844800" cy="3048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GAG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116263" y="2514600"/>
            <a:ext cx="1557337" cy="304800"/>
          </a:xfrm>
          <a:prstGeom prst="rect">
            <a:avLst/>
          </a:prstGeom>
          <a:solidFill>
            <a:srgbClr val="CC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Integrase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673600" y="2514600"/>
            <a:ext cx="1557338" cy="3048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Polymerase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rot="5355211">
            <a:off x="5626100" y="2613025"/>
            <a:ext cx="1220788" cy="10175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ar-JO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74663" y="5638800"/>
            <a:ext cx="812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Protease folds and cuts itself free</a:t>
            </a: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4402138" y="3733800"/>
            <a:ext cx="1016000" cy="914400"/>
          </a:xfrm>
          <a:prstGeom prst="ellipse">
            <a:avLst/>
          </a:prstGeom>
          <a:gradFill rotWithShape="0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B47C1-63F0-4E5B-9BB4-D772C23B6D7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1463" y="2514600"/>
            <a:ext cx="2844800" cy="3048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GAG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16263" y="2514600"/>
            <a:ext cx="1557337" cy="304800"/>
          </a:xfrm>
          <a:prstGeom prst="rect">
            <a:avLst/>
          </a:prstGeom>
          <a:solidFill>
            <a:srgbClr val="CC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Integrase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73600" y="2514600"/>
            <a:ext cx="1557338" cy="3048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Polymerase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74663" y="5638800"/>
            <a:ext cx="812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Protease cuts at a site between the integrase and polymerase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198938" y="2286000"/>
            <a:ext cx="1016000" cy="914400"/>
          </a:xfrm>
          <a:prstGeom prst="ellipse">
            <a:avLst/>
          </a:prstGeom>
          <a:gradFill rotWithShape="0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b="1"/>
              <a:t>Anti-Viral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8424-568F-4CBF-8778-170F65CFA39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1463" y="2514600"/>
            <a:ext cx="2844800" cy="3048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GAG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16263" y="2514600"/>
            <a:ext cx="1557337" cy="304800"/>
          </a:xfrm>
          <a:prstGeom prst="rect">
            <a:avLst/>
          </a:prstGeom>
          <a:solidFill>
            <a:srgbClr val="CC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Integrase</a:t>
            </a: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2506663" y="2209800"/>
            <a:ext cx="1016000" cy="914400"/>
          </a:xfrm>
          <a:prstGeom prst="ellipse">
            <a:avLst/>
          </a:prstGeom>
          <a:gradFill rotWithShape="0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4605338" y="3657600"/>
            <a:ext cx="1828800" cy="1752600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polymerase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b="1"/>
              <a:t>Anti-Viral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New targets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sz="2400" b="1" dirty="0"/>
              <a:t>Agents that block fusion of HIV with the host cell by interacting with </a:t>
            </a:r>
            <a:r>
              <a:rPr lang="en-US" sz="2400" b="1" dirty="0" smtClean="0"/>
              <a:t>gp41</a:t>
            </a:r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err="1" smtClean="0"/>
              <a:t>Enfuvirtide</a:t>
            </a:r>
            <a:r>
              <a:rPr lang="en-US" sz="2400" b="1" dirty="0" smtClean="0"/>
              <a:t> is Peptides derived from gp41 can inhibit infection, probably by blocking the interaction of gp41 with cell membrane proteins during fusion. </a:t>
            </a:r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err="1" smtClean="0"/>
              <a:t>Raltegravir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Integrase</a:t>
            </a:r>
            <a:r>
              <a:rPr lang="en-US" sz="2400" b="1" dirty="0" smtClean="0"/>
              <a:t> Inhibitor) targets </a:t>
            </a:r>
            <a:r>
              <a:rPr lang="en-US" sz="2400" b="1" dirty="0" err="1" smtClean="0"/>
              <a:t>integrase</a:t>
            </a:r>
            <a:r>
              <a:rPr lang="en-US" sz="2400" b="1" dirty="0" smtClean="0"/>
              <a:t>, an HIV enzyme that integrates the viral genetic material into human chromosomes, a critical step in the pathogenesis of HIV.</a:t>
            </a:r>
          </a:p>
          <a:p>
            <a:pPr algn="just">
              <a:buFont typeface="Arial" charset="0"/>
              <a:buChar char="•"/>
              <a:defRPr/>
            </a:pPr>
            <a:endParaRPr lang="en-US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err="1" smtClean="0"/>
              <a:t>Maraviroc</a:t>
            </a:r>
            <a:r>
              <a:rPr lang="en-US" sz="2400" b="1" dirty="0" smtClean="0"/>
              <a:t> It blocks the interaction between </a:t>
            </a:r>
            <a:r>
              <a:rPr lang="en-US" sz="2400" b="1" dirty="0" err="1" smtClean="0"/>
              <a:t>chemokine</a:t>
            </a:r>
            <a:r>
              <a:rPr lang="en-US" sz="2400" b="1" dirty="0" smtClean="0"/>
              <a:t> receptor CCR5 and HIV gp120. </a:t>
            </a:r>
          </a:p>
          <a:p>
            <a:pPr algn="just">
              <a:buFont typeface="Arial" charset="0"/>
              <a:buChar char="•"/>
              <a:defRPr/>
            </a:pPr>
            <a:endParaRPr lang="en-US" sz="2400" b="1" dirty="0" smtClean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endParaRPr lang="en-US" sz="2400" b="1" dirty="0" smtClean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None/>
              <a:defRPr/>
            </a:pPr>
            <a:endParaRPr lang="en-US" sz="2400" b="1" dirty="0" smtClean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(HAART)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b="1" dirty="0"/>
              <a:t>Highly active anti-retroviral therapies </a:t>
            </a:r>
          </a:p>
          <a:p>
            <a:pPr algn="just">
              <a:buFont typeface="Arial" charset="0"/>
              <a:buChar char="•"/>
              <a:defRPr/>
            </a:pPr>
            <a:endParaRPr lang="en-US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/>
              <a:t>Combination </a:t>
            </a:r>
            <a:r>
              <a:rPr lang="en-US" b="1" dirty="0"/>
              <a:t>therapies (triple drug cocktail, HAART) are very effective and can reduce viral load in the patient below detectable levels implying that HIV replication has ceased. </a:t>
            </a:r>
            <a:endParaRPr lang="en-US" b="1" dirty="0" smtClean="0"/>
          </a:p>
          <a:p>
            <a:pPr algn="just">
              <a:buFont typeface="Arial" charset="0"/>
              <a:buNone/>
              <a:defRPr/>
            </a:pPr>
            <a:r>
              <a:rPr lang="en-US" b="1" dirty="0" smtClean="0"/>
              <a:t>	examples (1) NNRTI–Based </a:t>
            </a:r>
            <a:r>
              <a:rPr lang="en-US" b="1" dirty="0"/>
              <a:t>Regimens (1-NNRTI + 2NRTIs)</a:t>
            </a:r>
          </a:p>
          <a:p>
            <a:pPr algn="just">
              <a:buFont typeface="Arial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      	(2) PI-Based </a:t>
            </a:r>
            <a:r>
              <a:rPr lang="en-US" b="1" dirty="0"/>
              <a:t>Regimens (1 or 2 PIs + 2 NRTIs)</a:t>
            </a:r>
          </a:p>
          <a:p>
            <a:pPr algn="just">
              <a:buFont typeface="Arial" charset="0"/>
              <a:buChar char="•"/>
              <a:defRPr/>
            </a:pPr>
            <a:endParaRPr lang="en-US" b="1" dirty="0" smtClean="0"/>
          </a:p>
          <a:p>
            <a:pPr algn="just">
              <a:buFont typeface="Arial" charset="0"/>
              <a:buChar char="•"/>
              <a:defRPr/>
            </a:pPr>
            <a:endParaRPr lang="en-US" b="1" dirty="0"/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/>
              <a:t>The </a:t>
            </a:r>
            <a:r>
              <a:rPr lang="en-US" b="1" dirty="0"/>
              <a:t>trouble with all of these complicated drug regimens is compliance. </a:t>
            </a:r>
            <a:r>
              <a:rPr lang="en-US" b="1" dirty="0" smtClean="0"/>
              <a:t>The </a:t>
            </a:r>
            <a:r>
              <a:rPr lang="en-US" b="1" dirty="0"/>
              <a:t>components  of HAART must be taken at different </a:t>
            </a:r>
            <a:r>
              <a:rPr lang="en-US" b="1" dirty="0" smtClean="0"/>
              <a:t>times. </a:t>
            </a:r>
          </a:p>
          <a:p>
            <a:pPr algn="just">
              <a:buFont typeface="Arial" charset="0"/>
              <a:buChar char="•"/>
              <a:defRPr/>
            </a:pPr>
            <a:endParaRPr lang="en-US" b="1" dirty="0"/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/>
              <a:t>Non-compliance </a:t>
            </a:r>
            <a:r>
              <a:rPr lang="en-US" b="1" dirty="0"/>
              <a:t>with protease inhibitor therapy is of serious concern as the new virus that emerges is resistant to the inhibitor being taken and also resistant to other protease inhibitors. </a:t>
            </a:r>
          </a:p>
          <a:p>
            <a:pPr algn="just">
              <a:buFont typeface="Arial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Anti-Hepatitis B Virus Agents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132" tIns="0" rIns="57132" bIns="68241" anchor="ctr">
            <a:spAutoFit/>
          </a:bodyPr>
          <a:lstStyle/>
          <a:p>
            <a:pPr fontAlgn="ctr"/>
            <a:r>
              <a:rPr lang="en-US" sz="900" b="1">
                <a:solidFill>
                  <a:srgbClr val="FFFFFF"/>
                </a:solidFill>
              </a:rPr>
              <a:t>Figure 2. Timeline of evolution of HBV therapies, United States.</a:t>
            </a:r>
            <a:endParaRPr lang="en-US" sz="900">
              <a:solidFill>
                <a:srgbClr val="FFFFFF"/>
              </a:solidFill>
            </a:endParaRPr>
          </a:p>
          <a:p>
            <a:pPr eaLnBrk="0" fontAlgn="ctr" hangingPunct="0"/>
            <a:r>
              <a:rPr lang="en-US" sz="900" b="1">
                <a:solidFill>
                  <a:srgbClr val="FFFFFF"/>
                </a:solidFill>
              </a:rPr>
              <a:t>  </a:t>
            </a:r>
            <a:endParaRPr lang="en-US" sz="15900" b="1">
              <a:solidFill>
                <a:srgbClr val="FFFFFF"/>
              </a:solidFill>
            </a:endParaRPr>
          </a:p>
        </p:txBody>
      </p:sp>
      <p:pic>
        <p:nvPicPr>
          <p:cNvPr id="39941" name="Picture 2" descr="Figure 2. Timeline of evolution of HBV therapies, United Stat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915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Interferons</a:t>
            </a:r>
            <a:r>
              <a:rPr lang="en-US" smtClean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sz="5800" b="1" i="1" dirty="0" smtClean="0"/>
              <a:t>Interferon Alfa</a:t>
            </a:r>
            <a:r>
              <a:rPr lang="en-US" sz="5800" b="1" dirty="0" smtClean="0"/>
              <a:t> </a:t>
            </a:r>
          </a:p>
          <a:p>
            <a:pPr algn="just">
              <a:buFont typeface="Arial" charset="0"/>
              <a:buChar char="•"/>
              <a:defRPr/>
            </a:pPr>
            <a:endParaRPr lang="en-US" b="1" dirty="0"/>
          </a:p>
          <a:p>
            <a:pPr algn="just">
              <a:buFont typeface="Arial" charset="0"/>
              <a:buChar char="•"/>
              <a:defRPr/>
            </a:pPr>
            <a:r>
              <a:rPr lang="en-US" sz="4400" b="1" dirty="0" smtClean="0"/>
              <a:t>Endogenous proteins  induce host cell enzymes that inhibit viral RNA translation and cause degradation of viral mRNA and </a:t>
            </a:r>
            <a:r>
              <a:rPr lang="en-US" sz="4400" b="1" dirty="0" err="1" smtClean="0"/>
              <a:t>tRNA</a:t>
            </a:r>
            <a:r>
              <a:rPr lang="en-US" sz="4400" b="1" dirty="0" smtClean="0"/>
              <a:t> .</a:t>
            </a:r>
          </a:p>
          <a:p>
            <a:pPr algn="just">
              <a:buFont typeface="Arial" charset="0"/>
              <a:buNone/>
              <a:defRPr/>
            </a:pPr>
            <a:endParaRPr lang="en-US" sz="4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4400" b="1" dirty="0" smtClean="0"/>
              <a:t>Bind to membrane receptors on cell surface , May also inhibit viral penetration, </a:t>
            </a:r>
            <a:r>
              <a:rPr lang="en-US" sz="4400" b="1" dirty="0" err="1" smtClean="0"/>
              <a:t>uncoating</a:t>
            </a:r>
            <a:r>
              <a:rPr lang="en-US" sz="4400" b="1" dirty="0" smtClean="0"/>
              <a:t>, mRNA synthesis, and translation, and </a:t>
            </a:r>
            <a:r>
              <a:rPr lang="en-US" sz="4400" b="1" dirty="0" err="1" smtClean="0"/>
              <a:t>virion</a:t>
            </a:r>
            <a:r>
              <a:rPr lang="en-US" sz="4400" b="1" dirty="0" smtClean="0"/>
              <a:t> assembly and release. </a:t>
            </a:r>
          </a:p>
          <a:p>
            <a:pPr algn="just">
              <a:buFont typeface="Arial" charset="0"/>
              <a:buChar char="•"/>
              <a:defRPr/>
            </a:pPr>
            <a:endParaRPr lang="en-US" b="1" dirty="0"/>
          </a:p>
          <a:p>
            <a:pPr algn="just">
              <a:buFont typeface="Arial" charset="0"/>
              <a:buChar char="•"/>
              <a:defRPr/>
            </a:pPr>
            <a:r>
              <a:rPr lang="en-US" sz="5100" b="1" i="1" dirty="0" err="1" smtClean="0"/>
              <a:t>Pegylated</a:t>
            </a:r>
            <a:r>
              <a:rPr lang="en-US" sz="5100" b="1" i="1" dirty="0" smtClean="0"/>
              <a:t> interferon Alfa</a:t>
            </a:r>
            <a:r>
              <a:rPr lang="en-US" sz="5100" b="1" dirty="0" smtClean="0"/>
              <a:t> </a:t>
            </a:r>
          </a:p>
          <a:p>
            <a:pPr algn="just">
              <a:buFont typeface="Arial" charset="0"/>
              <a:buChar char="•"/>
              <a:defRPr/>
            </a:pPr>
            <a:endParaRPr lang="en-US" sz="51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4400" b="1" dirty="0" smtClean="0"/>
              <a:t>A linear or </a:t>
            </a:r>
            <a:r>
              <a:rPr lang="en-US" sz="4400" b="1" dirty="0" err="1" smtClean="0"/>
              <a:t>branced</a:t>
            </a:r>
            <a:r>
              <a:rPr lang="en-US" sz="4400" b="1" dirty="0" smtClean="0"/>
              <a:t> polyethylene </a:t>
            </a:r>
            <a:r>
              <a:rPr lang="en-US" sz="4400" b="1" dirty="0" err="1" smtClean="0"/>
              <a:t>gylcol</a:t>
            </a:r>
            <a:r>
              <a:rPr lang="en-US" sz="4400" b="1" dirty="0" smtClean="0"/>
              <a:t> (PEG) moiety is attached covalently to interferon </a:t>
            </a:r>
          </a:p>
          <a:p>
            <a:pPr algn="just">
              <a:buFont typeface="Arial" charset="0"/>
              <a:buChar char="•"/>
              <a:defRPr/>
            </a:pPr>
            <a:endParaRPr lang="en-US" sz="4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4400" b="1" dirty="0" smtClean="0"/>
              <a:t>Increased half-life and steady drug concentrations </a:t>
            </a:r>
            <a:br>
              <a:rPr lang="en-US" sz="4400" b="1" dirty="0" smtClean="0"/>
            </a:br>
            <a:r>
              <a:rPr lang="en-US" sz="4400" b="1" dirty="0" smtClean="0"/>
              <a:t> 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4071937"/>
          </a:xfrm>
        </p:spPr>
        <p:txBody>
          <a:bodyPr/>
          <a:lstStyle/>
          <a:p>
            <a:pPr eaLnBrk="1" hangingPunct="1"/>
            <a:r>
              <a:rPr lang="en-US" b="1" smtClean="0"/>
              <a:t>Treatment of </a:t>
            </a:r>
            <a:r>
              <a:rPr lang="en-GB" b="1" smtClean="0"/>
              <a:t>Herpesviruses</a:t>
            </a:r>
            <a:r>
              <a:rPr lang="en-GB" smtClean="0">
                <a:solidFill>
                  <a:srgbClr val="FF0000"/>
                </a:solidFill>
              </a:rPr>
              <a:t/>
            </a:r>
            <a:br>
              <a:rPr lang="en-GB" smtClean="0">
                <a:solidFill>
                  <a:srgbClr val="FF0000"/>
                </a:solidFill>
              </a:rPr>
            </a:br>
            <a:r>
              <a:rPr lang="en-GB" smtClean="0"/>
              <a:t> </a:t>
            </a:r>
            <a:r>
              <a:rPr lang="en-GB" b="1" smtClean="0"/>
              <a:t>Varicella-zoster,</a:t>
            </a:r>
            <a:br>
              <a:rPr lang="en-GB" b="1" smtClean="0"/>
            </a:br>
            <a:r>
              <a:rPr lang="en-GB" b="1" smtClean="0"/>
              <a:t>Cytomegalavirus,</a:t>
            </a:r>
            <a:br>
              <a:rPr lang="en-GB" b="1" smtClean="0"/>
            </a:br>
            <a:r>
              <a:rPr lang="en-GB" b="1" smtClean="0"/>
              <a:t>Herpes simplex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Interferon, mechanism of action: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1) binds to cell surface receptors</a:t>
            </a:r>
          </a:p>
          <a:p>
            <a:r>
              <a:rPr lang="en-US" smtClean="0"/>
              <a:t>2) induces expression of translation inhibitory protein (TIP)</a:t>
            </a:r>
          </a:p>
          <a:p>
            <a:r>
              <a:rPr lang="en-US" smtClean="0"/>
              <a:t>3) TIP binds to ribosome, inhibits host expression of viral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Interferons</a:t>
            </a:r>
            <a:r>
              <a:rPr lang="en-US" smtClean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06962"/>
          </a:xfrm>
        </p:spPr>
        <p:txBody>
          <a:bodyPr>
            <a:normAutofit/>
          </a:bodyPr>
          <a:lstStyle/>
          <a:p>
            <a:pPr marL="514350" indent="-514350" algn="just">
              <a:buFont typeface="Arial" charset="0"/>
              <a:buChar char="•"/>
              <a:defRPr/>
            </a:pPr>
            <a:r>
              <a:rPr lang="en-US" sz="2400" b="1" dirty="0" smtClean="0"/>
              <a:t>a </a:t>
            </a:r>
            <a:r>
              <a:rPr lang="en-US" sz="2400" b="1" dirty="0"/>
              <a:t>limited treatment course (</a:t>
            </a:r>
            <a:r>
              <a:rPr lang="en-US" sz="2400" b="1" dirty="0" err="1"/>
              <a:t>ie</a:t>
            </a:r>
            <a:r>
              <a:rPr lang="en-US" sz="2400" b="1" dirty="0"/>
              <a:t>, only 1 year of therapy), </a:t>
            </a:r>
            <a:endParaRPr lang="en-US" sz="2400" b="1" dirty="0" smtClean="0"/>
          </a:p>
          <a:p>
            <a:pPr marL="514350" indent="-514350" algn="just">
              <a:buFont typeface="Arial" charset="0"/>
              <a:buNone/>
              <a:defRPr/>
            </a:pPr>
            <a:endParaRPr lang="en-US" sz="2400" b="1" dirty="0" smtClean="0"/>
          </a:p>
          <a:p>
            <a:pPr marL="514350" indent="-514350" algn="just">
              <a:buFont typeface="Arial" charset="0"/>
              <a:buChar char="•"/>
              <a:defRPr/>
            </a:pPr>
            <a:r>
              <a:rPr lang="en-US" sz="2400" b="1" dirty="0" smtClean="0"/>
              <a:t>lack </a:t>
            </a:r>
            <a:r>
              <a:rPr lang="en-US" sz="2400" b="1" dirty="0"/>
              <a:t>of resistance development. </a:t>
            </a:r>
            <a:endParaRPr lang="en-US" sz="2400" b="1" dirty="0" smtClean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smtClean="0"/>
              <a:t>Disadvantages </a:t>
            </a:r>
            <a:r>
              <a:rPr lang="en-US" sz="2400" b="1" dirty="0"/>
              <a:t>include a high rate of treatment-related adverse events. </a:t>
            </a:r>
            <a:r>
              <a:rPr lang="en-US" sz="2400" b="1" dirty="0" smtClean="0"/>
              <a:t>flu-like symptoms: increased body temperature, feeling ill, fatigue, headache, muscle pain.</a:t>
            </a:r>
            <a:endParaRPr lang="en-US" sz="2400" b="1" dirty="0"/>
          </a:p>
          <a:p>
            <a:pPr algn="just">
              <a:buFont typeface="Arial" charset="0"/>
              <a:buChar char="•"/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Anti-Hepatitis B Virus Agents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/>
            <a:r>
              <a:rPr lang="en-US" sz="2400" b="1" smtClean="0"/>
              <a:t>…….</a:t>
            </a:r>
          </a:p>
          <a:p>
            <a:pPr algn="just"/>
            <a:endParaRPr lang="en-US" sz="2400" b="1" smtClean="0"/>
          </a:p>
          <a:p>
            <a:pPr algn="just"/>
            <a:r>
              <a:rPr lang="en-US" sz="2400" b="1" smtClean="0"/>
              <a:t>Entecavir and tenofovir have very strong resistance profiles in treatment-naive patients. </a:t>
            </a:r>
          </a:p>
          <a:p>
            <a:pPr algn="just"/>
            <a:endParaRPr lang="en-US" sz="2400" b="1" smtClean="0"/>
          </a:p>
          <a:p>
            <a:pPr algn="just"/>
            <a:r>
              <a:rPr lang="en-US" sz="2400" b="1" smtClean="0"/>
              <a:t>Disadvantages include the need to continue therapy indefinitely and the potential for resistance development. </a:t>
            </a:r>
          </a:p>
          <a:p>
            <a:pPr algn="just"/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Anti-Hepatitis C Virus Agents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• </a:t>
            </a:r>
            <a:r>
              <a:rPr lang="en-US" b="1" smtClean="0"/>
              <a:t>Approved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– </a:t>
            </a:r>
            <a:r>
              <a:rPr lang="en-US" b="1" smtClean="0"/>
              <a:t>Interferon-alpha (pegylated)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– </a:t>
            </a:r>
            <a:r>
              <a:rPr lang="en-US" b="1" smtClean="0"/>
              <a:t>Ribavirin</a:t>
            </a:r>
          </a:p>
          <a:p>
            <a:pPr>
              <a:buFont typeface="Arial" pitchFamily="34" charset="0"/>
              <a:buNone/>
            </a:pPr>
            <a:endParaRPr lang="en-US" b="1" smtClean="0"/>
          </a:p>
          <a:p>
            <a:pPr>
              <a:buFont typeface="Arial" pitchFamily="34" charset="0"/>
              <a:buNone/>
            </a:pPr>
            <a:r>
              <a:rPr lang="en-US" smtClean="0"/>
              <a:t>• </a:t>
            </a:r>
            <a:r>
              <a:rPr lang="en-US" b="1" smtClean="0"/>
              <a:t>In development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– </a:t>
            </a:r>
            <a:r>
              <a:rPr lang="en-US" b="1" smtClean="0"/>
              <a:t>Protease inhibitors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– </a:t>
            </a:r>
            <a:r>
              <a:rPr lang="en-US" b="1" smtClean="0"/>
              <a:t>Polymerase inhibitors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Ribavirin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smtClean="0"/>
              <a:t>It is an antimetabolite that inhibits influenza RNA polymerase non-competitively </a:t>
            </a:r>
            <a:r>
              <a:rPr lang="en-US" sz="2400" b="1" i="1" smtClean="0"/>
              <a:t>in vitro</a:t>
            </a:r>
            <a:r>
              <a:rPr lang="en-US" sz="2400" b="1" smtClean="0"/>
              <a:t> but poorly in vivo. </a:t>
            </a:r>
          </a:p>
          <a:p>
            <a:pPr algn="just" eaLnBrk="1" hangingPunct="1">
              <a:lnSpc>
                <a:spcPct val="90000"/>
              </a:lnSpc>
            </a:pPr>
            <a:endParaRPr lang="en-US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b="1" smtClean="0"/>
              <a:t>An aerosol form is used against RSV (respiratory syncytial virus) and the drug is used intravenously against Lassa fever. </a:t>
            </a:r>
          </a:p>
          <a:p>
            <a:pPr algn="just" eaLnBrk="1" hangingPunct="1">
              <a:lnSpc>
                <a:spcPct val="90000"/>
              </a:lnSpc>
            </a:pPr>
            <a:endParaRPr lang="en-US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b="1" smtClean="0"/>
              <a:t>Adverse reactions includes: Anemia due to hemolysis and bone marrow suppression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latin typeface="+mn-lt"/>
                <a:ea typeface="+mn-ea"/>
                <a:cs typeface="+mn-cs"/>
              </a:rPr>
              <a:t>Anti-metabolites </a:t>
            </a:r>
            <a:endParaRPr 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sz="2400" b="1" smtClean="0"/>
              <a:t> </a:t>
            </a:r>
            <a:r>
              <a:rPr lang="en-US" sz="2400" smtClean="0"/>
              <a:t>“False” DNA building blocks </a:t>
            </a:r>
            <a:r>
              <a:rPr lang="en-US" sz="2400" b="1" smtClean="0"/>
              <a:t>or nucleosides. </a:t>
            </a:r>
            <a:r>
              <a:rPr lang="en-US" sz="2400" smtClean="0"/>
              <a:t>A nucleoside consists of a nucleobase and the sugar deoxyribose. </a:t>
            </a:r>
          </a:p>
          <a:p>
            <a:pPr algn="just" eaLnBrk="1" hangingPunct="1"/>
            <a:endParaRPr lang="en-US" sz="2400" smtClean="0"/>
          </a:p>
          <a:p>
            <a:pPr algn="just" eaLnBrk="1" hangingPunct="1"/>
            <a:r>
              <a:rPr lang="en-US" sz="2400" smtClean="0"/>
              <a:t>In antimetabolites, one of the components is defective. In the body, the abnormal nucleosides undergo bioactivation by attachment of three phosphate residues</a:t>
            </a:r>
          </a:p>
          <a:p>
            <a:pPr algn="just" eaLnBrk="1" hangingPunct="1"/>
            <a:endParaRPr lang="en-GB" sz="2400" smtClean="0"/>
          </a:p>
          <a:p>
            <a:pPr algn="just" eaLnBrk="1" hangingPunct="1"/>
            <a:r>
              <a:rPr lang="en-GB" sz="2400" b="1" smtClean="0"/>
              <a:t>Acyclovir </a:t>
            </a:r>
            <a:r>
              <a:rPr lang="en-US" sz="2400" smtClean="0"/>
              <a:t>has both specificity of the highest degree and optimal tolerability, because it undergoes bioactivation only in infected cells, where it preferentially inhibits viral DNA synthesis.</a:t>
            </a:r>
          </a:p>
          <a:p>
            <a:pPr algn="just" eaLnBrk="1" hangingPunct="1"/>
            <a:endParaRPr lang="en-GB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204788"/>
            <a:ext cx="90201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Acyclovir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 rtlCol="0">
            <a:noAutofit/>
          </a:bodyPr>
          <a:lstStyle/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300" b="1" dirty="0" smtClean="0"/>
              <a:t>A virally coded </a:t>
            </a:r>
            <a:r>
              <a:rPr lang="en-US" sz="2300" b="1" dirty="0" err="1" smtClean="0"/>
              <a:t>thymidine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kinase</a:t>
            </a:r>
            <a:r>
              <a:rPr lang="en-US" sz="2300" b="1" dirty="0" smtClean="0"/>
              <a:t> (specific to </a:t>
            </a:r>
            <a:r>
              <a:rPr lang="en-US" sz="2300" b="1" dirty="0" err="1" smtClean="0"/>
              <a:t>H.simplex</a:t>
            </a:r>
            <a:r>
              <a:rPr lang="en-US" sz="2300" b="1" dirty="0" smtClean="0"/>
              <a:t> and </a:t>
            </a:r>
            <a:r>
              <a:rPr lang="en-US" sz="2300" b="1" dirty="0" err="1" smtClean="0"/>
              <a:t>varicella</a:t>
            </a:r>
            <a:r>
              <a:rPr lang="en-US" sz="2300" b="1" dirty="0" smtClean="0"/>
              <a:t>-zoster virus) performs the initial </a:t>
            </a:r>
            <a:r>
              <a:rPr lang="en-US" sz="2300" b="1" dirty="0" err="1" smtClean="0"/>
              <a:t>phosphorylation</a:t>
            </a:r>
            <a:r>
              <a:rPr lang="en-US" sz="2300" b="1" dirty="0" smtClean="0"/>
              <a:t> step; the remaining two phosphate residues are attached by cellular </a:t>
            </a:r>
            <a:r>
              <a:rPr lang="en-US" sz="2300" b="1" dirty="0" err="1" smtClean="0"/>
              <a:t>kinases</a:t>
            </a:r>
            <a:r>
              <a:rPr lang="en-US" sz="2300" b="1" dirty="0" smtClean="0"/>
              <a:t>. 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2300" b="1" dirty="0" smtClean="0"/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300" b="1" dirty="0" smtClean="0"/>
              <a:t>Acyclovir  </a:t>
            </a:r>
            <a:r>
              <a:rPr lang="en-GB" sz="2300" b="1" dirty="0" err="1" smtClean="0"/>
              <a:t>triphosphate</a:t>
            </a:r>
            <a:r>
              <a:rPr lang="en-GB" sz="2300" b="1" dirty="0" smtClean="0"/>
              <a:t>  inhibits  viral  DNA  polymerase  resulting in chain  termination.    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sz="2300" b="1" dirty="0" smtClean="0"/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2300" b="1" dirty="0" smtClean="0"/>
              <a:t>	It is 30-fold  more  potent  against  the  virus  enzyme  than  the  host enzyme.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2300" b="1" dirty="0" smtClean="0"/>
              <a:t>    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2300" b="1" dirty="0" smtClean="0"/>
              <a:t>	Acyclovir  is  active  against herpes simplex and  </a:t>
            </a:r>
            <a:r>
              <a:rPr lang="en-GB" sz="2300" b="1" dirty="0" err="1" smtClean="0"/>
              <a:t>varicellar</a:t>
            </a:r>
            <a:r>
              <a:rPr lang="en-GB" sz="2300" b="1" dirty="0" smtClean="0"/>
              <a:t>-zoster  virus. 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sz="2300" b="1" dirty="0" smtClean="0"/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2300" b="1" dirty="0" smtClean="0"/>
              <a:t>	It  is  rapidly  broken  down  in  cells, is  orally  active  and  is  relatively  non-toxic  systemically.</a:t>
            </a:r>
            <a:endParaRPr lang="en-US" sz="23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Acyclovir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and </a:t>
            </a:r>
            <a:r>
              <a:rPr lang="en-US" sz="2800" dirty="0" err="1" smtClean="0"/>
              <a:t>Valacyclovir</a:t>
            </a:r>
            <a:r>
              <a:rPr lang="en-US" sz="2800" dirty="0" smtClean="0"/>
              <a:t> (pro-drug, better availability)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447800"/>
            <a:ext cx="8458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 Guanine analogue with antiviral for Herpes group only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8900" y="2243138"/>
            <a:ext cx="11493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Acyclovir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75038" y="2243138"/>
            <a:ext cx="13985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AcycloGMP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239000" y="2243138"/>
            <a:ext cx="12985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AcycloGTP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600200" y="247173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5334000" y="247173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439863" y="2749550"/>
            <a:ext cx="23352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Thymidine kinase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14950" y="2760663"/>
            <a:ext cx="21351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Cellular kinases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11288" y="3248025"/>
            <a:ext cx="2170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Viral 200x affinity</a:t>
            </a:r>
          </a:p>
          <a:p>
            <a:pPr algn="ctr"/>
            <a:r>
              <a:rPr lang="en-US" sz="2000" b="1">
                <a:latin typeface="Calibri" pitchFamily="34" charset="0"/>
              </a:rPr>
              <a:t>of mammalian</a:t>
            </a:r>
          </a:p>
        </p:txBody>
      </p:sp>
      <p:sp>
        <p:nvSpPr>
          <p:cNvPr id="10252" name="Line 18"/>
          <p:cNvSpPr>
            <a:spLocks noChangeShapeType="1"/>
          </p:cNvSpPr>
          <p:nvPr/>
        </p:nvSpPr>
        <p:spPr bwMode="auto">
          <a:xfrm>
            <a:off x="80010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 flipH="1">
            <a:off x="4191000" y="3614738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254" name="Line 22"/>
          <p:cNvSpPr>
            <a:spLocks noChangeShapeType="1"/>
          </p:cNvSpPr>
          <p:nvPr/>
        </p:nvSpPr>
        <p:spPr bwMode="auto">
          <a:xfrm>
            <a:off x="41910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2057400" y="4300538"/>
            <a:ext cx="65373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Inhibits viral DNA polymerase selectively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Incorporated into DNA and terminates synthesis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2852738" y="5214938"/>
            <a:ext cx="370046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Resistance:	</a:t>
            </a:r>
          </a:p>
          <a:p>
            <a:r>
              <a:rPr lang="en-US" b="1">
                <a:latin typeface="Calibri" pitchFamily="34" charset="0"/>
              </a:rPr>
              <a:t>1. ↓ activity of thymidine kinase</a:t>
            </a:r>
          </a:p>
          <a:p>
            <a:r>
              <a:rPr lang="en-US" b="1">
                <a:latin typeface="Calibri" pitchFamily="34" charset="0"/>
              </a:rPr>
              <a:t>2. altered DNA polymerase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8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1636</Words>
  <Application>Microsoft Office PowerPoint</Application>
  <PresentationFormat>On-screen Show (4:3)</PresentationFormat>
  <Paragraphs>277</Paragraphs>
  <Slides>45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Symbol</vt:lpstr>
      <vt:lpstr>Office Theme</vt:lpstr>
      <vt:lpstr>Document</vt:lpstr>
      <vt:lpstr>Slide 1</vt:lpstr>
      <vt:lpstr>Slide 2</vt:lpstr>
      <vt:lpstr>Slide 3</vt:lpstr>
      <vt:lpstr>Treatment of Herpesviruses  Varicella-zoster, Cytomegalavirus, Herpes simplex</vt:lpstr>
      <vt:lpstr>Anti-metabolites </vt:lpstr>
      <vt:lpstr>Slide 6</vt:lpstr>
      <vt:lpstr>Acyclovir</vt:lpstr>
      <vt:lpstr>Acyclovir  and Valacyclovir (pro-drug, better availability)</vt:lpstr>
      <vt:lpstr>Slide 9</vt:lpstr>
      <vt:lpstr>Acyclovir</vt:lpstr>
      <vt:lpstr>Slide 11</vt:lpstr>
      <vt:lpstr>Acyclovir</vt:lpstr>
      <vt:lpstr>Ganciclovir</vt:lpstr>
      <vt:lpstr>Foscarnet</vt:lpstr>
      <vt:lpstr>Slide 15</vt:lpstr>
      <vt:lpstr>Slide 16</vt:lpstr>
      <vt:lpstr>Attachment  Inhibitors</vt:lpstr>
      <vt:lpstr>Slide 18</vt:lpstr>
      <vt:lpstr>Attachment  Inhibitors</vt:lpstr>
      <vt:lpstr>Neuroaminidase inhibitors</vt:lpstr>
      <vt:lpstr>Neuroaminidase inhibitors</vt:lpstr>
      <vt:lpstr>oseltamivir</vt:lpstr>
      <vt:lpstr>Peramivir IV</vt:lpstr>
      <vt:lpstr>Antiretroviral agents </vt:lpstr>
      <vt:lpstr>HIV Life Cycle</vt:lpstr>
      <vt:lpstr>Azidothymidine  (Zidovudin(AZT))</vt:lpstr>
      <vt:lpstr>Slide 27</vt:lpstr>
      <vt:lpstr>Non-nucleoside Non-competitive RT inhibitors</vt:lpstr>
      <vt:lpstr>Non-nucleoside Non-competitive RT inhibitors</vt:lpstr>
      <vt:lpstr>Rash</vt:lpstr>
      <vt:lpstr>Protease  Inhibitors</vt:lpstr>
      <vt:lpstr>Anti-Viral Chemotherapy</vt:lpstr>
      <vt:lpstr>Anti-Viral Chemotherapy</vt:lpstr>
      <vt:lpstr>Anti-Viral Chemotherapy</vt:lpstr>
      <vt:lpstr>Anti-Viral Chemotherapy</vt:lpstr>
      <vt:lpstr>New targets </vt:lpstr>
      <vt:lpstr>(HAART)</vt:lpstr>
      <vt:lpstr>Anti-Hepatitis B Virus Agents</vt:lpstr>
      <vt:lpstr>Interferons </vt:lpstr>
      <vt:lpstr>Interferon, mechanism of action:</vt:lpstr>
      <vt:lpstr>Slide 41</vt:lpstr>
      <vt:lpstr>Interferons </vt:lpstr>
      <vt:lpstr>Anti-Hepatitis B Virus Agents</vt:lpstr>
      <vt:lpstr>Anti-Hepatitis C Virus Agents</vt:lpstr>
      <vt:lpstr>Ribavirin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Antiviral chemotherapy</dc:title>
  <dc:creator>malek</dc:creator>
  <cp:lastModifiedBy>naim.alhusaini@gmail.com</cp:lastModifiedBy>
  <cp:revision>22</cp:revision>
  <dcterms:created xsi:type="dcterms:W3CDTF">2009-03-07T22:18:32Z</dcterms:created>
  <dcterms:modified xsi:type="dcterms:W3CDTF">2015-12-27T17:12:31Z</dcterms:modified>
</cp:coreProperties>
</file>