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57" r:id="rId4"/>
    <p:sldId id="258" r:id="rId5"/>
    <p:sldId id="259" r:id="rId6"/>
    <p:sldId id="260" r:id="rId7"/>
    <p:sldId id="261" r:id="rId8"/>
    <p:sldId id="264" r:id="rId9"/>
    <p:sldId id="263" r:id="rId10"/>
  </p:sldIdLst>
  <p:sldSz cx="9144000" cy="6858000" type="screen4x3"/>
  <p:notesSz cx="6797675" cy="9926638"/>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49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sv-S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sv-SE"/>
          </a:p>
        </p:txBody>
      </p:sp>
      <p:sp>
        <p:nvSpPr>
          <p:cNvPr id="4" name="Date Placeholder 3"/>
          <p:cNvSpPr>
            <a:spLocks noGrp="1"/>
          </p:cNvSpPr>
          <p:nvPr>
            <p:ph type="dt" sz="half" idx="10"/>
          </p:nvPr>
        </p:nvSpPr>
        <p:spPr/>
        <p:txBody>
          <a:bodyPr/>
          <a:lstStyle/>
          <a:p>
            <a:fld id="{A1E31115-7AAD-4F8D-BE20-514483CFC462}" type="datetimeFigureOut">
              <a:rPr lang="sv-SE" smtClean="0"/>
              <a:pPr/>
              <a:t>2017-06-04</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67F2E1A3-0648-48D4-8A04-447A722848C3}" type="slidenum">
              <a:rPr lang="sv-SE" smtClean="0"/>
              <a:pPr/>
              <a:t>‹#›</a:t>
            </a:fld>
            <a:endParaRPr lang="sv-S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A1E31115-7AAD-4F8D-BE20-514483CFC462}" type="datetimeFigureOut">
              <a:rPr lang="sv-SE" smtClean="0"/>
              <a:pPr/>
              <a:t>2017-06-04</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67F2E1A3-0648-48D4-8A04-447A722848C3}" type="slidenum">
              <a:rPr lang="sv-SE" smtClean="0"/>
              <a:pPr/>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sv-S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A1E31115-7AAD-4F8D-BE20-514483CFC462}" type="datetimeFigureOut">
              <a:rPr lang="sv-SE" smtClean="0"/>
              <a:pPr/>
              <a:t>2017-06-04</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67F2E1A3-0648-48D4-8A04-447A722848C3}" type="slidenum">
              <a:rPr lang="sv-SE" smtClean="0"/>
              <a:pPr/>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A1E31115-7AAD-4F8D-BE20-514483CFC462}" type="datetimeFigureOut">
              <a:rPr lang="sv-SE" smtClean="0"/>
              <a:pPr/>
              <a:t>2017-06-04</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67F2E1A3-0648-48D4-8A04-447A722848C3}" type="slidenum">
              <a:rPr lang="sv-SE" smtClean="0"/>
              <a:pPr/>
              <a:t>‹#›</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sv-S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E31115-7AAD-4F8D-BE20-514483CFC462}" type="datetimeFigureOut">
              <a:rPr lang="sv-SE" smtClean="0"/>
              <a:pPr/>
              <a:t>2017-06-04</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67F2E1A3-0648-48D4-8A04-447A722848C3}" type="slidenum">
              <a:rPr lang="sv-SE" smtClean="0"/>
              <a:pPr/>
              <a:t>‹#›</a:t>
            </a:fld>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Date Placeholder 4"/>
          <p:cNvSpPr>
            <a:spLocks noGrp="1"/>
          </p:cNvSpPr>
          <p:nvPr>
            <p:ph type="dt" sz="half" idx="10"/>
          </p:nvPr>
        </p:nvSpPr>
        <p:spPr/>
        <p:txBody>
          <a:bodyPr/>
          <a:lstStyle/>
          <a:p>
            <a:fld id="{A1E31115-7AAD-4F8D-BE20-514483CFC462}" type="datetimeFigureOut">
              <a:rPr lang="sv-SE" smtClean="0"/>
              <a:pPr/>
              <a:t>2017-06-04</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67F2E1A3-0648-48D4-8A04-447A722848C3}" type="slidenum">
              <a:rPr lang="sv-SE" smtClean="0"/>
              <a:pPr/>
              <a:t>‹#›</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sv-S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7" name="Date Placeholder 6"/>
          <p:cNvSpPr>
            <a:spLocks noGrp="1"/>
          </p:cNvSpPr>
          <p:nvPr>
            <p:ph type="dt" sz="half" idx="10"/>
          </p:nvPr>
        </p:nvSpPr>
        <p:spPr/>
        <p:txBody>
          <a:bodyPr/>
          <a:lstStyle/>
          <a:p>
            <a:fld id="{A1E31115-7AAD-4F8D-BE20-514483CFC462}" type="datetimeFigureOut">
              <a:rPr lang="sv-SE" smtClean="0"/>
              <a:pPr/>
              <a:t>2017-06-04</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67F2E1A3-0648-48D4-8A04-447A722848C3}" type="slidenum">
              <a:rPr lang="sv-SE" smtClean="0"/>
              <a:pPr/>
              <a:t>‹#›</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Date Placeholder 2"/>
          <p:cNvSpPr>
            <a:spLocks noGrp="1"/>
          </p:cNvSpPr>
          <p:nvPr>
            <p:ph type="dt" sz="half" idx="10"/>
          </p:nvPr>
        </p:nvSpPr>
        <p:spPr/>
        <p:txBody>
          <a:bodyPr/>
          <a:lstStyle/>
          <a:p>
            <a:fld id="{A1E31115-7AAD-4F8D-BE20-514483CFC462}" type="datetimeFigureOut">
              <a:rPr lang="sv-SE" smtClean="0"/>
              <a:pPr/>
              <a:t>2017-06-04</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67F2E1A3-0648-48D4-8A04-447A722848C3}" type="slidenum">
              <a:rPr lang="sv-SE" smtClean="0"/>
              <a:pPr/>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E31115-7AAD-4F8D-BE20-514483CFC462}" type="datetimeFigureOut">
              <a:rPr lang="sv-SE" smtClean="0"/>
              <a:pPr/>
              <a:t>2017-06-04</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67F2E1A3-0648-48D4-8A04-447A722848C3}" type="slidenum">
              <a:rPr lang="sv-SE" smtClean="0"/>
              <a:pPr/>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sv-S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E31115-7AAD-4F8D-BE20-514483CFC462}" type="datetimeFigureOut">
              <a:rPr lang="sv-SE" smtClean="0"/>
              <a:pPr/>
              <a:t>2017-06-04</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67F2E1A3-0648-48D4-8A04-447A722848C3}" type="slidenum">
              <a:rPr lang="sv-SE" smtClean="0"/>
              <a:pPr/>
              <a:t>‹#›</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sv-S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E31115-7AAD-4F8D-BE20-514483CFC462}" type="datetimeFigureOut">
              <a:rPr lang="sv-SE" smtClean="0"/>
              <a:pPr/>
              <a:t>2017-06-04</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67F2E1A3-0648-48D4-8A04-447A722848C3}" type="slidenum">
              <a:rPr lang="sv-SE" smtClean="0"/>
              <a:pPr/>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sv-S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E31115-7AAD-4F8D-BE20-514483CFC462}" type="datetimeFigureOut">
              <a:rPr lang="sv-SE" smtClean="0"/>
              <a:pPr/>
              <a:t>2017-06-04</a:t>
            </a:fld>
            <a:endParaRPr lang="sv-S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F2E1A3-0648-48D4-8A04-447A722848C3}" type="slidenum">
              <a:rPr lang="sv-SE" smtClean="0"/>
              <a:pPr/>
              <a:t>‹#›</a:t>
            </a:fld>
            <a:endParaRPr lang="sv-S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Global burden of diseases</a:t>
            </a:r>
            <a:endParaRPr lang="sv-SE" dirty="0"/>
          </a:p>
        </p:txBody>
      </p:sp>
      <p:sp>
        <p:nvSpPr>
          <p:cNvPr id="5" name="Content Placeholder 4"/>
          <p:cNvSpPr>
            <a:spLocks noGrp="1"/>
          </p:cNvSpPr>
          <p:nvPr>
            <p:ph idx="1"/>
          </p:nvPr>
        </p:nvSpPr>
        <p:spPr/>
        <p:txBody>
          <a:bodyPr>
            <a:normAutofit fontScale="77500" lnSpcReduction="20000"/>
          </a:bodyPr>
          <a:lstStyle/>
          <a:p>
            <a:r>
              <a:rPr lang="en-US" dirty="0"/>
              <a:t>National and local governments must determine priorities for health research and make decisions about investment in health systems and in health interventions in the face of limited resources, constantly increasing demands for healthcare, the development of new interventions and treatments, and increasing healthcare </a:t>
            </a:r>
            <a:r>
              <a:rPr lang="en-US" dirty="0" smtClean="0"/>
              <a:t>costs. </a:t>
            </a:r>
          </a:p>
          <a:p>
            <a:r>
              <a:rPr lang="en-US" dirty="0" smtClean="0"/>
              <a:t>Having </a:t>
            </a:r>
            <a:r>
              <a:rPr lang="en-US" dirty="0"/>
              <a:t>a consistent and comparable description of the burden of diseases and the risk factors that contribute to them is important to health decision-making and planning </a:t>
            </a:r>
            <a:r>
              <a:rPr lang="en-US" dirty="0" smtClean="0"/>
              <a:t>processes. </a:t>
            </a:r>
          </a:p>
          <a:p>
            <a:r>
              <a:rPr lang="en-US" dirty="0" smtClean="0"/>
              <a:t>Summary </a:t>
            </a:r>
            <a:r>
              <a:rPr lang="en-US" dirty="0"/>
              <a:t>measures of population health are popular and widely used because they provide understandable representations of complex epidemiology that can be used to develop efficient preventive </a:t>
            </a:r>
            <a:r>
              <a:rPr lang="en-US" dirty="0" smtClean="0"/>
              <a:t>strategies.</a:t>
            </a:r>
            <a:endParaRPr lang="sv-SE"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Global burden of diseases</a:t>
            </a:r>
            <a:endParaRPr lang="sv-SE"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    </a:t>
            </a:r>
            <a:r>
              <a:rPr lang="en-US" b="1" dirty="0" smtClean="0"/>
              <a:t>Population </a:t>
            </a:r>
            <a:r>
              <a:rPr lang="en-US" b="1" dirty="0"/>
              <a:t>health summary measures can be reported at international, national, or local levels. They have three main uses:</a:t>
            </a:r>
          </a:p>
          <a:p>
            <a:r>
              <a:rPr lang="en-US" dirty="0" smtClean="0"/>
              <a:t>To </a:t>
            </a:r>
            <a:r>
              <a:rPr lang="en-US" dirty="0"/>
              <a:t>compare population health across communities and over time</a:t>
            </a:r>
            <a:r>
              <a:rPr lang="en-US" dirty="0" smtClean="0"/>
              <a:t>”;</a:t>
            </a:r>
          </a:p>
          <a:p>
            <a:r>
              <a:rPr lang="en-US" dirty="0" smtClean="0"/>
              <a:t> </a:t>
            </a:r>
            <a:r>
              <a:rPr lang="en-US" dirty="0"/>
              <a:t>To provide a full picture of which diseases, injuries and risk factors contribute the most to poor health in a specific population, including identification of the most important health problems and whether they are getting better or worse over time (this is probably the most common use of summary measures of health</a:t>
            </a:r>
            <a:r>
              <a:rPr lang="en-US" dirty="0" smtClean="0"/>
              <a:t>);</a:t>
            </a:r>
          </a:p>
          <a:p>
            <a:r>
              <a:rPr lang="en-US" dirty="0" smtClean="0"/>
              <a:t>To </a:t>
            </a:r>
            <a:r>
              <a:rPr lang="en-US" dirty="0"/>
              <a:t>assess which information or sources of information are missing, uncertain, or of low </a:t>
            </a:r>
            <a:r>
              <a:rPr lang="en-US" dirty="0" smtClean="0"/>
              <a:t>quality.</a:t>
            </a:r>
            <a:endParaRPr lang="en-US" dirty="0"/>
          </a:p>
          <a:p>
            <a:endParaRPr lang="sv-SE"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1354162"/>
          </a:xfrm>
        </p:spPr>
        <p:txBody>
          <a:bodyPr>
            <a:normAutofit fontScale="90000"/>
          </a:bodyPr>
          <a:lstStyle/>
          <a:p>
            <a:r>
              <a:rPr lang="en-US" b="1" dirty="0" smtClean="0"/>
              <a:t>Calculations used in Burden of Disease Measurement</a:t>
            </a:r>
            <a:br>
              <a:rPr lang="en-US" b="1" dirty="0" smtClean="0"/>
            </a:br>
            <a:endParaRPr lang="sv-SE" dirty="0"/>
          </a:p>
        </p:txBody>
      </p:sp>
      <p:sp>
        <p:nvSpPr>
          <p:cNvPr id="3" name="Content Placeholder 2"/>
          <p:cNvSpPr>
            <a:spLocks noGrp="1"/>
          </p:cNvSpPr>
          <p:nvPr>
            <p:ph idx="1"/>
          </p:nvPr>
        </p:nvSpPr>
        <p:spPr/>
        <p:txBody>
          <a:bodyPr>
            <a:normAutofit fontScale="70000" lnSpcReduction="20000"/>
          </a:bodyPr>
          <a:lstStyle/>
          <a:p>
            <a:r>
              <a:rPr lang="en-US" dirty="0" smtClean="0"/>
              <a:t>While </a:t>
            </a:r>
            <a:r>
              <a:rPr lang="en-US" dirty="0"/>
              <a:t>individuals generally know when they are healthy or sick, there is no consensus about how to define the health of a population or on how much a given population is affected by illness or disease. </a:t>
            </a:r>
            <a:endParaRPr lang="en-US" dirty="0" smtClean="0"/>
          </a:p>
          <a:p>
            <a:r>
              <a:rPr lang="en-US" dirty="0" smtClean="0"/>
              <a:t>For </a:t>
            </a:r>
            <a:r>
              <a:rPr lang="en-US" dirty="0"/>
              <a:t>many years, population health was evaluated using mortality-based indicators only. In other words, the health of a population was determined by how many people died and why – the causes and rates of death. Although mortality-based indicators are useful, they do not provide all the information necessary to assess the health of a population or to compare the effectiveness of interventions to protect or improve </a:t>
            </a:r>
            <a:r>
              <a:rPr lang="en-US" dirty="0" smtClean="0"/>
              <a:t>health. </a:t>
            </a:r>
          </a:p>
          <a:p>
            <a:r>
              <a:rPr lang="en-US" dirty="0" smtClean="0"/>
              <a:t>That </a:t>
            </a:r>
            <a:r>
              <a:rPr lang="en-US" dirty="0"/>
              <a:t>is, they do not take into consideration the effects of being ill, perhaps for many years, before death or recovery. Summary measures provide a fuller account of the health of a population because they include estimates of the effects of morbidity as well as mortality.</a:t>
            </a:r>
          </a:p>
          <a:p>
            <a:endParaRPr lang="sv-SE"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Health-Adjusted Life Years (HALYs)</a:t>
            </a:r>
            <a:r>
              <a:rPr lang="en-US" dirty="0" smtClean="0"/>
              <a:t> </a:t>
            </a:r>
            <a:endParaRPr lang="sv-SE" dirty="0"/>
          </a:p>
        </p:txBody>
      </p:sp>
      <p:sp>
        <p:nvSpPr>
          <p:cNvPr id="3" name="Content Placeholder 2"/>
          <p:cNvSpPr>
            <a:spLocks noGrp="1"/>
          </p:cNvSpPr>
          <p:nvPr>
            <p:ph idx="1"/>
          </p:nvPr>
        </p:nvSpPr>
        <p:spPr>
          <a:xfrm>
            <a:off x="457200" y="1340768"/>
            <a:ext cx="8229600" cy="4785395"/>
          </a:xfrm>
        </p:spPr>
        <p:txBody>
          <a:bodyPr>
            <a:normAutofit fontScale="70000" lnSpcReduction="20000"/>
          </a:bodyPr>
          <a:lstStyle/>
          <a:p>
            <a:r>
              <a:rPr lang="en-US" b="1" dirty="0"/>
              <a:t>Health-Adjusted Life Years (HALYs)</a:t>
            </a:r>
            <a:r>
              <a:rPr lang="en-US" dirty="0"/>
              <a:t> are summary measures of population health used in burden of disease estimates. They combine the effects of disability or disease (morbidity) and death (mortality) simultaneously. HALYs, an umbrella term for a number of such summary measures, allow for comparisons to be made across illnesses, interventions, and populations </a:t>
            </a:r>
            <a:r>
              <a:rPr lang="en-US" dirty="0" smtClean="0"/>
              <a:t>. </a:t>
            </a:r>
            <a:r>
              <a:rPr lang="en-US" dirty="0"/>
              <a:t>The data are normally presented by age, sex, and region.</a:t>
            </a:r>
          </a:p>
          <a:p>
            <a:r>
              <a:rPr lang="en-US" dirty="0"/>
              <a:t>To calculate the HALYs of a disease, three general steps are required. As Gold et al., </a:t>
            </a:r>
            <a:r>
              <a:rPr lang="en-US" dirty="0" smtClean="0"/>
              <a:t>describe</a:t>
            </a:r>
            <a:r>
              <a:rPr lang="en-US" dirty="0"/>
              <a:t>, researchers must:</a:t>
            </a:r>
          </a:p>
          <a:p>
            <a:pPr>
              <a:buNone/>
            </a:pPr>
            <a:r>
              <a:rPr lang="en-US" dirty="0"/>
              <a:t>1. Describe the associated state of health (“health state”) or disease conditions;</a:t>
            </a:r>
          </a:p>
          <a:p>
            <a:pPr>
              <a:buNone/>
            </a:pPr>
            <a:r>
              <a:rPr lang="en-US" dirty="0"/>
              <a:t>2. Develop numerical values or weights for the health state or condition;</a:t>
            </a:r>
          </a:p>
          <a:p>
            <a:pPr>
              <a:buNone/>
            </a:pPr>
            <a:r>
              <a:rPr lang="en-US" dirty="0"/>
              <a:t>3. Combine the numerical values of each health state with estimates of life expectancy.</a:t>
            </a:r>
          </a:p>
          <a:p>
            <a:endParaRPr lang="sv-SE"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HALYs</a:t>
            </a:r>
            <a:endParaRPr lang="sv-SE" dirty="0"/>
          </a:p>
        </p:txBody>
      </p:sp>
      <p:sp>
        <p:nvSpPr>
          <p:cNvPr id="3" name="Content Placeholder 2"/>
          <p:cNvSpPr>
            <a:spLocks noGrp="1"/>
          </p:cNvSpPr>
          <p:nvPr>
            <p:ph idx="1"/>
          </p:nvPr>
        </p:nvSpPr>
        <p:spPr/>
        <p:txBody>
          <a:bodyPr>
            <a:normAutofit fontScale="92500" lnSpcReduction="20000"/>
          </a:bodyPr>
          <a:lstStyle/>
          <a:p>
            <a:r>
              <a:rPr lang="en-US" dirty="0"/>
              <a:t>The morbidity components of HALYs are referred to as </a:t>
            </a:r>
            <a:r>
              <a:rPr lang="en-US" b="1" dirty="0"/>
              <a:t>Health-Related Quality of Life (HRQL)</a:t>
            </a:r>
            <a:r>
              <a:rPr lang="en-US" dirty="0"/>
              <a:t> and are represented on a scale of 0 to 1. </a:t>
            </a:r>
            <a:endParaRPr lang="en-US" dirty="0" smtClean="0"/>
          </a:p>
          <a:p>
            <a:r>
              <a:rPr lang="en-US" dirty="0" smtClean="0"/>
              <a:t>Two </a:t>
            </a:r>
            <a:r>
              <a:rPr lang="en-US" dirty="0"/>
              <a:t>common measures of HALYs, </a:t>
            </a:r>
            <a:endParaRPr lang="en-US" dirty="0" smtClean="0"/>
          </a:p>
          <a:p>
            <a:pPr>
              <a:buNone/>
            </a:pPr>
            <a:r>
              <a:rPr lang="en-US" b="1" dirty="0" smtClean="0"/>
              <a:t>    - Quality-Adjusted </a:t>
            </a:r>
            <a:r>
              <a:rPr lang="en-US" b="1" dirty="0"/>
              <a:t>Life Years (QALYs)</a:t>
            </a:r>
            <a:r>
              <a:rPr lang="en-US" dirty="0"/>
              <a:t> and </a:t>
            </a:r>
            <a:endParaRPr lang="en-US" dirty="0" smtClean="0"/>
          </a:p>
          <a:p>
            <a:pPr>
              <a:buNone/>
            </a:pPr>
            <a:r>
              <a:rPr lang="en-US" b="1" dirty="0" smtClean="0"/>
              <a:t>    - Disability-Adjusted </a:t>
            </a:r>
            <a:r>
              <a:rPr lang="en-US" b="1" dirty="0"/>
              <a:t>Life Years (DALYs)</a:t>
            </a:r>
            <a:r>
              <a:rPr lang="en-US" dirty="0"/>
              <a:t>, </a:t>
            </a:r>
            <a:endParaRPr lang="en-US" dirty="0" smtClean="0"/>
          </a:p>
          <a:p>
            <a:pPr>
              <a:buNone/>
            </a:pPr>
            <a:r>
              <a:rPr lang="en-US" dirty="0" smtClean="0"/>
              <a:t>     As </a:t>
            </a:r>
            <a:r>
              <a:rPr lang="en-US" dirty="0"/>
              <a:t>will be seen, QALY and DALY have different purposes and use different approaches to calculate HRQL associated with disease conditions or good </a:t>
            </a:r>
            <a:r>
              <a:rPr lang="en-US" dirty="0" smtClean="0"/>
              <a:t>health.</a:t>
            </a:r>
            <a:endParaRPr lang="sv-SE"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QALYs</a:t>
            </a:r>
            <a:endParaRPr lang="sv-SE" dirty="0"/>
          </a:p>
        </p:txBody>
      </p:sp>
      <p:sp>
        <p:nvSpPr>
          <p:cNvPr id="3" name="Content Placeholder 2"/>
          <p:cNvSpPr>
            <a:spLocks noGrp="1"/>
          </p:cNvSpPr>
          <p:nvPr>
            <p:ph idx="1"/>
          </p:nvPr>
        </p:nvSpPr>
        <p:spPr/>
        <p:txBody>
          <a:bodyPr>
            <a:normAutofit lnSpcReduction="10000"/>
          </a:bodyPr>
          <a:lstStyle/>
          <a:p>
            <a:pPr>
              <a:buNone/>
            </a:pPr>
            <a:r>
              <a:rPr lang="en-US" b="1" dirty="0" smtClean="0"/>
              <a:t>   QALYs</a:t>
            </a:r>
            <a:endParaRPr lang="en-US" dirty="0"/>
          </a:p>
          <a:p>
            <a:r>
              <a:rPr lang="en-US" dirty="0"/>
              <a:t>Quality-adjusted life years are usually used to </a:t>
            </a:r>
            <a:r>
              <a:rPr lang="en-US" dirty="0" smtClean="0"/>
              <a:t>analyze </a:t>
            </a:r>
            <a:r>
              <a:rPr lang="en-US" dirty="0"/>
              <a:t>clinical interventions.</a:t>
            </a:r>
          </a:p>
          <a:p>
            <a:r>
              <a:rPr lang="en-US" dirty="0"/>
              <a:t>The goal is to maximize the “good” of quality of life.</a:t>
            </a:r>
          </a:p>
          <a:p>
            <a:r>
              <a:rPr lang="en-US" dirty="0"/>
              <a:t>QALYs use utility weights (0 = death and 1 = perfect health) </a:t>
            </a:r>
            <a:r>
              <a:rPr lang="en-US" dirty="0" smtClean="0"/>
              <a:t> </a:t>
            </a:r>
          </a:p>
          <a:p>
            <a:r>
              <a:rPr lang="en-US" dirty="0" smtClean="0"/>
              <a:t>QALYs can measure both the effectiveness and the cost-effectiveness of an intervention. </a:t>
            </a:r>
          </a:p>
          <a:p>
            <a:endParaRPr lang="en-US" dirty="0"/>
          </a:p>
          <a:p>
            <a:endParaRPr lang="sv-SE"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QALYs</a:t>
            </a:r>
            <a:endParaRPr lang="sv-SE" dirty="0"/>
          </a:p>
        </p:txBody>
      </p:sp>
      <p:sp>
        <p:nvSpPr>
          <p:cNvPr id="3" name="Content Placeholder 2"/>
          <p:cNvSpPr>
            <a:spLocks noGrp="1"/>
          </p:cNvSpPr>
          <p:nvPr>
            <p:ph idx="1"/>
          </p:nvPr>
        </p:nvSpPr>
        <p:spPr>
          <a:xfrm>
            <a:off x="467544" y="1340768"/>
            <a:ext cx="8219256" cy="4785395"/>
          </a:xfrm>
        </p:spPr>
        <p:txBody>
          <a:bodyPr>
            <a:normAutofit fontScale="85000" lnSpcReduction="10000"/>
          </a:bodyPr>
          <a:lstStyle/>
          <a:p>
            <a:r>
              <a:rPr lang="en-US" dirty="0" smtClean="0"/>
              <a:t>For </a:t>
            </a:r>
            <a:r>
              <a:rPr lang="en-US" dirty="0"/>
              <a:t>example, QALYs can compare an intervention that can help prolong life but has serious side effects (such as permanent disability caused by radiation or chemotherapy for cancer), with an intervention that improves quality of life without prolonging it (such a palliative pain management). </a:t>
            </a:r>
            <a:endParaRPr lang="en-US" dirty="0" smtClean="0"/>
          </a:p>
          <a:p>
            <a:r>
              <a:rPr lang="en-US" dirty="0" smtClean="0"/>
              <a:t>The </a:t>
            </a:r>
            <a:r>
              <a:rPr lang="en-US" dirty="0"/>
              <a:t>measure can give an idea of how many extra months or years of life of reasonable quality of health a person might gain with each </a:t>
            </a:r>
            <a:r>
              <a:rPr lang="en-US" dirty="0" smtClean="0"/>
              <a:t>intervention. </a:t>
            </a:r>
          </a:p>
          <a:p>
            <a:r>
              <a:rPr lang="en-US" dirty="0" smtClean="0"/>
              <a:t>QALYs </a:t>
            </a:r>
            <a:r>
              <a:rPr lang="en-US" dirty="0"/>
              <a:t>are calculated by multiplying the number of years of life added, by the HRQL</a:t>
            </a:r>
            <a:r>
              <a:rPr lang="en-US" dirty="0" smtClean="0"/>
              <a:t>.</a:t>
            </a:r>
            <a:endParaRPr lang="en-US" dirty="0"/>
          </a:p>
          <a:p>
            <a:r>
              <a:rPr lang="en-US" b="1" dirty="0"/>
              <a:t>QALYs = additional number years of life x </a:t>
            </a:r>
            <a:r>
              <a:rPr lang="en-US" b="1" dirty="0" smtClean="0"/>
              <a:t>HRQL</a:t>
            </a:r>
            <a:endParaRPr lang="en-US"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DALYs</a:t>
            </a:r>
            <a:endParaRPr lang="sv-SE" dirty="0"/>
          </a:p>
        </p:txBody>
      </p:sp>
      <p:sp>
        <p:nvSpPr>
          <p:cNvPr id="3" name="Content Placeholder 2"/>
          <p:cNvSpPr>
            <a:spLocks noGrp="1"/>
          </p:cNvSpPr>
          <p:nvPr>
            <p:ph idx="1"/>
          </p:nvPr>
        </p:nvSpPr>
        <p:spPr>
          <a:xfrm>
            <a:off x="457200" y="1268760"/>
            <a:ext cx="8291264" cy="4857403"/>
          </a:xfrm>
        </p:spPr>
        <p:txBody>
          <a:bodyPr>
            <a:normAutofit fontScale="77500" lnSpcReduction="20000"/>
          </a:bodyPr>
          <a:lstStyle/>
          <a:p>
            <a:r>
              <a:rPr lang="en-US" dirty="0"/>
              <a:t>The DALY method was developed in 1990 by researchers at the World Bank and Harvard University to quantify the burden of disease and disability in populations</a:t>
            </a:r>
            <a:r>
              <a:rPr lang="en-US" dirty="0" smtClean="0"/>
              <a:t>.</a:t>
            </a:r>
          </a:p>
          <a:p>
            <a:r>
              <a:rPr lang="en-US" dirty="0" smtClean="0"/>
              <a:t> </a:t>
            </a:r>
            <a:r>
              <a:rPr lang="en-US" dirty="0"/>
              <a:t>It measures the difference or gap between the current health of a population and an ideal situation; i.e. where everyone reaches the standard life expectancy in perfect </a:t>
            </a:r>
            <a:r>
              <a:rPr lang="en-US" dirty="0" smtClean="0"/>
              <a:t>.</a:t>
            </a:r>
          </a:p>
          <a:p>
            <a:r>
              <a:rPr lang="en-US" dirty="0" smtClean="0"/>
              <a:t> </a:t>
            </a:r>
            <a:r>
              <a:rPr lang="en-US" dirty="0"/>
              <a:t>The DALY method is based on an assumption that time is the most appropriate measure for burden of disease, including the time lived with disability and the time lost due to premature </a:t>
            </a:r>
            <a:r>
              <a:rPr lang="en-US" dirty="0" smtClean="0"/>
              <a:t>mortality:</a:t>
            </a:r>
            <a:endParaRPr lang="en-US" dirty="0"/>
          </a:p>
          <a:p>
            <a:r>
              <a:rPr lang="en-US" dirty="0"/>
              <a:t>DALY= Years of life lost due to premature mortality (YLL) + Years lived with disability (YLD)</a:t>
            </a:r>
          </a:p>
          <a:p>
            <a:pPr>
              <a:buNone/>
            </a:pPr>
            <a:endParaRPr lang="en-US"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DALYs</a:t>
            </a:r>
            <a:endParaRPr lang="sv-SE" dirty="0"/>
          </a:p>
        </p:txBody>
      </p:sp>
      <p:pic>
        <p:nvPicPr>
          <p:cNvPr id="1026" name="Picture 2" descr="http://centreinfection.s3.amazonaws.com/wp/sites/2/2015/03/30040607/DALY-diag.png"/>
          <p:cNvPicPr>
            <a:picLocks noChangeAspect="1" noChangeArrowheads="1"/>
          </p:cNvPicPr>
          <p:nvPr/>
        </p:nvPicPr>
        <p:blipFill>
          <a:blip r:embed="rId2" cstate="print"/>
          <a:srcRect/>
          <a:stretch>
            <a:fillRect/>
          </a:stretch>
        </p:blipFill>
        <p:spPr bwMode="auto">
          <a:xfrm>
            <a:off x="467544" y="1844824"/>
            <a:ext cx="8427672" cy="3168351"/>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400</TotalTime>
  <Words>687</Words>
  <Application>Microsoft Office PowerPoint</Application>
  <PresentationFormat>On-screen Show (4:3)</PresentationFormat>
  <Paragraphs>42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Global burden of diseases</vt:lpstr>
      <vt:lpstr>Global burden of diseases</vt:lpstr>
      <vt:lpstr>Calculations used in Burden of Disease Measurement </vt:lpstr>
      <vt:lpstr>Health-Adjusted Life Years (HALYs) </vt:lpstr>
      <vt:lpstr>HALYs</vt:lpstr>
      <vt:lpstr>QALYs</vt:lpstr>
      <vt:lpstr>QALYs</vt:lpstr>
      <vt:lpstr>DALYs</vt:lpstr>
      <vt:lpstr>DALYs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Global burden of diseases</dc:title>
  <dc:creator>Hana</dc:creator>
  <cp:lastModifiedBy>somaya alkiswani</cp:lastModifiedBy>
  <cp:revision>4</cp:revision>
  <dcterms:created xsi:type="dcterms:W3CDTF">2016-05-17T11:43:50Z</dcterms:created>
  <dcterms:modified xsi:type="dcterms:W3CDTF">2017-06-04T20:34:12Z</dcterms:modified>
</cp:coreProperties>
</file>