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6" autoAdjust="0"/>
    <p:restoredTop sz="94660"/>
  </p:normalViewPr>
  <p:slideViewPr>
    <p:cSldViewPr>
      <p:cViewPr>
        <p:scale>
          <a:sx n="75" d="100"/>
          <a:sy n="75" d="100"/>
        </p:scale>
        <p:origin x="-66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ACB7A-5457-45E6-9947-C785B1FF3CCA}" type="datetimeFigureOut">
              <a:rPr lang="sv-SE" smtClean="0"/>
              <a:pPr/>
              <a:t>2016-05-13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D084E3B-7A87-4727-AA8B-C7B9D5F3BD62}"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ACB7A-5457-45E6-9947-C785B1FF3CCA}" type="datetimeFigureOut">
              <a:rPr lang="sv-SE" smtClean="0"/>
              <a:pPr/>
              <a:t>2016-05-13</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84E3B-7A87-4727-AA8B-C7B9D5F3BD62}"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Health</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sv-SE" b="1" dirty="0"/>
              <a:t>Children: reducing mortality</a:t>
            </a:r>
          </a:p>
        </p:txBody>
      </p:sp>
      <p:sp>
        <p:nvSpPr>
          <p:cNvPr id="3" name="Content Placeholder 2"/>
          <p:cNvSpPr>
            <a:spLocks noGrp="1"/>
          </p:cNvSpPr>
          <p:nvPr>
            <p:ph idx="1"/>
          </p:nvPr>
        </p:nvSpPr>
        <p:spPr/>
        <p:txBody>
          <a:bodyPr>
            <a:normAutofit fontScale="85000" lnSpcReduction="20000"/>
          </a:bodyPr>
          <a:lstStyle/>
          <a:p>
            <a:pPr fontAlgn="base"/>
            <a:endParaRPr lang="en-US" b="1" dirty="0"/>
          </a:p>
          <a:p>
            <a:pPr fontAlgn="base"/>
            <a:r>
              <a:rPr lang="en-US" dirty="0"/>
              <a:t>5.9 million children under the age of 5 died in 2015.</a:t>
            </a:r>
          </a:p>
          <a:p>
            <a:pPr fontAlgn="base"/>
            <a:r>
              <a:rPr lang="en-US" dirty="0"/>
              <a:t>More than half of these early child deaths are due to conditions that could be prevented or treated with access to simple, affordable interventions.</a:t>
            </a:r>
          </a:p>
          <a:p>
            <a:pPr fontAlgn="base"/>
            <a:r>
              <a:rPr lang="en-US" dirty="0"/>
              <a:t>Leading causes of death in under-5 children are preterm birth complications, pneumonia, birth asphyxia, </a:t>
            </a:r>
            <a:r>
              <a:rPr lang="en-US" dirty="0" err="1"/>
              <a:t>diarrhoea</a:t>
            </a:r>
            <a:r>
              <a:rPr lang="en-US" dirty="0"/>
              <a:t> and malaria. About 45% of all child deaths are linked to malnutrition.</a:t>
            </a:r>
          </a:p>
          <a:p>
            <a:pPr fontAlgn="base"/>
            <a:r>
              <a:rPr lang="en-US" dirty="0"/>
              <a:t>Children in sub-Saharan Africa are more than 14 times more likely to die before the age of 5 than children in developed regions.</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Children: reducing mortality</a:t>
            </a:r>
            <a:endParaRPr lang="sv-SE" dirty="0"/>
          </a:p>
        </p:txBody>
      </p:sp>
      <p:sp>
        <p:nvSpPr>
          <p:cNvPr id="3" name="Content Placeholder 2"/>
          <p:cNvSpPr>
            <a:spLocks noGrp="1"/>
          </p:cNvSpPr>
          <p:nvPr>
            <p:ph idx="1"/>
          </p:nvPr>
        </p:nvSpPr>
        <p:spPr/>
        <p:txBody>
          <a:bodyPr>
            <a:normAutofit fontScale="85000" lnSpcReduction="20000"/>
          </a:bodyPr>
          <a:lstStyle/>
          <a:p>
            <a:pPr fontAlgn="base"/>
            <a:r>
              <a:rPr lang="en-US" dirty="0"/>
              <a:t>A child's risk of dying is highest in the neonatal period, the first 28 days of life. Safe childbirth and effective neonatal care are essential to prevent these deaths. 45% of child deaths under the age of 5 take place during the neonatal period.</a:t>
            </a:r>
          </a:p>
          <a:p>
            <a:pPr fontAlgn="base"/>
            <a:r>
              <a:rPr lang="en-US" dirty="0"/>
              <a:t>Preterm birth, </a:t>
            </a:r>
            <a:r>
              <a:rPr lang="en-US" dirty="0" err="1"/>
              <a:t>intrapartum</a:t>
            </a:r>
            <a:r>
              <a:rPr lang="en-US" dirty="0"/>
              <a:t>-related complications (birth asphyxia or lack of breathing at birth), and infections cause most neonatal deaths. From the end of the neonatal period and through the first 5 years of life, the main causes of death are pneumonia, </a:t>
            </a:r>
            <a:r>
              <a:rPr lang="en-US" dirty="0" err="1"/>
              <a:t>diarrhoea</a:t>
            </a:r>
            <a:r>
              <a:rPr lang="en-US" dirty="0"/>
              <a:t> and malaria. Malnutrition is the underlying contributing factor in about 45% of all child deaths, making children more vulnerable to severe diseases.</a:t>
            </a:r>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Children: reducing mortality</a:t>
            </a:r>
            <a:endParaRPr lang="sv-SE" dirty="0"/>
          </a:p>
        </p:txBody>
      </p:sp>
      <p:sp>
        <p:nvSpPr>
          <p:cNvPr id="3" name="Content Placeholder 2"/>
          <p:cNvSpPr>
            <a:spLocks noGrp="1"/>
          </p:cNvSpPr>
          <p:nvPr>
            <p:ph idx="1"/>
          </p:nvPr>
        </p:nvSpPr>
        <p:spPr/>
        <p:txBody>
          <a:bodyPr/>
          <a:lstStyle/>
          <a:p>
            <a:r>
              <a:rPr lang="en-US" dirty="0"/>
              <a:t>Overall, substantial progress has been made towards achieving Millennium Development Goal (MDG) 4. Since 1990 the global under-5 mortality rate has dropped from 91 deaths per 1000 live births in 1990 to 43 in 2015. But the rate of this reduction in under-5 mortality was insufficient to reach the MDG target of a two-thirds reduction of 1990 mortality levels by the year 2015.</a:t>
            </a: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Children under the age of 5</a:t>
            </a:r>
            <a:br>
              <a:rPr lang="en-US" b="1" dirty="0" smtClean="0"/>
            </a:br>
            <a:endParaRPr lang="sv-SE" dirty="0"/>
          </a:p>
        </p:txBody>
      </p:sp>
      <p:sp>
        <p:nvSpPr>
          <p:cNvPr id="3" name="Content Placeholder 2"/>
          <p:cNvSpPr>
            <a:spLocks noGrp="1"/>
          </p:cNvSpPr>
          <p:nvPr>
            <p:ph idx="1"/>
          </p:nvPr>
        </p:nvSpPr>
        <p:spPr/>
        <p:txBody>
          <a:bodyPr>
            <a:normAutofit/>
          </a:bodyPr>
          <a:lstStyle/>
          <a:p>
            <a:pPr fontAlgn="base"/>
            <a:r>
              <a:rPr lang="en-US" dirty="0" smtClean="0"/>
              <a:t>Substantial </a:t>
            </a:r>
            <a:r>
              <a:rPr lang="en-US" dirty="0"/>
              <a:t>global progress has been made in reducing child deaths since 1990. The number of under-5 deaths worldwide has declined from 12.7 (12.6, 13.0) million in 1990 to 5.9 (5.7, 6.4) million in 2015 – 16 000 every day compared with 35 000 in 1990. Since 1990, the global under-5 mortality rate has dropped 53%, from 91 (89, 92) deaths per 1,000 live births in 1990 to 43 (41, 46) in 2015.</a:t>
            </a:r>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Children under the age of 5</a:t>
            </a:r>
            <a:br>
              <a:rPr lang="en-US" b="1" dirty="0" smtClean="0"/>
            </a:br>
            <a:endParaRPr lang="sv-SE" dirty="0"/>
          </a:p>
        </p:txBody>
      </p:sp>
      <p:sp>
        <p:nvSpPr>
          <p:cNvPr id="3" name="Content Placeholder 2"/>
          <p:cNvSpPr>
            <a:spLocks noGrp="1"/>
          </p:cNvSpPr>
          <p:nvPr>
            <p:ph idx="1"/>
          </p:nvPr>
        </p:nvSpPr>
        <p:spPr/>
        <p:txBody>
          <a:bodyPr>
            <a:normAutofit lnSpcReduction="10000"/>
          </a:bodyPr>
          <a:lstStyle/>
          <a:p>
            <a:r>
              <a:rPr lang="en-US" dirty="0"/>
              <a:t>The world as a whole has been accelerating progress in reducing the under-5 mortality rate. Promisingly, sub-Saharan Africa, the region with the highest under-5 mortality rate in the world, has also registered a substantive acceleration. Its annual rate of reduction increased from 1.6 percent in 1990s to 4.1 percent in 2000–2015. The remarkable decline in under-5 mortality since 2000 has saved the lives of 48 million children under age 5.</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Children under the age of 5</a:t>
            </a:r>
            <a:br>
              <a:rPr lang="en-US" b="1" dirty="0" smtClean="0"/>
            </a:br>
            <a:endParaRPr lang="sv-SE" dirty="0"/>
          </a:p>
        </p:txBody>
      </p:sp>
      <p:sp>
        <p:nvSpPr>
          <p:cNvPr id="3" name="Content Placeholder 2"/>
          <p:cNvSpPr>
            <a:spLocks noGrp="1"/>
          </p:cNvSpPr>
          <p:nvPr>
            <p:ph idx="1"/>
          </p:nvPr>
        </p:nvSpPr>
        <p:spPr/>
        <p:txBody>
          <a:bodyPr>
            <a:normAutofit fontScale="70000" lnSpcReduction="20000"/>
          </a:bodyPr>
          <a:lstStyle/>
          <a:p>
            <a:r>
              <a:rPr lang="en-US" dirty="0"/>
              <a:t>Between 1990 and 2015, 62 of the 195 countries with available estimates met the Millennium Development Goal (MDG) 4 target of a two-thirds reduction in the under-5 mortality rate. Among them, 24 are low- and lower-middle income countries. </a:t>
            </a:r>
            <a:endParaRPr lang="en-US" dirty="0" smtClean="0"/>
          </a:p>
          <a:p>
            <a:r>
              <a:rPr lang="en-US" dirty="0" smtClean="0"/>
              <a:t>Despite </a:t>
            </a:r>
            <a:r>
              <a:rPr lang="en-US" dirty="0"/>
              <a:t>these gains, progress was insufficient to reach MDG 4 globally and in many regions. Currently, 79 countries have an under 5 mortality rate above 25, and 47 of them will not meet the proposed SDG target of 25 deaths per 1000 live births by 2030 if they continue their current trends in reducing under-5 mortality. </a:t>
            </a:r>
            <a:endParaRPr lang="en-US" dirty="0" smtClean="0"/>
          </a:p>
          <a:p>
            <a:r>
              <a:rPr lang="en-US" dirty="0" smtClean="0"/>
              <a:t>Among </a:t>
            </a:r>
            <a:r>
              <a:rPr lang="en-US" dirty="0"/>
              <a:t>these 47 countries, 34 are in sub-Saharan Africa. The acceleration needed to reach the goals in those 47 countries is substantial – 30 countries must at least double their current rate of reduction, and 11 of those 30 countries must at least triple their current rate of reduction.</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Children under the age of 5</a:t>
            </a:r>
            <a:br>
              <a:rPr lang="en-US" b="1" dirty="0" smtClean="0"/>
            </a:br>
            <a:endParaRPr lang="sv-SE" dirty="0"/>
          </a:p>
        </p:txBody>
      </p:sp>
      <p:sp>
        <p:nvSpPr>
          <p:cNvPr id="3" name="Content Placeholder 2"/>
          <p:cNvSpPr>
            <a:spLocks noGrp="1"/>
          </p:cNvSpPr>
          <p:nvPr>
            <p:ph idx="1"/>
          </p:nvPr>
        </p:nvSpPr>
        <p:spPr/>
        <p:txBody>
          <a:bodyPr>
            <a:normAutofit fontScale="70000" lnSpcReduction="20000"/>
          </a:bodyPr>
          <a:lstStyle/>
          <a:p>
            <a:pPr fontAlgn="base"/>
            <a:r>
              <a:rPr lang="en-US" dirty="0"/>
              <a:t>Wide gaps in child mortality across sub-groups or areas within countries have been documented, warranting a call for an equity-focused approach to reducing child mortality. Children are at greater risk of dying before age 5 if they are born in rural areas, poor households, or to a mother denied basic education.</a:t>
            </a:r>
          </a:p>
          <a:p>
            <a:pPr fontAlgn="base"/>
            <a:r>
              <a:rPr lang="en-US" dirty="0"/>
              <a:t>More than half of under-5 child deaths are due to diseases that are preventable and treatable through simple, affordable interventions. Strengthening health systems to provide such interventions to all children will save many young lives.</a:t>
            </a:r>
          </a:p>
          <a:p>
            <a:pPr fontAlgn="base"/>
            <a:r>
              <a:rPr lang="en-US" dirty="0"/>
              <a:t>Malnourished children, particularly those with severe acute malnutrition, have a higher risk of death from common childhood illness such as </a:t>
            </a:r>
            <a:r>
              <a:rPr lang="en-US" dirty="0" err="1"/>
              <a:t>diarrhoea</a:t>
            </a:r>
            <a:r>
              <a:rPr lang="en-US" dirty="0"/>
              <a:t>, pneumonia, and malaria. Nutrition-related factors contribute to about 45% of deaths in children under 5 years of age</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788</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Child Health</vt:lpstr>
      <vt:lpstr>Children: reducing mortality</vt:lpstr>
      <vt:lpstr>Children: reducing mortality</vt:lpstr>
      <vt:lpstr>Children: reducing mortality</vt:lpstr>
      <vt:lpstr>Children under the age of 5 </vt:lpstr>
      <vt:lpstr>Children under the age of 5 </vt:lpstr>
      <vt:lpstr>Children under the age of 5 </vt:lpstr>
      <vt:lpstr>Children under the age of 5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Health</dc:title>
  <dc:creator>Hana</dc:creator>
  <cp:lastModifiedBy>Hana</cp:lastModifiedBy>
  <cp:revision>3</cp:revision>
  <dcterms:created xsi:type="dcterms:W3CDTF">2016-05-11T18:31:58Z</dcterms:created>
  <dcterms:modified xsi:type="dcterms:W3CDTF">2016-05-13T17:36:28Z</dcterms:modified>
</cp:coreProperties>
</file>