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305" r:id="rId9"/>
    <p:sldId id="306" r:id="rId10"/>
    <p:sldId id="307" r:id="rId11"/>
    <p:sldId id="265" r:id="rId12"/>
    <p:sldId id="308" r:id="rId13"/>
    <p:sldId id="266" r:id="rId14"/>
    <p:sldId id="267" r:id="rId15"/>
    <p:sldId id="268" r:id="rId16"/>
    <p:sldId id="269" r:id="rId17"/>
    <p:sldId id="270" r:id="rId18"/>
    <p:sldId id="309" r:id="rId19"/>
    <p:sldId id="271" r:id="rId20"/>
    <p:sldId id="310" r:id="rId21"/>
    <p:sldId id="272" r:id="rId22"/>
    <p:sldId id="273" r:id="rId23"/>
    <p:sldId id="274" r:id="rId24"/>
    <p:sldId id="275" r:id="rId25"/>
    <p:sldId id="276" r:id="rId26"/>
    <p:sldId id="277" r:id="rId27"/>
    <p:sldId id="311" r:id="rId28"/>
    <p:sldId id="278" r:id="rId29"/>
    <p:sldId id="279" r:id="rId30"/>
    <p:sldId id="312" r:id="rId31"/>
    <p:sldId id="280" r:id="rId32"/>
    <p:sldId id="313" r:id="rId33"/>
    <p:sldId id="281" r:id="rId34"/>
    <p:sldId id="314" r:id="rId35"/>
    <p:sldId id="282" r:id="rId36"/>
    <p:sldId id="283" r:id="rId37"/>
    <p:sldId id="284" r:id="rId38"/>
    <p:sldId id="285" r:id="rId39"/>
    <p:sldId id="286" r:id="rId40"/>
    <p:sldId id="287"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9" autoAdjust="0"/>
    <p:restoredTop sz="94660"/>
  </p:normalViewPr>
  <p:slideViewPr>
    <p:cSldViewPr>
      <p:cViewPr varScale="1">
        <p:scale>
          <a:sx n="87" d="100"/>
          <a:sy n="87" d="100"/>
        </p:scale>
        <p:origin x="-152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A29D5F-51C5-48F8-B7A1-9120AB4332A2}" type="datetimeFigureOut">
              <a:rPr lang="en-US" smtClean="0"/>
              <a:t>7/2/2017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29D5F-51C5-48F8-B7A1-9120AB4332A2}" type="datetimeFigureOut">
              <a:rPr lang="en-US" smtClean="0"/>
              <a:t>7/2/2017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29D5F-51C5-48F8-B7A1-9120AB4332A2}" type="datetimeFigureOut">
              <a:rPr lang="en-US" smtClean="0"/>
              <a:t>7/2/2017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29D5F-51C5-48F8-B7A1-9120AB4332A2}" type="datetimeFigureOut">
              <a:rPr lang="en-US" smtClean="0"/>
              <a:t>7/2/2017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A29D5F-51C5-48F8-B7A1-9120AB4332A2}" type="datetimeFigureOut">
              <a:rPr lang="en-US" smtClean="0"/>
              <a:t>7/2/2017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A29D5F-51C5-48F8-B7A1-9120AB4332A2}" type="datetimeFigureOut">
              <a:rPr lang="en-US" smtClean="0"/>
              <a:t>7/2/2017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A29D5F-51C5-48F8-B7A1-9120AB4332A2}" type="datetimeFigureOut">
              <a:rPr lang="en-US" smtClean="0"/>
              <a:t>7/2/2017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A29D5F-51C5-48F8-B7A1-9120AB4332A2}" type="datetimeFigureOut">
              <a:rPr lang="en-US" smtClean="0"/>
              <a:t>7/2/2017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29D5F-51C5-48F8-B7A1-9120AB4332A2}" type="datetimeFigureOut">
              <a:rPr lang="en-US" smtClean="0"/>
              <a:t>7/2/2017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A29D5F-51C5-48F8-B7A1-9120AB4332A2}" type="datetimeFigureOut">
              <a:rPr lang="en-US" smtClean="0"/>
              <a:t>7/2/2017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18375-9834-4577-9BAE-41244DA60C1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CA29D5F-51C5-48F8-B7A1-9120AB4332A2}" type="datetimeFigureOut">
              <a:rPr lang="en-US" smtClean="0"/>
              <a:t>7/2/2017</a:t>
            </a:fld>
            <a:endParaRPr lang="en-US"/>
          </a:p>
        </p:txBody>
      </p:sp>
      <p:sp>
        <p:nvSpPr>
          <p:cNvPr id="9" name="Slide Number Placeholder 8"/>
          <p:cNvSpPr>
            <a:spLocks noGrp="1"/>
          </p:cNvSpPr>
          <p:nvPr>
            <p:ph type="sldNum" sz="quarter" idx="11"/>
          </p:nvPr>
        </p:nvSpPr>
        <p:spPr/>
        <p:txBody>
          <a:bodyPr/>
          <a:lstStyle/>
          <a:p>
            <a:fld id="{D7E18375-9834-4577-9BAE-41244DA60C1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7E18375-9834-4577-9BAE-41244DA60C1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CA29D5F-51C5-48F8-B7A1-9120AB4332A2}" type="datetimeFigureOut">
              <a:rPr lang="en-US" smtClean="0"/>
              <a:t>7/2/2017</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Consultation skills</a:t>
            </a:r>
            <a:endParaRPr lang="en-US" dirty="0"/>
          </a:p>
        </p:txBody>
      </p:sp>
      <p:sp>
        <p:nvSpPr>
          <p:cNvPr id="3" name="Subtitle 2"/>
          <p:cNvSpPr>
            <a:spLocks noGrp="1"/>
          </p:cNvSpPr>
          <p:nvPr>
            <p:ph type="subTitle" idx="1"/>
          </p:nvPr>
        </p:nvSpPr>
        <p:spPr/>
        <p:txBody>
          <a:bodyPr>
            <a:noAutofit/>
          </a:bodyPr>
          <a:lstStyle/>
          <a:p>
            <a:pPr algn="l"/>
            <a:r>
              <a:rPr lang="en-US" b="1" dirty="0" err="1" smtClean="0">
                <a:solidFill>
                  <a:schemeClr val="tx1"/>
                </a:solidFill>
              </a:rPr>
              <a:t>Ruba</a:t>
            </a:r>
            <a:r>
              <a:rPr lang="en-US" b="1" dirty="0" smtClean="0">
                <a:solidFill>
                  <a:schemeClr val="tx1"/>
                </a:solidFill>
              </a:rPr>
              <a:t> M </a:t>
            </a:r>
            <a:r>
              <a:rPr lang="en-US" b="1" dirty="0" err="1" smtClean="0">
                <a:solidFill>
                  <a:schemeClr val="tx1"/>
                </a:solidFill>
              </a:rPr>
              <a:t>Jaber</a:t>
            </a:r>
            <a:endParaRPr lang="en-US" b="1" dirty="0" smtClean="0">
              <a:solidFill>
                <a:schemeClr val="tx1"/>
              </a:solidFill>
            </a:endParaRPr>
          </a:p>
          <a:p>
            <a:pPr algn="l"/>
            <a:r>
              <a:rPr lang="en-US" b="1" dirty="0" smtClean="0">
                <a:solidFill>
                  <a:schemeClr val="tx1"/>
                </a:solidFill>
              </a:rPr>
              <a:t>Family Medicine Consultant, Women And Child’s Health Specialist</a:t>
            </a:r>
          </a:p>
          <a:p>
            <a:pPr algn="l"/>
            <a:r>
              <a:rPr lang="en-US" b="1" dirty="0" smtClean="0">
                <a:solidFill>
                  <a:schemeClr val="tx1"/>
                </a:solidFill>
              </a:rPr>
              <a:t>Assistant Professor Family Medicine</a:t>
            </a:r>
            <a:endParaRPr lang="en-US" b="1" dirty="0">
              <a:solidFill>
                <a:schemeClr val="tx1"/>
              </a:solidFill>
            </a:endParaRPr>
          </a:p>
        </p:txBody>
      </p:sp>
      <p:pic>
        <p:nvPicPr>
          <p:cNvPr id="1026" name="Picture 2" descr="C:\Users\Mid\Desktop\10-minute_consultation-201508130134309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761093"/>
            <a:ext cx="4089400" cy="278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1674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sz="2400" dirty="0" smtClean="0"/>
              <a:t>CONFIRMS </a:t>
            </a:r>
            <a:r>
              <a:rPr lang="en-US" sz="2400" dirty="0"/>
              <a:t>LIST AND SCREENS for further problems (e.g., “so that’s headaches and tiredness; anything else?” </a:t>
            </a:r>
          </a:p>
          <a:p>
            <a:r>
              <a:rPr lang="en-US" sz="2400" dirty="0"/>
              <a:t>NEGOTIATES AGENDA taking both patient’s &amp; doctor’s perspectives into account 	</a:t>
            </a:r>
          </a:p>
          <a:p>
            <a:endParaRPr lang="en-US" dirty="0"/>
          </a:p>
        </p:txBody>
      </p:sp>
    </p:spTree>
    <p:extLst>
      <p:ext uri="{BB962C8B-B14F-4D97-AF65-F5344CB8AC3E}">
        <p14:creationId xmlns:p14="http://schemas.microsoft.com/office/powerpoint/2010/main" val="880103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TASK TWO: GATHERING INFORMATION</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a:p>
          <a:p>
            <a:r>
              <a:rPr lang="en-US" sz="2400" dirty="0" smtClean="0"/>
              <a:t>ENCOURAGES </a:t>
            </a:r>
            <a:r>
              <a:rPr lang="en-US" sz="2400" dirty="0"/>
              <a:t>PATIENT T0 TELL STORY of problem(s) from when first started to the present in own words (clarifies reason for presenting now) </a:t>
            </a:r>
          </a:p>
          <a:p>
            <a:r>
              <a:rPr lang="en-US" sz="2400" dirty="0" smtClean="0"/>
              <a:t>USES </a:t>
            </a:r>
            <a:r>
              <a:rPr lang="en-US" sz="2400" dirty="0"/>
              <a:t>OPEN-ENDED AND CLOSED QUESTIONS, appropriately moving from </a:t>
            </a:r>
            <a:r>
              <a:rPr lang="en-US" sz="2400" dirty="0" smtClean="0"/>
              <a:t>open-ended </a:t>
            </a:r>
            <a:r>
              <a:rPr lang="en-US" sz="2400" dirty="0"/>
              <a:t>to closed </a:t>
            </a:r>
          </a:p>
        </p:txBody>
      </p:sp>
    </p:spTree>
    <p:extLst>
      <p:ext uri="{BB962C8B-B14F-4D97-AF65-F5344CB8AC3E}">
        <p14:creationId xmlns:p14="http://schemas.microsoft.com/office/powerpoint/2010/main" val="72145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sz="2400" dirty="0" smtClean="0"/>
              <a:t>LISTENS </a:t>
            </a:r>
            <a:r>
              <a:rPr lang="en-US" sz="2400" dirty="0"/>
              <a:t>ATTENTIVELY, allows patient to complete statements without interruption, leaves space for patient to think before answering, go on after pausing </a:t>
            </a:r>
          </a:p>
          <a:p>
            <a:r>
              <a:rPr lang="fr-FR" sz="2400" dirty="0"/>
              <a:t>FACILITATES PATIENTS RESPONSES VERBALLY &amp; NON-VERBALLY (</a:t>
            </a:r>
            <a:r>
              <a:rPr lang="fr-FR" sz="2400" dirty="0" err="1"/>
              <a:t>e.g</a:t>
            </a:r>
            <a:r>
              <a:rPr lang="fr-FR" sz="2400" dirty="0"/>
              <a:t>., uses encouragement, silence, </a:t>
            </a:r>
            <a:r>
              <a:rPr lang="fr-FR" sz="2400" dirty="0" err="1"/>
              <a:t>repetition</a:t>
            </a:r>
            <a:r>
              <a:rPr lang="fr-FR" sz="2400" dirty="0"/>
              <a:t>, </a:t>
            </a:r>
            <a:r>
              <a:rPr lang="fr-FR" sz="2400" dirty="0" err="1"/>
              <a:t>paraphrasing</a:t>
            </a:r>
            <a:r>
              <a:rPr lang="fr-FR" sz="2400" dirty="0"/>
              <a:t>) 	</a:t>
            </a:r>
          </a:p>
          <a:p>
            <a:endParaRPr lang="en-US" dirty="0"/>
          </a:p>
        </p:txBody>
      </p:sp>
    </p:spTree>
    <p:extLst>
      <p:ext uri="{BB962C8B-B14F-4D97-AF65-F5344CB8AC3E}">
        <p14:creationId xmlns:p14="http://schemas.microsoft.com/office/powerpoint/2010/main" val="16626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PICKS </a:t>
            </a:r>
            <a:r>
              <a:rPr lang="en-US" sz="2400" dirty="0"/>
              <a:t>UP VERBAL AND NON-VERBAL CLUES (i.e., body language, speech, </a:t>
            </a:r>
            <a:r>
              <a:rPr lang="en-US" sz="2400" dirty="0" smtClean="0"/>
              <a:t>facial </a:t>
            </a:r>
            <a:r>
              <a:rPr lang="en-US" sz="2400" dirty="0"/>
              <a:t>expression, affect); CHECKS OUT &amp; ACKNOWLEDGES as appropriate </a:t>
            </a:r>
          </a:p>
          <a:p>
            <a:r>
              <a:rPr lang="en-US" sz="2400" dirty="0" smtClean="0"/>
              <a:t>CLARIFIES </a:t>
            </a:r>
            <a:r>
              <a:rPr lang="en-US" sz="2400" dirty="0"/>
              <a:t>PATIENT’S STATEMENTS that are unclear or need amplification </a:t>
            </a:r>
            <a:r>
              <a:rPr lang="en-US" sz="2400" dirty="0" smtClean="0"/>
              <a:t>(</a:t>
            </a:r>
            <a:r>
              <a:rPr lang="en-US" sz="2400" dirty="0"/>
              <a:t>e.g. “Could you explain what you mean by light headed”) </a:t>
            </a:r>
          </a:p>
          <a:p>
            <a:r>
              <a:rPr lang="en-US" sz="2400" dirty="0" smtClean="0"/>
              <a:t>USES </a:t>
            </a:r>
            <a:r>
              <a:rPr lang="en-US" sz="2400" dirty="0"/>
              <a:t>concise, EASILY UNDERSTOOD QUESTIONS AND COMMENTS, </a:t>
            </a:r>
            <a:r>
              <a:rPr lang="en-US" sz="2400" dirty="0" smtClean="0"/>
              <a:t>avoids </a:t>
            </a:r>
            <a:r>
              <a:rPr lang="en-US" sz="2400" dirty="0"/>
              <a:t>or adequately explains jargon </a:t>
            </a:r>
          </a:p>
          <a:p>
            <a:r>
              <a:rPr lang="en-US" sz="2400" dirty="0" smtClean="0"/>
              <a:t> </a:t>
            </a:r>
            <a:r>
              <a:rPr lang="en-US" sz="2400" dirty="0"/>
              <a:t>ESTABLISHES DATES AND SEQUENCE of events </a:t>
            </a:r>
          </a:p>
        </p:txBody>
      </p:sp>
    </p:spTree>
    <p:extLst>
      <p:ext uri="{BB962C8B-B14F-4D97-AF65-F5344CB8AC3E}">
        <p14:creationId xmlns:p14="http://schemas.microsoft.com/office/powerpoint/2010/main" val="2146641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33400" y="2133600"/>
            <a:ext cx="7543800" cy="4267200"/>
          </a:xfrm>
        </p:spPr>
        <p:txBody>
          <a:bodyPr>
            <a:normAutofit lnSpcReduction="10000"/>
          </a:bodyPr>
          <a:lstStyle/>
          <a:p>
            <a:r>
              <a:rPr lang="en-US" sz="2800" b="1" i="1" dirty="0"/>
              <a:t>Additional Skills for Understanding the Patient’s Perspective </a:t>
            </a:r>
            <a:endParaRPr lang="en-US" sz="2800" dirty="0"/>
          </a:p>
          <a:p>
            <a:r>
              <a:rPr lang="en-US" sz="2800" dirty="0" smtClean="0"/>
              <a:t>actively determines and appropriately explores: PATIENT’S </a:t>
            </a:r>
            <a:r>
              <a:rPr lang="en-US" sz="2800" dirty="0"/>
              <a:t>IDEAS (i.e., beliefs re cause) </a:t>
            </a:r>
            <a:r>
              <a:rPr lang="en-US" sz="2800" dirty="0" smtClean="0"/>
              <a:t>PATIENT’S </a:t>
            </a:r>
            <a:r>
              <a:rPr lang="en-US" sz="2800" dirty="0"/>
              <a:t>CONCERNS (i.e.; worries) regarding each problem </a:t>
            </a:r>
            <a:r>
              <a:rPr lang="en-US" sz="2800" dirty="0" smtClean="0"/>
              <a:t>PATIENT’S </a:t>
            </a:r>
            <a:r>
              <a:rPr lang="en-US" sz="2800" dirty="0"/>
              <a:t>EXPECTATIONS (i.e.; goals, help patient expects re each problem) </a:t>
            </a:r>
            <a:r>
              <a:rPr lang="en-US" sz="2800" dirty="0" smtClean="0"/>
              <a:t>EFFECTS </a:t>
            </a:r>
            <a:r>
              <a:rPr lang="en-US" sz="2800" dirty="0"/>
              <a:t>ON PATIENT: how each problem affects the patient’s </a:t>
            </a:r>
            <a:r>
              <a:rPr lang="en-US" sz="2800" dirty="0" smtClean="0"/>
              <a:t>life</a:t>
            </a:r>
          </a:p>
          <a:p>
            <a:r>
              <a:rPr lang="en-US" sz="2800" dirty="0" smtClean="0"/>
              <a:t>ENCOURAGES </a:t>
            </a:r>
            <a:r>
              <a:rPr lang="en-US" sz="2800" dirty="0"/>
              <a:t>PATIENT TO EXPRESS FEELINGS </a:t>
            </a:r>
            <a:r>
              <a:rPr lang="en-US" dirty="0"/>
              <a:t>	</a:t>
            </a:r>
          </a:p>
        </p:txBody>
      </p:sp>
    </p:spTree>
    <p:extLst>
      <p:ext uri="{BB962C8B-B14F-4D97-AF65-F5344CB8AC3E}">
        <p14:creationId xmlns:p14="http://schemas.microsoft.com/office/powerpoint/2010/main" val="709604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TASK THREE: PROVIDING STRUCTURE TO THE CONSULTATION</a:t>
            </a:r>
            <a:endParaRPr lang="en-US" sz="3600" dirty="0"/>
          </a:p>
        </p:txBody>
      </p:sp>
      <p:sp>
        <p:nvSpPr>
          <p:cNvPr id="3" name="Content Placeholder 2"/>
          <p:cNvSpPr>
            <a:spLocks noGrp="1"/>
          </p:cNvSpPr>
          <p:nvPr>
            <p:ph idx="1"/>
          </p:nvPr>
        </p:nvSpPr>
        <p:spPr>
          <a:xfrm>
            <a:off x="381000" y="2286000"/>
            <a:ext cx="7696200" cy="4114800"/>
          </a:xfrm>
        </p:spPr>
        <p:txBody>
          <a:bodyPr>
            <a:normAutofit/>
          </a:bodyPr>
          <a:lstStyle/>
          <a:p>
            <a:r>
              <a:rPr lang="en-US" sz="2800" b="1" i="1" dirty="0"/>
              <a:t>Making Organization Overt </a:t>
            </a:r>
            <a:endParaRPr lang="en-US" sz="2800" dirty="0"/>
          </a:p>
          <a:p>
            <a:r>
              <a:rPr lang="en-US" sz="2800" dirty="0" smtClean="0"/>
              <a:t>Summarizes at end of a specific line of inquiry (e.g., HPI) to confirm understanding &amp; ensure no important data was missed; invites patient to correct </a:t>
            </a:r>
          </a:p>
          <a:p>
            <a:r>
              <a:rPr lang="en-US" sz="2800" dirty="0" smtClean="0"/>
              <a:t>Progresses from one section to another using signposting, transitional statements; includes rationale for next section </a:t>
            </a:r>
            <a:r>
              <a:rPr lang="en-US" dirty="0" smtClean="0"/>
              <a:t>	</a:t>
            </a:r>
          </a:p>
          <a:p>
            <a:endParaRPr lang="en-US" dirty="0"/>
          </a:p>
        </p:txBody>
      </p:sp>
    </p:spTree>
    <p:extLst>
      <p:ext uri="{BB962C8B-B14F-4D97-AF65-F5344CB8AC3E}">
        <p14:creationId xmlns:p14="http://schemas.microsoft.com/office/powerpoint/2010/main" val="1711445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b="1" i="1" dirty="0"/>
              <a:t>Attending to Flow </a:t>
            </a:r>
            <a:endParaRPr lang="en-US" sz="2800" dirty="0"/>
          </a:p>
          <a:p>
            <a:r>
              <a:rPr lang="en-US" sz="2800" dirty="0" smtClean="0"/>
              <a:t>STRUCTURES </a:t>
            </a:r>
            <a:r>
              <a:rPr lang="en-US" sz="2800" dirty="0"/>
              <a:t>interview in LOGICAL SEQUENCE </a:t>
            </a:r>
          </a:p>
          <a:p>
            <a:r>
              <a:rPr lang="en-US" sz="2800" dirty="0" smtClean="0"/>
              <a:t>ATTENDS </a:t>
            </a:r>
            <a:r>
              <a:rPr lang="en-US" sz="2800" dirty="0"/>
              <a:t>TO TIMING and keeping interview on task 	</a:t>
            </a:r>
            <a:endParaRPr lang="en-US" dirty="0"/>
          </a:p>
          <a:p>
            <a:pPr marL="0" indent="0">
              <a:buNone/>
            </a:pPr>
            <a:endParaRPr lang="en-US" dirty="0"/>
          </a:p>
        </p:txBody>
      </p:sp>
    </p:spTree>
    <p:extLst>
      <p:ext uri="{BB962C8B-B14F-4D97-AF65-F5344CB8AC3E}">
        <p14:creationId xmlns:p14="http://schemas.microsoft.com/office/powerpoint/2010/main" val="915309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TASK FOUR: BUILDING THE RELATIONSHIP - Facilitating Patient’s Involvement</a:t>
            </a:r>
            <a:endParaRPr lang="en-US" sz="3600" dirty="0"/>
          </a:p>
        </p:txBody>
      </p:sp>
      <p:sp>
        <p:nvSpPr>
          <p:cNvPr id="3" name="Content Placeholder 2"/>
          <p:cNvSpPr>
            <a:spLocks noGrp="1"/>
          </p:cNvSpPr>
          <p:nvPr>
            <p:ph idx="1"/>
          </p:nvPr>
        </p:nvSpPr>
        <p:spPr/>
        <p:txBody>
          <a:bodyPr>
            <a:normAutofit/>
          </a:bodyPr>
          <a:lstStyle/>
          <a:p>
            <a:r>
              <a:rPr lang="en-US" sz="2800" b="1" i="1" dirty="0"/>
              <a:t>Using Appropriate Non-Verbal </a:t>
            </a:r>
            <a:r>
              <a:rPr lang="en-US" sz="2800" b="1" i="1" dirty="0" smtClean="0"/>
              <a:t>Behavior </a:t>
            </a:r>
            <a:endParaRPr lang="en-US" sz="2800" dirty="0"/>
          </a:p>
          <a:p>
            <a:r>
              <a:rPr lang="en-US" sz="2800" dirty="0" smtClean="0"/>
              <a:t>DEMONSTRATES </a:t>
            </a:r>
            <a:r>
              <a:rPr lang="en-US" sz="2800" dirty="0"/>
              <a:t>APPROPRIATE NON-VERBAL BEHAVIOUR </a:t>
            </a:r>
          </a:p>
          <a:p>
            <a:r>
              <a:rPr lang="en-US" sz="2800" dirty="0" smtClean="0"/>
              <a:t>eye </a:t>
            </a:r>
            <a:r>
              <a:rPr lang="en-US" sz="2800" dirty="0"/>
              <a:t>contact, facial expressions </a:t>
            </a:r>
          </a:p>
          <a:p>
            <a:r>
              <a:rPr lang="en-US" sz="2800" dirty="0" smtClean="0"/>
              <a:t>posture</a:t>
            </a:r>
            <a:r>
              <a:rPr lang="en-US" sz="2800" dirty="0"/>
              <a:t>, position, gestures &amp; other movement </a:t>
            </a:r>
          </a:p>
          <a:p>
            <a:r>
              <a:rPr lang="en-US" sz="2800" dirty="0" smtClean="0"/>
              <a:t>vocal </a:t>
            </a:r>
            <a:r>
              <a:rPr lang="en-US" sz="2800" dirty="0"/>
              <a:t>cues, e.g., rate, volume, tone, pitch </a:t>
            </a:r>
          </a:p>
          <a:p>
            <a:endParaRPr lang="en-US" dirty="0"/>
          </a:p>
          <a:p>
            <a:endParaRPr lang="en-US" dirty="0"/>
          </a:p>
        </p:txBody>
      </p:sp>
    </p:spTree>
    <p:extLst>
      <p:ext uri="{BB962C8B-B14F-4D97-AF65-F5344CB8AC3E}">
        <p14:creationId xmlns:p14="http://schemas.microsoft.com/office/powerpoint/2010/main" val="2351851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If READS, WRITES NOTES or uses computer, does IN A MANNER THAT DOES NOT INTERFERE WITH DIALOGUE OR RAPPORT </a:t>
            </a:r>
          </a:p>
          <a:p>
            <a:r>
              <a:rPr lang="en-US" sz="2800" dirty="0"/>
              <a:t>DEMONSTRATES appropriate CONFIDENCE 	</a:t>
            </a:r>
          </a:p>
          <a:p>
            <a:endParaRPr lang="en-US" sz="2800" dirty="0"/>
          </a:p>
        </p:txBody>
      </p:sp>
    </p:spTree>
    <p:extLst>
      <p:ext uri="{BB962C8B-B14F-4D97-AF65-F5344CB8AC3E}">
        <p14:creationId xmlns:p14="http://schemas.microsoft.com/office/powerpoint/2010/main" val="1524374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i="1" dirty="0"/>
              <a:t>Developing Rapport </a:t>
            </a:r>
            <a:endParaRPr lang="en-US" sz="2800" dirty="0"/>
          </a:p>
          <a:p>
            <a:r>
              <a:rPr lang="en-US" sz="2800" dirty="0" smtClean="0"/>
              <a:t>ACCEPTS </a:t>
            </a:r>
            <a:r>
              <a:rPr lang="en-US" sz="2800" dirty="0"/>
              <a:t>LEGITIMACY OF PATIENT’S VIEWS and feelings; is not judgmental </a:t>
            </a:r>
          </a:p>
          <a:p>
            <a:r>
              <a:rPr lang="en-US" sz="2800" dirty="0" smtClean="0"/>
              <a:t>USES </a:t>
            </a:r>
            <a:r>
              <a:rPr lang="en-US" sz="2800" dirty="0"/>
              <a:t>EMPATHY to communicate understanding and appreciation of patient’s feelings or situation; overtly ACKNOWLEDGES PATIENT’S VIEWS &amp; feelings </a:t>
            </a:r>
          </a:p>
        </p:txBody>
      </p:sp>
    </p:spTree>
    <p:extLst>
      <p:ext uri="{BB962C8B-B14F-4D97-AF65-F5344CB8AC3E}">
        <p14:creationId xmlns:p14="http://schemas.microsoft.com/office/powerpoint/2010/main" val="43766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r>
              <a:rPr lang="en-US" dirty="0" smtClean="0"/>
              <a:t>"</a:t>
            </a:r>
            <a:r>
              <a:rPr lang="en-US" sz="3200" dirty="0" smtClean="0"/>
              <a:t>It is more important to know what sort of person has a disease than to know what sort of disease a person has." Hippocrates (circa 400 BC).</a:t>
            </a:r>
            <a:endParaRPr lang="en-US" sz="3200" dirty="0"/>
          </a:p>
        </p:txBody>
      </p:sp>
    </p:spTree>
    <p:extLst>
      <p:ext uri="{BB962C8B-B14F-4D97-AF65-F5344CB8AC3E}">
        <p14:creationId xmlns:p14="http://schemas.microsoft.com/office/powerpoint/2010/main" val="2160064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PROVIDES SUPPORT: expresses concern, understanding, willingness to help; acknowledges coping efforts and appropriate self care; offers partnership </a:t>
            </a:r>
          </a:p>
          <a:p>
            <a:r>
              <a:rPr lang="en-US" sz="2800" dirty="0"/>
              <a:t>DEALS SENSITIVELY with embarrassing or disturbing topics and physical pain, including when associated with physical examination 	</a:t>
            </a:r>
          </a:p>
          <a:p>
            <a:endParaRPr lang="en-US" dirty="0"/>
          </a:p>
        </p:txBody>
      </p:sp>
    </p:spTree>
    <p:extLst>
      <p:ext uri="{BB962C8B-B14F-4D97-AF65-F5344CB8AC3E}">
        <p14:creationId xmlns:p14="http://schemas.microsoft.com/office/powerpoint/2010/main" val="1745796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i="1" dirty="0"/>
              <a:t>Involving The Patient </a:t>
            </a:r>
            <a:endParaRPr lang="en-US" sz="2800" dirty="0"/>
          </a:p>
          <a:p>
            <a:r>
              <a:rPr lang="en-US" sz="2800" dirty="0" smtClean="0"/>
              <a:t>SHARES </a:t>
            </a:r>
            <a:r>
              <a:rPr lang="en-US" sz="2800" dirty="0"/>
              <a:t>THINKING with patient to encourage patient’s involvement (e.g., “What I </a:t>
            </a:r>
            <a:r>
              <a:rPr lang="en-US" sz="2800" dirty="0" smtClean="0"/>
              <a:t>am </a:t>
            </a:r>
            <a:r>
              <a:rPr lang="en-US" sz="2800" dirty="0"/>
              <a:t>thinking now is…..”) </a:t>
            </a:r>
          </a:p>
          <a:p>
            <a:r>
              <a:rPr lang="en-US" sz="2800" dirty="0" smtClean="0"/>
              <a:t>EXPLAINS </a:t>
            </a:r>
            <a:r>
              <a:rPr lang="en-US" sz="2800" dirty="0"/>
              <a:t>RATIONAL for questions or parts of physical examination that could </a:t>
            </a:r>
            <a:r>
              <a:rPr lang="en-US" sz="2800" dirty="0" smtClean="0"/>
              <a:t>appear </a:t>
            </a:r>
            <a:r>
              <a:rPr lang="en-US" sz="2800" dirty="0"/>
              <a:t>to be non-sequiturs </a:t>
            </a:r>
          </a:p>
          <a:p>
            <a:r>
              <a:rPr lang="en-US" sz="2800" dirty="0" smtClean="0"/>
              <a:t>When </a:t>
            </a:r>
            <a:r>
              <a:rPr lang="en-US" sz="2800" dirty="0"/>
              <a:t>doing PHYSICAL EXAMINATION, explains process, asks permission </a:t>
            </a:r>
            <a:r>
              <a:rPr lang="en-US" dirty="0"/>
              <a:t>	</a:t>
            </a:r>
          </a:p>
        </p:txBody>
      </p:sp>
    </p:spTree>
    <p:extLst>
      <p:ext uri="{BB962C8B-B14F-4D97-AF65-F5344CB8AC3E}">
        <p14:creationId xmlns:p14="http://schemas.microsoft.com/office/powerpoint/2010/main" val="1635311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TASK FIVE: CLOSING THE CONSULTATION (Preliminary Explanation &amp; </a:t>
            </a:r>
            <a:r>
              <a:rPr lang="en-US" sz="3600" b="1" dirty="0" smtClean="0"/>
              <a:t>Planning)</a:t>
            </a:r>
            <a:endParaRPr lang="en-US" sz="3600"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GIVES </a:t>
            </a:r>
            <a:r>
              <a:rPr lang="en-US" sz="2800" dirty="0"/>
              <a:t>EXPLANATION AT APPROPRIATE TIMES (avoids giving advice, </a:t>
            </a:r>
            <a:r>
              <a:rPr lang="en-US" sz="2800" dirty="0" smtClean="0"/>
              <a:t>information</a:t>
            </a:r>
            <a:r>
              <a:rPr lang="en-US" sz="2800" dirty="0"/>
              <a:t>, opinions prematurely) </a:t>
            </a:r>
          </a:p>
          <a:p>
            <a:r>
              <a:rPr lang="en-US" sz="2800" dirty="0" smtClean="0"/>
              <a:t>GIVES </a:t>
            </a:r>
            <a:r>
              <a:rPr lang="en-US" sz="2800" dirty="0"/>
              <a:t>INFORMATION IN CLEAR, WELL-ORGANIZED FASHION </a:t>
            </a:r>
            <a:r>
              <a:rPr lang="en-US" sz="2800" dirty="0" smtClean="0"/>
              <a:t>without </a:t>
            </a:r>
            <a:r>
              <a:rPr lang="en-US" sz="2800" dirty="0"/>
              <a:t>overloading patient, avoids or explains jargon </a:t>
            </a:r>
          </a:p>
          <a:p>
            <a:r>
              <a:rPr lang="en-US" sz="2800" dirty="0" smtClean="0"/>
              <a:t>CONTRACTS </a:t>
            </a:r>
            <a:r>
              <a:rPr lang="en-US" sz="2800" dirty="0"/>
              <a:t>WITH PATIENT RE: NEXT STEPS for patient and physician 	</a:t>
            </a:r>
          </a:p>
        </p:txBody>
      </p:sp>
    </p:spTree>
    <p:extLst>
      <p:ext uri="{BB962C8B-B14F-4D97-AF65-F5344CB8AC3E}">
        <p14:creationId xmlns:p14="http://schemas.microsoft.com/office/powerpoint/2010/main" val="1059009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CHECKS PATIENT’S UNDERSTANDING AND ACCEPTANCE of explanation and plans; ensures that concerns have been addressed SUMMARIZES SESSION briefly 37. ENCOURAGES PATIENT TO DISCUSS ANY ADDITIONAL POINTS and provides opportunity to do so (e.g. “Are there any questions you’d like to ask or anything at all you’d like to discuss further?”)</a:t>
            </a:r>
            <a:endParaRPr lang="en-US" sz="2800" dirty="0"/>
          </a:p>
        </p:txBody>
      </p:sp>
    </p:spTree>
    <p:extLst>
      <p:ext uri="{BB962C8B-B14F-4D97-AF65-F5344CB8AC3E}">
        <p14:creationId xmlns:p14="http://schemas.microsoft.com/office/powerpoint/2010/main" val="3377311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TASK SIX: EXPLANATION AND PLANNING</a:t>
            </a:r>
            <a:endParaRPr lang="en-US" dirty="0"/>
          </a:p>
        </p:txBody>
      </p:sp>
      <p:sp>
        <p:nvSpPr>
          <p:cNvPr id="3" name="Content Placeholder 2"/>
          <p:cNvSpPr>
            <a:spLocks noGrp="1"/>
          </p:cNvSpPr>
          <p:nvPr>
            <p:ph idx="1"/>
          </p:nvPr>
        </p:nvSpPr>
        <p:spPr/>
        <p:txBody>
          <a:bodyPr>
            <a:normAutofit/>
          </a:bodyPr>
          <a:lstStyle/>
          <a:p>
            <a:r>
              <a:rPr lang="en-US" sz="2800" b="1" i="1" dirty="0"/>
              <a:t>Providing the Correct Amount and Type of Information </a:t>
            </a:r>
            <a:endParaRPr lang="en-US" sz="2800" dirty="0"/>
          </a:p>
          <a:p>
            <a:r>
              <a:rPr lang="en-US" sz="2800" dirty="0" smtClean="0"/>
              <a:t>INITIATES</a:t>
            </a:r>
            <a:r>
              <a:rPr lang="en-US" sz="2800" dirty="0"/>
              <a:t>: summarizes to date, determines expectations, sets agenda </a:t>
            </a:r>
          </a:p>
          <a:p>
            <a:r>
              <a:rPr lang="en-US" sz="2800" dirty="0" smtClean="0"/>
              <a:t>ASSESSES </a:t>
            </a:r>
            <a:r>
              <a:rPr lang="en-US" sz="2800" dirty="0"/>
              <a:t>PATIENT’S STARTING POINT: ask for patient’s prior knowledge </a:t>
            </a:r>
            <a:r>
              <a:rPr lang="en-US" sz="2800" dirty="0" smtClean="0"/>
              <a:t>early</a:t>
            </a:r>
            <a:r>
              <a:rPr lang="en-US" sz="2800" dirty="0"/>
              <a:t>, discovers extent of patient’s wish for information </a:t>
            </a:r>
          </a:p>
          <a:p>
            <a:r>
              <a:rPr lang="en-US" sz="2800" dirty="0" smtClean="0"/>
              <a:t>CHUNKS </a:t>
            </a:r>
            <a:r>
              <a:rPr lang="en-US" sz="2800" dirty="0"/>
              <a:t>AND CHECKS: gives information in chunks, checks for </a:t>
            </a:r>
            <a:r>
              <a:rPr lang="en-US" sz="2800" dirty="0" smtClean="0"/>
              <a:t>understanding</a:t>
            </a:r>
            <a:r>
              <a:rPr lang="en-US" sz="2800" dirty="0"/>
              <a:t>, uses patient’s response as a guide on how to proceed </a:t>
            </a:r>
            <a:r>
              <a:rPr lang="en-US" dirty="0"/>
              <a:t>	</a:t>
            </a:r>
          </a:p>
          <a:p>
            <a:endParaRPr lang="en-US" dirty="0"/>
          </a:p>
        </p:txBody>
      </p:sp>
    </p:spTree>
    <p:extLst>
      <p:ext uri="{BB962C8B-B14F-4D97-AF65-F5344CB8AC3E}">
        <p14:creationId xmlns:p14="http://schemas.microsoft.com/office/powerpoint/2010/main" val="648414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ASKS </a:t>
            </a:r>
            <a:r>
              <a:rPr lang="en-US" sz="2800" dirty="0"/>
              <a:t>patient WHAT OTHER INFORMATION WOULD BE HELPFUL: </a:t>
            </a:r>
            <a:r>
              <a:rPr lang="en-US" sz="2800" dirty="0" smtClean="0"/>
              <a:t>e.g</a:t>
            </a:r>
            <a:r>
              <a:rPr lang="en-US" sz="2800" dirty="0"/>
              <a:t>. </a:t>
            </a:r>
            <a:r>
              <a:rPr lang="en-US" sz="2800" dirty="0" err="1"/>
              <a:t>aetiology</a:t>
            </a:r>
            <a:r>
              <a:rPr lang="en-US" sz="2800" dirty="0"/>
              <a:t>, prognosis </a:t>
            </a:r>
          </a:p>
          <a:p>
            <a:r>
              <a:rPr lang="en-US" sz="2800" dirty="0" smtClean="0"/>
              <a:t>GIVES </a:t>
            </a:r>
            <a:r>
              <a:rPr lang="en-US" sz="2800" dirty="0"/>
              <a:t>EXPLANATION AT APPROPRIATE TIMES: avoids giving advice, </a:t>
            </a:r>
            <a:r>
              <a:rPr lang="en-US" sz="2800" dirty="0" smtClean="0"/>
              <a:t>information </a:t>
            </a:r>
            <a:r>
              <a:rPr lang="en-US" sz="2800" dirty="0"/>
              <a:t>or reassurance prematurely 	</a:t>
            </a:r>
          </a:p>
          <a:p>
            <a:endParaRPr lang="en-US" sz="2800" dirty="0"/>
          </a:p>
        </p:txBody>
      </p:sp>
    </p:spTree>
    <p:extLst>
      <p:ext uri="{BB962C8B-B14F-4D97-AF65-F5344CB8AC3E}">
        <p14:creationId xmlns:p14="http://schemas.microsoft.com/office/powerpoint/2010/main" val="4002365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800" b="1" i="1" dirty="0"/>
              <a:t>Aiding Accurate Recall and Understanding </a:t>
            </a:r>
            <a:endParaRPr lang="en-US" sz="2800" dirty="0"/>
          </a:p>
          <a:p>
            <a:r>
              <a:rPr lang="en-US" sz="2800" dirty="0" smtClean="0"/>
              <a:t>ORGANIZES </a:t>
            </a:r>
            <a:r>
              <a:rPr lang="en-US" sz="2800" dirty="0"/>
              <a:t>EXPLANATION: divides into discrete sections, develops logical </a:t>
            </a:r>
            <a:r>
              <a:rPr lang="en-US" sz="2800" dirty="0" smtClean="0"/>
              <a:t>sequence </a:t>
            </a:r>
            <a:endParaRPr lang="en-US" sz="2800" dirty="0"/>
          </a:p>
          <a:p>
            <a:r>
              <a:rPr lang="en-US" sz="2800" dirty="0" smtClean="0"/>
              <a:t>USES </a:t>
            </a:r>
            <a:r>
              <a:rPr lang="en-US" sz="2800" dirty="0"/>
              <a:t>EXPLICIT CATEGORIZATION OR SIGNPOSTIN: (e.g. “There are three </a:t>
            </a:r>
            <a:r>
              <a:rPr lang="en-US" sz="2800" dirty="0" smtClean="0"/>
              <a:t>important </a:t>
            </a:r>
            <a:r>
              <a:rPr lang="en-US" sz="2800" dirty="0"/>
              <a:t>things that I would like to discuss. 1st…Now we shall move on to…”) </a:t>
            </a:r>
          </a:p>
          <a:p>
            <a:r>
              <a:rPr lang="en-US" sz="2800" dirty="0"/>
              <a:t>	</a:t>
            </a:r>
          </a:p>
        </p:txBody>
      </p:sp>
    </p:spTree>
    <p:extLst>
      <p:ext uri="{BB962C8B-B14F-4D97-AF65-F5344CB8AC3E}">
        <p14:creationId xmlns:p14="http://schemas.microsoft.com/office/powerpoint/2010/main" val="361830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USES REPTITION AND SUMMARIZING: to reinforce information </a:t>
            </a:r>
          </a:p>
          <a:p>
            <a:r>
              <a:rPr lang="en-US" sz="2800" dirty="0"/>
              <a:t>LANGUAGE: uses concise, easily understood statements, avoids or explains jargon</a:t>
            </a:r>
            <a:endParaRPr lang="en-US" sz="2400" dirty="0"/>
          </a:p>
        </p:txBody>
      </p:sp>
    </p:spTree>
    <p:extLst>
      <p:ext uri="{BB962C8B-B14F-4D97-AF65-F5344CB8AC3E}">
        <p14:creationId xmlns:p14="http://schemas.microsoft.com/office/powerpoint/2010/main" val="1542973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sz="2800" dirty="0"/>
              <a:t>USES VISUAL METHODS OF CONVEYING INFORMATION: diagrams, </a:t>
            </a:r>
            <a:r>
              <a:rPr lang="en-US" sz="2800" dirty="0" smtClean="0"/>
              <a:t>models</a:t>
            </a:r>
            <a:r>
              <a:rPr lang="en-US" sz="2800" dirty="0"/>
              <a:t>, written information and instructions </a:t>
            </a:r>
          </a:p>
          <a:p>
            <a:r>
              <a:rPr lang="en-US" sz="2800" dirty="0" smtClean="0"/>
              <a:t> </a:t>
            </a:r>
            <a:r>
              <a:rPr lang="en-US" sz="2800" dirty="0"/>
              <a:t>CHECKS PATIENT’S UNDERSTANDING OF INFORMATION GIVEN (or </a:t>
            </a:r>
            <a:r>
              <a:rPr lang="en-US" sz="2800" dirty="0" smtClean="0"/>
              <a:t>plans </a:t>
            </a:r>
            <a:r>
              <a:rPr lang="en-US" sz="2800" dirty="0"/>
              <a:t>made): e.g. by asking patient to restate in own words; clarifies as necessary 	</a:t>
            </a:r>
          </a:p>
          <a:p>
            <a:endParaRPr lang="en-US" dirty="0"/>
          </a:p>
        </p:txBody>
      </p:sp>
    </p:spTree>
    <p:extLst>
      <p:ext uri="{BB962C8B-B14F-4D97-AF65-F5344CB8AC3E}">
        <p14:creationId xmlns:p14="http://schemas.microsoft.com/office/powerpoint/2010/main" val="2382044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Comic Sans MS" pitchFamily="66" charset="0"/>
            </a:endParaRPr>
          </a:p>
        </p:txBody>
      </p:sp>
      <p:sp>
        <p:nvSpPr>
          <p:cNvPr id="3" name="Content Placeholder 2"/>
          <p:cNvSpPr>
            <a:spLocks noGrp="1"/>
          </p:cNvSpPr>
          <p:nvPr>
            <p:ph idx="1"/>
          </p:nvPr>
        </p:nvSpPr>
        <p:spPr>
          <a:xfrm>
            <a:off x="457200" y="1447800"/>
            <a:ext cx="8229600" cy="4678363"/>
          </a:xfrm>
        </p:spPr>
        <p:txBody>
          <a:bodyPr>
            <a:noAutofit/>
          </a:bodyPr>
          <a:lstStyle/>
          <a:p>
            <a:r>
              <a:rPr lang="en-US" sz="2400" dirty="0"/>
              <a:t>Incorporating the Patient’s Perspective - Achieving Shared Understanding </a:t>
            </a:r>
          </a:p>
          <a:p>
            <a:r>
              <a:rPr lang="en-US" sz="2400" dirty="0"/>
              <a:t> </a:t>
            </a:r>
            <a:r>
              <a:rPr lang="en-US" sz="2400" dirty="0"/>
              <a:t>RELATES EXPLANATIONS TO PATIENT’S ILLNESS FRAMEWORK: to </a:t>
            </a:r>
            <a:r>
              <a:rPr lang="en-US" sz="2400" dirty="0" smtClean="0"/>
              <a:t> previously </a:t>
            </a:r>
            <a:r>
              <a:rPr lang="en-US" sz="2400" dirty="0"/>
              <a:t>elicited beliefs, concerns, and expectations </a:t>
            </a:r>
          </a:p>
          <a:p>
            <a:r>
              <a:rPr lang="en-US" sz="2400" dirty="0"/>
              <a:t>PROVIDES </a:t>
            </a:r>
            <a:r>
              <a:rPr lang="en-US" sz="2400" dirty="0"/>
              <a:t>OPPORTUNITIES/ENCOURAGES PATIENT TO CONTRIBUTE: </a:t>
            </a:r>
            <a:r>
              <a:rPr lang="en-US" sz="2400" dirty="0" smtClean="0"/>
              <a:t> to </a:t>
            </a:r>
            <a:r>
              <a:rPr lang="en-US" sz="2400" dirty="0"/>
              <a:t>ask questions, seek clarification or express doubts, responds appropriately </a:t>
            </a:r>
          </a:p>
        </p:txBody>
      </p:sp>
    </p:spTree>
    <p:extLst>
      <p:ext uri="{BB962C8B-B14F-4D97-AF65-F5344CB8AC3E}">
        <p14:creationId xmlns:p14="http://schemas.microsoft.com/office/powerpoint/2010/main" val="2721483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602163"/>
          </a:xfrm>
        </p:spPr>
        <p:txBody>
          <a:bodyPr>
            <a:normAutofit/>
          </a:bodyPr>
          <a:lstStyle/>
          <a:p>
            <a:r>
              <a:rPr lang="en-US" sz="2800" dirty="0" smtClean="0"/>
              <a:t>The consultation is the bedrock of all medical practice, and during the course of a professional lifetime, most doctors will conduct between 160,000 – 300,000 interviews.</a:t>
            </a:r>
          </a:p>
          <a:p>
            <a:r>
              <a:rPr lang="en-US" sz="2800" dirty="0" smtClean="0"/>
              <a:t> Doctor-patient communication is a key ingredient to establishing a patient’s diagnosis and successfully managing the patient’s problem</a:t>
            </a:r>
            <a:r>
              <a:rPr lang="en-US" dirty="0" smtClean="0"/>
              <a:t>. </a:t>
            </a:r>
            <a:endParaRPr lang="en-US" dirty="0"/>
          </a:p>
        </p:txBody>
      </p:sp>
    </p:spTree>
    <p:extLst>
      <p:ext uri="{BB962C8B-B14F-4D97-AF65-F5344CB8AC3E}">
        <p14:creationId xmlns:p14="http://schemas.microsoft.com/office/powerpoint/2010/main" val="3871634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PICKS UP VERBAL AND NONVERBVAL CUES: e.g. patient’s need to </a:t>
            </a:r>
            <a:r>
              <a:rPr lang="en-US" sz="2800" dirty="0" smtClean="0"/>
              <a:t>contribute </a:t>
            </a:r>
            <a:r>
              <a:rPr lang="en-US" sz="2800" dirty="0"/>
              <a:t>information or ask questions, information overload, distress </a:t>
            </a:r>
          </a:p>
          <a:p>
            <a:r>
              <a:rPr lang="en-US" sz="2800" dirty="0"/>
              <a:t>ELICITS PATIENT’S BELIEFS, REACTIONS AND FEELING: re information </a:t>
            </a:r>
            <a:r>
              <a:rPr lang="en-US" sz="2800" dirty="0" smtClean="0"/>
              <a:t>given</a:t>
            </a:r>
            <a:r>
              <a:rPr lang="en-US" sz="2800" dirty="0"/>
              <a:t>, decisions, terms used, acknowledges and addresses where necessary</a:t>
            </a:r>
          </a:p>
        </p:txBody>
      </p:sp>
    </p:spTree>
    <p:extLst>
      <p:ext uri="{BB962C8B-B14F-4D97-AF65-F5344CB8AC3E}">
        <p14:creationId xmlns:p14="http://schemas.microsoft.com/office/powerpoint/2010/main" val="4079776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i="1" dirty="0"/>
              <a:t>Planning: Shared Decision Making </a:t>
            </a:r>
            <a:endParaRPr lang="en-US" sz="2800" dirty="0"/>
          </a:p>
          <a:p>
            <a:r>
              <a:rPr lang="en-US" sz="2800" dirty="0" smtClean="0"/>
              <a:t> </a:t>
            </a:r>
            <a:r>
              <a:rPr lang="en-US" sz="2800" dirty="0"/>
              <a:t>SHARES OWN THOUGHTS: ideas, thought processes and dilemmas </a:t>
            </a:r>
          </a:p>
          <a:p>
            <a:r>
              <a:rPr lang="en-US" sz="2800" dirty="0" smtClean="0"/>
              <a:t>INVOLVES </a:t>
            </a:r>
            <a:r>
              <a:rPr lang="en-US" sz="2800" dirty="0"/>
              <a:t>PATIENT by making suggestions rather than directives </a:t>
            </a:r>
            <a:endParaRPr lang="en-US" sz="2800" dirty="0" smtClean="0"/>
          </a:p>
          <a:p>
            <a:r>
              <a:rPr lang="en-US" sz="2800" dirty="0" smtClean="0"/>
              <a:t> </a:t>
            </a:r>
            <a:r>
              <a:rPr lang="en-US" sz="2800" dirty="0"/>
              <a:t>ENCOURAGES PATIENT TO CONTRIBUTE their IDEAS, suggestions, </a:t>
            </a:r>
            <a:r>
              <a:rPr lang="en-US" sz="2800" dirty="0" smtClean="0"/>
              <a:t>preferences</a:t>
            </a:r>
            <a:r>
              <a:rPr lang="en-US" sz="2800" dirty="0"/>
              <a:t>, beliefs </a:t>
            </a:r>
          </a:p>
          <a:p>
            <a:endParaRPr lang="en-US" sz="2800" dirty="0"/>
          </a:p>
        </p:txBody>
      </p:sp>
    </p:spTree>
    <p:extLst>
      <p:ext uri="{BB962C8B-B14F-4D97-AF65-F5344CB8AC3E}">
        <p14:creationId xmlns:p14="http://schemas.microsoft.com/office/powerpoint/2010/main" val="3777505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NEGOTIATES a MUTUALLY ACCEPTABLE PLAN </a:t>
            </a:r>
          </a:p>
          <a:p>
            <a:r>
              <a:rPr lang="en-US" sz="2800" dirty="0"/>
              <a:t>OFFERS CHOICES: encourages patient to make choices/decisions to level they wish </a:t>
            </a:r>
          </a:p>
          <a:p>
            <a:r>
              <a:rPr lang="en-US" sz="2800" dirty="0"/>
              <a:t>CHECKS WITH PATIENT: if accepts plans, if concerns have been addressed 	</a:t>
            </a:r>
          </a:p>
          <a:p>
            <a:endParaRPr lang="en-US" dirty="0"/>
          </a:p>
        </p:txBody>
      </p:sp>
    </p:spTree>
    <p:extLst>
      <p:ext uri="{BB962C8B-B14F-4D97-AF65-F5344CB8AC3E}">
        <p14:creationId xmlns:p14="http://schemas.microsoft.com/office/powerpoint/2010/main" val="24588986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i="1" dirty="0"/>
              <a:t>IF Discussion Opinion And Significance of Problem </a:t>
            </a:r>
            <a:endParaRPr lang="en-US" sz="2800" dirty="0"/>
          </a:p>
          <a:p>
            <a:r>
              <a:rPr lang="en-US" sz="2800" dirty="0" smtClean="0"/>
              <a:t>OFFERS </a:t>
            </a:r>
            <a:r>
              <a:rPr lang="en-US" sz="2800" dirty="0"/>
              <a:t>OPINION of what is going on and names if possible </a:t>
            </a:r>
          </a:p>
          <a:p>
            <a:r>
              <a:rPr lang="en-US" sz="2800" dirty="0" smtClean="0"/>
              <a:t>REVEALS </a:t>
            </a:r>
            <a:r>
              <a:rPr lang="en-US" sz="2800" dirty="0"/>
              <a:t>RATIONALE for opinion </a:t>
            </a:r>
          </a:p>
          <a:p>
            <a:r>
              <a:rPr lang="en-US" sz="2800" dirty="0" smtClean="0"/>
              <a:t>EXPLAINS </a:t>
            </a:r>
            <a:r>
              <a:rPr lang="en-US" sz="2800" dirty="0"/>
              <a:t>causation, seriousness, expected outcome, short &amp; long term </a:t>
            </a:r>
            <a:r>
              <a:rPr lang="en-US" sz="2800" dirty="0" smtClean="0"/>
              <a:t>consequences </a:t>
            </a:r>
            <a:endParaRPr lang="en-US" sz="2800" dirty="0"/>
          </a:p>
          <a:p>
            <a:endParaRPr lang="en-US" dirty="0"/>
          </a:p>
        </p:txBody>
      </p:sp>
    </p:spTree>
    <p:extLst>
      <p:ext uri="{BB962C8B-B14F-4D97-AF65-F5344CB8AC3E}">
        <p14:creationId xmlns:p14="http://schemas.microsoft.com/office/powerpoint/2010/main" val="2421951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CHECKS PATIENT’S UNDERSTANDING of what has been said </a:t>
            </a:r>
          </a:p>
          <a:p>
            <a:r>
              <a:rPr lang="en-US" sz="2800" dirty="0"/>
              <a:t>ELICITS PATIENT’S BELIEFS, REACTIONS AND CONCERNS e.g. if opinion matches patient’s thoughts, acceptability, feelings 	</a:t>
            </a:r>
          </a:p>
          <a:p>
            <a:endParaRPr lang="en-US" sz="2800" dirty="0"/>
          </a:p>
        </p:txBody>
      </p:sp>
    </p:spTree>
    <p:extLst>
      <p:ext uri="{BB962C8B-B14F-4D97-AF65-F5344CB8AC3E}">
        <p14:creationId xmlns:p14="http://schemas.microsoft.com/office/powerpoint/2010/main" val="8314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i="1" dirty="0"/>
              <a:t>IF Negotiating Mutual Plan Of Action </a:t>
            </a:r>
            <a:endParaRPr lang="en-US" sz="2400" dirty="0"/>
          </a:p>
          <a:p>
            <a:r>
              <a:rPr lang="en-US" sz="2400" dirty="0" smtClean="0"/>
              <a:t>DISCUSSES </a:t>
            </a:r>
            <a:r>
              <a:rPr lang="en-US" sz="2400" dirty="0"/>
              <a:t>OPTIONS e.g. no action, </a:t>
            </a:r>
            <a:r>
              <a:rPr lang="en-US" sz="2400" dirty="0" smtClean="0"/>
              <a:t>investigation medication </a:t>
            </a:r>
            <a:r>
              <a:rPr lang="en-US" sz="2400" dirty="0"/>
              <a:t>or surgery, </a:t>
            </a:r>
            <a:r>
              <a:rPr lang="en-US" sz="2400" dirty="0" smtClean="0"/>
              <a:t>non-drug </a:t>
            </a:r>
            <a:r>
              <a:rPr lang="en-US" sz="2400" dirty="0"/>
              <a:t>treatments (physiotherapy, walking aids, fluids, </a:t>
            </a:r>
            <a:r>
              <a:rPr lang="en-US" sz="2400" dirty="0" err="1"/>
              <a:t>counselling</a:t>
            </a:r>
            <a:r>
              <a:rPr lang="en-US" sz="2400" dirty="0"/>
              <a:t>), </a:t>
            </a:r>
            <a:r>
              <a:rPr lang="en-US" sz="2400" dirty="0" smtClean="0"/>
              <a:t>preventative </a:t>
            </a:r>
            <a:r>
              <a:rPr lang="en-US" sz="2400" dirty="0"/>
              <a:t>measures </a:t>
            </a:r>
          </a:p>
          <a:p>
            <a:r>
              <a:rPr lang="en-US" sz="2400" dirty="0" smtClean="0"/>
              <a:t> </a:t>
            </a:r>
            <a:r>
              <a:rPr lang="en-US" sz="2400" dirty="0"/>
              <a:t>PROVIDES INFORMATION on action or </a:t>
            </a:r>
            <a:r>
              <a:rPr lang="en-US" sz="2400" dirty="0" smtClean="0"/>
              <a:t>treatment, offered </a:t>
            </a:r>
            <a:endParaRPr lang="en-US" sz="2400" dirty="0"/>
          </a:p>
          <a:p>
            <a:r>
              <a:rPr lang="en-US" sz="2400" dirty="0"/>
              <a:t>a) name </a:t>
            </a:r>
          </a:p>
          <a:p>
            <a:r>
              <a:rPr lang="en-US" sz="2400" dirty="0"/>
              <a:t>b) steps involved, how it works </a:t>
            </a:r>
          </a:p>
          <a:p>
            <a:r>
              <a:rPr lang="en-US" sz="2400" dirty="0"/>
              <a:t>c) benefits and advantages </a:t>
            </a:r>
          </a:p>
          <a:p>
            <a:r>
              <a:rPr lang="en-US" sz="2400" dirty="0"/>
              <a:t>d) possible side effects 	</a:t>
            </a:r>
          </a:p>
          <a:p>
            <a:endParaRPr lang="en-US" sz="2400" dirty="0"/>
          </a:p>
        </p:txBody>
      </p:sp>
    </p:spTree>
    <p:extLst>
      <p:ext uri="{BB962C8B-B14F-4D97-AF65-F5344CB8AC3E}">
        <p14:creationId xmlns:p14="http://schemas.microsoft.com/office/powerpoint/2010/main" val="29434762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ELICITS </a:t>
            </a:r>
            <a:r>
              <a:rPr lang="en-US" sz="2800" dirty="0"/>
              <a:t>PATIENT’S UNDERSTANDING REACTIONS AND CONCERNS </a:t>
            </a:r>
            <a:r>
              <a:rPr lang="en-US" sz="2800" dirty="0" smtClean="0"/>
              <a:t>about </a:t>
            </a:r>
            <a:r>
              <a:rPr lang="en-US" sz="2800" dirty="0"/>
              <a:t>plans and treatments, including acceptability </a:t>
            </a:r>
          </a:p>
          <a:p>
            <a:r>
              <a:rPr lang="en-US" sz="2800" dirty="0" smtClean="0"/>
              <a:t>OBTAINS </a:t>
            </a:r>
            <a:r>
              <a:rPr lang="en-US" sz="2800" dirty="0"/>
              <a:t>PATIENT’S VIEW of NEED for action, BENEFITS, BARRIERS, </a:t>
            </a:r>
          </a:p>
          <a:p>
            <a:r>
              <a:rPr lang="en-US" sz="2800" dirty="0"/>
              <a:t>MOTIVATION; accepts and advocates alternative viewpoint as needed </a:t>
            </a:r>
          </a:p>
          <a:p>
            <a:r>
              <a:rPr lang="en-US" sz="2800" dirty="0" smtClean="0"/>
              <a:t>TAKES </a:t>
            </a:r>
            <a:r>
              <a:rPr lang="en-US" sz="2800" dirty="0"/>
              <a:t>PATIENT’S LIFESTYLE, BELIEFS, cultural BACKGROUND and </a:t>
            </a:r>
            <a:r>
              <a:rPr lang="en-US" sz="2800" dirty="0" smtClean="0"/>
              <a:t>ABILITIES </a:t>
            </a:r>
            <a:r>
              <a:rPr lang="en-US" sz="2800" dirty="0"/>
              <a:t>INTO CONSIDERATION 	</a:t>
            </a:r>
          </a:p>
          <a:p>
            <a:endParaRPr lang="en-US" sz="2800" dirty="0"/>
          </a:p>
        </p:txBody>
      </p:sp>
    </p:spTree>
    <p:extLst>
      <p:ext uri="{BB962C8B-B14F-4D97-AF65-F5344CB8AC3E}">
        <p14:creationId xmlns:p14="http://schemas.microsoft.com/office/powerpoint/2010/main" val="36272752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ENCOURAGES </a:t>
            </a:r>
            <a:r>
              <a:rPr lang="en-US" sz="2800" dirty="0"/>
              <a:t>PATIENT to be involved in implementing plans, TO TAKE </a:t>
            </a:r>
            <a:r>
              <a:rPr lang="en-US" sz="2800" dirty="0" smtClean="0"/>
              <a:t>RESPONSIBILITY </a:t>
            </a:r>
            <a:r>
              <a:rPr lang="en-US" sz="2800" dirty="0"/>
              <a:t>and be self reliant </a:t>
            </a:r>
          </a:p>
          <a:p>
            <a:r>
              <a:rPr lang="en-US" sz="2800" dirty="0" smtClean="0"/>
              <a:t>ASKS </a:t>
            </a:r>
            <a:r>
              <a:rPr lang="en-US" sz="2800" dirty="0"/>
              <a:t>ABOUT PATIENT SUPPORT SYSTEMS, discusses other 	</a:t>
            </a:r>
          </a:p>
          <a:p>
            <a:endParaRPr lang="en-US" sz="2800" dirty="0"/>
          </a:p>
        </p:txBody>
      </p:sp>
    </p:spTree>
    <p:extLst>
      <p:ext uri="{BB962C8B-B14F-4D97-AF65-F5344CB8AC3E}">
        <p14:creationId xmlns:p14="http://schemas.microsoft.com/office/powerpoint/2010/main" val="23458095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i="1" dirty="0"/>
              <a:t>IF Discussing Investigations and Procedures </a:t>
            </a:r>
            <a:endParaRPr lang="en-US" sz="2800" dirty="0"/>
          </a:p>
          <a:p>
            <a:r>
              <a:rPr lang="en-US" sz="2800" dirty="0" smtClean="0"/>
              <a:t>PROVIDES </a:t>
            </a:r>
            <a:r>
              <a:rPr lang="en-US" sz="2800" dirty="0"/>
              <a:t>CLEAR INFORMATION ON PROVEDURES including what </a:t>
            </a:r>
            <a:r>
              <a:rPr lang="en-US" sz="2800" dirty="0" smtClean="0"/>
              <a:t>patient </a:t>
            </a:r>
            <a:r>
              <a:rPr lang="en-US" sz="2800" dirty="0"/>
              <a:t>might experience and how patient will be informed of results </a:t>
            </a:r>
          </a:p>
          <a:p>
            <a:r>
              <a:rPr lang="en-US" sz="2800" dirty="0" smtClean="0"/>
              <a:t>RELATES </a:t>
            </a:r>
            <a:r>
              <a:rPr lang="en-US" sz="2800" dirty="0"/>
              <a:t>PROCEDURE TO TREATMENT PLAN: value and purpose </a:t>
            </a:r>
          </a:p>
          <a:p>
            <a:r>
              <a:rPr lang="en-US" sz="2800" dirty="0" smtClean="0"/>
              <a:t>ENCOURAGES </a:t>
            </a:r>
            <a:r>
              <a:rPr lang="en-US" sz="2800" dirty="0"/>
              <a:t>QUESTIONS AND EXPRESSION OF THOUGHTS </a:t>
            </a:r>
            <a:r>
              <a:rPr lang="en-US" sz="2800" dirty="0" smtClean="0"/>
              <a:t>re </a:t>
            </a:r>
            <a:r>
              <a:rPr lang="en-US" sz="2800" dirty="0"/>
              <a:t>potential anxieties or negative outcome 	</a:t>
            </a:r>
          </a:p>
          <a:p>
            <a:endParaRPr lang="en-US" dirty="0"/>
          </a:p>
        </p:txBody>
      </p:sp>
    </p:spTree>
    <p:extLst>
      <p:ext uri="{BB962C8B-B14F-4D97-AF65-F5344CB8AC3E}">
        <p14:creationId xmlns:p14="http://schemas.microsoft.com/office/powerpoint/2010/main" val="5141677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TASK FIVE (continued): CLOSING THE CONSULTATION</a:t>
            </a:r>
            <a:endParaRPr lang="en-US" dirty="0"/>
          </a:p>
        </p:txBody>
      </p:sp>
      <p:sp>
        <p:nvSpPr>
          <p:cNvPr id="3" name="Content Placeholder 2"/>
          <p:cNvSpPr>
            <a:spLocks noGrp="1"/>
          </p:cNvSpPr>
          <p:nvPr>
            <p:ph idx="1"/>
          </p:nvPr>
        </p:nvSpPr>
        <p:spPr/>
        <p:txBody>
          <a:bodyPr>
            <a:normAutofit/>
          </a:bodyPr>
          <a:lstStyle/>
          <a:p>
            <a:r>
              <a:rPr lang="en-US" sz="2800" b="1" i="1" dirty="0"/>
              <a:t>Forward Planning </a:t>
            </a:r>
            <a:endParaRPr lang="en-US" sz="2800" dirty="0"/>
          </a:p>
          <a:p>
            <a:r>
              <a:rPr lang="en-US" sz="2800" dirty="0" smtClean="0"/>
              <a:t>CONTRACTS </a:t>
            </a:r>
            <a:r>
              <a:rPr lang="en-US" sz="2800" dirty="0"/>
              <a:t>WITH PATIENT re steps for patient and physician </a:t>
            </a:r>
          </a:p>
          <a:p>
            <a:r>
              <a:rPr lang="en-US" sz="2800" dirty="0" smtClean="0"/>
              <a:t>SAFETY </a:t>
            </a:r>
            <a:r>
              <a:rPr lang="en-US" sz="2800" dirty="0"/>
              <a:t>NETS, explaining possible unexpected outcomes, what to do </a:t>
            </a:r>
            <a:r>
              <a:rPr lang="en-US" sz="2800" dirty="0" smtClean="0"/>
              <a:t>if </a:t>
            </a:r>
            <a:r>
              <a:rPr lang="en-US" sz="2800" dirty="0"/>
              <a:t>plan is not working, when and how to seek help 	</a:t>
            </a:r>
          </a:p>
          <a:p>
            <a:pPr marL="0" indent="0">
              <a:buNone/>
            </a:pPr>
            <a:endParaRPr lang="en-US" sz="2800" dirty="0"/>
          </a:p>
        </p:txBody>
      </p:sp>
    </p:spTree>
    <p:extLst>
      <p:ext uri="{BB962C8B-B14F-4D97-AF65-F5344CB8AC3E}">
        <p14:creationId xmlns:p14="http://schemas.microsoft.com/office/powerpoint/2010/main" val="3607815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Being a good doctor also demands good interpersonal and communication skills for working in clinical teams. Even doctors without direct responsibility for patient care need to be able communicate effectively and accurately with clinical colleagues</a:t>
            </a:r>
            <a:endParaRPr lang="en-US" sz="2800" dirty="0"/>
          </a:p>
        </p:txBody>
      </p:sp>
    </p:spTree>
    <p:extLst>
      <p:ext uri="{BB962C8B-B14F-4D97-AF65-F5344CB8AC3E}">
        <p14:creationId xmlns:p14="http://schemas.microsoft.com/office/powerpoint/2010/main" val="11496292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i="1" dirty="0"/>
              <a:t>Ensuring Appropriate Point of Closure </a:t>
            </a:r>
            <a:endParaRPr lang="en-US" sz="2800" dirty="0"/>
          </a:p>
          <a:p>
            <a:r>
              <a:rPr lang="en-US" sz="2800" dirty="0" smtClean="0"/>
              <a:t>SUMMARIZES </a:t>
            </a:r>
            <a:r>
              <a:rPr lang="en-US" sz="2800" dirty="0"/>
              <a:t>SESSION briefly and clarifies plan of care </a:t>
            </a:r>
          </a:p>
          <a:p>
            <a:r>
              <a:rPr lang="en-US" sz="2800" dirty="0" smtClean="0"/>
              <a:t>FINAL </a:t>
            </a:r>
            <a:r>
              <a:rPr lang="en-US" sz="2800" dirty="0"/>
              <a:t>CHECK that patient agrees and is comfortable with plan and asks if </a:t>
            </a:r>
            <a:r>
              <a:rPr lang="en-US" sz="2800" dirty="0" smtClean="0"/>
              <a:t>any </a:t>
            </a:r>
            <a:r>
              <a:rPr lang="en-US" sz="2800" dirty="0"/>
              <a:t>correction, questions or other items to discuss 	</a:t>
            </a:r>
          </a:p>
          <a:p>
            <a:endParaRPr lang="en-US" sz="2800" dirty="0"/>
          </a:p>
        </p:txBody>
      </p:sp>
    </p:spTree>
    <p:extLst>
      <p:ext uri="{BB962C8B-B14F-4D97-AF65-F5344CB8AC3E}">
        <p14:creationId xmlns:p14="http://schemas.microsoft.com/office/powerpoint/2010/main" val="41271633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endParaRPr lang="en-US" dirty="0"/>
          </a:p>
          <a:p>
            <a:pPr marL="0" indent="0" algn="ctr">
              <a:buNone/>
            </a:pPr>
            <a:endParaRPr lang="en-US" dirty="0" smtClean="0"/>
          </a:p>
          <a:p>
            <a:pPr marL="0" indent="0" algn="ctr">
              <a:buNone/>
            </a:pPr>
            <a:r>
              <a:rPr lang="en-US" sz="6000" dirty="0" smtClean="0"/>
              <a:t>Thank you</a:t>
            </a:r>
            <a:endParaRPr lang="en-US" sz="6000" dirty="0"/>
          </a:p>
        </p:txBody>
      </p:sp>
    </p:spTree>
    <p:extLst>
      <p:ext uri="{BB962C8B-B14F-4D97-AF65-F5344CB8AC3E}">
        <p14:creationId xmlns:p14="http://schemas.microsoft.com/office/powerpoint/2010/main" val="1012738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Within the consultation, doctors can employ sophisticated communication skills to facilitate the patient’s storytelling, interpret the information gathered and assist the patient’s understanding and treatment of the problem. Unfortunately, when these skills are not used successfully, the results are patient dissatisfaction leading to complaints and worse; errors in diagnosis and treatment, jeopardizing safety</a:t>
            </a:r>
            <a:endParaRPr lang="en-US" sz="2800" dirty="0"/>
          </a:p>
        </p:txBody>
      </p:sp>
    </p:spTree>
    <p:extLst>
      <p:ext uri="{BB962C8B-B14F-4D97-AF65-F5344CB8AC3E}">
        <p14:creationId xmlns:p14="http://schemas.microsoft.com/office/powerpoint/2010/main" val="30534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point of good communication skills?</a:t>
            </a:r>
            <a:endParaRPr lang="en-US" dirty="0"/>
          </a:p>
        </p:txBody>
      </p:sp>
      <p:sp>
        <p:nvSpPr>
          <p:cNvPr id="3" name="Content Placeholder 2"/>
          <p:cNvSpPr>
            <a:spLocks noGrp="1"/>
          </p:cNvSpPr>
          <p:nvPr>
            <p:ph idx="1"/>
          </p:nvPr>
        </p:nvSpPr>
        <p:spPr/>
        <p:txBody>
          <a:bodyPr/>
          <a:lstStyle/>
          <a:p>
            <a:r>
              <a:rPr lang="en-US" sz="2800" dirty="0" smtClean="0"/>
              <a:t>1.</a:t>
            </a:r>
            <a:r>
              <a:rPr lang="en-US" dirty="0" smtClean="0"/>
              <a:t> </a:t>
            </a:r>
            <a:r>
              <a:rPr lang="en-US" sz="2800" dirty="0" smtClean="0"/>
              <a:t>Safe, efficient and effective healthcare</a:t>
            </a:r>
          </a:p>
          <a:p>
            <a:r>
              <a:rPr lang="en-US" sz="2800" dirty="0" smtClean="0"/>
              <a:t>2. Understanding patients’ problems</a:t>
            </a:r>
          </a:p>
          <a:p>
            <a:r>
              <a:rPr lang="en-US" sz="2800" dirty="0" smtClean="0"/>
              <a:t>3. Improving communication leads to better patient outcomes</a:t>
            </a:r>
            <a:endParaRPr lang="en-US" sz="2800" dirty="0"/>
          </a:p>
        </p:txBody>
      </p:sp>
    </p:spTree>
    <p:extLst>
      <p:ext uri="{BB962C8B-B14F-4D97-AF65-F5344CB8AC3E}">
        <p14:creationId xmlns:p14="http://schemas.microsoft.com/office/powerpoint/2010/main" val="422541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consultations</a:t>
            </a:r>
            <a:endParaRPr lang="en-US" dirty="0"/>
          </a:p>
        </p:txBody>
      </p:sp>
      <p:sp>
        <p:nvSpPr>
          <p:cNvPr id="3" name="Content Placeholder 2"/>
          <p:cNvSpPr>
            <a:spLocks noGrp="1"/>
          </p:cNvSpPr>
          <p:nvPr>
            <p:ph idx="1"/>
          </p:nvPr>
        </p:nvSpPr>
        <p:spPr/>
        <p:txBody>
          <a:bodyPr/>
          <a:lstStyle/>
          <a:p>
            <a:r>
              <a:rPr lang="en-US" sz="2800" dirty="0" smtClean="0"/>
              <a:t>1. Initiating the consultation</a:t>
            </a:r>
          </a:p>
          <a:p>
            <a:r>
              <a:rPr lang="en-US" sz="2800" dirty="0" smtClean="0"/>
              <a:t>2. Gathering information</a:t>
            </a:r>
          </a:p>
          <a:p>
            <a:r>
              <a:rPr lang="en-US" sz="2800" dirty="0" smtClean="0"/>
              <a:t>3. Providing structure to the consultation </a:t>
            </a:r>
          </a:p>
          <a:p>
            <a:r>
              <a:rPr lang="en-US" sz="2800" dirty="0" smtClean="0"/>
              <a:t>4. Building the relationship</a:t>
            </a:r>
          </a:p>
          <a:p>
            <a:r>
              <a:rPr lang="en-US" sz="2800" dirty="0" smtClean="0"/>
              <a:t>5. Explanation and planning </a:t>
            </a:r>
          </a:p>
          <a:p>
            <a:r>
              <a:rPr lang="en-US" sz="2800" dirty="0" smtClean="0"/>
              <a:t>6. Closing the consultation</a:t>
            </a:r>
            <a:r>
              <a:rPr lang="en-US" dirty="0" smtClean="0"/>
              <a:t>.</a:t>
            </a:r>
            <a:endParaRPr lang="en-US" dirty="0"/>
          </a:p>
        </p:txBody>
      </p:sp>
    </p:spTree>
    <p:extLst>
      <p:ext uri="{BB962C8B-B14F-4D97-AF65-F5344CB8AC3E}">
        <p14:creationId xmlns:p14="http://schemas.microsoft.com/office/powerpoint/2010/main" val="1534249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TASK ONE: INITIATING THE CONSULTATION</a:t>
            </a:r>
            <a:endParaRPr lang="en-US" dirty="0"/>
          </a:p>
        </p:txBody>
      </p:sp>
      <p:sp>
        <p:nvSpPr>
          <p:cNvPr id="3" name="Content Placeholder 2"/>
          <p:cNvSpPr>
            <a:spLocks noGrp="1"/>
          </p:cNvSpPr>
          <p:nvPr>
            <p:ph idx="1"/>
          </p:nvPr>
        </p:nvSpPr>
        <p:spPr/>
        <p:txBody>
          <a:bodyPr/>
          <a:lstStyle/>
          <a:p>
            <a:r>
              <a:rPr lang="en-US" sz="2800" b="1" i="1" dirty="0"/>
              <a:t>Establishing Initial Rapport </a:t>
            </a:r>
            <a:endParaRPr lang="en-US" sz="2800" dirty="0"/>
          </a:p>
          <a:p>
            <a:r>
              <a:rPr lang="en-US" sz="2800" dirty="0" smtClean="0"/>
              <a:t>GREETS </a:t>
            </a:r>
            <a:r>
              <a:rPr lang="en-US" sz="2800" dirty="0"/>
              <a:t>patient and obtains patient’s name </a:t>
            </a:r>
          </a:p>
          <a:p>
            <a:r>
              <a:rPr lang="en-US" sz="2800" dirty="0" smtClean="0"/>
              <a:t>INTRODUCES </a:t>
            </a:r>
            <a:r>
              <a:rPr lang="en-US" sz="2800" dirty="0"/>
              <a:t>self, role and nature of interview; obtains consent if necessary </a:t>
            </a:r>
          </a:p>
          <a:p>
            <a:r>
              <a:rPr lang="en-US" sz="2800" dirty="0" smtClean="0"/>
              <a:t>DEMONSTRATES </a:t>
            </a:r>
            <a:r>
              <a:rPr lang="en-US" sz="2800" dirty="0"/>
              <a:t>RESPECT and interest, attends to patient’s physical comfort 	</a:t>
            </a:r>
          </a:p>
          <a:p>
            <a:pPr marL="0" indent="0">
              <a:buNone/>
            </a:pPr>
            <a:endParaRPr lang="en-US" dirty="0"/>
          </a:p>
        </p:txBody>
      </p:sp>
    </p:spTree>
    <p:extLst>
      <p:ext uri="{BB962C8B-B14F-4D97-AF65-F5344CB8AC3E}">
        <p14:creationId xmlns:p14="http://schemas.microsoft.com/office/powerpoint/2010/main" val="3508846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i="1" dirty="0"/>
              <a:t>Identifying the Reason(s) for the Consultation </a:t>
            </a:r>
            <a:endParaRPr lang="en-US" sz="2800" dirty="0"/>
          </a:p>
          <a:p>
            <a:r>
              <a:rPr lang="en-US" sz="2800" dirty="0" smtClean="0"/>
              <a:t>IDENTIFIES </a:t>
            </a:r>
            <a:r>
              <a:rPr lang="en-US" sz="2800" dirty="0"/>
              <a:t>PROBLEMS LIST or issues patient wishes to discuss (e.g., “What </a:t>
            </a:r>
            <a:r>
              <a:rPr lang="en-US" sz="2800" dirty="0" smtClean="0"/>
              <a:t>would </a:t>
            </a:r>
            <a:r>
              <a:rPr lang="en-US" sz="2800" dirty="0"/>
              <a:t>you like to discuss?; “What questions did you hope to get answered today?”) </a:t>
            </a:r>
          </a:p>
          <a:p>
            <a:r>
              <a:rPr lang="en-US" sz="2800" dirty="0" smtClean="0"/>
              <a:t>LISTENS </a:t>
            </a:r>
            <a:r>
              <a:rPr lang="en-US" sz="2800" dirty="0"/>
              <a:t>attentively to the patient’s opening statement without interrupting or directing patient’s response </a:t>
            </a:r>
          </a:p>
        </p:txBody>
      </p:sp>
    </p:spTree>
    <p:extLst>
      <p:ext uri="{BB962C8B-B14F-4D97-AF65-F5344CB8AC3E}">
        <p14:creationId xmlns:p14="http://schemas.microsoft.com/office/powerpoint/2010/main" val="42774754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216</TotalTime>
  <Words>1634</Words>
  <Application>Microsoft Office PowerPoint</Application>
  <PresentationFormat>On-screen Show (4:3)</PresentationFormat>
  <Paragraphs>141</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Adjacency</vt:lpstr>
      <vt:lpstr>Consultation skills</vt:lpstr>
      <vt:lpstr>PowerPoint Presentation</vt:lpstr>
      <vt:lpstr>PowerPoint Presentation</vt:lpstr>
      <vt:lpstr>PowerPoint Presentation</vt:lpstr>
      <vt:lpstr>PowerPoint Presentation</vt:lpstr>
      <vt:lpstr>What is the point of good communication skills?</vt:lpstr>
      <vt:lpstr>Steps of consultations</vt:lpstr>
      <vt:lpstr>TASK ONE: INITIATING THE CONSULTATION</vt:lpstr>
      <vt:lpstr>PowerPoint Presentation</vt:lpstr>
      <vt:lpstr>PowerPoint Presentation</vt:lpstr>
      <vt:lpstr>TASK TWO: GATHERING INFORMATION</vt:lpstr>
      <vt:lpstr>PowerPoint Presentation</vt:lpstr>
      <vt:lpstr>PowerPoint Presentation</vt:lpstr>
      <vt:lpstr>PowerPoint Presentation</vt:lpstr>
      <vt:lpstr>TASK THREE: PROVIDING STRUCTURE TO THE CONSULTATION</vt:lpstr>
      <vt:lpstr>PowerPoint Presentation</vt:lpstr>
      <vt:lpstr>TASK FOUR: BUILDING THE RELATIONSHIP - Facilitating Patient’s Involvement</vt:lpstr>
      <vt:lpstr>PowerPoint Presentation</vt:lpstr>
      <vt:lpstr>PowerPoint Presentation</vt:lpstr>
      <vt:lpstr>PowerPoint Presentation</vt:lpstr>
      <vt:lpstr>PowerPoint Presentation</vt:lpstr>
      <vt:lpstr>TASK FIVE: CLOSING THE CONSULTATION (Preliminary Explanation &amp; Planning)</vt:lpstr>
      <vt:lpstr>PowerPoint Presentation</vt:lpstr>
      <vt:lpstr>TASK SIX: EXPLANATION AND PLANNING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TASK FIVE (continued): CLOSING THE CONSULTATION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Consultation skills</dc:title>
  <dc:creator>Mid</dc:creator>
  <cp:lastModifiedBy>Mid</cp:lastModifiedBy>
  <cp:revision>10</cp:revision>
  <dcterms:created xsi:type="dcterms:W3CDTF">2016-08-02T07:53:12Z</dcterms:created>
  <dcterms:modified xsi:type="dcterms:W3CDTF">2017-07-02T08:56:56Z</dcterms:modified>
</cp:coreProperties>
</file>