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sldIdLst>
    <p:sldId id="276" r:id="rId2"/>
    <p:sldId id="256" r:id="rId3"/>
    <p:sldId id="287" r:id="rId4"/>
    <p:sldId id="288" r:id="rId5"/>
    <p:sldId id="300" r:id="rId6"/>
    <p:sldId id="289" r:id="rId7"/>
    <p:sldId id="335" r:id="rId8"/>
    <p:sldId id="306" r:id="rId9"/>
    <p:sldId id="311" r:id="rId10"/>
    <p:sldId id="336" r:id="rId11"/>
    <p:sldId id="337" r:id="rId12"/>
    <p:sldId id="338" r:id="rId13"/>
    <p:sldId id="339" r:id="rId14"/>
    <p:sldId id="345" r:id="rId15"/>
    <p:sldId id="346" r:id="rId16"/>
    <p:sldId id="347" r:id="rId17"/>
    <p:sldId id="348" r:id="rId18"/>
    <p:sldId id="350" r:id="rId19"/>
    <p:sldId id="285" r:id="rId20"/>
    <p:sldId id="33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1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1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1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3" y="6467476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9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4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3" y="6467476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3" y="6467476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2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3" y="6467476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3" y="6467476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1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1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1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3" y="6467476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Endocrine Physiology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1" smtClean="0"/>
              <a:t>Mohammad Qussay Al-Sabbagh</a:t>
            </a:r>
            <a:endParaRPr lang="en-US" b="1" dirty="0" smtClean="0"/>
          </a:p>
          <a:p>
            <a:pPr algn="l"/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/>
              <a:t> </a:t>
            </a:r>
            <a:r>
              <a:rPr lang="en-US" b="1" dirty="0" smtClean="0"/>
              <a:t>year medical student- University of Jordan</a:t>
            </a:r>
          </a:p>
          <a:p>
            <a:pPr algn="l"/>
            <a:r>
              <a:rPr lang="en-US" b="1" dirty="0" smtClean="0"/>
              <a:t>June,2016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9755860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rgbClr val="C00000"/>
                </a:solidFill>
              </a:rPr>
              <a:t>Regulation of cortisol secretion</a:t>
            </a:r>
            <a:r>
              <a:rPr lang="en-US" sz="3600" smtClean="0"/>
              <a:t> </a:t>
            </a:r>
            <a:br>
              <a:rPr lang="en-US" sz="3600" smtClean="0"/>
            </a:b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06060" y="1219200"/>
            <a:ext cx="3437940" cy="4937760"/>
          </a:xfrm>
        </p:spPr>
        <p:txBody>
          <a:bodyPr>
            <a:normAutofit/>
          </a:bodyPr>
          <a:lstStyle/>
          <a:p>
            <a:pPr fontAlgn="base"/>
            <a:r>
              <a:rPr lang="en-US" sz="2400"/>
              <a:t>Corticotropin-Releasing Factor (CRF</a:t>
            </a:r>
            <a:r>
              <a:rPr lang="en-US" sz="2400" smtClean="0"/>
              <a:t>)</a:t>
            </a:r>
          </a:p>
          <a:p>
            <a:pPr marL="0" indent="0" fontAlgn="base">
              <a:buNone/>
            </a:pPr>
            <a:r>
              <a:rPr lang="en-US" sz="2400" smtClean="0"/>
              <a:t>-hypothalamic</a:t>
            </a:r>
            <a:r>
              <a:rPr lang="en-US" sz="2400"/>
              <a:t> </a:t>
            </a:r>
            <a:r>
              <a:rPr lang="en-US" sz="2400" smtClean="0"/>
              <a:t>releasing</a:t>
            </a:r>
            <a:r>
              <a:rPr lang="en-US" sz="2400"/>
              <a:t> </a:t>
            </a:r>
            <a:r>
              <a:rPr lang="en-US" sz="2400" smtClean="0"/>
              <a:t>hormone.</a:t>
            </a:r>
          </a:p>
          <a:p>
            <a:pPr marL="0" indent="0" fontAlgn="base">
              <a:buNone/>
            </a:pPr>
            <a:r>
              <a:rPr lang="en-US" sz="2400" smtClean="0"/>
              <a:t>-uses</a:t>
            </a:r>
            <a:r>
              <a:rPr lang="en-US" sz="2400"/>
              <a:t> </a:t>
            </a:r>
            <a:r>
              <a:rPr lang="en-US" sz="2400" smtClean="0"/>
              <a:t>cAMP as a 2</a:t>
            </a:r>
            <a:r>
              <a:rPr lang="en-US" sz="2400" baseline="30000" smtClean="0"/>
              <a:t>nd</a:t>
            </a:r>
            <a:r>
              <a:rPr lang="en-US" sz="2400" smtClean="0"/>
              <a:t> messenger.</a:t>
            </a:r>
          </a:p>
          <a:p>
            <a:pPr marL="0" indent="0" fontAlgn="base">
              <a:buNone/>
            </a:pPr>
            <a:r>
              <a:rPr lang="en-US" sz="2400" smtClean="0"/>
              <a:t>-</a:t>
            </a:r>
            <a:r>
              <a:rPr lang="en-US" sz="2400"/>
              <a:t> </a:t>
            </a:r>
            <a:r>
              <a:rPr lang="en-US" sz="2400" smtClean="0"/>
              <a:t>Stress 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The limbic system </a:t>
            </a:r>
            <a:r>
              <a:rPr lang="en-US" sz="2400" smtClean="0">
                <a:sym typeface="Wingdings" pitchFamily="2" charset="2"/>
              </a:rPr>
              <a:t> hypothalamus  CRF </a:t>
            </a:r>
            <a:endParaRPr lang="en-US" sz="2400"/>
          </a:p>
          <a:p>
            <a:pPr fontAlgn="base"/>
            <a:endParaRPr lang="en-US" sz="2800"/>
          </a:p>
          <a:p>
            <a:pPr fontAlgn="base"/>
            <a:endParaRPr lang="en-US" sz="280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06618" y="3836389"/>
            <a:ext cx="4998882" cy="19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02" y="1219200"/>
            <a:ext cx="4680457" cy="54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33478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rgbClr val="C00000"/>
                </a:solidFill>
              </a:rPr>
              <a:t>Regulation of cortisol secretion</a:t>
            </a:r>
            <a:r>
              <a:rPr lang="en-US" sz="3600" smtClean="0"/>
              <a:t> </a:t>
            </a:r>
            <a:br>
              <a:rPr lang="en-US" sz="3600" smtClean="0"/>
            </a:b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06059" y="1219200"/>
            <a:ext cx="3339067" cy="4937760"/>
          </a:xfrm>
        </p:spPr>
        <p:txBody>
          <a:bodyPr>
            <a:normAutofit/>
          </a:bodyPr>
          <a:lstStyle/>
          <a:p>
            <a:pPr fontAlgn="base"/>
            <a:r>
              <a:rPr lang="en-US" sz="2400" smtClean="0"/>
              <a:t>ACTH</a:t>
            </a:r>
            <a:endParaRPr lang="en-US" sz="2400"/>
          </a:p>
          <a:p>
            <a:pPr fontAlgn="base"/>
            <a:r>
              <a:rPr lang="en-US" sz="2000" smtClean="0"/>
              <a:t>Corticotropin /</a:t>
            </a:r>
            <a:r>
              <a:rPr lang="en-US" sz="2000"/>
              <a:t> </a:t>
            </a:r>
            <a:r>
              <a:rPr lang="en-US" sz="2000" smtClean="0"/>
              <a:t>adrenocorticotropi</a:t>
            </a:r>
            <a:r>
              <a:rPr lang="en-US" sz="2400" smtClean="0"/>
              <a:t>n</a:t>
            </a:r>
          </a:p>
          <a:p>
            <a:pPr fontAlgn="base">
              <a:buFontTx/>
              <a:buChar char="-"/>
            </a:pPr>
            <a:r>
              <a:rPr lang="en-US" sz="2400" smtClean="0"/>
              <a:t>released by ant. Pituitary.</a:t>
            </a:r>
          </a:p>
          <a:p>
            <a:pPr fontAlgn="base">
              <a:buFontTx/>
              <a:buChar char="-"/>
            </a:pPr>
            <a:r>
              <a:rPr lang="en-US" sz="2400" smtClean="0"/>
              <a:t>uses cAMP as a 2</a:t>
            </a:r>
            <a:r>
              <a:rPr lang="en-US" sz="2400" baseline="30000" smtClean="0"/>
              <a:t>nd</a:t>
            </a:r>
            <a:r>
              <a:rPr lang="en-US" sz="2400" smtClean="0"/>
              <a:t> messenger.</a:t>
            </a:r>
          </a:p>
          <a:p>
            <a:pPr fontAlgn="base">
              <a:buFontTx/>
              <a:buChar char="-"/>
            </a:pPr>
            <a:r>
              <a:rPr lang="en-US" sz="1600" b="0" i="0" smtClean="0">
                <a:solidFill>
                  <a:srgbClr val="000000"/>
                </a:solidFill>
                <a:effectLst/>
                <a:latin typeface="Chronicle Text G3 A"/>
              </a:rPr>
              <a:t>ACTH is normally necessary for any adrenocortical hormones to be formed</a:t>
            </a:r>
          </a:p>
          <a:p>
            <a:pPr marL="0" indent="0" fontAlgn="base">
              <a:buNone/>
            </a:pPr>
            <a:r>
              <a:rPr lang="en-US" sz="2400" smtClean="0">
                <a:sym typeface="Wingdings" pitchFamily="2" charset="2"/>
              </a:rPr>
              <a:t> </a:t>
            </a:r>
            <a:endParaRPr lang="en-US" sz="2400"/>
          </a:p>
          <a:p>
            <a:pPr fontAlgn="base"/>
            <a:endParaRPr lang="en-US" sz="2800"/>
          </a:p>
          <a:p>
            <a:pPr fontAlgn="base"/>
            <a:endParaRPr lang="en-US" sz="280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06618" y="3836389"/>
            <a:ext cx="4998882" cy="19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02" y="1219200"/>
            <a:ext cx="4680457" cy="54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60088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rgbClr val="C00000"/>
                </a:solidFill>
              </a:rPr>
              <a:t>Regulation of cortisol secretion</a:t>
            </a:r>
            <a:r>
              <a:rPr lang="en-US" sz="3600" smtClean="0"/>
              <a:t> </a:t>
            </a:r>
            <a:br>
              <a:rPr lang="en-US" sz="3600" smtClean="0"/>
            </a:b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06059" y="1219200"/>
            <a:ext cx="3339067" cy="4937760"/>
          </a:xfrm>
        </p:spPr>
        <p:txBody>
          <a:bodyPr>
            <a:normAutofit/>
          </a:bodyPr>
          <a:lstStyle/>
          <a:p>
            <a:pPr fontAlgn="base"/>
            <a:r>
              <a:rPr lang="en-US" sz="2400" b="0" i="0" smtClean="0">
                <a:effectLst/>
                <a:latin typeface="Whitney A"/>
              </a:rPr>
              <a:t>Physiological Stress Increases ACTH and Adrenocortical Secretion</a:t>
            </a:r>
          </a:p>
          <a:p>
            <a:pPr fontAlgn="base"/>
            <a:r>
              <a:rPr lang="en-US" sz="2400" b="0" i="0" smtClean="0">
                <a:effectLst/>
                <a:latin typeface="Chronicle Text G3 A"/>
              </a:rPr>
              <a:t>Cortisol has direct negative feedback effects on</a:t>
            </a:r>
          </a:p>
          <a:p>
            <a:pPr marL="0" indent="0" fontAlgn="base">
              <a:buNone/>
            </a:pPr>
            <a:r>
              <a:rPr lang="en-US" sz="2400" smtClean="0">
                <a:latin typeface="Chronicle Text G3 A"/>
              </a:rPr>
              <a:t>-</a:t>
            </a:r>
            <a:r>
              <a:rPr lang="en-US" sz="2400" b="0" i="0" smtClean="0">
                <a:effectLst/>
                <a:latin typeface="Chronicle Text G3 A"/>
              </a:rPr>
              <a:t>hypothalamus to dec. the formation of CRF   - anterior pituitary gland to dec. the formation of ACTH.</a:t>
            </a:r>
            <a:endParaRPr lang="en-US" sz="2400"/>
          </a:p>
          <a:p>
            <a:pPr fontAlgn="base"/>
            <a:endParaRPr lang="en-US" sz="280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06618" y="3836389"/>
            <a:ext cx="4998882" cy="19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02" y="1219200"/>
            <a:ext cx="4680457" cy="54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81621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19199" y="2971800"/>
            <a:ext cx="7240007" cy="995361"/>
          </a:xfrm>
        </p:spPr>
        <p:txBody>
          <a:bodyPr>
            <a:normAutofit/>
          </a:bodyPr>
          <a:lstStyle/>
          <a:p>
            <a:pPr algn="l"/>
            <a:r>
              <a:rPr lang="en-US" sz="2700" b="1" smtClean="0">
                <a:solidFill>
                  <a:schemeClr val="tx1"/>
                </a:solidFill>
              </a:rPr>
              <a:t>Cortisol functions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94724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rgbClr val="C00000"/>
                </a:solidFill>
              </a:rPr>
              <a:t>General functions of </a:t>
            </a:r>
            <a:r>
              <a:rPr lang="en-US" sz="3600" b="1" smtClean="0">
                <a:solidFill>
                  <a:srgbClr val="C00000"/>
                </a:solidFill>
              </a:rPr>
              <a:t>cortisol 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09299" y="1219200"/>
            <a:ext cx="2738174" cy="4937760"/>
          </a:xfrm>
        </p:spPr>
        <p:txBody>
          <a:bodyPr>
            <a:noAutofit/>
          </a:bodyPr>
          <a:lstStyle/>
          <a:p>
            <a:pPr fontAlgn="base"/>
            <a:r>
              <a:rPr lang="en-US" sz="2400" b="0" i="0" smtClean="0">
                <a:effectLst/>
                <a:latin typeface="Whitney A"/>
              </a:rPr>
              <a:t>glucocorticoids are essential for the response to stress.</a:t>
            </a:r>
            <a:endParaRPr lang="en-US" sz="2400" smtClean="0"/>
          </a:p>
          <a:p>
            <a:pPr fontAlgn="base">
              <a:buFontTx/>
              <a:buChar char="-"/>
            </a:pPr>
            <a:r>
              <a:rPr lang="en-US" sz="2400" smtClean="0"/>
              <a:t>Affects metabolic activites </a:t>
            </a:r>
            <a:r>
              <a:rPr lang="en-US" sz="2400" smtClean="0">
                <a:sym typeface="Wingdings" pitchFamily="2" charset="2"/>
              </a:rPr>
              <a:t> inc. Blood glucose levels</a:t>
            </a:r>
            <a:endParaRPr lang="en-US" sz="2400" smtClean="0"/>
          </a:p>
          <a:p>
            <a:pPr fontAlgn="base">
              <a:buFontTx/>
              <a:buChar char="-"/>
            </a:pPr>
            <a:r>
              <a:rPr lang="en-US" sz="2400" smtClean="0"/>
              <a:t>Suppress the immune system.</a:t>
            </a:r>
          </a:p>
          <a:p>
            <a:pPr fontAlgn="base">
              <a:buFontTx/>
              <a:buChar char="-"/>
            </a:pPr>
            <a:r>
              <a:rPr lang="en-US" sz="2400" smtClean="0"/>
              <a:t>Embryo development</a:t>
            </a:r>
            <a:endParaRPr 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428331" y="4078119"/>
            <a:ext cx="5065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mtClean="0"/>
              <a:t> </a:t>
            </a:r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09858" y="3622291"/>
            <a:ext cx="4998882" cy="19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695689" y="1242940"/>
            <a:ext cx="2530580" cy="62400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Cortisol </a:t>
            </a:r>
            <a:r>
              <a:rPr lang="en-US"/>
              <a:t>a</a:t>
            </a:r>
            <a:r>
              <a:rPr lang="en-US" smtClean="0"/>
              <a:t>ffects</a:t>
            </a: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06713" y="4183043"/>
            <a:ext cx="2244476" cy="75254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Metabolic effects</a:t>
            </a:r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274598" y="4183043"/>
            <a:ext cx="2601498" cy="75254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smtClean="0"/>
              <a:t>immunosuppression</a:t>
            </a:r>
            <a:endParaRPr lang="en-US"/>
          </a:p>
        </p:txBody>
      </p:sp>
      <p:cxnSp>
        <p:nvCxnSpPr>
          <p:cNvPr id="53" name="Straight Arrow Connector 52"/>
          <p:cNvCxnSpPr>
            <a:cxnSpLocks/>
            <a:endCxn id="20" idx="0"/>
          </p:cNvCxnSpPr>
          <p:nvPr/>
        </p:nvCxnSpPr>
        <p:spPr>
          <a:xfrm>
            <a:off x="3953098" y="3324680"/>
            <a:ext cx="622249" cy="8583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cxnSpLocks/>
            <a:endCxn id="9" idx="0"/>
          </p:cNvCxnSpPr>
          <p:nvPr/>
        </p:nvCxnSpPr>
        <p:spPr>
          <a:xfrm flipH="1">
            <a:off x="1428951" y="3211931"/>
            <a:ext cx="451452" cy="9711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2945232" y="1843204"/>
            <a:ext cx="0" cy="9394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644883" y="2752037"/>
            <a:ext cx="2530580" cy="62400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i="0" smtClean="0">
                <a:effectLst/>
                <a:latin typeface="Whitney A"/>
              </a:rPr>
              <a:t>response to stress</a:t>
            </a:r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4531767" y="1976381"/>
            <a:ext cx="1456478" cy="70798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smtClean="0"/>
              <a:t>Embryo</a:t>
            </a:r>
          </a:p>
          <a:p>
            <a:pPr algn="ctr"/>
            <a:r>
              <a:rPr lang="en-US" smtClean="0"/>
              <a:t>developmen</a:t>
            </a:r>
            <a:r>
              <a:rPr lang="en-US"/>
              <a:t>t</a:t>
            </a:r>
            <a:endParaRPr lang="en-US"/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4245582" y="1866942"/>
            <a:ext cx="329765" cy="1049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52420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rgbClr val="C00000"/>
                </a:solidFill>
              </a:rPr>
              <a:t>General functions of cortisol 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09299" y="1219200"/>
            <a:ext cx="2738174" cy="4937760"/>
          </a:xfrm>
        </p:spPr>
        <p:txBody>
          <a:bodyPr>
            <a:noAutofit/>
          </a:bodyPr>
          <a:lstStyle/>
          <a:p>
            <a:pPr fontAlgn="base"/>
            <a:r>
              <a:rPr lang="en-US" sz="2400" b="0" i="0" smtClean="0">
                <a:effectLst/>
                <a:latin typeface="Whitney A"/>
              </a:rPr>
              <a:t>Metabolic effects</a:t>
            </a:r>
            <a:endParaRPr lang="en-US" sz="2400" smtClean="0"/>
          </a:p>
          <a:p>
            <a:pPr fontAlgn="base">
              <a:buFontTx/>
              <a:buChar char="-"/>
            </a:pPr>
            <a:r>
              <a:rPr lang="en-US" sz="2400" smtClean="0">
                <a:sym typeface="Wingdings" pitchFamily="2" charset="2"/>
              </a:rPr>
              <a:t>inc</a:t>
            </a:r>
            <a:r>
              <a:rPr lang="en-US" sz="2400" smtClean="0">
                <a:sym typeface="Wingdings" pitchFamily="2" charset="2"/>
              </a:rPr>
              <a:t>. Blood glucose </a:t>
            </a:r>
            <a:r>
              <a:rPr lang="en-US" sz="2400" smtClean="0">
                <a:sym typeface="Wingdings" pitchFamily="2" charset="2"/>
              </a:rPr>
              <a:t>levels, by affecting:</a:t>
            </a:r>
            <a:endParaRPr lang="en-US" sz="2400" smtClean="0"/>
          </a:p>
          <a:p>
            <a:pPr marL="457200" indent="-457200" fontAlgn="base">
              <a:buAutoNum type="arabicParenR"/>
            </a:pPr>
            <a:r>
              <a:rPr lang="en-US" sz="2400" smtClean="0"/>
              <a:t>carbs.</a:t>
            </a:r>
            <a:r>
              <a:rPr lang="en-US" sz="2400"/>
              <a:t> </a:t>
            </a:r>
            <a:r>
              <a:rPr lang="en-US" sz="2400" smtClean="0"/>
              <a:t>Metabolism</a:t>
            </a:r>
            <a:endParaRPr lang="en-US" sz="2400"/>
          </a:p>
          <a:p>
            <a:pPr marL="457200" indent="-457200" fontAlgn="base">
              <a:buAutoNum type="arabicParenR"/>
            </a:pPr>
            <a:r>
              <a:rPr lang="en-US" sz="2400" smtClean="0"/>
              <a:t>Protenis metabolism. </a:t>
            </a:r>
            <a:endParaRPr lang="en-US" sz="2400" smtClean="0"/>
          </a:p>
          <a:p>
            <a:pPr marL="457200" indent="-457200" fontAlgn="base">
              <a:buAutoNum type="arabicParenR"/>
            </a:pPr>
            <a:r>
              <a:rPr lang="en-US" sz="2400" smtClean="0"/>
              <a:t>Fat metabolism</a:t>
            </a:r>
            <a:r>
              <a:rPr lang="en-US" sz="2400"/>
              <a:t>.</a:t>
            </a:r>
            <a:endParaRPr 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428331" y="4078119"/>
            <a:ext cx="5065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mtClean="0"/>
              <a:t> </a:t>
            </a:r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09858" y="3622291"/>
            <a:ext cx="4998882" cy="19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695689" y="1242940"/>
            <a:ext cx="2530580" cy="62400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Cortisol </a:t>
            </a:r>
            <a:r>
              <a:rPr lang="en-US"/>
              <a:t>a</a:t>
            </a:r>
            <a:r>
              <a:rPr lang="en-US" smtClean="0"/>
              <a:t>ffects</a:t>
            </a: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06713" y="4183043"/>
            <a:ext cx="2244476" cy="75254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Metabolic effects</a:t>
            </a:r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274598" y="4183043"/>
            <a:ext cx="2601498" cy="75254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smtClean="0"/>
              <a:t>immunosuppression</a:t>
            </a:r>
            <a:endParaRPr lang="en-US"/>
          </a:p>
        </p:txBody>
      </p:sp>
      <p:cxnSp>
        <p:nvCxnSpPr>
          <p:cNvPr id="53" name="Straight Arrow Connector 52"/>
          <p:cNvCxnSpPr>
            <a:cxnSpLocks/>
            <a:endCxn id="20" idx="0"/>
          </p:cNvCxnSpPr>
          <p:nvPr/>
        </p:nvCxnSpPr>
        <p:spPr>
          <a:xfrm>
            <a:off x="3953098" y="3324680"/>
            <a:ext cx="622249" cy="8583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cxnSpLocks/>
            <a:endCxn id="9" idx="0"/>
          </p:cNvCxnSpPr>
          <p:nvPr/>
        </p:nvCxnSpPr>
        <p:spPr>
          <a:xfrm flipH="1">
            <a:off x="1428951" y="3211931"/>
            <a:ext cx="451452" cy="9711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2945232" y="1843204"/>
            <a:ext cx="0" cy="9394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644883" y="2752037"/>
            <a:ext cx="2530580" cy="62400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i="0" smtClean="0">
                <a:effectLst/>
                <a:latin typeface="Whitney A"/>
              </a:rPr>
              <a:t>response to stress</a:t>
            </a:r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4531767" y="1976381"/>
            <a:ext cx="1456478" cy="70798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smtClean="0"/>
              <a:t>Embryo</a:t>
            </a:r>
          </a:p>
          <a:p>
            <a:pPr algn="ctr"/>
            <a:r>
              <a:rPr lang="en-US" smtClean="0"/>
              <a:t>developmen</a:t>
            </a:r>
            <a:r>
              <a:rPr lang="en-US"/>
              <a:t>t</a:t>
            </a:r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4245582" y="1866942"/>
            <a:ext cx="329765" cy="1049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51628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rgbClr val="C00000"/>
                </a:solidFill>
              </a:rPr>
              <a:t>General functions of cortisol 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09299" y="1219200"/>
            <a:ext cx="2738174" cy="4937760"/>
          </a:xfrm>
        </p:spPr>
        <p:txBody>
          <a:bodyPr>
            <a:noAutofit/>
          </a:bodyPr>
          <a:lstStyle/>
          <a:p>
            <a:pPr fontAlgn="base"/>
            <a:r>
              <a:rPr lang="en-US" sz="2400" b="0" i="0" smtClean="0">
                <a:effectLst/>
                <a:latin typeface="Whitney A"/>
              </a:rPr>
              <a:t>Carbs. metabolism</a:t>
            </a:r>
          </a:p>
          <a:p>
            <a:pPr marL="0" indent="0" fontAlgn="base">
              <a:buNone/>
            </a:pPr>
            <a:r>
              <a:rPr lang="en-US" sz="2400" smtClean="0">
                <a:latin typeface="Whitney A"/>
              </a:rPr>
              <a:t>- </a:t>
            </a:r>
            <a:r>
              <a:rPr lang="en-US" sz="2400" smtClean="0"/>
              <a:t>stimulation of gluconeogenesis.</a:t>
            </a:r>
          </a:p>
          <a:p>
            <a:pPr fontAlgn="base">
              <a:buFontTx/>
              <a:buChar char="-"/>
            </a:pPr>
            <a:r>
              <a:rPr lang="en-US" sz="2400" smtClean="0"/>
              <a:t>decrease glucose utilization</a:t>
            </a:r>
          </a:p>
          <a:p>
            <a:pPr fontAlgn="base">
              <a:buFontTx/>
              <a:buChar char="-"/>
            </a:pPr>
            <a:r>
              <a:rPr lang="en-US" sz="2400" smtClean="0"/>
              <a:t>Provide belding</a:t>
            </a:r>
            <a:r>
              <a:rPr lang="en-US" sz="2400"/>
              <a:t> </a:t>
            </a:r>
            <a:r>
              <a:rPr lang="en-US" sz="2400" smtClean="0"/>
              <a:t>blocks</a:t>
            </a:r>
            <a:r>
              <a:rPr lang="en-US" sz="2400" smtClean="0"/>
              <a:t>.</a:t>
            </a:r>
            <a:endParaRPr 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428331" y="4078119"/>
            <a:ext cx="5065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mtClean="0"/>
              <a:t> </a:t>
            </a:r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09858" y="3622291"/>
            <a:ext cx="4998882" cy="19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695689" y="1242940"/>
            <a:ext cx="2530580" cy="62400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Cortisol </a:t>
            </a:r>
            <a:r>
              <a:rPr lang="en-US"/>
              <a:t>a</a:t>
            </a:r>
            <a:r>
              <a:rPr lang="en-US" smtClean="0"/>
              <a:t>ffects</a:t>
            </a: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06713" y="4183043"/>
            <a:ext cx="2244476" cy="75254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Metabolic effects</a:t>
            </a:r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274598" y="4183043"/>
            <a:ext cx="2601498" cy="75254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smtClean="0"/>
              <a:t>immunosuppression</a:t>
            </a:r>
            <a:endParaRPr lang="en-US"/>
          </a:p>
        </p:txBody>
      </p:sp>
      <p:cxnSp>
        <p:nvCxnSpPr>
          <p:cNvPr id="53" name="Straight Arrow Connector 52"/>
          <p:cNvCxnSpPr>
            <a:cxnSpLocks/>
            <a:endCxn id="20" idx="0"/>
          </p:cNvCxnSpPr>
          <p:nvPr/>
        </p:nvCxnSpPr>
        <p:spPr>
          <a:xfrm>
            <a:off x="3953098" y="3324680"/>
            <a:ext cx="622249" cy="8583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cxnSpLocks/>
            <a:endCxn id="9" idx="0"/>
          </p:cNvCxnSpPr>
          <p:nvPr/>
        </p:nvCxnSpPr>
        <p:spPr>
          <a:xfrm flipH="1">
            <a:off x="1428951" y="3211931"/>
            <a:ext cx="451452" cy="9711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2945232" y="1843204"/>
            <a:ext cx="0" cy="9394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644883" y="2752037"/>
            <a:ext cx="2530580" cy="62400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i="0" smtClean="0">
                <a:effectLst/>
                <a:latin typeface="Whitney A"/>
              </a:rPr>
              <a:t>response to stress</a:t>
            </a:r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4531767" y="1976381"/>
            <a:ext cx="1456478" cy="70798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smtClean="0"/>
              <a:t>Embryo</a:t>
            </a:r>
          </a:p>
          <a:p>
            <a:pPr algn="ctr"/>
            <a:r>
              <a:rPr lang="en-US" smtClean="0"/>
              <a:t>developmen</a:t>
            </a:r>
            <a:r>
              <a:rPr lang="en-US"/>
              <a:t>t</a:t>
            </a:r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4245582" y="1866942"/>
            <a:ext cx="329765" cy="1049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07054" y="5497054"/>
            <a:ext cx="46690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fontAlgn="base">
              <a:buNone/>
            </a:pPr>
            <a:r>
              <a:rPr lang="en-US" sz="1800" smtClean="0">
                <a:solidFill>
                  <a:srgbClr val="C00000"/>
                </a:solidFill>
              </a:rPr>
              <a:t>Adrenal diabetes ?? </a:t>
            </a:r>
            <a:endParaRPr lang="en-US" sz="1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481312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rgbClr val="C00000"/>
                </a:solidFill>
              </a:rPr>
              <a:t>General functions of cortisol 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09299" y="1219200"/>
            <a:ext cx="2738174" cy="4937760"/>
          </a:xfrm>
        </p:spPr>
        <p:txBody>
          <a:bodyPr>
            <a:noAutofit/>
          </a:bodyPr>
          <a:lstStyle/>
          <a:p>
            <a:pPr fontAlgn="base"/>
            <a:r>
              <a:rPr lang="en-US" sz="2400" b="0" i="0" smtClean="0">
                <a:effectLst/>
                <a:latin typeface="Whitney A"/>
              </a:rPr>
              <a:t>Proteins metabolism</a:t>
            </a:r>
            <a:endParaRPr lang="en-US" sz="2400" smtClean="0"/>
          </a:p>
          <a:p>
            <a:pPr fontAlgn="base">
              <a:buFontTx/>
              <a:buChar char="-"/>
            </a:pPr>
            <a:r>
              <a:rPr lang="en-US" sz="2400" smtClean="0">
                <a:sym typeface="Wingdings" pitchFamily="2" charset="2"/>
              </a:rPr>
              <a:t>Reduction in cellular proteins </a:t>
            </a:r>
            <a:r>
              <a:rPr lang="en-US" sz="2400" smtClean="0"/>
              <a:t>.</a:t>
            </a:r>
          </a:p>
          <a:p>
            <a:pPr fontAlgn="base">
              <a:buFontTx/>
              <a:buChar char="-"/>
            </a:pPr>
            <a:r>
              <a:rPr lang="en-US" sz="2400" smtClean="0"/>
              <a:t>Increase liver</a:t>
            </a:r>
            <a:r>
              <a:rPr lang="en-US" sz="2400"/>
              <a:t> </a:t>
            </a:r>
            <a:r>
              <a:rPr lang="en-US" sz="2400" smtClean="0"/>
              <a:t>and</a:t>
            </a:r>
            <a:r>
              <a:rPr lang="en-US" sz="2400"/>
              <a:t> </a:t>
            </a:r>
            <a:r>
              <a:rPr lang="en-US" sz="2400" smtClean="0"/>
              <a:t>plasma</a:t>
            </a:r>
            <a:r>
              <a:rPr lang="en-US" sz="2400"/>
              <a:t> </a:t>
            </a:r>
            <a:r>
              <a:rPr lang="en-US" sz="2400" smtClean="0"/>
              <a:t>proreins.</a:t>
            </a:r>
            <a:endParaRPr lang="en-US" sz="2400"/>
          </a:p>
          <a:p>
            <a:pPr fontAlgn="base">
              <a:buFontTx/>
              <a:buChar char="-"/>
            </a:pPr>
            <a:r>
              <a:rPr lang="en-US" sz="2400" smtClean="0"/>
              <a:t>Increase blood amino acids conc.</a:t>
            </a:r>
          </a:p>
          <a:p>
            <a:pPr fontAlgn="base"/>
            <a:r>
              <a:rPr lang="en-US" sz="2400" b="0" i="0" smtClean="0">
                <a:effectLst/>
                <a:latin typeface="Whitney A"/>
              </a:rPr>
              <a:t>Fat metabolism</a:t>
            </a:r>
            <a:endParaRPr lang="en-US" sz="2400" smtClean="0"/>
          </a:p>
          <a:p>
            <a:pPr fontAlgn="base">
              <a:buFontTx/>
              <a:buChar char="-"/>
            </a:pPr>
            <a:r>
              <a:rPr lang="en-US" sz="2400" smtClean="0"/>
              <a:t>Increase blood FFA conc.</a:t>
            </a:r>
            <a:endParaRPr 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428331" y="4078119"/>
            <a:ext cx="5065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mtClean="0"/>
              <a:t> </a:t>
            </a:r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09858" y="3622291"/>
            <a:ext cx="4998882" cy="19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695689" y="1242940"/>
            <a:ext cx="2530580" cy="62400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Cortisol </a:t>
            </a:r>
            <a:r>
              <a:rPr lang="en-US"/>
              <a:t>a</a:t>
            </a:r>
            <a:r>
              <a:rPr lang="en-US" smtClean="0"/>
              <a:t>ffects</a:t>
            </a: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06713" y="4183043"/>
            <a:ext cx="2244476" cy="75254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Metabolic effects</a:t>
            </a:r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274598" y="4183043"/>
            <a:ext cx="2601498" cy="75254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smtClean="0"/>
              <a:t>immunosuppression</a:t>
            </a:r>
            <a:endParaRPr lang="en-US"/>
          </a:p>
        </p:txBody>
      </p:sp>
      <p:cxnSp>
        <p:nvCxnSpPr>
          <p:cNvPr id="53" name="Straight Arrow Connector 52"/>
          <p:cNvCxnSpPr>
            <a:cxnSpLocks/>
            <a:endCxn id="20" idx="0"/>
          </p:cNvCxnSpPr>
          <p:nvPr/>
        </p:nvCxnSpPr>
        <p:spPr>
          <a:xfrm>
            <a:off x="3953098" y="3324680"/>
            <a:ext cx="622249" cy="8583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cxnSpLocks/>
            <a:endCxn id="9" idx="0"/>
          </p:cNvCxnSpPr>
          <p:nvPr/>
        </p:nvCxnSpPr>
        <p:spPr>
          <a:xfrm flipH="1">
            <a:off x="1428951" y="3211931"/>
            <a:ext cx="451452" cy="9711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2945232" y="1843204"/>
            <a:ext cx="0" cy="9394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644883" y="2752037"/>
            <a:ext cx="2530580" cy="62400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i="0" smtClean="0">
                <a:effectLst/>
                <a:latin typeface="Whitney A"/>
              </a:rPr>
              <a:t>response to stress</a:t>
            </a:r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4531767" y="1976381"/>
            <a:ext cx="1456478" cy="70798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smtClean="0"/>
              <a:t>Embryo</a:t>
            </a:r>
          </a:p>
          <a:p>
            <a:pPr algn="ctr"/>
            <a:r>
              <a:rPr lang="en-US" smtClean="0"/>
              <a:t>developmen</a:t>
            </a:r>
            <a:r>
              <a:rPr lang="en-US"/>
              <a:t>t</a:t>
            </a:r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4245582" y="1866942"/>
            <a:ext cx="329765" cy="1049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5105" y="5456116"/>
            <a:ext cx="52413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fontAlgn="base">
              <a:buNone/>
            </a:pPr>
            <a:r>
              <a:rPr lang="en-US" sz="1800" smtClean="0">
                <a:solidFill>
                  <a:srgbClr val="C00000"/>
                </a:solidFill>
              </a:rPr>
              <a:t>Immunosupression due to proteins catabolism </a:t>
            </a:r>
            <a:r>
              <a:rPr lang="en-US" sz="1800" smtClean="0">
                <a:solidFill>
                  <a:srgbClr val="C00000"/>
                </a:solidFill>
              </a:rPr>
              <a:t>??</a:t>
            </a:r>
            <a:endParaRPr lang="en-US" sz="1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660071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rgbClr val="C00000"/>
                </a:solidFill>
              </a:rPr>
              <a:t>General functions of cortisol 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31" y="4078119"/>
            <a:ext cx="5065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mtClean="0"/>
              <a:t> </a:t>
            </a:r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09858" y="3622291"/>
            <a:ext cx="4998882" cy="19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695689" y="1242940"/>
            <a:ext cx="2530580" cy="62400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Cortisol </a:t>
            </a:r>
            <a:r>
              <a:rPr lang="en-US"/>
              <a:t>a</a:t>
            </a:r>
            <a:r>
              <a:rPr lang="en-US" smtClean="0"/>
              <a:t>ffects</a:t>
            </a: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06713" y="4183043"/>
            <a:ext cx="2244476" cy="75254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Metabolic effects</a:t>
            </a:r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274598" y="4183043"/>
            <a:ext cx="2601498" cy="75254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smtClean="0"/>
              <a:t>immunosuppression</a:t>
            </a:r>
            <a:endParaRPr lang="en-US"/>
          </a:p>
        </p:txBody>
      </p:sp>
      <p:cxnSp>
        <p:nvCxnSpPr>
          <p:cNvPr id="53" name="Straight Arrow Connector 52"/>
          <p:cNvCxnSpPr>
            <a:cxnSpLocks/>
            <a:endCxn id="20" idx="0"/>
          </p:cNvCxnSpPr>
          <p:nvPr/>
        </p:nvCxnSpPr>
        <p:spPr>
          <a:xfrm>
            <a:off x="3953098" y="3324680"/>
            <a:ext cx="622249" cy="8583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cxnSpLocks/>
            <a:endCxn id="9" idx="0"/>
          </p:cNvCxnSpPr>
          <p:nvPr/>
        </p:nvCxnSpPr>
        <p:spPr>
          <a:xfrm flipH="1">
            <a:off x="1428951" y="3211931"/>
            <a:ext cx="451452" cy="9711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2945232" y="1843204"/>
            <a:ext cx="0" cy="9394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644883" y="2752037"/>
            <a:ext cx="2530580" cy="62400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i="0" smtClean="0">
                <a:effectLst/>
                <a:latin typeface="Whitney A"/>
              </a:rPr>
              <a:t>response to stress</a:t>
            </a:r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4531767" y="1976381"/>
            <a:ext cx="1456478" cy="70798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smtClean="0"/>
              <a:t>Embryo</a:t>
            </a:r>
          </a:p>
          <a:p>
            <a:pPr algn="ctr"/>
            <a:r>
              <a:rPr lang="en-US" smtClean="0"/>
              <a:t>developmen</a:t>
            </a:r>
            <a:r>
              <a:rPr lang="en-US"/>
              <a:t>t</a:t>
            </a:r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4245582" y="1866942"/>
            <a:ext cx="329765" cy="1049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Content Placeholder 2"/>
          <p:cNvSpPr txBox="1">
            <a:spLocks/>
          </p:cNvSpPr>
          <p:nvPr/>
        </p:nvSpPr>
        <p:spPr>
          <a:xfrm>
            <a:off x="6084077" y="1321174"/>
            <a:ext cx="3132742" cy="5100879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400" smtClean="0"/>
              <a:t>Immunosuppression.</a:t>
            </a:r>
            <a:endParaRPr lang="en-US" sz="2400" smtClean="0"/>
          </a:p>
          <a:p>
            <a:pPr fontAlgn="base">
              <a:buFontTx/>
              <a:buChar char="-"/>
            </a:pPr>
            <a:r>
              <a:rPr lang="en-US" sz="2400" smtClean="0"/>
              <a:t>induce the synthesis of an inhibitor of phospholipase A2.</a:t>
            </a:r>
          </a:p>
          <a:p>
            <a:pPr fontAlgn="base">
              <a:buFontTx/>
              <a:buChar char="-"/>
            </a:pPr>
            <a:r>
              <a:rPr lang="en-US" sz="2400" smtClean="0"/>
              <a:t>Inhibits leukocyte recruitment</a:t>
            </a:r>
            <a:r>
              <a:rPr lang="en-US" sz="2400" smtClean="0"/>
              <a:t>.</a:t>
            </a:r>
          </a:p>
          <a:p>
            <a:pPr fontAlgn="base">
              <a:buFontTx/>
              <a:buChar char="-"/>
            </a:pPr>
            <a:r>
              <a:rPr lang="en-US" sz="2400" smtClean="0"/>
              <a:t>Dec.</a:t>
            </a:r>
            <a:r>
              <a:rPr lang="en-US" sz="2400"/>
              <a:t> </a:t>
            </a:r>
            <a:r>
              <a:rPr lang="en-US" sz="2400" smtClean="0"/>
              <a:t>Cappillaries permb.</a:t>
            </a:r>
            <a:endParaRPr lang="en-US" sz="2400" smtClean="0"/>
          </a:p>
          <a:p>
            <a:pPr fontAlgn="base">
              <a:buFontTx/>
              <a:buChar char="-"/>
            </a:pPr>
            <a:r>
              <a:rPr lang="en-US" sz="2400" smtClean="0"/>
              <a:t>Inhibits lymphocytes prolifiration.</a:t>
            </a:r>
          </a:p>
          <a:p>
            <a:pPr fontAlgn="base">
              <a:buFontTx/>
              <a:buChar char="-"/>
            </a:pPr>
            <a:r>
              <a:rPr lang="en-US" sz="2400" smtClean="0"/>
              <a:t>Reduce fever</a:t>
            </a:r>
            <a:r>
              <a:rPr lang="en-US" sz="2400" smtClean="0"/>
              <a:t>.</a:t>
            </a:r>
          </a:p>
          <a:p>
            <a:pPr fontAlgn="base">
              <a:buFontTx/>
              <a:buChar char="-"/>
            </a:pPr>
            <a:r>
              <a:rPr lang="en-US" sz="2400" smtClean="0"/>
              <a:t>Resolution of</a:t>
            </a:r>
            <a:r>
              <a:rPr lang="en-US" sz="2400"/>
              <a:t> </a:t>
            </a:r>
            <a:r>
              <a:rPr lang="en-US" sz="2400" smtClean="0"/>
              <a:t>inflammation</a:t>
            </a:r>
            <a:endParaRPr lang="en-US" sz="2400" smtClean="0"/>
          </a:p>
          <a:p>
            <a:pPr marL="0" indent="0" fontAlgn="base">
              <a:buFont typeface="Wingdings 3"/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44994510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Abnormalities </a:t>
            </a:r>
            <a:r>
              <a:rPr lang="en-US" b="1" smtClean="0">
                <a:solidFill>
                  <a:srgbClr val="C00000"/>
                </a:solidFill>
              </a:rPr>
              <a:t>in </a:t>
            </a:r>
            <a:r>
              <a:rPr lang="en-US" b="1" smtClean="0">
                <a:solidFill>
                  <a:srgbClr val="C00000"/>
                </a:solidFill>
              </a:rPr>
              <a:t>cortisol </a:t>
            </a:r>
            <a:r>
              <a:rPr lang="en-US" b="1" dirty="0" smtClean="0">
                <a:solidFill>
                  <a:srgbClr val="C00000"/>
                </a:solidFill>
              </a:rPr>
              <a:t>Levels 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8" name="Picture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53187"/>
            <a:ext cx="8229600" cy="446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34268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Endocrine Physiology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smtClean="0">
                <a:solidFill>
                  <a:srgbClr val="C00000"/>
                </a:solidFill>
              </a:rPr>
              <a:t>Adrenal cortex- glucocorticoids</a:t>
            </a:r>
            <a:endParaRPr lang="en-US" sz="3200" smtClean="0"/>
          </a:p>
          <a:p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s://fbcdn-sphotos-a-a.akamaihd.net/hphotos-ak-xtf1/v/t1.0-9/12118715_1697307510499436_3077259893951210511_n.jpg?oh=46252f93ffa20b905d93343c4472730f&amp;oe=580A32A3&amp;__gda__=1476819467_ab90a32b35409ac5c5dd43ccb6dc7f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2860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50593" y="2070020"/>
            <a:ext cx="3042821" cy="9541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لجان الدفعات- كلية الطب</a:t>
            </a:r>
            <a:br>
              <a:rPr lang="ar-JO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JO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دفعة 2014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9097001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990600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rgbClr val="C00000"/>
                </a:solidFill>
              </a:rPr>
              <a:t>Thank you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smtClean="0">
                <a:solidFill>
                  <a:srgbClr val="C00000"/>
                </a:solidFill>
              </a:rPr>
              <a:t>Mohammad qussay Al-Sabbagh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s://fbcdn-sphotos-a-a.akamaihd.net/hphotos-ak-xtf1/v/t1.0-9/12118715_1697307510499436_3077259893951210511_n.jpg?oh=46252f93ffa20b905d93343c4472730f&amp;oe=580A32A3&amp;__gda__=1476819467_ab90a32b35409ac5c5dd43ccb6dc7f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2860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50593" y="2070020"/>
            <a:ext cx="3042821" cy="9541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لجان الدفعات- كلية الطب</a:t>
            </a:r>
            <a:br>
              <a:rPr lang="ar-JO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JO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دفعة 2014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520237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Introduction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0134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>
                <a:solidFill>
                  <a:srgbClr val="C00000"/>
                </a:solidFill>
              </a:rPr>
              <a:t>Adrenal cortex histology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029200" y="1219200"/>
            <a:ext cx="3657600" cy="4937760"/>
          </a:xfrm>
        </p:spPr>
        <p:txBody>
          <a:bodyPr>
            <a:normAutofit/>
          </a:bodyPr>
          <a:lstStyle/>
          <a:p>
            <a:r>
              <a:rPr lang="en-US" smtClean="0"/>
              <a:t>3 layers according to parenchymal cells arrangement around capillaries</a:t>
            </a:r>
          </a:p>
          <a:p>
            <a:r>
              <a:rPr lang="en-US" smtClean="0"/>
              <a:t>Glucocorticoids are produced from Z. F &amp; Z. 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53" y="1219200"/>
            <a:ext cx="4223366" cy="484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38921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Glucocorticoids (cortisol)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029200" y="1219200"/>
            <a:ext cx="3657600" cy="4937760"/>
          </a:xfrm>
        </p:spPr>
        <p:txBody>
          <a:bodyPr/>
          <a:lstStyle/>
          <a:p>
            <a:r>
              <a:rPr lang="en-US" sz="2000" b="0" i="0" smtClean="0">
                <a:solidFill>
                  <a:srgbClr val="000000"/>
                </a:solidFill>
                <a:effectLst/>
                <a:latin typeface="Chronicle Text G3 A"/>
              </a:rPr>
              <a:t>have gained their name because they exhibit important effects that increase blood glucose concentration. </a:t>
            </a:r>
            <a:endParaRPr lang="en-US" sz="2000" dirty="0" smtClean="0"/>
          </a:p>
          <a:p>
            <a:r>
              <a:rPr lang="en-US" sz="2000">
                <a:solidFill>
                  <a:srgbClr val="000000"/>
                </a:solidFill>
                <a:latin typeface="Chronicle Text G3 A"/>
              </a:rPr>
              <a:t>Are Steroids Derived From Cholesterol.</a:t>
            </a:r>
          </a:p>
          <a:p>
            <a:r>
              <a:rPr lang="en-US" sz="2000" smtClean="0">
                <a:solidFill>
                  <a:srgbClr val="000000"/>
                </a:solidFill>
                <a:latin typeface="Chronicle Text G3 A"/>
              </a:rPr>
              <a:t>95% of </a:t>
            </a:r>
            <a:r>
              <a:rPr lang="en-US" sz="2000">
                <a:solidFill>
                  <a:srgbClr val="000000"/>
                </a:solidFill>
                <a:latin typeface="Chronicle Text G3 A"/>
              </a:rPr>
              <a:t>the glucocorticoid activity of the adrenocortical secretions results from the secretion of </a:t>
            </a:r>
            <a:r>
              <a:rPr lang="en-US" sz="2000" smtClean="0">
                <a:solidFill>
                  <a:srgbClr val="000000"/>
                </a:solidFill>
                <a:latin typeface="Chronicle Text G3 A"/>
              </a:rPr>
              <a:t>cortisol.</a:t>
            </a:r>
          </a:p>
          <a:p>
            <a:endParaRPr lang="en-US" sz="1800">
              <a:solidFill>
                <a:srgbClr val="000000"/>
              </a:solidFill>
              <a:latin typeface="Chronicle Text G3 A"/>
            </a:endParaRPr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98" y="1538463"/>
            <a:ext cx="4676701" cy="349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23743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0" y="1219200"/>
            <a:ext cx="3352800" cy="4937760"/>
          </a:xfrm>
        </p:spPr>
        <p:txBody>
          <a:bodyPr>
            <a:normAutofit/>
          </a:bodyPr>
          <a:lstStyle/>
          <a:p>
            <a:r>
              <a:rPr lang="en-US" sz="2400" smtClean="0"/>
              <a:t>The major glucocorticoid.</a:t>
            </a:r>
          </a:p>
          <a:p>
            <a:r>
              <a:rPr lang="en-US" sz="2400" smtClean="0"/>
              <a:t>adrenal cortex responds to daily stress, delayed responses by secreting glucocorticosteroids, by:</a:t>
            </a:r>
          </a:p>
          <a:p>
            <a:pPr>
              <a:buFontTx/>
              <a:buChar char="-"/>
            </a:pPr>
            <a:r>
              <a:rPr lang="en-US" sz="2400" smtClean="0"/>
              <a:t>Inc. Carbs content.</a:t>
            </a:r>
          </a:p>
          <a:p>
            <a:pPr>
              <a:buFontTx/>
              <a:buChar char="-"/>
            </a:pPr>
            <a:r>
              <a:rPr lang="en-US" sz="2400" smtClean="0"/>
              <a:t>Inc.</a:t>
            </a:r>
            <a:r>
              <a:rPr lang="en-US" sz="2400"/>
              <a:t> </a:t>
            </a:r>
            <a:r>
              <a:rPr lang="en-US" sz="2400" smtClean="0"/>
              <a:t>Synthetic</a:t>
            </a:r>
            <a:r>
              <a:rPr lang="en-US" sz="2400"/>
              <a:t> </a:t>
            </a:r>
            <a:r>
              <a:rPr lang="en-US" sz="2400" smtClean="0"/>
              <a:t>activity of the lever.</a:t>
            </a:r>
          </a:p>
          <a:p>
            <a:pPr>
              <a:buFontTx/>
              <a:buChar char="-"/>
            </a:pPr>
            <a:r>
              <a:rPr lang="en-US" sz="2400" smtClean="0"/>
              <a:t>immunosuppression</a:t>
            </a:r>
            <a:endParaRPr lang="en-US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Cortisol</a:t>
            </a:r>
            <a:r>
              <a:rPr lang="en-US" b="1">
                <a:solidFill>
                  <a:srgbClr val="C00000"/>
                </a:solidFill>
              </a:rPr>
              <a:t> </a:t>
            </a:r>
            <a:r>
              <a:rPr lang="en-US" b="1" smtClean="0">
                <a:solidFill>
                  <a:srgbClr val="C00000"/>
                </a:solidFill>
              </a:rPr>
              <a:t>(general description)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12" y="2065470"/>
            <a:ext cx="4992520" cy="365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04109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19199" y="2971800"/>
            <a:ext cx="7240007" cy="995361"/>
          </a:xfrm>
        </p:spPr>
        <p:txBody>
          <a:bodyPr>
            <a:normAutofit/>
          </a:bodyPr>
          <a:lstStyle/>
          <a:p>
            <a:pPr algn="l"/>
            <a:r>
              <a:rPr lang="en-US" sz="2700" b="1" smtClean="0">
                <a:solidFill>
                  <a:schemeClr val="tx1"/>
                </a:solidFill>
              </a:rPr>
              <a:t>Regulation of cortisol secretion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47626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rgbClr val="C00000"/>
                </a:solidFill>
              </a:rPr>
              <a:t>Regulation of cortisol secretion</a:t>
            </a:r>
            <a:r>
              <a:rPr lang="en-US" sz="3600" smtClean="0"/>
              <a:t> </a:t>
            </a:r>
            <a:br>
              <a:rPr lang="en-US" sz="3600" smtClean="0"/>
            </a:b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06060" y="1219200"/>
            <a:ext cx="3437940" cy="4937760"/>
          </a:xfrm>
        </p:spPr>
        <p:txBody>
          <a:bodyPr>
            <a:normAutofit/>
          </a:bodyPr>
          <a:lstStyle/>
          <a:p>
            <a:pPr fontAlgn="base"/>
            <a:r>
              <a:rPr lang="en-US" sz="2800" smtClean="0"/>
              <a:t>Cortisol secretion has a </a:t>
            </a:r>
            <a:r>
              <a:rPr lang="en-US" sz="2000" b="1" i="0" smtClean="0">
                <a:solidFill>
                  <a:srgbClr val="AA4E42"/>
                </a:solidFill>
                <a:effectLst/>
                <a:latin typeface="Whitney A"/>
              </a:rPr>
              <a:t>Circadian </a:t>
            </a:r>
            <a:r>
              <a:rPr lang="en-US" sz="2800" smtClean="0"/>
              <a:t>rhythm. </a:t>
            </a:r>
          </a:p>
          <a:p>
            <a:pPr fontAlgn="base"/>
            <a:r>
              <a:rPr lang="en-US" sz="2800" smtClean="0"/>
              <a:t>Typical regulation</a:t>
            </a:r>
            <a:r>
              <a:rPr lang="en-US" sz="2800"/>
              <a:t> </a:t>
            </a:r>
            <a:r>
              <a:rPr lang="en-US" sz="2800" smtClean="0"/>
              <a:t>cascade.</a:t>
            </a:r>
          </a:p>
          <a:p>
            <a:pPr marL="0" indent="0" fontAlgn="base">
              <a:buNone/>
            </a:pPr>
            <a:r>
              <a:rPr lang="en-US" sz="2800" smtClean="0"/>
              <a:t>-</a:t>
            </a:r>
            <a:r>
              <a:rPr lang="en-US" sz="2800"/>
              <a:t> </a:t>
            </a:r>
            <a:r>
              <a:rPr lang="en-US" sz="2800" smtClean="0"/>
              <a:t>CRH </a:t>
            </a:r>
            <a:r>
              <a:rPr lang="en-US" sz="2800" smtClean="0">
                <a:sym typeface="Wingdings" pitchFamily="2" charset="2"/>
              </a:rPr>
              <a:t> ACTH  cortisol.</a:t>
            </a:r>
            <a:r>
              <a:rPr lang="en-US" sz="2800" smtClean="0"/>
              <a:t> 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06618" y="3836389"/>
            <a:ext cx="4998882" cy="19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02" y="1219200"/>
            <a:ext cx="4680457" cy="54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21831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3600" b="1">
                <a:solidFill>
                  <a:srgbClr val="C00000"/>
                </a:solidFill>
              </a:rPr>
              <a:t>Circadian rhythm. 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09858" y="3622291"/>
            <a:ext cx="4998882" cy="19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73" y="1219201"/>
            <a:ext cx="9127405" cy="482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431655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ustom 1">
      <a:majorFont>
        <a:latin typeface="Bookman Old Style"/>
        <a:ea typeface=""/>
        <a:cs typeface=""/>
      </a:majorFont>
      <a:minorFont>
        <a:latin typeface="Gill Sans MT"/>
        <a:ea typeface=""/>
        <a:cs typeface="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1355</TotalTime>
  <Words>1212</Words>
  <Application>Microsoft Office PowerPoint</Application>
  <PresentationFormat>On-screen Show (4:3)</PresentationFormat>
  <Paragraphs>209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Endocrine Physiology</vt:lpstr>
      <vt:lpstr>Endocrine Physiology </vt:lpstr>
      <vt:lpstr>Introduction</vt:lpstr>
      <vt:lpstr>Adrenal cortex histology</vt:lpstr>
      <vt:lpstr>Glucocorticoids (cortisol)</vt:lpstr>
      <vt:lpstr>Cortisol (general description)</vt:lpstr>
      <vt:lpstr>Regulation of cortisol secretion</vt:lpstr>
      <vt:lpstr>Regulation of cortisol secretion  </vt:lpstr>
      <vt:lpstr>Circadian rhythm.  </vt:lpstr>
      <vt:lpstr>Regulation of cortisol secretion  </vt:lpstr>
      <vt:lpstr>Regulation of cortisol secretion  </vt:lpstr>
      <vt:lpstr>Regulation of cortisol secretion  </vt:lpstr>
      <vt:lpstr>Cortisol functions</vt:lpstr>
      <vt:lpstr>General functions of cortisol </vt:lpstr>
      <vt:lpstr>General functions of cortisol </vt:lpstr>
      <vt:lpstr>General functions of cortisol </vt:lpstr>
      <vt:lpstr>General functions of cortisol </vt:lpstr>
      <vt:lpstr>General functions of cortisol </vt:lpstr>
      <vt:lpstr>Abnormalities in cortisol Levels 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Endocrine Physiology</dc:title>
  <dc:creator>USER</dc:creator>
  <cp:lastModifiedBy>USER</cp:lastModifiedBy>
  <cp:revision>67</cp:revision>
  <dcterms:created xsi:type="dcterms:W3CDTF">2006-08-16T00:00:00Z</dcterms:created>
  <dcterms:modified xsi:type="dcterms:W3CDTF">2016-07-09T10:28:03Z</dcterms:modified>
</cp:coreProperties>
</file>