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7B9E2-EAB6-4333-B66E-D2A7C05BB7CC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6A515-1CDF-4316-BD6A-A88370F899D9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5CA7CE4-E6C8-408C-87D9-4123F385AD7E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0873-76C0-4DC3-AA2F-7C4D83326342}" type="datetimeFigureOut">
              <a:rPr lang="sv-SE" smtClean="0"/>
              <a:t>2016-04-20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F7F4-20AB-463B-9BD9-7F585ECE9C9C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Health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Varies Based on Cultural 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Culture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Set of values, beliefs, attitudes, languages, symbols, rituals, behaviors, customs of a group of people</a:t>
            </a:r>
          </a:p>
          <a:p>
            <a:r>
              <a:rPr lang="en-US" dirty="0" smtClean="0"/>
              <a:t>Learned, shared and </a:t>
            </a:r>
            <a:r>
              <a:rPr lang="en-US" dirty="0" smtClean="0"/>
              <a:t>reflects </a:t>
            </a:r>
            <a:r>
              <a:rPr lang="en-US" dirty="0"/>
              <a:t>traditions having been passed </a:t>
            </a:r>
            <a:r>
              <a:rPr lang="en-US" dirty="0" smtClean="0"/>
              <a:t>down </a:t>
            </a:r>
            <a:r>
              <a:rPr lang="sv-SE" dirty="0" smtClean="0"/>
              <a:t>through </a:t>
            </a:r>
            <a:r>
              <a:rPr lang="sv-SE" dirty="0"/>
              <a:t>generations.</a:t>
            </a:r>
          </a:p>
          <a:p>
            <a:r>
              <a:rPr lang="en-US" dirty="0" smtClean="0"/>
              <a:t>Culture </a:t>
            </a:r>
            <a:r>
              <a:rPr lang="en-US" dirty="0"/>
              <a:t>is not necessarily consciously expressed.</a:t>
            </a:r>
          </a:p>
          <a:p>
            <a:r>
              <a:rPr lang="en-US" dirty="0" smtClean="0"/>
              <a:t>Culture </a:t>
            </a:r>
            <a:r>
              <a:rPr lang="en-US" dirty="0"/>
              <a:t>drives a person’s beliefs and </a:t>
            </a:r>
            <a:r>
              <a:rPr lang="en-US" dirty="0" err="1"/>
              <a:t>behaviours</a:t>
            </a:r>
            <a:r>
              <a:rPr lang="en-US" dirty="0"/>
              <a:t>.</a:t>
            </a:r>
          </a:p>
          <a:p>
            <a:r>
              <a:rPr lang="en-US" dirty="0" smtClean="0"/>
              <a:t>Culture </a:t>
            </a:r>
            <a:r>
              <a:rPr lang="en-US" dirty="0"/>
              <a:t>is dynamic and changes over time.</a:t>
            </a:r>
          </a:p>
          <a:p>
            <a:r>
              <a:rPr lang="en-US" dirty="0" smtClean="0"/>
              <a:t>People </a:t>
            </a:r>
            <a:r>
              <a:rPr lang="en-US" dirty="0"/>
              <a:t>can belong to many different subcultures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39825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IE" dirty="0" smtClean="0">
                <a:solidFill>
                  <a:srgbClr val="FF0000"/>
                </a:solidFill>
              </a:rPr>
              <a:t>Culture </a:t>
            </a:r>
            <a:r>
              <a:rPr lang="en-IE" dirty="0" smtClean="0">
                <a:solidFill>
                  <a:srgbClr val="FF0000"/>
                </a:solidFill>
              </a:rPr>
              <a:t>and Health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IE" sz="2800" dirty="0" smtClean="0"/>
              <a:t>Culture:</a:t>
            </a:r>
          </a:p>
          <a:p>
            <a:pPr lvl="1">
              <a:lnSpc>
                <a:spcPct val="80000"/>
              </a:lnSpc>
            </a:pPr>
            <a:r>
              <a:rPr lang="en-IE" sz="2400" i="1" dirty="0" smtClean="0"/>
              <a:t>The predominating attitudes and behaviour that characterise the functioning of a group or organisation</a:t>
            </a:r>
            <a:r>
              <a:rPr lang="en-GB" sz="2400" b="1" i="1" dirty="0" smtClean="0"/>
              <a:t/>
            </a:r>
            <a:br>
              <a:rPr lang="en-GB" sz="2400" b="1" i="1" dirty="0" smtClean="0"/>
            </a:br>
            <a:endParaRPr lang="en-IE" sz="2400" i="1" dirty="0" smtClean="0"/>
          </a:p>
          <a:p>
            <a:pPr>
              <a:lnSpc>
                <a:spcPct val="80000"/>
              </a:lnSpc>
            </a:pPr>
            <a:r>
              <a:rPr lang="en-IE" sz="2800" dirty="0" smtClean="0"/>
              <a:t>Beliefs </a:t>
            </a:r>
            <a:r>
              <a:rPr lang="en-IE" sz="2800" dirty="0" smtClean="0"/>
              <a:t>about health </a:t>
            </a:r>
          </a:p>
          <a:p>
            <a:pPr lvl="1">
              <a:lnSpc>
                <a:spcPct val="80000"/>
              </a:lnSpc>
            </a:pPr>
            <a:r>
              <a:rPr lang="en-IE" sz="2400" dirty="0" smtClean="0"/>
              <a:t>e.g. epilepsy – a disorder of neuronal depolarisation </a:t>
            </a:r>
            <a:r>
              <a:rPr lang="en-IE" sz="2400" dirty="0" err="1" smtClean="0"/>
              <a:t>vs</a:t>
            </a:r>
            <a:r>
              <a:rPr lang="en-IE" sz="2400" dirty="0" smtClean="0"/>
              <a:t> a form of possession/bad omen sent by the ancestors</a:t>
            </a:r>
          </a:p>
          <a:p>
            <a:pPr lvl="1">
              <a:lnSpc>
                <a:spcPct val="80000"/>
              </a:lnSpc>
            </a:pPr>
            <a:r>
              <a:rPr lang="en-IE" sz="2400" dirty="0" smtClean="0"/>
              <a:t>Psychoses – ancestral problems requiring the assistance of traditional healer/spiritualist</a:t>
            </a:r>
          </a:p>
          <a:p>
            <a:pPr>
              <a:lnSpc>
                <a:spcPct val="80000"/>
              </a:lnSpc>
            </a:pPr>
            <a:r>
              <a:rPr lang="en-IE" sz="2800" dirty="0" smtClean="0"/>
              <a:t>Influence of culture of health</a:t>
            </a:r>
          </a:p>
          <a:p>
            <a:pPr lvl="1">
              <a:lnSpc>
                <a:spcPct val="80000"/>
              </a:lnSpc>
            </a:pPr>
            <a:r>
              <a:rPr lang="en-IE" sz="2400" dirty="0" smtClean="0"/>
              <a:t>Marginalisation </a:t>
            </a:r>
            <a:r>
              <a:rPr lang="en-IE" sz="2400" dirty="0" smtClean="0"/>
              <a:t>and vulnerability due to race, gender and ethnicity</a:t>
            </a:r>
          </a:p>
          <a:p>
            <a:pPr lvl="1">
              <a:lnSpc>
                <a:spcPct val="80000"/>
              </a:lnSpc>
            </a:pPr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Cultur and Health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Traditional practices such as </a:t>
            </a:r>
            <a:endParaRPr lang="sv-SE" dirty="0" smtClean="0"/>
          </a:p>
          <a:p>
            <a:r>
              <a:rPr lang="sv-SE" dirty="0" smtClean="0"/>
              <a:t>Female </a:t>
            </a:r>
            <a:r>
              <a:rPr lang="sv-SE" dirty="0"/>
              <a:t>Genital </a:t>
            </a:r>
            <a:r>
              <a:rPr lang="sv-SE" dirty="0" smtClean="0"/>
              <a:t>Mutilation in Somalia, Sudan and rural Egypt leads to </a:t>
            </a:r>
            <a:r>
              <a:rPr lang="sv-SE" i="1" dirty="0" smtClean="0"/>
              <a:t>Physical, Sexual and psychological health problems </a:t>
            </a:r>
            <a:endParaRPr lang="sv-SE" i="1" dirty="0"/>
          </a:p>
          <a:p>
            <a:r>
              <a:rPr lang="sv-SE" dirty="0" smtClean="0"/>
              <a:t>Male Circumsision among Muslims and Jews is associated with </a:t>
            </a:r>
            <a:r>
              <a:rPr lang="sv-SE" i="1" dirty="0" smtClean="0"/>
              <a:t>HIV prevention</a:t>
            </a:r>
          </a:p>
          <a:p>
            <a:r>
              <a:rPr lang="sv-SE" i="1" dirty="0" smtClean="0"/>
              <a:t>Home delivery under the supervision traditional healers in Africa  ”unskilled” leads to complications and maternal mortality</a:t>
            </a: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Ethnicity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people based on national origin or culture</a:t>
            </a:r>
          </a:p>
          <a:p>
            <a:pPr eaLnBrk="1" hangingPunct="1"/>
            <a:r>
              <a:rPr lang="en-US" smtClean="0"/>
              <a:t>Examples: African American, Asian American, European American, Hispanic American, Middle Eastern/Arabic American, Native American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people based on physical or biological characteristics</a:t>
            </a:r>
          </a:p>
          <a:p>
            <a:pPr eaLnBrk="1" hangingPunct="1"/>
            <a:r>
              <a:rPr lang="en-US" smtClean="0"/>
              <a:t>Involves multiple cultures and ethnic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Cultural Diversity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Differences based on cultural, ethnic, and racial factors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Must be considered when providing health care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Healthcare providers must recognize and appreciate the characteristics of all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Areas of Cultural Diversity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organization</a:t>
            </a:r>
          </a:p>
          <a:p>
            <a:pPr eaLnBrk="1" hangingPunct="1"/>
            <a:r>
              <a:rPr lang="en-US" smtClean="0"/>
              <a:t>Language</a:t>
            </a:r>
          </a:p>
          <a:p>
            <a:pPr eaLnBrk="1" hangingPunct="1"/>
            <a:r>
              <a:rPr lang="en-US" smtClean="0"/>
              <a:t>Personal space</a:t>
            </a:r>
          </a:p>
          <a:p>
            <a:pPr eaLnBrk="1" hangingPunct="1"/>
            <a:r>
              <a:rPr lang="en-US" smtClean="0"/>
              <a:t>Touching</a:t>
            </a:r>
          </a:p>
          <a:p>
            <a:pPr eaLnBrk="1" hangingPunct="1"/>
            <a:r>
              <a:rPr lang="en-US" smtClean="0"/>
              <a:t>Eye contact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Gestures</a:t>
            </a:r>
          </a:p>
          <a:p>
            <a:pPr eaLnBrk="1" hangingPunct="1"/>
            <a:r>
              <a:rPr lang="en-US" smtClean="0"/>
              <a:t>Health care beliefs</a:t>
            </a:r>
          </a:p>
          <a:p>
            <a:pPr eaLnBrk="1" hangingPunct="1"/>
            <a:r>
              <a:rPr lang="en-US" smtClean="0"/>
              <a:t>Spirituality</a:t>
            </a:r>
          </a:p>
          <a:p>
            <a:pPr eaLnBrk="1" hangingPunct="1"/>
            <a:r>
              <a:rPr lang="en-US" smtClean="0"/>
              <a:t>Religion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Cultural Diversity Impacts Beliefs about such things as: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Birth</a:t>
            </a:r>
          </a:p>
          <a:p>
            <a:pPr eaLnBrk="1" hangingPunct="1"/>
            <a:r>
              <a:rPr lang="en-US" smtClean="0"/>
              <a:t>Death</a:t>
            </a:r>
          </a:p>
          <a:p>
            <a:pPr eaLnBrk="1" hangingPunct="1"/>
            <a:r>
              <a:rPr lang="en-US" smtClean="0"/>
              <a:t>Health</a:t>
            </a:r>
          </a:p>
          <a:p>
            <a:pPr eaLnBrk="1" hangingPunct="1"/>
            <a:r>
              <a:rPr lang="en-US" smtClean="0"/>
              <a:t>Illness</a:t>
            </a:r>
          </a:p>
          <a:p>
            <a:pPr eaLnBrk="1" hangingPunct="1"/>
            <a:r>
              <a:rPr lang="en-US" smtClean="0"/>
              <a:t>Health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Health</vt:lpstr>
      <vt:lpstr>Culture</vt:lpstr>
      <vt:lpstr>Culture and Health</vt:lpstr>
      <vt:lpstr>Cultur and Health</vt:lpstr>
      <vt:lpstr>Ethnicity</vt:lpstr>
      <vt:lpstr>Race</vt:lpstr>
      <vt:lpstr>Cultural Diversity</vt:lpstr>
      <vt:lpstr>Areas of Cultural Diversity</vt:lpstr>
      <vt:lpstr>Cultural Diversity Impacts Beliefs about such things as: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</dc:title>
  <dc:creator>Hana</dc:creator>
  <cp:lastModifiedBy>Hana</cp:lastModifiedBy>
  <cp:revision>1</cp:revision>
  <dcterms:created xsi:type="dcterms:W3CDTF">2016-04-20T18:11:26Z</dcterms:created>
  <dcterms:modified xsi:type="dcterms:W3CDTF">2016-04-20T18:11:54Z</dcterms:modified>
</cp:coreProperties>
</file>