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5"/>
  </p:notesMasterIdLst>
  <p:sldIdLst>
    <p:sldId id="393" r:id="rId2"/>
    <p:sldId id="392" r:id="rId3"/>
    <p:sldId id="324" r:id="rId4"/>
    <p:sldId id="325" r:id="rId5"/>
    <p:sldId id="326" r:id="rId6"/>
    <p:sldId id="327" r:id="rId7"/>
    <p:sldId id="328" r:id="rId8"/>
    <p:sldId id="329" r:id="rId9"/>
    <p:sldId id="330" r:id="rId10"/>
    <p:sldId id="331" r:id="rId11"/>
    <p:sldId id="394" r:id="rId12"/>
    <p:sldId id="332" r:id="rId13"/>
    <p:sldId id="333" r:id="rId14"/>
    <p:sldId id="334" r:id="rId15"/>
    <p:sldId id="335" r:id="rId16"/>
    <p:sldId id="336" r:id="rId17"/>
    <p:sldId id="337" r:id="rId18"/>
    <p:sldId id="395" r:id="rId19"/>
    <p:sldId id="396" r:id="rId20"/>
    <p:sldId id="338" r:id="rId21"/>
    <p:sldId id="339" r:id="rId22"/>
    <p:sldId id="398" r:id="rId23"/>
    <p:sldId id="340" r:id="rId24"/>
    <p:sldId id="341" r:id="rId25"/>
    <p:sldId id="342" r:id="rId26"/>
    <p:sldId id="343" r:id="rId27"/>
    <p:sldId id="344" r:id="rId28"/>
    <p:sldId id="345" r:id="rId29"/>
    <p:sldId id="346" r:id="rId30"/>
    <p:sldId id="397" r:id="rId31"/>
    <p:sldId id="347" r:id="rId32"/>
    <p:sldId id="399" r:id="rId33"/>
    <p:sldId id="348" r:id="rId34"/>
    <p:sldId id="349" r:id="rId35"/>
    <p:sldId id="350" r:id="rId36"/>
    <p:sldId id="351" r:id="rId37"/>
    <p:sldId id="352" r:id="rId38"/>
    <p:sldId id="353" r:id="rId39"/>
    <p:sldId id="354" r:id="rId40"/>
    <p:sldId id="355" r:id="rId41"/>
    <p:sldId id="356" r:id="rId42"/>
    <p:sldId id="400" r:id="rId43"/>
    <p:sldId id="357" r:id="rId44"/>
  </p:sldIdLst>
  <p:sldSz cx="10693400" cy="7562850"/>
  <p:notesSz cx="10693400" cy="75628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543" autoAdjust="0"/>
    <p:restoredTop sz="94660"/>
  </p:normalViewPr>
  <p:slideViewPr>
    <p:cSldViewPr>
      <p:cViewPr>
        <p:scale>
          <a:sx n="69" d="100"/>
          <a:sy n="69" d="100"/>
        </p:scale>
        <p:origin x="-1038" y="192"/>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0727237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41688" y="566738"/>
            <a:ext cx="4010025" cy="2836862"/>
          </a:xfrm>
          <a:prstGeom prst="rect">
            <a:avLst/>
          </a:prstGeom>
          <a:noFill/>
          <a:ln w="12700">
            <a:solidFill>
              <a:prstClr val="black"/>
            </a:solidFill>
          </a:ln>
        </p:spPr>
      </p:sp>
      <p:sp>
        <p:nvSpPr>
          <p:cNvPr id="3" name="Notes Placeholder 2"/>
          <p:cNvSpPr>
            <a:spLocks noGrp="1"/>
          </p:cNvSpPr>
          <p:nvPr>
            <p:ph type="body" idx="1"/>
          </p:nvPr>
        </p:nvSpPr>
        <p:spPr>
          <a:xfrm>
            <a:off x="1069975" y="3592513"/>
            <a:ext cx="8553450" cy="3403600"/>
          </a:xfrm>
          <a:prstGeom prst="rect">
            <a:avLst/>
          </a:prstGeom>
        </p:spPr>
        <p:txBody>
          <a:bodyPr/>
          <a:lstStyle/>
          <a:p>
            <a:endParaRPr lang="en-US" dirty="0"/>
          </a:p>
        </p:txBody>
      </p:sp>
    </p:spTree>
    <p:extLst>
      <p:ext uri="{BB962C8B-B14F-4D97-AF65-F5344CB8AC3E}">
        <p14:creationId xmlns:p14="http://schemas.microsoft.com/office/powerpoint/2010/main" val="4707766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extLst>
      <p:ext uri="{BB962C8B-B14F-4D97-AF65-F5344CB8AC3E}">
        <p14:creationId xmlns:p14="http://schemas.microsoft.com/office/powerpoint/2010/main" val="26229647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dirty="0"/>
          </a:p>
        </p:txBody>
      </p:sp>
    </p:spTree>
    <p:extLst>
      <p:ext uri="{BB962C8B-B14F-4D97-AF65-F5344CB8AC3E}">
        <p14:creationId xmlns:p14="http://schemas.microsoft.com/office/powerpoint/2010/main" val="3606095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extLst>
      <p:ext uri="{BB962C8B-B14F-4D97-AF65-F5344CB8AC3E}">
        <p14:creationId xmlns:p14="http://schemas.microsoft.com/office/powerpoint/2010/main" val="12587295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extLst>
      <p:ext uri="{BB962C8B-B14F-4D97-AF65-F5344CB8AC3E}">
        <p14:creationId xmlns:p14="http://schemas.microsoft.com/office/powerpoint/2010/main" val="144912294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extLst>
      <p:ext uri="{BB962C8B-B14F-4D97-AF65-F5344CB8AC3E}">
        <p14:creationId xmlns:p14="http://schemas.microsoft.com/office/powerpoint/2010/main" val="138499628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extLst>
      <p:ext uri="{BB962C8B-B14F-4D97-AF65-F5344CB8AC3E}">
        <p14:creationId xmlns:p14="http://schemas.microsoft.com/office/powerpoint/2010/main" val="107661375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dirty="0"/>
          </a:p>
        </p:txBody>
      </p:sp>
    </p:spTree>
    <p:extLst>
      <p:ext uri="{BB962C8B-B14F-4D97-AF65-F5344CB8AC3E}">
        <p14:creationId xmlns:p14="http://schemas.microsoft.com/office/powerpoint/2010/main" val="97941742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extLst>
      <p:ext uri="{BB962C8B-B14F-4D97-AF65-F5344CB8AC3E}">
        <p14:creationId xmlns:p14="http://schemas.microsoft.com/office/powerpoint/2010/main" val="213000542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extLst>
      <p:ext uri="{BB962C8B-B14F-4D97-AF65-F5344CB8AC3E}">
        <p14:creationId xmlns:p14="http://schemas.microsoft.com/office/powerpoint/2010/main" val="340393211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extLst>
      <p:ext uri="{BB962C8B-B14F-4D97-AF65-F5344CB8AC3E}">
        <p14:creationId xmlns:p14="http://schemas.microsoft.com/office/powerpoint/2010/main" val="853804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extLst>
      <p:ext uri="{BB962C8B-B14F-4D97-AF65-F5344CB8AC3E}">
        <p14:creationId xmlns:p14="http://schemas.microsoft.com/office/powerpoint/2010/main" val="78463726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extLst>
      <p:ext uri="{BB962C8B-B14F-4D97-AF65-F5344CB8AC3E}">
        <p14:creationId xmlns:p14="http://schemas.microsoft.com/office/powerpoint/2010/main" val="149906857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extLst>
      <p:ext uri="{BB962C8B-B14F-4D97-AF65-F5344CB8AC3E}">
        <p14:creationId xmlns:p14="http://schemas.microsoft.com/office/powerpoint/2010/main" val="280547156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extLst>
      <p:ext uri="{BB962C8B-B14F-4D97-AF65-F5344CB8AC3E}">
        <p14:creationId xmlns:p14="http://schemas.microsoft.com/office/powerpoint/2010/main" val="168874187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extLst>
      <p:ext uri="{BB962C8B-B14F-4D97-AF65-F5344CB8AC3E}">
        <p14:creationId xmlns:p14="http://schemas.microsoft.com/office/powerpoint/2010/main" val="226509887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extLst>
      <p:ext uri="{BB962C8B-B14F-4D97-AF65-F5344CB8AC3E}">
        <p14:creationId xmlns:p14="http://schemas.microsoft.com/office/powerpoint/2010/main" val="271306537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extLst>
      <p:ext uri="{BB962C8B-B14F-4D97-AF65-F5344CB8AC3E}">
        <p14:creationId xmlns:p14="http://schemas.microsoft.com/office/powerpoint/2010/main" val="48033603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extLst>
      <p:ext uri="{BB962C8B-B14F-4D97-AF65-F5344CB8AC3E}">
        <p14:creationId xmlns:p14="http://schemas.microsoft.com/office/powerpoint/2010/main" val="115329731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extLst>
      <p:ext uri="{BB962C8B-B14F-4D97-AF65-F5344CB8AC3E}">
        <p14:creationId xmlns:p14="http://schemas.microsoft.com/office/powerpoint/2010/main" val="317140646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extLst>
      <p:ext uri="{BB962C8B-B14F-4D97-AF65-F5344CB8AC3E}">
        <p14:creationId xmlns:p14="http://schemas.microsoft.com/office/powerpoint/2010/main" val="239996034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extLst>
      <p:ext uri="{BB962C8B-B14F-4D97-AF65-F5344CB8AC3E}">
        <p14:creationId xmlns:p14="http://schemas.microsoft.com/office/powerpoint/2010/main" val="42578446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dirty="0"/>
          </a:p>
        </p:txBody>
      </p:sp>
    </p:spTree>
    <p:extLst>
      <p:ext uri="{BB962C8B-B14F-4D97-AF65-F5344CB8AC3E}">
        <p14:creationId xmlns:p14="http://schemas.microsoft.com/office/powerpoint/2010/main" val="209322871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extLst>
      <p:ext uri="{BB962C8B-B14F-4D97-AF65-F5344CB8AC3E}">
        <p14:creationId xmlns:p14="http://schemas.microsoft.com/office/powerpoint/2010/main" val="375639392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extLst>
      <p:ext uri="{BB962C8B-B14F-4D97-AF65-F5344CB8AC3E}">
        <p14:creationId xmlns:p14="http://schemas.microsoft.com/office/powerpoint/2010/main" val="50162626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extLst>
      <p:ext uri="{BB962C8B-B14F-4D97-AF65-F5344CB8AC3E}">
        <p14:creationId xmlns:p14="http://schemas.microsoft.com/office/powerpoint/2010/main" val="332693837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extLst>
      <p:ext uri="{BB962C8B-B14F-4D97-AF65-F5344CB8AC3E}">
        <p14:creationId xmlns:p14="http://schemas.microsoft.com/office/powerpoint/2010/main" val="297222567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extLst>
      <p:ext uri="{BB962C8B-B14F-4D97-AF65-F5344CB8AC3E}">
        <p14:creationId xmlns:p14="http://schemas.microsoft.com/office/powerpoint/2010/main" val="299839003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extLst>
      <p:ext uri="{BB962C8B-B14F-4D97-AF65-F5344CB8AC3E}">
        <p14:creationId xmlns:p14="http://schemas.microsoft.com/office/powerpoint/2010/main" val="10364157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extLst>
      <p:ext uri="{BB962C8B-B14F-4D97-AF65-F5344CB8AC3E}">
        <p14:creationId xmlns:p14="http://schemas.microsoft.com/office/powerpoint/2010/main" val="12543048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extLst>
      <p:ext uri="{BB962C8B-B14F-4D97-AF65-F5344CB8AC3E}">
        <p14:creationId xmlns:p14="http://schemas.microsoft.com/office/powerpoint/2010/main" val="20128448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extLst>
      <p:ext uri="{BB962C8B-B14F-4D97-AF65-F5344CB8AC3E}">
        <p14:creationId xmlns:p14="http://schemas.microsoft.com/office/powerpoint/2010/main" val="3931643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extLst>
      <p:ext uri="{BB962C8B-B14F-4D97-AF65-F5344CB8AC3E}">
        <p14:creationId xmlns:p14="http://schemas.microsoft.com/office/powerpoint/2010/main" val="7974762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extLst>
      <p:ext uri="{BB962C8B-B14F-4D97-AF65-F5344CB8AC3E}">
        <p14:creationId xmlns:p14="http://schemas.microsoft.com/office/powerpoint/2010/main" val="33375714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extLst>
      <p:ext uri="{BB962C8B-B14F-4D97-AF65-F5344CB8AC3E}">
        <p14:creationId xmlns:p14="http://schemas.microsoft.com/office/powerpoint/2010/main" val="35082187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802005" y="2344483"/>
            <a:ext cx="9089390" cy="1588198"/>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604010" y="4235196"/>
            <a:ext cx="7485379" cy="1890712"/>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10/28/2016</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000" b="1" i="0">
                <a:solidFill>
                  <a:schemeClr val="tx1"/>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sz="3200" b="1" i="0">
                <a:solidFill>
                  <a:srgbClr val="FF0000"/>
                </a:solidFill>
                <a:latin typeface="Arial"/>
                <a:cs typeface="Aria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10/28/2016</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000" b="1" i="0">
                <a:solidFill>
                  <a:schemeClr val="tx1"/>
                </a:solidFill>
                <a:latin typeface="Arial"/>
                <a:cs typeface="Arial"/>
              </a:defRPr>
            </a:lvl1pPr>
          </a:lstStyle>
          <a:p>
            <a:endParaRPr/>
          </a:p>
        </p:txBody>
      </p:sp>
      <p:sp>
        <p:nvSpPr>
          <p:cNvPr id="3" name="Holder 3"/>
          <p:cNvSpPr>
            <a:spLocks noGrp="1"/>
          </p:cNvSpPr>
          <p:nvPr>
            <p:ph sz="half" idx="2"/>
          </p:nvPr>
        </p:nvSpPr>
        <p:spPr>
          <a:xfrm>
            <a:off x="534670" y="1739455"/>
            <a:ext cx="4651629" cy="4991481"/>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5507100" y="1739455"/>
            <a:ext cx="4651629" cy="4991481"/>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10/28/2016</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000" b="1" i="0">
                <a:solidFill>
                  <a:schemeClr val="tx1"/>
                </a:solidFill>
                <a:latin typeface="Arial"/>
                <a:cs typeface="Arial"/>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10/28/2016</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10/28/2016</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1777358" y="1198851"/>
            <a:ext cx="7138682" cy="1089660"/>
          </a:xfrm>
          <a:prstGeom prst="rect">
            <a:avLst/>
          </a:prstGeom>
        </p:spPr>
        <p:txBody>
          <a:bodyPr wrap="square" lIns="0" tIns="0" rIns="0" bIns="0">
            <a:spAutoFit/>
          </a:bodyPr>
          <a:lstStyle>
            <a:lvl1pPr>
              <a:defRPr sz="4000" b="1" i="0">
                <a:solidFill>
                  <a:schemeClr val="tx1"/>
                </a:solidFill>
                <a:latin typeface="Arial"/>
                <a:cs typeface="Arial"/>
              </a:defRPr>
            </a:lvl1pPr>
          </a:lstStyle>
          <a:p>
            <a:endParaRPr/>
          </a:p>
        </p:txBody>
      </p:sp>
      <p:sp>
        <p:nvSpPr>
          <p:cNvPr id="3" name="Holder 3"/>
          <p:cNvSpPr>
            <a:spLocks noGrp="1"/>
          </p:cNvSpPr>
          <p:nvPr>
            <p:ph type="body" idx="1"/>
          </p:nvPr>
        </p:nvSpPr>
        <p:spPr>
          <a:xfrm>
            <a:off x="1529467" y="2409014"/>
            <a:ext cx="7634465" cy="3455670"/>
          </a:xfrm>
          <a:prstGeom prst="rect">
            <a:avLst/>
          </a:prstGeom>
        </p:spPr>
        <p:txBody>
          <a:bodyPr wrap="square" lIns="0" tIns="0" rIns="0" bIns="0">
            <a:spAutoFit/>
          </a:bodyPr>
          <a:lstStyle>
            <a:lvl1pPr>
              <a:defRPr sz="3200" b="1" i="0">
                <a:solidFill>
                  <a:srgbClr val="FF0000"/>
                </a:solidFill>
                <a:latin typeface="Arial"/>
                <a:cs typeface="Arial"/>
              </a:defRPr>
            </a:lvl1pPr>
          </a:lstStyle>
          <a:p>
            <a:endParaRPr/>
          </a:p>
        </p:txBody>
      </p:sp>
      <p:sp>
        <p:nvSpPr>
          <p:cNvPr id="4" name="Holder 4"/>
          <p:cNvSpPr>
            <a:spLocks noGrp="1"/>
          </p:cNvSpPr>
          <p:nvPr>
            <p:ph type="ftr" sz="quarter" idx="5"/>
          </p:nvPr>
        </p:nvSpPr>
        <p:spPr>
          <a:xfrm>
            <a:off x="3635756" y="7033450"/>
            <a:ext cx="3421887" cy="378142"/>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534670" y="7033450"/>
            <a:ext cx="2459482" cy="378142"/>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10/28/2016</a:t>
            </a:fld>
            <a:endParaRPr lang="en-US"/>
          </a:p>
        </p:txBody>
      </p:sp>
      <p:sp>
        <p:nvSpPr>
          <p:cNvPr id="6" name="Holder 6"/>
          <p:cNvSpPr>
            <a:spLocks noGrp="1"/>
          </p:cNvSpPr>
          <p:nvPr>
            <p:ph type="sldNum" sz="quarter" idx="7"/>
          </p:nvPr>
        </p:nvSpPr>
        <p:spPr>
          <a:xfrm>
            <a:off x="7699248" y="7033450"/>
            <a:ext cx="2459482" cy="378142"/>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0.xml"/><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65300" y="2867025"/>
            <a:ext cx="7138682" cy="1015663"/>
          </a:xfrm>
        </p:spPr>
        <p:txBody>
          <a:bodyPr/>
          <a:lstStyle/>
          <a:p>
            <a:pPr algn="ctr"/>
            <a:r>
              <a:rPr lang="en-US" sz="6600" dirty="0" smtClean="0"/>
              <a:t>Vasodilators</a:t>
            </a:r>
            <a:r>
              <a:rPr lang="en-US" sz="4800" dirty="0" smtClean="0"/>
              <a:t> </a:t>
            </a:r>
            <a:endParaRPr lang="en-US" sz="4800" dirty="0"/>
          </a:p>
        </p:txBody>
      </p:sp>
      <p:sp>
        <p:nvSpPr>
          <p:cNvPr id="3" name="Text Placeholder 2"/>
          <p:cNvSpPr>
            <a:spLocks noGrp="1"/>
          </p:cNvSpPr>
          <p:nvPr>
            <p:ph type="body" idx="1"/>
          </p:nvPr>
        </p:nvSpPr>
        <p:spPr>
          <a:xfrm>
            <a:off x="1993900" y="5153025"/>
            <a:ext cx="6553200" cy="984885"/>
          </a:xfrm>
          <a:ln w="28575">
            <a:solidFill>
              <a:schemeClr val="tx1"/>
            </a:solidFill>
          </a:ln>
        </p:spPr>
        <p:txBody>
          <a:bodyPr/>
          <a:lstStyle/>
          <a:p>
            <a:pPr algn="ctr">
              <a:lnSpc>
                <a:spcPct val="100000"/>
              </a:lnSpc>
            </a:pPr>
            <a:r>
              <a:rPr lang="en-US" spc="-5" dirty="0" err="1" smtClean="0"/>
              <a:t>Dr.Yacou</a:t>
            </a:r>
            <a:r>
              <a:rPr lang="en-US" dirty="0" err="1" smtClean="0"/>
              <a:t>b</a:t>
            </a:r>
            <a:r>
              <a:rPr lang="en-US" spc="-5" dirty="0" smtClean="0"/>
              <a:t> </a:t>
            </a:r>
            <a:r>
              <a:rPr lang="en-US" spc="-5" dirty="0"/>
              <a:t>M</a:t>
            </a:r>
            <a:r>
              <a:rPr lang="en-US" dirty="0"/>
              <a:t>.</a:t>
            </a:r>
            <a:r>
              <a:rPr lang="en-US" spc="-5" dirty="0"/>
              <a:t> </a:t>
            </a:r>
            <a:r>
              <a:rPr lang="en-US" dirty="0" err="1" smtClean="0"/>
              <a:t>Irshaid</a:t>
            </a:r>
            <a:endParaRPr lang="en-US" dirty="0" smtClean="0"/>
          </a:p>
          <a:p>
            <a:pPr algn="ctr">
              <a:lnSpc>
                <a:spcPct val="100000"/>
              </a:lnSpc>
            </a:pPr>
            <a:r>
              <a:rPr lang="en-US" dirty="0" smtClean="0"/>
              <a:t>Edited by: </a:t>
            </a:r>
            <a:r>
              <a:rPr lang="en-US" dirty="0" err="1" smtClean="0"/>
              <a:t>Anas</a:t>
            </a:r>
            <a:r>
              <a:rPr lang="en-US" dirty="0" smtClean="0"/>
              <a:t> </a:t>
            </a:r>
            <a:r>
              <a:rPr lang="en-US" dirty="0" err="1" smtClean="0"/>
              <a:t>Mourad</a:t>
            </a:r>
            <a:r>
              <a:rPr lang="en-US" dirty="0" smtClean="0"/>
              <a:t> </a:t>
            </a:r>
          </a:p>
        </p:txBody>
      </p:sp>
    </p:spTree>
    <p:extLst>
      <p:ext uri="{BB962C8B-B14F-4D97-AF65-F5344CB8AC3E}">
        <p14:creationId xmlns:p14="http://schemas.microsoft.com/office/powerpoint/2010/main" val="18046804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639582" y="100965"/>
            <a:ext cx="7138682" cy="1089660"/>
          </a:xfrm>
          <a:prstGeom prst="rect">
            <a:avLst/>
          </a:prstGeom>
        </p:spPr>
        <p:txBody>
          <a:bodyPr vert="horz" wrap="square" lIns="0" tIns="278555" rIns="0" bIns="0" rtlCol="0">
            <a:spAutoFit/>
          </a:bodyPr>
          <a:lstStyle/>
          <a:p>
            <a:pPr marL="2142490">
              <a:lnSpc>
                <a:spcPct val="100000"/>
              </a:lnSpc>
            </a:pPr>
            <a:r>
              <a:rPr dirty="0"/>
              <a:t>Hydralazine</a:t>
            </a:r>
          </a:p>
        </p:txBody>
      </p:sp>
      <p:sp>
        <p:nvSpPr>
          <p:cNvPr id="4" name="object 4"/>
          <p:cNvSpPr/>
          <p:nvPr/>
        </p:nvSpPr>
        <p:spPr>
          <a:xfrm>
            <a:off x="1232039" y="3777996"/>
            <a:ext cx="8229600" cy="914400"/>
          </a:xfrm>
          <a:custGeom>
            <a:avLst/>
            <a:gdLst/>
            <a:ahLst/>
            <a:cxnLst/>
            <a:rect l="l" t="t" r="r" b="b"/>
            <a:pathLst>
              <a:path w="8229600" h="914400">
                <a:moveTo>
                  <a:pt x="0" y="0"/>
                </a:moveTo>
                <a:lnTo>
                  <a:pt x="0" y="914400"/>
                </a:lnTo>
                <a:lnTo>
                  <a:pt x="8229600" y="914400"/>
                </a:lnTo>
                <a:lnTo>
                  <a:pt x="8229600" y="0"/>
                </a:lnTo>
                <a:lnTo>
                  <a:pt x="0" y="0"/>
                </a:lnTo>
                <a:close/>
              </a:path>
            </a:pathLst>
          </a:custGeom>
          <a:solidFill>
            <a:srgbClr val="FFFFFF"/>
          </a:solidFill>
        </p:spPr>
        <p:txBody>
          <a:bodyPr wrap="square" lIns="0" tIns="0" rIns="0" bIns="0" rtlCol="0"/>
          <a:lstStyle/>
          <a:p>
            <a:endParaRPr/>
          </a:p>
        </p:txBody>
      </p:sp>
      <p:sp>
        <p:nvSpPr>
          <p:cNvPr id="5" name="object 5"/>
          <p:cNvSpPr/>
          <p:nvPr/>
        </p:nvSpPr>
        <p:spPr>
          <a:xfrm>
            <a:off x="1232039" y="4692396"/>
            <a:ext cx="8229600" cy="914400"/>
          </a:xfrm>
          <a:custGeom>
            <a:avLst/>
            <a:gdLst/>
            <a:ahLst/>
            <a:cxnLst/>
            <a:rect l="l" t="t" r="r" b="b"/>
            <a:pathLst>
              <a:path w="8229600" h="914400">
                <a:moveTo>
                  <a:pt x="0" y="0"/>
                </a:moveTo>
                <a:lnTo>
                  <a:pt x="0" y="914400"/>
                </a:lnTo>
                <a:lnTo>
                  <a:pt x="8229600" y="914400"/>
                </a:lnTo>
                <a:lnTo>
                  <a:pt x="8229600" y="0"/>
                </a:lnTo>
                <a:lnTo>
                  <a:pt x="0" y="0"/>
                </a:lnTo>
                <a:close/>
              </a:path>
            </a:pathLst>
          </a:custGeom>
          <a:solidFill>
            <a:srgbClr val="FFFFFF"/>
          </a:solidFill>
        </p:spPr>
        <p:txBody>
          <a:bodyPr wrap="square" lIns="0" tIns="0" rIns="0" bIns="0" rtlCol="0"/>
          <a:lstStyle/>
          <a:p>
            <a:endParaRPr/>
          </a:p>
        </p:txBody>
      </p:sp>
      <p:sp>
        <p:nvSpPr>
          <p:cNvPr id="6" name="object 6"/>
          <p:cNvSpPr txBox="1"/>
          <p:nvPr/>
        </p:nvSpPr>
        <p:spPr>
          <a:xfrm>
            <a:off x="622300" y="1758791"/>
            <a:ext cx="9296400" cy="2708434"/>
          </a:xfrm>
          <a:prstGeom prst="rect">
            <a:avLst/>
          </a:prstGeom>
        </p:spPr>
        <p:txBody>
          <a:bodyPr vert="horz" wrap="square" lIns="0" tIns="0" rIns="0" bIns="0" rtlCol="0">
            <a:spAutoFit/>
          </a:bodyPr>
          <a:lstStyle/>
          <a:p>
            <a:pPr marL="526415" marR="5080" indent="-514350">
              <a:buAutoNum type="arabicPeriod" startAt="2"/>
              <a:tabLst>
                <a:tab pos="527050" algn="l"/>
              </a:tabLst>
            </a:pPr>
            <a:r>
              <a:rPr lang="en-US" sz="3200" b="1" spc="-25" dirty="0" smtClean="0">
                <a:latin typeface="Arial"/>
                <a:cs typeface="Arial"/>
              </a:rPr>
              <a:t>Periphera</a:t>
            </a:r>
            <a:r>
              <a:rPr lang="en-US" sz="3200" b="1" spc="-10" dirty="0" smtClean="0">
                <a:latin typeface="Arial"/>
                <a:cs typeface="Arial"/>
              </a:rPr>
              <a:t>l</a:t>
            </a:r>
            <a:r>
              <a:rPr lang="en-US" sz="3200" b="1" spc="-5" dirty="0" smtClean="0">
                <a:latin typeface="Arial"/>
                <a:cs typeface="Arial"/>
              </a:rPr>
              <a:t> </a:t>
            </a:r>
            <a:r>
              <a:rPr lang="en-US" sz="3200" b="1" spc="-20" dirty="0" smtClean="0">
                <a:latin typeface="Arial"/>
                <a:cs typeface="Arial"/>
              </a:rPr>
              <a:t>neuropathy </a:t>
            </a:r>
            <a:r>
              <a:rPr lang="en-US" sz="2800" b="1" spc="-20" dirty="0" smtClean="0">
                <a:solidFill>
                  <a:srgbClr val="FF0000"/>
                </a:solidFill>
                <a:latin typeface="Arial"/>
                <a:cs typeface="Arial"/>
              </a:rPr>
              <a:t>“affecting peripheral nerves” </a:t>
            </a:r>
            <a:r>
              <a:rPr lang="en-US" sz="3200" b="1" spc="-25" dirty="0" smtClean="0">
                <a:latin typeface="Arial"/>
                <a:cs typeface="Arial"/>
              </a:rPr>
              <a:t>an</a:t>
            </a:r>
            <a:r>
              <a:rPr lang="en-US" sz="3200" b="1" spc="-20" dirty="0" smtClean="0">
                <a:latin typeface="Arial"/>
                <a:cs typeface="Arial"/>
              </a:rPr>
              <a:t>d</a:t>
            </a:r>
            <a:r>
              <a:rPr lang="en-US" sz="3200" b="1" spc="-15" dirty="0" smtClean="0">
                <a:latin typeface="Arial"/>
                <a:cs typeface="Arial"/>
              </a:rPr>
              <a:t> </a:t>
            </a:r>
            <a:r>
              <a:rPr lang="en-US" sz="3200" b="1" spc="-20" dirty="0">
                <a:latin typeface="Arial"/>
                <a:cs typeface="Arial"/>
              </a:rPr>
              <a:t>drug</a:t>
            </a:r>
            <a:r>
              <a:rPr lang="en-US" sz="3200" b="1" spc="-15" dirty="0">
                <a:latin typeface="Arial"/>
                <a:cs typeface="Arial"/>
              </a:rPr>
              <a:t> </a:t>
            </a:r>
            <a:r>
              <a:rPr lang="en-US" sz="3200" b="1" spc="-25" dirty="0">
                <a:latin typeface="Arial"/>
                <a:cs typeface="Arial"/>
              </a:rPr>
              <a:t>fever</a:t>
            </a:r>
            <a:r>
              <a:rPr lang="en-US" sz="3200" b="1" spc="-20" dirty="0">
                <a:latin typeface="Arial"/>
                <a:cs typeface="Arial"/>
              </a:rPr>
              <a:t> </a:t>
            </a:r>
            <a:r>
              <a:rPr lang="en-US" sz="2400" b="1" spc="-20" dirty="0" smtClean="0">
                <a:solidFill>
                  <a:srgbClr val="FF0000"/>
                </a:solidFill>
                <a:latin typeface="Arial"/>
                <a:cs typeface="Arial"/>
              </a:rPr>
              <a:t>“caused by allergic reaction to the drug and it can be accompanied with skin rashes or anaphylaxis,</a:t>
            </a:r>
            <a:r>
              <a:rPr lang="en-US" sz="2400" b="1" spc="-20" dirty="0" smtClean="0">
                <a:solidFill>
                  <a:srgbClr val="92D050"/>
                </a:solidFill>
                <a:latin typeface="Arial"/>
                <a:cs typeface="Arial"/>
              </a:rPr>
              <a:t> and it’s reversed by discontinuation of the drug</a:t>
            </a:r>
            <a:r>
              <a:rPr lang="en-US" sz="2400" b="1" spc="-20" dirty="0" smtClean="0">
                <a:solidFill>
                  <a:srgbClr val="FF0000"/>
                </a:solidFill>
                <a:latin typeface="Arial"/>
                <a:cs typeface="Arial"/>
              </a:rPr>
              <a:t>”</a:t>
            </a:r>
            <a:r>
              <a:rPr lang="en-US" sz="2400" b="1" spc="-20" dirty="0" smtClean="0">
                <a:solidFill>
                  <a:srgbClr val="92D050"/>
                </a:solidFill>
                <a:latin typeface="Arial"/>
                <a:cs typeface="Arial"/>
              </a:rPr>
              <a:t> </a:t>
            </a:r>
            <a:r>
              <a:rPr lang="en-US" sz="3200" b="1" spc="-20" dirty="0" smtClean="0">
                <a:latin typeface="Arial"/>
                <a:cs typeface="Arial"/>
              </a:rPr>
              <a:t>are</a:t>
            </a:r>
            <a:r>
              <a:rPr lang="en-US" sz="3200" b="1" spc="-10" dirty="0" smtClean="0">
                <a:latin typeface="Arial"/>
                <a:cs typeface="Arial"/>
              </a:rPr>
              <a:t> </a:t>
            </a:r>
            <a:r>
              <a:rPr lang="en-US" sz="3200" b="1" spc="-20" dirty="0">
                <a:latin typeface="Arial"/>
                <a:cs typeface="Arial"/>
              </a:rPr>
              <a:t>other</a:t>
            </a:r>
            <a:r>
              <a:rPr lang="en-US" sz="3200" b="1" spc="-15" dirty="0">
                <a:latin typeface="Arial"/>
                <a:cs typeface="Arial"/>
              </a:rPr>
              <a:t> </a:t>
            </a:r>
            <a:r>
              <a:rPr lang="en-US" sz="3200" b="1" spc="-25" dirty="0">
                <a:latin typeface="Arial"/>
                <a:cs typeface="Arial"/>
              </a:rPr>
              <a:t>seriou</a:t>
            </a:r>
            <a:r>
              <a:rPr lang="en-US" sz="3200" b="1" spc="-20" dirty="0">
                <a:latin typeface="Arial"/>
                <a:cs typeface="Arial"/>
              </a:rPr>
              <a:t>s</a:t>
            </a:r>
            <a:r>
              <a:rPr lang="en-US" sz="3200" b="1" spc="-5" dirty="0">
                <a:latin typeface="Arial"/>
                <a:cs typeface="Arial"/>
              </a:rPr>
              <a:t> </a:t>
            </a:r>
            <a:r>
              <a:rPr lang="en-US" sz="3200" b="1" spc="-20" dirty="0">
                <a:latin typeface="Arial"/>
                <a:cs typeface="Arial"/>
              </a:rPr>
              <a:t>but</a:t>
            </a:r>
            <a:r>
              <a:rPr lang="en-US" sz="3200" b="1" spc="-10" dirty="0">
                <a:latin typeface="Arial"/>
                <a:cs typeface="Arial"/>
              </a:rPr>
              <a:t> </a:t>
            </a:r>
            <a:r>
              <a:rPr lang="en-US" sz="3200" b="1" spc="-25" dirty="0">
                <a:latin typeface="Arial"/>
                <a:cs typeface="Arial"/>
              </a:rPr>
              <a:t>uncommon</a:t>
            </a:r>
            <a:r>
              <a:rPr lang="en-US" sz="3200" b="1" spc="-10" dirty="0">
                <a:latin typeface="Arial"/>
                <a:cs typeface="Arial"/>
              </a:rPr>
              <a:t> </a:t>
            </a:r>
            <a:r>
              <a:rPr lang="en-US" sz="3200" b="1" spc="-25" dirty="0">
                <a:latin typeface="Arial"/>
                <a:cs typeface="Arial"/>
              </a:rPr>
              <a:t>a</a:t>
            </a:r>
            <a:r>
              <a:rPr lang="en-US" sz="3200" b="1" spc="-20" dirty="0">
                <a:latin typeface="Arial"/>
                <a:cs typeface="Arial"/>
              </a:rPr>
              <a:t>d</a:t>
            </a:r>
            <a:r>
              <a:rPr lang="en-US" sz="3200" b="1" spc="-25" dirty="0">
                <a:latin typeface="Arial"/>
                <a:cs typeface="Arial"/>
              </a:rPr>
              <a:t>vers</a:t>
            </a:r>
            <a:r>
              <a:rPr lang="en-US" sz="3200" b="1" spc="-20" dirty="0">
                <a:latin typeface="Arial"/>
                <a:cs typeface="Arial"/>
              </a:rPr>
              <a:t>e</a:t>
            </a:r>
            <a:r>
              <a:rPr lang="en-US" sz="3200" b="1" spc="-15" dirty="0">
                <a:latin typeface="Arial"/>
                <a:cs typeface="Arial"/>
              </a:rPr>
              <a:t> </a:t>
            </a:r>
            <a:r>
              <a:rPr lang="en-US" sz="3200" b="1" spc="-20" dirty="0" smtClean="0">
                <a:latin typeface="Arial"/>
                <a:cs typeface="Arial"/>
              </a:rPr>
              <a:t>effects.</a:t>
            </a:r>
            <a:endParaRPr lang="en-US" sz="3200" dirty="0">
              <a:latin typeface="Arial"/>
              <a:cs typeface="Aria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46100" y="962025"/>
            <a:ext cx="9905999" cy="6278642"/>
          </a:xfrm>
        </p:spPr>
        <p:txBody>
          <a:bodyPr/>
          <a:lstStyle/>
          <a:p>
            <a:pPr marL="12065" marR="5080">
              <a:tabLst>
                <a:tab pos="527050" algn="l"/>
              </a:tabLst>
            </a:pPr>
            <a:r>
              <a:rPr lang="en-US" sz="2800" spc="-25" dirty="0" smtClean="0">
                <a:solidFill>
                  <a:schemeClr val="tx1"/>
                </a:solidFill>
              </a:rPr>
              <a:t>3.  </a:t>
            </a:r>
            <a:r>
              <a:rPr lang="en-US" sz="3400" spc="-25" dirty="0" smtClean="0">
                <a:solidFill>
                  <a:schemeClr val="tx1"/>
                </a:solidFill>
              </a:rPr>
              <a:t>Lupus-</a:t>
            </a:r>
            <a:r>
              <a:rPr lang="en-US" sz="3400" spc="-25" dirty="0" err="1" smtClean="0">
                <a:solidFill>
                  <a:schemeClr val="tx1"/>
                </a:solidFill>
              </a:rPr>
              <a:t>erythematosu</a:t>
            </a:r>
            <a:r>
              <a:rPr lang="en-US" sz="3400" spc="-20" dirty="0" err="1" smtClean="0">
                <a:solidFill>
                  <a:schemeClr val="tx1"/>
                </a:solidFill>
              </a:rPr>
              <a:t>s</a:t>
            </a:r>
            <a:r>
              <a:rPr lang="en-US" sz="3400" spc="-45" dirty="0" smtClean="0">
                <a:solidFill>
                  <a:schemeClr val="tx1"/>
                </a:solidFill>
              </a:rPr>
              <a:t> </a:t>
            </a:r>
            <a:r>
              <a:rPr lang="en-US" sz="3400" spc="-20" dirty="0">
                <a:solidFill>
                  <a:schemeClr val="tx1"/>
                </a:solidFill>
              </a:rPr>
              <a:t>like</a:t>
            </a:r>
            <a:r>
              <a:rPr lang="en-US" sz="3400" spc="-25" dirty="0">
                <a:solidFill>
                  <a:schemeClr val="tx1"/>
                </a:solidFill>
              </a:rPr>
              <a:t> syndrome(drug induced lupus)</a:t>
            </a:r>
            <a:r>
              <a:rPr lang="en-US" sz="3400" spc="-10" dirty="0">
                <a:solidFill>
                  <a:schemeClr val="tx1"/>
                </a:solidFill>
              </a:rPr>
              <a:t>, </a:t>
            </a:r>
            <a:r>
              <a:rPr lang="en-US" sz="2800" b="0" spc="-20" dirty="0">
                <a:solidFill>
                  <a:schemeClr val="tx1"/>
                </a:solidFill>
              </a:rPr>
              <a:t>especially</a:t>
            </a:r>
            <a:r>
              <a:rPr lang="en-US" sz="2800" b="0" spc="-10" dirty="0">
                <a:solidFill>
                  <a:schemeClr val="tx1"/>
                </a:solidFill>
              </a:rPr>
              <a:t> </a:t>
            </a:r>
            <a:r>
              <a:rPr lang="en-US" sz="2800" b="0" spc="-15" dirty="0">
                <a:solidFill>
                  <a:schemeClr val="tx1"/>
                </a:solidFill>
              </a:rPr>
              <a:t>i</a:t>
            </a:r>
            <a:r>
              <a:rPr lang="en-US" sz="2800" b="0" spc="-20" dirty="0">
                <a:solidFill>
                  <a:schemeClr val="tx1"/>
                </a:solidFill>
              </a:rPr>
              <a:t>n</a:t>
            </a:r>
            <a:r>
              <a:rPr lang="en-US" sz="2800" b="0" spc="-15" dirty="0">
                <a:solidFill>
                  <a:schemeClr val="tx1"/>
                </a:solidFill>
              </a:rPr>
              <a:t> </a:t>
            </a:r>
            <a:r>
              <a:rPr lang="en-US" sz="2800" b="0" spc="-25" dirty="0">
                <a:solidFill>
                  <a:schemeClr val="tx1"/>
                </a:solidFill>
              </a:rPr>
              <a:t>slow</a:t>
            </a:r>
            <a:r>
              <a:rPr lang="en-US" sz="2800" b="0" spc="-20" dirty="0">
                <a:solidFill>
                  <a:schemeClr val="tx1"/>
                </a:solidFill>
              </a:rPr>
              <a:t> acetylators (arthra</a:t>
            </a:r>
            <a:r>
              <a:rPr lang="en-US" sz="2800" b="0" spc="-15" dirty="0">
                <a:solidFill>
                  <a:schemeClr val="tx1"/>
                </a:solidFill>
              </a:rPr>
              <a:t>lg</a:t>
            </a:r>
            <a:r>
              <a:rPr lang="en-US" sz="2800" b="0" spc="-20" dirty="0">
                <a:solidFill>
                  <a:schemeClr val="tx1"/>
                </a:solidFill>
              </a:rPr>
              <a:t>ia</a:t>
            </a:r>
            <a:r>
              <a:rPr lang="en-US" sz="2800" b="0" spc="-10" dirty="0">
                <a:solidFill>
                  <a:schemeClr val="tx1"/>
                </a:solidFill>
              </a:rPr>
              <a:t>,</a:t>
            </a:r>
            <a:r>
              <a:rPr lang="en-US" sz="2800" b="0" spc="-5" dirty="0">
                <a:solidFill>
                  <a:schemeClr val="tx1"/>
                </a:solidFill>
              </a:rPr>
              <a:t> </a:t>
            </a:r>
            <a:r>
              <a:rPr lang="en-US" sz="2800" b="0" spc="-30" dirty="0">
                <a:solidFill>
                  <a:schemeClr val="tx1"/>
                </a:solidFill>
              </a:rPr>
              <a:t>m</a:t>
            </a:r>
            <a:r>
              <a:rPr lang="en-US" sz="2800" b="0" spc="-25" dirty="0">
                <a:solidFill>
                  <a:schemeClr val="tx1"/>
                </a:solidFill>
              </a:rPr>
              <a:t>ya</a:t>
            </a:r>
            <a:r>
              <a:rPr lang="en-US" sz="2800" b="0" spc="-15" dirty="0">
                <a:solidFill>
                  <a:schemeClr val="tx1"/>
                </a:solidFill>
              </a:rPr>
              <a:t>lg</a:t>
            </a:r>
            <a:r>
              <a:rPr lang="en-US" sz="2800" b="0" spc="-20" dirty="0">
                <a:solidFill>
                  <a:schemeClr val="tx1"/>
                </a:solidFill>
              </a:rPr>
              <a:t>ia</a:t>
            </a:r>
            <a:r>
              <a:rPr lang="en-US" sz="2800" b="0" spc="-10" dirty="0">
                <a:solidFill>
                  <a:schemeClr val="tx1"/>
                </a:solidFill>
              </a:rPr>
              <a:t>,</a:t>
            </a:r>
            <a:r>
              <a:rPr lang="en-US" sz="2800" b="0" spc="-5" dirty="0">
                <a:solidFill>
                  <a:schemeClr val="tx1"/>
                </a:solidFill>
              </a:rPr>
              <a:t> </a:t>
            </a:r>
            <a:r>
              <a:rPr lang="en-US" sz="2800" b="0" spc="-25" dirty="0">
                <a:solidFill>
                  <a:schemeClr val="tx1"/>
                </a:solidFill>
              </a:rPr>
              <a:t>skin rashes</a:t>
            </a:r>
            <a:r>
              <a:rPr lang="en-US" sz="2800" b="0" spc="-10" dirty="0">
                <a:solidFill>
                  <a:schemeClr val="tx1"/>
                </a:solidFill>
              </a:rPr>
              <a:t>, </a:t>
            </a:r>
            <a:r>
              <a:rPr lang="en-US" sz="2800" b="0" spc="-25" dirty="0">
                <a:solidFill>
                  <a:schemeClr val="tx1"/>
                </a:solidFill>
              </a:rPr>
              <a:t>an</a:t>
            </a:r>
            <a:r>
              <a:rPr lang="en-US" sz="2800" b="0" spc="-20" dirty="0">
                <a:solidFill>
                  <a:schemeClr val="tx1"/>
                </a:solidFill>
              </a:rPr>
              <a:t>d</a:t>
            </a:r>
            <a:r>
              <a:rPr lang="en-US" sz="2800" b="0" spc="-15" dirty="0">
                <a:solidFill>
                  <a:schemeClr val="tx1"/>
                </a:solidFill>
              </a:rPr>
              <a:t> </a:t>
            </a:r>
            <a:r>
              <a:rPr lang="en-US" sz="2800" b="0" spc="-25" dirty="0">
                <a:solidFill>
                  <a:schemeClr val="tx1"/>
                </a:solidFill>
              </a:rPr>
              <a:t>fever</a:t>
            </a:r>
            <a:r>
              <a:rPr lang="en-US" sz="2800" b="0" spc="-10" dirty="0">
                <a:solidFill>
                  <a:schemeClr val="tx1"/>
                </a:solidFill>
              </a:rPr>
              <a:t>,</a:t>
            </a:r>
            <a:r>
              <a:rPr lang="en-US" sz="2800" b="0" dirty="0">
                <a:solidFill>
                  <a:schemeClr val="tx1"/>
                </a:solidFill>
              </a:rPr>
              <a:t> </a:t>
            </a:r>
            <a:r>
              <a:rPr lang="en-US" sz="2800" b="0" u="heavy" spc="-20" dirty="0">
                <a:solidFill>
                  <a:schemeClr val="tx1"/>
                </a:solidFill>
              </a:rPr>
              <a:t>but</a:t>
            </a:r>
            <a:r>
              <a:rPr lang="en-US" sz="2800" b="0" u="heavy" spc="-25" dirty="0">
                <a:solidFill>
                  <a:schemeClr val="tx1"/>
                </a:solidFill>
              </a:rPr>
              <a:t> </a:t>
            </a:r>
            <a:r>
              <a:rPr lang="en-US" sz="2800" b="0" u="heavy" spc="-20" dirty="0">
                <a:solidFill>
                  <a:schemeClr val="tx1"/>
                </a:solidFill>
              </a:rPr>
              <a:t>no</a:t>
            </a:r>
            <a:r>
              <a:rPr lang="en-US" sz="2800" b="0" u="heavy" spc="-25" dirty="0">
                <a:solidFill>
                  <a:schemeClr val="tx1"/>
                </a:solidFill>
              </a:rPr>
              <a:t> renal</a:t>
            </a:r>
            <a:r>
              <a:rPr lang="en-US" sz="2800" b="0" spc="-15" dirty="0">
                <a:solidFill>
                  <a:schemeClr val="tx1"/>
                </a:solidFill>
              </a:rPr>
              <a:t> </a:t>
            </a:r>
            <a:r>
              <a:rPr lang="en-US" sz="2800" b="0" u="heavy" spc="-25" dirty="0">
                <a:solidFill>
                  <a:schemeClr val="tx1"/>
                </a:solidFill>
              </a:rPr>
              <a:t>damag</a:t>
            </a:r>
            <a:r>
              <a:rPr lang="en-US" sz="2800" b="0" u="heavy" spc="-30" dirty="0">
                <a:solidFill>
                  <a:schemeClr val="tx1"/>
                </a:solidFill>
              </a:rPr>
              <a:t>e</a:t>
            </a:r>
            <a:r>
              <a:rPr lang="en-US" sz="2800" b="0" spc="-20" dirty="0">
                <a:solidFill>
                  <a:schemeClr val="tx1"/>
                </a:solidFill>
              </a:rPr>
              <a:t>).The</a:t>
            </a:r>
            <a:r>
              <a:rPr lang="en-US" sz="2800" b="0" spc="-35" dirty="0">
                <a:solidFill>
                  <a:schemeClr val="tx1"/>
                </a:solidFill>
              </a:rPr>
              <a:t> </a:t>
            </a:r>
            <a:r>
              <a:rPr lang="en-US" sz="2800" b="0" spc="-25" dirty="0">
                <a:solidFill>
                  <a:schemeClr val="tx1"/>
                </a:solidFill>
              </a:rPr>
              <a:t>syndrom</a:t>
            </a:r>
            <a:r>
              <a:rPr lang="en-US" sz="2800" b="0" spc="-20" dirty="0">
                <a:solidFill>
                  <a:schemeClr val="tx1"/>
                </a:solidFill>
              </a:rPr>
              <a:t>e</a:t>
            </a:r>
            <a:r>
              <a:rPr lang="en-US" sz="2800" b="0" spc="-10" dirty="0">
                <a:solidFill>
                  <a:schemeClr val="tx1"/>
                </a:solidFill>
              </a:rPr>
              <a:t> </a:t>
            </a:r>
            <a:r>
              <a:rPr lang="en-US" sz="2800" b="0" spc="-15" dirty="0">
                <a:solidFill>
                  <a:schemeClr val="tx1"/>
                </a:solidFill>
              </a:rPr>
              <a:t>i</a:t>
            </a:r>
            <a:r>
              <a:rPr lang="en-US" sz="2800" b="0" spc="-20" dirty="0">
                <a:solidFill>
                  <a:schemeClr val="tx1"/>
                </a:solidFill>
              </a:rPr>
              <a:t>s</a:t>
            </a:r>
            <a:r>
              <a:rPr lang="en-US" sz="2800" b="0" spc="-5" dirty="0">
                <a:solidFill>
                  <a:schemeClr val="tx1"/>
                </a:solidFill>
              </a:rPr>
              <a:t> </a:t>
            </a:r>
            <a:r>
              <a:rPr lang="en-US" sz="2800" b="0" spc="-25" dirty="0">
                <a:solidFill>
                  <a:schemeClr val="tx1"/>
                </a:solidFill>
              </a:rPr>
              <a:t>reversed</a:t>
            </a:r>
            <a:r>
              <a:rPr lang="en-US" sz="2800" b="0" spc="-20" dirty="0">
                <a:solidFill>
                  <a:schemeClr val="tx1"/>
                </a:solidFill>
              </a:rPr>
              <a:t> by</a:t>
            </a:r>
            <a:r>
              <a:rPr lang="en-US" sz="2800" b="0" spc="-15" dirty="0">
                <a:solidFill>
                  <a:schemeClr val="tx1"/>
                </a:solidFill>
              </a:rPr>
              <a:t> </a:t>
            </a:r>
            <a:r>
              <a:rPr lang="en-US" sz="2800" b="0" spc="-25" dirty="0">
                <a:solidFill>
                  <a:schemeClr val="tx1"/>
                </a:solidFill>
              </a:rPr>
              <a:t>discontinuatio</a:t>
            </a:r>
            <a:r>
              <a:rPr lang="en-US" sz="2800" b="0" spc="-20" dirty="0">
                <a:solidFill>
                  <a:schemeClr val="tx1"/>
                </a:solidFill>
              </a:rPr>
              <a:t>n</a:t>
            </a:r>
            <a:r>
              <a:rPr lang="en-US" sz="2800" b="0" spc="-40" dirty="0">
                <a:solidFill>
                  <a:schemeClr val="tx1"/>
                </a:solidFill>
              </a:rPr>
              <a:t> </a:t>
            </a:r>
            <a:r>
              <a:rPr lang="en-US" sz="2800" b="0" spc="-25" dirty="0">
                <a:solidFill>
                  <a:schemeClr val="tx1"/>
                </a:solidFill>
              </a:rPr>
              <a:t>o</a:t>
            </a:r>
            <a:r>
              <a:rPr lang="en-US" sz="2800" b="0" spc="-15" dirty="0">
                <a:solidFill>
                  <a:schemeClr val="tx1"/>
                </a:solidFill>
              </a:rPr>
              <a:t>f </a:t>
            </a:r>
            <a:r>
              <a:rPr lang="en-US" sz="2800" b="0" spc="-25" dirty="0">
                <a:solidFill>
                  <a:schemeClr val="tx1"/>
                </a:solidFill>
              </a:rPr>
              <a:t>th</a:t>
            </a:r>
            <a:r>
              <a:rPr lang="en-US" sz="2800" b="0" spc="-20" dirty="0">
                <a:solidFill>
                  <a:schemeClr val="tx1"/>
                </a:solidFill>
              </a:rPr>
              <a:t>e</a:t>
            </a:r>
            <a:r>
              <a:rPr lang="en-US" sz="2800" b="0" spc="-10" dirty="0">
                <a:solidFill>
                  <a:schemeClr val="tx1"/>
                </a:solidFill>
              </a:rPr>
              <a:t> </a:t>
            </a:r>
            <a:r>
              <a:rPr lang="en-US" sz="2800" b="0" spc="-25" dirty="0">
                <a:solidFill>
                  <a:schemeClr val="tx1"/>
                </a:solidFill>
              </a:rPr>
              <a:t>drug.</a:t>
            </a:r>
          </a:p>
          <a:p>
            <a:pPr marL="469265" marR="5080" indent="-457200">
              <a:buFontTx/>
              <a:buChar char="-"/>
              <a:tabLst>
                <a:tab pos="527050" algn="l"/>
              </a:tabLst>
            </a:pPr>
            <a:r>
              <a:rPr lang="en-US" sz="2800" b="0" spc="-25" dirty="0">
                <a:solidFill>
                  <a:schemeClr val="tx1"/>
                </a:solidFill>
              </a:rPr>
              <a:t>On the other hand, systemic lupus-</a:t>
            </a:r>
            <a:r>
              <a:rPr lang="en-US" sz="2800" b="0" spc="-25" dirty="0" err="1">
                <a:solidFill>
                  <a:schemeClr val="tx1"/>
                </a:solidFill>
              </a:rPr>
              <a:t>erythematosu</a:t>
            </a:r>
            <a:r>
              <a:rPr lang="en-US" sz="2800" b="0" spc="-20" dirty="0" err="1">
                <a:solidFill>
                  <a:schemeClr val="tx1"/>
                </a:solidFill>
              </a:rPr>
              <a:t>s</a:t>
            </a:r>
            <a:r>
              <a:rPr lang="en-US" sz="2800" b="0" spc="-25" dirty="0">
                <a:solidFill>
                  <a:schemeClr val="tx1"/>
                </a:solidFill>
              </a:rPr>
              <a:t> it affects all tissues of the body (including immune complexes, abs and other cells … ) it affect many organs including the kidneys. </a:t>
            </a:r>
            <a:endParaRPr lang="en-US" sz="2800" b="0" spc="-25" dirty="0" smtClean="0">
              <a:solidFill>
                <a:schemeClr val="tx1"/>
              </a:solidFill>
            </a:endParaRPr>
          </a:p>
          <a:p>
            <a:pPr marL="469265" marR="5080" indent="-457200">
              <a:buFontTx/>
              <a:buChar char="-"/>
              <a:tabLst>
                <a:tab pos="527050" algn="l"/>
              </a:tabLst>
            </a:pPr>
            <a:r>
              <a:rPr lang="en-US" sz="2800" b="0" spc="-25" dirty="0" smtClean="0">
                <a:solidFill>
                  <a:schemeClr val="tx1"/>
                </a:solidFill>
              </a:rPr>
              <a:t>So, the main differences between systemic and drug induced lupus are:</a:t>
            </a:r>
          </a:p>
          <a:p>
            <a:pPr marL="526415" marR="5080" indent="-514350">
              <a:buAutoNum type="alphaLcParenR"/>
              <a:tabLst>
                <a:tab pos="527050" algn="l"/>
              </a:tabLst>
            </a:pPr>
            <a:r>
              <a:rPr lang="en-US" sz="2800" b="0" spc="-25" dirty="0" smtClean="0">
                <a:solidFill>
                  <a:schemeClr val="tx1"/>
                </a:solidFill>
              </a:rPr>
              <a:t>The systemic lupus is not reversible and the kidneys are involved.</a:t>
            </a:r>
          </a:p>
          <a:p>
            <a:pPr marL="526415" marR="5080" indent="-514350">
              <a:buAutoNum type="alphaLcParenR"/>
              <a:tabLst>
                <a:tab pos="527050" algn="l"/>
              </a:tabLst>
            </a:pPr>
            <a:r>
              <a:rPr lang="en-US" sz="2800" b="0" spc="-25" dirty="0" smtClean="0">
                <a:solidFill>
                  <a:schemeClr val="tx1"/>
                </a:solidFill>
              </a:rPr>
              <a:t>The drug induced lupus is reversible and the kidneys are not involved. </a:t>
            </a:r>
          </a:p>
        </p:txBody>
      </p:sp>
    </p:spTree>
    <p:extLst>
      <p:ext uri="{BB962C8B-B14F-4D97-AF65-F5344CB8AC3E}">
        <p14:creationId xmlns:p14="http://schemas.microsoft.com/office/powerpoint/2010/main" val="350208291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870831" y="511263"/>
            <a:ext cx="7138682" cy="1305801"/>
          </a:xfrm>
          <a:prstGeom prst="rect">
            <a:avLst/>
          </a:prstGeom>
        </p:spPr>
        <p:txBody>
          <a:bodyPr vert="horz" wrap="square" lIns="0" tIns="256852" rIns="0" bIns="0" rtlCol="0">
            <a:spAutoFit/>
          </a:bodyPr>
          <a:lstStyle/>
          <a:p>
            <a:pPr marL="2358390">
              <a:lnSpc>
                <a:spcPct val="100000"/>
              </a:lnSpc>
            </a:pPr>
            <a:r>
              <a:rPr sz="4400" spc="-25" dirty="0" smtClean="0"/>
              <a:t>Minoxidil</a:t>
            </a:r>
            <a:r>
              <a:rPr lang="en-US" sz="4400" spc="-25" dirty="0" smtClean="0">
                <a:solidFill>
                  <a:srgbClr val="FF0000"/>
                </a:solidFill>
              </a:rPr>
              <a:t/>
            </a:r>
            <a:br>
              <a:rPr lang="en-US" sz="4400" spc="-25" dirty="0" smtClean="0">
                <a:solidFill>
                  <a:srgbClr val="FF0000"/>
                </a:solidFill>
              </a:rPr>
            </a:br>
            <a:r>
              <a:rPr lang="en-US" sz="2400" spc="-25" dirty="0" smtClean="0">
                <a:solidFill>
                  <a:srgbClr val="FF0000"/>
                </a:solidFill>
              </a:rPr>
              <a:t>“It’s a pro drug”</a:t>
            </a:r>
            <a:endParaRPr sz="4400" dirty="0">
              <a:solidFill>
                <a:srgbClr val="FF0000"/>
              </a:solidFill>
            </a:endParaRPr>
          </a:p>
        </p:txBody>
      </p:sp>
      <p:sp>
        <p:nvSpPr>
          <p:cNvPr id="3" name="object 3"/>
          <p:cNvSpPr/>
          <p:nvPr/>
        </p:nvSpPr>
        <p:spPr>
          <a:xfrm>
            <a:off x="1232039" y="1949195"/>
            <a:ext cx="8229600" cy="914400"/>
          </a:xfrm>
          <a:custGeom>
            <a:avLst/>
            <a:gdLst/>
            <a:ahLst/>
            <a:cxnLst/>
            <a:rect l="l" t="t" r="r" b="b"/>
            <a:pathLst>
              <a:path w="8229600" h="914400">
                <a:moveTo>
                  <a:pt x="0" y="0"/>
                </a:moveTo>
                <a:lnTo>
                  <a:pt x="0" y="914400"/>
                </a:lnTo>
                <a:lnTo>
                  <a:pt x="8229600" y="914400"/>
                </a:lnTo>
                <a:lnTo>
                  <a:pt x="8229600" y="0"/>
                </a:lnTo>
                <a:lnTo>
                  <a:pt x="0" y="0"/>
                </a:lnTo>
                <a:close/>
              </a:path>
            </a:pathLst>
          </a:custGeom>
          <a:solidFill>
            <a:srgbClr val="FFFFFF"/>
          </a:solidFill>
        </p:spPr>
        <p:txBody>
          <a:bodyPr wrap="square" lIns="0" tIns="0" rIns="0" bIns="0" rtlCol="0"/>
          <a:lstStyle/>
          <a:p>
            <a:endParaRPr/>
          </a:p>
        </p:txBody>
      </p:sp>
      <p:sp>
        <p:nvSpPr>
          <p:cNvPr id="4" name="object 4"/>
          <p:cNvSpPr/>
          <p:nvPr/>
        </p:nvSpPr>
        <p:spPr>
          <a:xfrm>
            <a:off x="1232039" y="4692396"/>
            <a:ext cx="8229600" cy="914400"/>
          </a:xfrm>
          <a:custGeom>
            <a:avLst/>
            <a:gdLst/>
            <a:ahLst/>
            <a:cxnLst/>
            <a:rect l="l" t="t" r="r" b="b"/>
            <a:pathLst>
              <a:path w="8229600" h="914400">
                <a:moveTo>
                  <a:pt x="0" y="0"/>
                </a:moveTo>
                <a:lnTo>
                  <a:pt x="0" y="914400"/>
                </a:lnTo>
                <a:lnTo>
                  <a:pt x="8229600" y="914400"/>
                </a:lnTo>
                <a:lnTo>
                  <a:pt x="8229600" y="0"/>
                </a:lnTo>
                <a:lnTo>
                  <a:pt x="0" y="0"/>
                </a:lnTo>
                <a:close/>
              </a:path>
            </a:pathLst>
          </a:custGeom>
          <a:solidFill>
            <a:srgbClr val="FFFFFF"/>
          </a:solidFill>
        </p:spPr>
        <p:txBody>
          <a:bodyPr wrap="square" lIns="0" tIns="0" rIns="0" bIns="0" rtlCol="0"/>
          <a:lstStyle/>
          <a:p>
            <a:endParaRPr/>
          </a:p>
        </p:txBody>
      </p:sp>
      <p:sp>
        <p:nvSpPr>
          <p:cNvPr id="5" name="object 5"/>
          <p:cNvSpPr txBox="1"/>
          <p:nvPr/>
        </p:nvSpPr>
        <p:spPr>
          <a:xfrm>
            <a:off x="1453267" y="2271853"/>
            <a:ext cx="9092416" cy="5806718"/>
          </a:xfrm>
          <a:prstGeom prst="rect">
            <a:avLst/>
          </a:prstGeom>
        </p:spPr>
        <p:txBody>
          <a:bodyPr vert="horz" wrap="square" lIns="0" tIns="0" rIns="0" bIns="0" rtlCol="0">
            <a:spAutoFit/>
          </a:bodyPr>
          <a:lstStyle/>
          <a:p>
            <a:pPr marL="12700">
              <a:lnSpc>
                <a:spcPct val="100000"/>
              </a:lnSpc>
            </a:pPr>
            <a:r>
              <a:rPr sz="3200" b="1" spc="-25" dirty="0">
                <a:solidFill>
                  <a:srgbClr val="000065"/>
                </a:solidFill>
                <a:latin typeface="Arial"/>
                <a:cs typeface="Arial"/>
              </a:rPr>
              <a:t>Mechanis</a:t>
            </a:r>
            <a:r>
              <a:rPr sz="3200" b="1" spc="-30" dirty="0">
                <a:solidFill>
                  <a:srgbClr val="000065"/>
                </a:solidFill>
                <a:latin typeface="Arial"/>
                <a:cs typeface="Arial"/>
              </a:rPr>
              <a:t>m</a:t>
            </a:r>
            <a:r>
              <a:rPr sz="3200" b="1" spc="-15" dirty="0">
                <a:solidFill>
                  <a:srgbClr val="000065"/>
                </a:solidFill>
                <a:latin typeface="Arial"/>
                <a:cs typeface="Arial"/>
              </a:rPr>
              <a:t> </a:t>
            </a:r>
            <a:r>
              <a:rPr sz="3200" b="1" spc="-20" dirty="0">
                <a:solidFill>
                  <a:srgbClr val="000065"/>
                </a:solidFill>
                <a:latin typeface="Arial"/>
                <a:cs typeface="Arial"/>
              </a:rPr>
              <a:t>of</a:t>
            </a:r>
            <a:r>
              <a:rPr sz="3200" b="1" spc="-15" dirty="0">
                <a:solidFill>
                  <a:srgbClr val="000065"/>
                </a:solidFill>
                <a:latin typeface="Arial"/>
                <a:cs typeface="Arial"/>
              </a:rPr>
              <a:t> </a:t>
            </a:r>
            <a:r>
              <a:rPr sz="3200" b="1" spc="-25" dirty="0">
                <a:solidFill>
                  <a:srgbClr val="000065"/>
                </a:solidFill>
                <a:latin typeface="Arial"/>
                <a:cs typeface="Arial"/>
              </a:rPr>
              <a:t>Action:</a:t>
            </a:r>
            <a:endParaRPr sz="3200" dirty="0">
              <a:latin typeface="Arial"/>
              <a:cs typeface="Arial"/>
            </a:endParaRPr>
          </a:p>
          <a:p>
            <a:pPr marL="487045" marR="5080">
              <a:lnSpc>
                <a:spcPct val="100000"/>
              </a:lnSpc>
              <a:spcBef>
                <a:spcPts val="765"/>
              </a:spcBef>
            </a:pPr>
            <a:r>
              <a:rPr sz="3200" b="1" spc="-25" dirty="0">
                <a:latin typeface="Arial"/>
                <a:cs typeface="Arial"/>
              </a:rPr>
              <a:t>Metabolize</a:t>
            </a:r>
            <a:r>
              <a:rPr sz="3200" b="1" spc="-20" dirty="0">
                <a:latin typeface="Arial"/>
                <a:cs typeface="Arial"/>
              </a:rPr>
              <a:t>d</a:t>
            </a:r>
            <a:r>
              <a:rPr sz="3200" b="1" spc="-25" dirty="0">
                <a:latin typeface="Arial"/>
                <a:cs typeface="Arial"/>
              </a:rPr>
              <a:t> </a:t>
            </a:r>
            <a:r>
              <a:rPr sz="3200" b="1" spc="-15" dirty="0">
                <a:latin typeface="Arial"/>
                <a:cs typeface="Arial"/>
              </a:rPr>
              <a:t>in</a:t>
            </a:r>
            <a:r>
              <a:rPr sz="3200" b="1" spc="-10" dirty="0">
                <a:latin typeface="Arial"/>
                <a:cs typeface="Arial"/>
              </a:rPr>
              <a:t> </a:t>
            </a:r>
            <a:r>
              <a:rPr sz="3200" b="1" spc="-25" dirty="0">
                <a:latin typeface="Arial"/>
                <a:cs typeface="Arial"/>
              </a:rPr>
              <a:t>th</a:t>
            </a:r>
            <a:r>
              <a:rPr sz="3200" b="1" spc="-20" dirty="0">
                <a:latin typeface="Arial"/>
                <a:cs typeface="Arial"/>
              </a:rPr>
              <a:t>e</a:t>
            </a:r>
            <a:r>
              <a:rPr sz="3200" b="1" spc="-10" dirty="0">
                <a:latin typeface="Arial"/>
                <a:cs typeface="Arial"/>
              </a:rPr>
              <a:t> </a:t>
            </a:r>
            <a:r>
              <a:rPr sz="3200" b="1" spc="-15" dirty="0">
                <a:latin typeface="Arial"/>
                <a:cs typeface="Arial"/>
              </a:rPr>
              <a:t>liver </a:t>
            </a:r>
            <a:r>
              <a:rPr sz="3200" b="1" spc="-20" dirty="0">
                <a:latin typeface="Arial"/>
                <a:cs typeface="Arial"/>
              </a:rPr>
              <a:t>to</a:t>
            </a:r>
            <a:r>
              <a:rPr sz="3200" b="1" spc="-10" dirty="0">
                <a:latin typeface="Arial"/>
                <a:cs typeface="Arial"/>
              </a:rPr>
              <a:t> </a:t>
            </a:r>
            <a:r>
              <a:rPr sz="3200" b="1" spc="-25" dirty="0" err="1">
                <a:solidFill>
                  <a:srgbClr val="92D050"/>
                </a:solidFill>
                <a:latin typeface="Arial"/>
                <a:cs typeface="Arial"/>
              </a:rPr>
              <a:t>minoxidil</a:t>
            </a:r>
            <a:r>
              <a:rPr sz="3200" b="1" spc="-20" dirty="0">
                <a:solidFill>
                  <a:srgbClr val="92D050"/>
                </a:solidFill>
                <a:latin typeface="Arial"/>
                <a:cs typeface="Arial"/>
              </a:rPr>
              <a:t> </a:t>
            </a:r>
            <a:r>
              <a:rPr sz="3200" b="1" spc="-20" dirty="0" smtClean="0">
                <a:solidFill>
                  <a:srgbClr val="92D050"/>
                </a:solidFill>
                <a:latin typeface="Arial"/>
                <a:cs typeface="Arial"/>
              </a:rPr>
              <a:t>sulfate</a:t>
            </a:r>
            <a:r>
              <a:rPr lang="en-US" sz="3200" b="1" spc="-20" dirty="0" smtClean="0">
                <a:solidFill>
                  <a:srgbClr val="92D050"/>
                </a:solidFill>
                <a:latin typeface="Arial"/>
                <a:cs typeface="Arial"/>
              </a:rPr>
              <a:t> “a metabolite produced by </a:t>
            </a:r>
            <a:r>
              <a:rPr lang="en-US" sz="3200" b="1" spc="-20" dirty="0" err="1" smtClean="0">
                <a:solidFill>
                  <a:srgbClr val="92D050"/>
                </a:solidFill>
                <a:latin typeface="Arial"/>
                <a:cs typeface="Arial"/>
              </a:rPr>
              <a:t>sulfation</a:t>
            </a:r>
            <a:r>
              <a:rPr lang="en-US" sz="3200" b="1" spc="-20" dirty="0" smtClean="0">
                <a:solidFill>
                  <a:srgbClr val="92D050"/>
                </a:solidFill>
                <a:latin typeface="Arial"/>
                <a:cs typeface="Arial"/>
              </a:rPr>
              <a:t> of the drug”</a:t>
            </a:r>
            <a:r>
              <a:rPr sz="3200" b="1" spc="-10" dirty="0" smtClean="0">
                <a:latin typeface="Arial"/>
                <a:cs typeface="Arial"/>
              </a:rPr>
              <a:t>, </a:t>
            </a:r>
            <a:r>
              <a:rPr sz="3200" b="1" spc="-25" dirty="0">
                <a:latin typeface="Arial"/>
                <a:cs typeface="Arial"/>
              </a:rPr>
              <a:t>whic</a:t>
            </a:r>
            <a:r>
              <a:rPr sz="3200" b="1" spc="-20" dirty="0">
                <a:latin typeface="Arial"/>
                <a:cs typeface="Arial"/>
              </a:rPr>
              <a:t>h </a:t>
            </a:r>
            <a:r>
              <a:rPr sz="3200" b="1" spc="-15" dirty="0">
                <a:latin typeface="Arial"/>
                <a:cs typeface="Arial"/>
              </a:rPr>
              <a:t>i</a:t>
            </a:r>
            <a:r>
              <a:rPr sz="3200" b="1" spc="-20" dirty="0">
                <a:latin typeface="Arial"/>
                <a:cs typeface="Arial"/>
              </a:rPr>
              <a:t>s a</a:t>
            </a:r>
            <a:r>
              <a:rPr sz="3200" b="1" spc="-5" dirty="0">
                <a:latin typeface="Arial"/>
                <a:cs typeface="Arial"/>
              </a:rPr>
              <a:t> </a:t>
            </a:r>
            <a:r>
              <a:rPr sz="3200" b="1" spc="-5" dirty="0">
                <a:solidFill>
                  <a:srgbClr val="92D050"/>
                </a:solidFill>
                <a:latin typeface="Arial"/>
                <a:cs typeface="Arial"/>
              </a:rPr>
              <a:t>K</a:t>
            </a:r>
            <a:r>
              <a:rPr sz="3150" b="1" spc="15" baseline="25132" dirty="0">
                <a:solidFill>
                  <a:srgbClr val="92D050"/>
                </a:solidFill>
                <a:latin typeface="Arial"/>
                <a:cs typeface="Arial"/>
              </a:rPr>
              <a:t>+</a:t>
            </a:r>
            <a:r>
              <a:rPr sz="3200" b="1" spc="-25" dirty="0">
                <a:solidFill>
                  <a:srgbClr val="92D050"/>
                </a:solidFill>
                <a:latin typeface="Arial"/>
                <a:cs typeface="Arial"/>
              </a:rPr>
              <a:t>-channe</a:t>
            </a:r>
            <a:r>
              <a:rPr sz="3200" b="1" spc="-10" dirty="0">
                <a:solidFill>
                  <a:srgbClr val="92D050"/>
                </a:solidFill>
                <a:latin typeface="Arial"/>
                <a:cs typeface="Arial"/>
              </a:rPr>
              <a:t>l</a:t>
            </a:r>
            <a:r>
              <a:rPr sz="3200" b="1" spc="-20" dirty="0">
                <a:solidFill>
                  <a:srgbClr val="92D050"/>
                </a:solidFill>
                <a:latin typeface="Arial"/>
                <a:cs typeface="Arial"/>
              </a:rPr>
              <a:t> opener</a:t>
            </a:r>
            <a:r>
              <a:rPr sz="3200" b="1" spc="-15" dirty="0">
                <a:solidFill>
                  <a:srgbClr val="92D050"/>
                </a:solidFill>
                <a:latin typeface="Arial"/>
                <a:cs typeface="Arial"/>
              </a:rPr>
              <a:t> </a:t>
            </a:r>
            <a:r>
              <a:rPr sz="3200" b="1" spc="-15" dirty="0">
                <a:latin typeface="Arial"/>
                <a:cs typeface="Arial"/>
              </a:rPr>
              <a:t>in </a:t>
            </a:r>
            <a:r>
              <a:rPr sz="3200" b="1" spc="-25" dirty="0">
                <a:latin typeface="Arial"/>
                <a:cs typeface="Arial"/>
              </a:rPr>
              <a:t>smoot</a:t>
            </a:r>
            <a:r>
              <a:rPr sz="3200" b="1" spc="-20" dirty="0">
                <a:latin typeface="Arial"/>
                <a:cs typeface="Arial"/>
              </a:rPr>
              <a:t>h</a:t>
            </a:r>
            <a:r>
              <a:rPr sz="3200" b="1" spc="-10" dirty="0">
                <a:latin typeface="Arial"/>
                <a:cs typeface="Arial"/>
              </a:rPr>
              <a:t> </a:t>
            </a:r>
            <a:r>
              <a:rPr sz="3200" b="1" spc="-25" dirty="0">
                <a:latin typeface="Arial"/>
                <a:cs typeface="Arial"/>
              </a:rPr>
              <a:t>muscl</a:t>
            </a:r>
            <a:r>
              <a:rPr sz="3200" b="1" spc="-20" dirty="0">
                <a:latin typeface="Arial"/>
                <a:cs typeface="Arial"/>
              </a:rPr>
              <a:t>e</a:t>
            </a:r>
            <a:r>
              <a:rPr sz="3200" b="1" dirty="0">
                <a:latin typeface="Arial"/>
                <a:cs typeface="Arial"/>
              </a:rPr>
              <a:t> </a:t>
            </a:r>
            <a:r>
              <a:rPr sz="3200" b="1" spc="-25" dirty="0">
                <a:latin typeface="Arial"/>
                <a:cs typeface="Arial"/>
              </a:rPr>
              <a:t>→ </a:t>
            </a:r>
            <a:r>
              <a:rPr sz="3200" b="1" spc="-20" dirty="0">
                <a:latin typeface="Arial"/>
                <a:cs typeface="Arial"/>
              </a:rPr>
              <a:t>h</a:t>
            </a:r>
            <a:r>
              <a:rPr sz="3200" b="1" spc="-25" dirty="0">
                <a:latin typeface="Arial"/>
                <a:cs typeface="Arial"/>
              </a:rPr>
              <a:t>y</a:t>
            </a:r>
            <a:r>
              <a:rPr sz="3200" b="1" spc="-20" dirty="0">
                <a:latin typeface="Arial"/>
                <a:cs typeface="Arial"/>
              </a:rPr>
              <a:t>p</a:t>
            </a:r>
            <a:r>
              <a:rPr sz="3200" b="1" spc="-25" dirty="0">
                <a:latin typeface="Arial"/>
                <a:cs typeface="Arial"/>
              </a:rPr>
              <a:t>er</a:t>
            </a:r>
            <a:r>
              <a:rPr sz="3200" b="1" spc="-15" dirty="0">
                <a:latin typeface="Arial"/>
                <a:cs typeface="Arial"/>
              </a:rPr>
              <a:t>polarization</a:t>
            </a:r>
            <a:r>
              <a:rPr sz="3200" b="1" spc="-40" dirty="0">
                <a:latin typeface="Arial"/>
                <a:cs typeface="Arial"/>
              </a:rPr>
              <a:t> </a:t>
            </a:r>
            <a:r>
              <a:rPr sz="3200" b="1" spc="-25" dirty="0" smtClean="0">
                <a:latin typeface="Arial"/>
                <a:cs typeface="Arial"/>
              </a:rPr>
              <a:t>an</a:t>
            </a:r>
            <a:r>
              <a:rPr sz="3200" b="1" spc="-20" dirty="0" smtClean="0">
                <a:latin typeface="Arial"/>
                <a:cs typeface="Arial"/>
              </a:rPr>
              <a:t>d</a:t>
            </a:r>
            <a:r>
              <a:rPr sz="3200" b="1" spc="-15" dirty="0" smtClean="0">
                <a:latin typeface="Arial"/>
                <a:cs typeface="Arial"/>
              </a:rPr>
              <a:t> </a:t>
            </a:r>
            <a:r>
              <a:rPr sz="3200" b="1" spc="-20" dirty="0">
                <a:latin typeface="Arial"/>
                <a:cs typeface="Arial"/>
              </a:rPr>
              <a:t>relaxation</a:t>
            </a:r>
            <a:r>
              <a:rPr sz="3200" b="1" dirty="0">
                <a:latin typeface="Arial"/>
                <a:cs typeface="Arial"/>
              </a:rPr>
              <a:t> </a:t>
            </a:r>
            <a:r>
              <a:rPr sz="3200" b="1" spc="-20" dirty="0">
                <a:latin typeface="Arial"/>
                <a:cs typeface="Arial"/>
              </a:rPr>
              <a:t>of</a:t>
            </a:r>
            <a:r>
              <a:rPr sz="3200" b="1" spc="-10" dirty="0">
                <a:latin typeface="Arial"/>
                <a:cs typeface="Arial"/>
              </a:rPr>
              <a:t> </a:t>
            </a:r>
            <a:r>
              <a:rPr sz="3200" b="1" spc="-25" dirty="0">
                <a:latin typeface="Arial"/>
                <a:cs typeface="Arial"/>
              </a:rPr>
              <a:t>smoot</a:t>
            </a:r>
            <a:r>
              <a:rPr sz="3200" b="1" spc="-20" dirty="0">
                <a:latin typeface="Arial"/>
                <a:cs typeface="Arial"/>
              </a:rPr>
              <a:t>h</a:t>
            </a:r>
            <a:r>
              <a:rPr sz="3200" b="1" spc="-15" dirty="0">
                <a:latin typeface="Arial"/>
                <a:cs typeface="Arial"/>
              </a:rPr>
              <a:t> </a:t>
            </a:r>
            <a:r>
              <a:rPr sz="3200" b="1" spc="-25" dirty="0" smtClean="0">
                <a:latin typeface="Arial"/>
                <a:cs typeface="Arial"/>
              </a:rPr>
              <a:t>muscle</a:t>
            </a:r>
            <a:r>
              <a:rPr lang="en-US" sz="3200" b="1" spc="-25" dirty="0" smtClean="0">
                <a:latin typeface="Arial"/>
                <a:cs typeface="Arial"/>
              </a:rPr>
              <a:t>.</a:t>
            </a:r>
          </a:p>
          <a:p>
            <a:pPr marL="487045" marR="5080">
              <a:lnSpc>
                <a:spcPct val="100000"/>
              </a:lnSpc>
              <a:spcBef>
                <a:spcPts val="765"/>
              </a:spcBef>
            </a:pPr>
            <a:r>
              <a:rPr lang="en-US" sz="3200" b="1" spc="-40" dirty="0" smtClean="0">
                <a:latin typeface="Arial"/>
                <a:cs typeface="Arial"/>
              </a:rPr>
              <a:t>- </a:t>
            </a:r>
            <a:r>
              <a:rPr lang="en-US" sz="2400" b="1" spc="-40" dirty="0" smtClean="0">
                <a:solidFill>
                  <a:srgbClr val="FF0000"/>
                </a:solidFill>
                <a:latin typeface="Arial"/>
                <a:cs typeface="Arial"/>
              </a:rPr>
              <a:t>Hyperpolarization </a:t>
            </a:r>
            <a:r>
              <a:rPr lang="en-US" sz="2400" b="1" spc="-40" dirty="0">
                <a:solidFill>
                  <a:srgbClr val="FF0000"/>
                </a:solidFill>
                <a:latin typeface="Arial"/>
                <a:cs typeface="Arial"/>
              </a:rPr>
              <a:t>requires higher impulses to </a:t>
            </a:r>
            <a:r>
              <a:rPr lang="en-US" sz="2400" b="1" spc="-40" dirty="0" smtClean="0">
                <a:solidFill>
                  <a:srgbClr val="FF0000"/>
                </a:solidFill>
                <a:latin typeface="Arial"/>
                <a:cs typeface="Arial"/>
              </a:rPr>
              <a:t>depolarize, so in this case vasoconstriction wont occur.</a:t>
            </a:r>
            <a:endParaRPr sz="3200" dirty="0">
              <a:solidFill>
                <a:srgbClr val="FF0000"/>
              </a:solidFill>
              <a:latin typeface="Arial"/>
              <a:cs typeface="Arial"/>
            </a:endParaRPr>
          </a:p>
          <a:p>
            <a:pPr marL="487045" indent="-474345">
              <a:lnSpc>
                <a:spcPct val="100000"/>
              </a:lnSpc>
              <a:spcBef>
                <a:spcPts val="765"/>
              </a:spcBef>
              <a:buFont typeface="Arial"/>
              <a:buChar char="•"/>
              <a:tabLst>
                <a:tab pos="487680" algn="l"/>
              </a:tabLst>
            </a:pPr>
            <a:r>
              <a:rPr sz="3200" b="1" spc="-25" dirty="0">
                <a:latin typeface="Arial"/>
                <a:cs typeface="Arial"/>
              </a:rPr>
              <a:t>Use</a:t>
            </a:r>
            <a:r>
              <a:rPr sz="3200" b="1" spc="-20" dirty="0">
                <a:latin typeface="Arial"/>
                <a:cs typeface="Arial"/>
              </a:rPr>
              <a:t>d</a:t>
            </a:r>
            <a:r>
              <a:rPr sz="3200" b="1" spc="-10" dirty="0">
                <a:latin typeface="Arial"/>
                <a:cs typeface="Arial"/>
              </a:rPr>
              <a:t> </a:t>
            </a:r>
            <a:r>
              <a:rPr sz="3200" b="1" spc="-20" dirty="0">
                <a:latin typeface="Arial"/>
                <a:cs typeface="Arial"/>
              </a:rPr>
              <a:t>orall</a:t>
            </a:r>
            <a:r>
              <a:rPr sz="3200" b="1" spc="-30" dirty="0">
                <a:latin typeface="Arial"/>
                <a:cs typeface="Arial"/>
              </a:rPr>
              <a:t>y</a:t>
            </a:r>
            <a:r>
              <a:rPr sz="3200" b="1" spc="-10" dirty="0" smtClean="0">
                <a:latin typeface="Arial"/>
                <a:cs typeface="Arial"/>
              </a:rPr>
              <a:t>.</a:t>
            </a:r>
            <a:endParaRPr lang="en-US" sz="3200" b="1" spc="-10" dirty="0" smtClean="0">
              <a:latin typeface="Arial"/>
              <a:cs typeface="Arial"/>
            </a:endParaRPr>
          </a:p>
          <a:p>
            <a:pPr marL="487045" indent="-474345">
              <a:spcBef>
                <a:spcPts val="765"/>
              </a:spcBef>
              <a:buFont typeface="Arial"/>
              <a:buChar char="•"/>
              <a:tabLst>
                <a:tab pos="487680" algn="l"/>
              </a:tabLst>
            </a:pPr>
            <a:r>
              <a:rPr lang="en-US" sz="3200" b="1" spc="-15" dirty="0">
                <a:latin typeface="Arial"/>
                <a:cs typeface="Arial"/>
              </a:rPr>
              <a:t>It </a:t>
            </a:r>
            <a:r>
              <a:rPr lang="en-US" sz="3200" b="1" spc="-20" dirty="0">
                <a:latin typeface="Arial"/>
                <a:cs typeface="Arial"/>
              </a:rPr>
              <a:t>dilates arterioles</a:t>
            </a:r>
            <a:r>
              <a:rPr lang="en-US" sz="3200" b="1" spc="10" dirty="0">
                <a:latin typeface="Arial"/>
                <a:cs typeface="Arial"/>
              </a:rPr>
              <a:t> </a:t>
            </a:r>
            <a:r>
              <a:rPr lang="en-US" sz="3200" b="1" spc="-25" dirty="0">
                <a:latin typeface="Arial"/>
                <a:cs typeface="Arial"/>
              </a:rPr>
              <a:t>bu</a:t>
            </a:r>
            <a:r>
              <a:rPr lang="en-US" sz="3200" b="1" spc="-15" dirty="0">
                <a:latin typeface="Arial"/>
                <a:cs typeface="Arial"/>
              </a:rPr>
              <a:t>t </a:t>
            </a:r>
            <a:r>
              <a:rPr lang="en-US" sz="3200" b="1" spc="-25" dirty="0">
                <a:latin typeface="Arial"/>
                <a:cs typeface="Arial"/>
              </a:rPr>
              <a:t>no</a:t>
            </a:r>
            <a:r>
              <a:rPr lang="en-US" sz="3200" b="1" spc="-15" dirty="0">
                <a:latin typeface="Arial"/>
                <a:cs typeface="Arial"/>
              </a:rPr>
              <a:t>t </a:t>
            </a:r>
            <a:r>
              <a:rPr lang="en-US" sz="3200" b="1" spc="-25" dirty="0">
                <a:latin typeface="Arial"/>
                <a:cs typeface="Arial"/>
              </a:rPr>
              <a:t>veins.</a:t>
            </a:r>
            <a:endParaRPr lang="en-US" sz="3200" dirty="0">
              <a:latin typeface="Arial"/>
              <a:cs typeface="Arial"/>
            </a:endParaRPr>
          </a:p>
          <a:p>
            <a:pPr marL="487045" indent="-474345">
              <a:lnSpc>
                <a:spcPct val="100000"/>
              </a:lnSpc>
              <a:spcBef>
                <a:spcPts val="765"/>
              </a:spcBef>
              <a:buFont typeface="Arial"/>
              <a:buChar char="•"/>
              <a:tabLst>
                <a:tab pos="487680" algn="l"/>
              </a:tabLst>
            </a:pPr>
            <a:endParaRPr sz="3200" dirty="0">
              <a:latin typeface="Arial"/>
              <a:cs typeface="Arial"/>
            </a:endParaRPr>
          </a:p>
        </p:txBody>
      </p:sp>
      <p:sp>
        <p:nvSpPr>
          <p:cNvPr id="8" name="TextBox 7"/>
          <p:cNvSpPr txBox="1"/>
          <p:nvPr/>
        </p:nvSpPr>
        <p:spPr>
          <a:xfrm>
            <a:off x="7233312" y="478878"/>
            <a:ext cx="3312371" cy="1569660"/>
          </a:xfrm>
          <a:prstGeom prst="rect">
            <a:avLst/>
          </a:prstGeom>
          <a:noFill/>
        </p:spPr>
        <p:txBody>
          <a:bodyPr wrap="square" rtlCol="0">
            <a:spAutoFit/>
          </a:bodyPr>
          <a:lstStyle/>
          <a:p>
            <a:r>
              <a:rPr lang="en-US" sz="2400" dirty="0" smtClean="0"/>
              <a:t>It’s Like </a:t>
            </a:r>
            <a:r>
              <a:rPr lang="en-US" sz="2400" u="sng" dirty="0" smtClean="0"/>
              <a:t>Hydralazine</a:t>
            </a:r>
            <a:r>
              <a:rPr lang="en-US" sz="2400" dirty="0" smtClean="0"/>
              <a:t> in everything but differs in the mechanism of action.</a:t>
            </a:r>
            <a:endParaRPr lang="en-US" dirty="0"/>
          </a:p>
        </p:txBody>
      </p:sp>
      <p:sp>
        <p:nvSpPr>
          <p:cNvPr id="9" name="TextBox 8"/>
          <p:cNvSpPr txBox="1"/>
          <p:nvPr/>
        </p:nvSpPr>
        <p:spPr>
          <a:xfrm>
            <a:off x="622301" y="478878"/>
            <a:ext cx="3352800" cy="1200329"/>
          </a:xfrm>
          <a:prstGeom prst="rect">
            <a:avLst/>
          </a:prstGeom>
          <a:noFill/>
        </p:spPr>
        <p:txBody>
          <a:bodyPr wrap="square" rtlCol="0">
            <a:spAutoFit/>
          </a:bodyPr>
          <a:lstStyle/>
          <a:p>
            <a:r>
              <a:rPr lang="en-US" dirty="0" smtClean="0"/>
              <a:t>This drug is one of the example in which metabolism of it will increase its activity rather than reducing it.</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777498" y="660106"/>
            <a:ext cx="7138682" cy="1089660"/>
          </a:xfrm>
          <a:prstGeom prst="rect">
            <a:avLst/>
          </a:prstGeom>
        </p:spPr>
        <p:txBody>
          <a:bodyPr vert="horz" wrap="square" lIns="0" tIns="256852" rIns="0" bIns="0" rtlCol="0">
            <a:spAutoFit/>
          </a:bodyPr>
          <a:lstStyle/>
          <a:p>
            <a:pPr marL="2358390">
              <a:lnSpc>
                <a:spcPct val="100000"/>
              </a:lnSpc>
            </a:pPr>
            <a:r>
              <a:rPr sz="4400" spc="-25" dirty="0"/>
              <a:t>Minoxidil</a:t>
            </a:r>
            <a:endParaRPr sz="4400" dirty="0"/>
          </a:p>
        </p:txBody>
      </p:sp>
      <p:sp>
        <p:nvSpPr>
          <p:cNvPr id="3" name="object 3"/>
          <p:cNvSpPr/>
          <p:nvPr/>
        </p:nvSpPr>
        <p:spPr>
          <a:xfrm>
            <a:off x="1232039" y="1949195"/>
            <a:ext cx="8229600" cy="914400"/>
          </a:xfrm>
          <a:custGeom>
            <a:avLst/>
            <a:gdLst/>
            <a:ahLst/>
            <a:cxnLst/>
            <a:rect l="l" t="t" r="r" b="b"/>
            <a:pathLst>
              <a:path w="8229600" h="914400">
                <a:moveTo>
                  <a:pt x="0" y="0"/>
                </a:moveTo>
                <a:lnTo>
                  <a:pt x="0" y="914400"/>
                </a:lnTo>
                <a:lnTo>
                  <a:pt x="8229600" y="914400"/>
                </a:lnTo>
                <a:lnTo>
                  <a:pt x="8229600" y="0"/>
                </a:lnTo>
                <a:lnTo>
                  <a:pt x="0" y="0"/>
                </a:lnTo>
                <a:close/>
              </a:path>
            </a:pathLst>
          </a:custGeom>
          <a:solidFill>
            <a:srgbClr val="FFFFFF"/>
          </a:solidFill>
        </p:spPr>
        <p:txBody>
          <a:bodyPr wrap="square" lIns="0" tIns="0" rIns="0" bIns="0" rtlCol="0"/>
          <a:lstStyle/>
          <a:p>
            <a:endParaRPr/>
          </a:p>
        </p:txBody>
      </p:sp>
      <p:sp>
        <p:nvSpPr>
          <p:cNvPr id="4" name="object 4"/>
          <p:cNvSpPr/>
          <p:nvPr/>
        </p:nvSpPr>
        <p:spPr>
          <a:xfrm>
            <a:off x="1232039" y="3777996"/>
            <a:ext cx="8229600" cy="914400"/>
          </a:xfrm>
          <a:custGeom>
            <a:avLst/>
            <a:gdLst/>
            <a:ahLst/>
            <a:cxnLst/>
            <a:rect l="l" t="t" r="r" b="b"/>
            <a:pathLst>
              <a:path w="8229600" h="914400">
                <a:moveTo>
                  <a:pt x="0" y="0"/>
                </a:moveTo>
                <a:lnTo>
                  <a:pt x="0" y="914400"/>
                </a:lnTo>
                <a:lnTo>
                  <a:pt x="8229600" y="914400"/>
                </a:lnTo>
                <a:lnTo>
                  <a:pt x="8229600" y="0"/>
                </a:lnTo>
                <a:lnTo>
                  <a:pt x="0" y="0"/>
                </a:lnTo>
                <a:close/>
              </a:path>
            </a:pathLst>
          </a:custGeom>
          <a:solidFill>
            <a:srgbClr val="FFFFFF"/>
          </a:solidFill>
        </p:spPr>
        <p:txBody>
          <a:bodyPr wrap="square" lIns="0" tIns="0" rIns="0" bIns="0" rtlCol="0"/>
          <a:lstStyle/>
          <a:p>
            <a:endParaRPr/>
          </a:p>
        </p:txBody>
      </p:sp>
      <p:sp>
        <p:nvSpPr>
          <p:cNvPr id="5" name="object 5"/>
          <p:cNvSpPr txBox="1"/>
          <p:nvPr/>
        </p:nvSpPr>
        <p:spPr>
          <a:xfrm>
            <a:off x="1232039" y="1800225"/>
            <a:ext cx="8762861" cy="5350183"/>
          </a:xfrm>
          <a:prstGeom prst="rect">
            <a:avLst/>
          </a:prstGeom>
        </p:spPr>
        <p:txBody>
          <a:bodyPr vert="horz" wrap="square" lIns="0" tIns="0" rIns="0" bIns="0" rtlCol="0">
            <a:spAutoFit/>
          </a:bodyPr>
          <a:lstStyle/>
          <a:p>
            <a:pPr marL="12700">
              <a:lnSpc>
                <a:spcPct val="100000"/>
              </a:lnSpc>
            </a:pPr>
            <a:r>
              <a:rPr sz="3200" b="1" spc="-25" dirty="0">
                <a:solidFill>
                  <a:srgbClr val="FF0000"/>
                </a:solidFill>
                <a:latin typeface="Arial"/>
                <a:cs typeface="Arial"/>
              </a:rPr>
              <a:t>Advers</a:t>
            </a:r>
            <a:r>
              <a:rPr sz="3200" b="1" spc="-20" dirty="0">
                <a:solidFill>
                  <a:srgbClr val="FF0000"/>
                </a:solidFill>
                <a:latin typeface="Arial"/>
                <a:cs typeface="Arial"/>
              </a:rPr>
              <a:t>e</a:t>
            </a:r>
            <a:r>
              <a:rPr sz="3200" b="1" spc="-5" dirty="0">
                <a:solidFill>
                  <a:srgbClr val="FF0000"/>
                </a:solidFill>
                <a:latin typeface="Arial"/>
                <a:cs typeface="Arial"/>
              </a:rPr>
              <a:t> </a:t>
            </a:r>
            <a:r>
              <a:rPr sz="3200" b="1" spc="-20" dirty="0">
                <a:solidFill>
                  <a:srgbClr val="FF0000"/>
                </a:solidFill>
                <a:latin typeface="Arial"/>
                <a:cs typeface="Arial"/>
              </a:rPr>
              <a:t>Effects:</a:t>
            </a:r>
            <a:endParaRPr sz="3200" dirty="0">
              <a:latin typeface="Arial"/>
              <a:cs typeface="Arial"/>
            </a:endParaRPr>
          </a:p>
          <a:p>
            <a:pPr marL="487045" indent="-474345">
              <a:lnSpc>
                <a:spcPct val="100000"/>
              </a:lnSpc>
              <a:spcBef>
                <a:spcPts val="765"/>
              </a:spcBef>
              <a:buFont typeface="Arial"/>
              <a:buAutoNum type="arabicPeriod"/>
              <a:tabLst>
                <a:tab pos="488315" algn="l"/>
              </a:tabLst>
            </a:pPr>
            <a:r>
              <a:rPr sz="3200" b="1" spc="-20" dirty="0">
                <a:latin typeface="Arial"/>
                <a:cs typeface="Arial"/>
              </a:rPr>
              <a:t>Those</a:t>
            </a:r>
            <a:r>
              <a:rPr sz="3200" b="1" spc="-30" dirty="0">
                <a:latin typeface="Arial"/>
                <a:cs typeface="Arial"/>
              </a:rPr>
              <a:t> </a:t>
            </a:r>
            <a:r>
              <a:rPr sz="3200" b="1" spc="-20" dirty="0">
                <a:latin typeface="Arial"/>
                <a:cs typeface="Arial"/>
              </a:rPr>
              <a:t>of</a:t>
            </a:r>
            <a:r>
              <a:rPr sz="3200" b="1" spc="-10" dirty="0">
                <a:latin typeface="Arial"/>
                <a:cs typeface="Arial"/>
              </a:rPr>
              <a:t> </a:t>
            </a:r>
            <a:r>
              <a:rPr sz="3200" b="1" spc="-20" dirty="0">
                <a:latin typeface="Arial"/>
                <a:cs typeface="Arial"/>
              </a:rPr>
              <a:t>hydralazine</a:t>
            </a:r>
            <a:r>
              <a:rPr sz="3200" b="1" spc="-30" dirty="0">
                <a:latin typeface="Arial"/>
                <a:cs typeface="Arial"/>
              </a:rPr>
              <a:t> </a:t>
            </a:r>
            <a:r>
              <a:rPr sz="3200" b="1" spc="-15" dirty="0">
                <a:latin typeface="Arial"/>
                <a:cs typeface="Arial"/>
              </a:rPr>
              <a:t>i</a:t>
            </a:r>
            <a:r>
              <a:rPr sz="3200" b="1" spc="-20" dirty="0">
                <a:latin typeface="Arial"/>
                <a:cs typeface="Arial"/>
              </a:rPr>
              <a:t>n</a:t>
            </a:r>
            <a:r>
              <a:rPr sz="3200" b="1" spc="-10" dirty="0">
                <a:latin typeface="Arial"/>
                <a:cs typeface="Arial"/>
              </a:rPr>
              <a:t> </a:t>
            </a:r>
            <a:r>
              <a:rPr sz="3200" b="1" spc="-15" dirty="0">
                <a:latin typeface="Arial"/>
                <a:cs typeface="Arial"/>
              </a:rPr>
              <a:t>“1”.</a:t>
            </a:r>
            <a:endParaRPr sz="3200" dirty="0">
              <a:latin typeface="Arial"/>
              <a:cs typeface="Arial"/>
            </a:endParaRPr>
          </a:p>
          <a:p>
            <a:pPr marL="487045" marR="5080" indent="-474345">
              <a:lnSpc>
                <a:spcPct val="100000"/>
              </a:lnSpc>
              <a:spcBef>
                <a:spcPts val="765"/>
              </a:spcBef>
              <a:buFont typeface="Arial"/>
              <a:buAutoNum type="arabicPeriod"/>
              <a:tabLst>
                <a:tab pos="487680" algn="l"/>
              </a:tabLst>
            </a:pPr>
            <a:r>
              <a:rPr sz="3200" b="1" spc="-20" dirty="0">
                <a:latin typeface="Arial"/>
                <a:cs typeface="Arial"/>
              </a:rPr>
              <a:t>Growth</a:t>
            </a:r>
            <a:r>
              <a:rPr sz="3200" b="1" spc="-15" dirty="0">
                <a:latin typeface="Arial"/>
                <a:cs typeface="Arial"/>
              </a:rPr>
              <a:t> </a:t>
            </a:r>
            <a:r>
              <a:rPr sz="3200" b="1" spc="-20" dirty="0">
                <a:latin typeface="Arial"/>
                <a:cs typeface="Arial"/>
              </a:rPr>
              <a:t>of</a:t>
            </a:r>
            <a:r>
              <a:rPr sz="3200" b="1" spc="-15" dirty="0">
                <a:latin typeface="Arial"/>
                <a:cs typeface="Arial"/>
              </a:rPr>
              <a:t> </a:t>
            </a:r>
            <a:r>
              <a:rPr sz="3200" b="1" spc="-20" dirty="0">
                <a:latin typeface="Arial"/>
                <a:cs typeface="Arial"/>
              </a:rPr>
              <a:t>body</a:t>
            </a:r>
            <a:r>
              <a:rPr sz="3200" b="1" spc="-30" dirty="0">
                <a:latin typeface="Arial"/>
                <a:cs typeface="Arial"/>
              </a:rPr>
              <a:t> </a:t>
            </a:r>
            <a:r>
              <a:rPr sz="3200" b="1" spc="-15" dirty="0">
                <a:latin typeface="Arial"/>
                <a:cs typeface="Arial"/>
              </a:rPr>
              <a:t>hair</a:t>
            </a:r>
            <a:r>
              <a:rPr sz="3200" b="1" spc="-10" dirty="0">
                <a:latin typeface="Arial"/>
                <a:cs typeface="Arial"/>
              </a:rPr>
              <a:t> </a:t>
            </a:r>
            <a:r>
              <a:rPr sz="3200" b="1" spc="-25" dirty="0">
                <a:latin typeface="Arial"/>
                <a:cs typeface="Arial"/>
              </a:rPr>
              <a:t>(</a:t>
            </a:r>
            <a:r>
              <a:rPr sz="3200" b="1" spc="-25" dirty="0">
                <a:solidFill>
                  <a:srgbClr val="92D050"/>
                </a:solidFill>
                <a:latin typeface="Arial"/>
                <a:cs typeface="Arial"/>
              </a:rPr>
              <a:t>hypertrichosi</a:t>
            </a:r>
            <a:r>
              <a:rPr sz="3200" b="1" spc="-35" dirty="0">
                <a:solidFill>
                  <a:srgbClr val="92D050"/>
                </a:solidFill>
                <a:latin typeface="Arial"/>
                <a:cs typeface="Arial"/>
              </a:rPr>
              <a:t>s</a:t>
            </a:r>
            <a:r>
              <a:rPr sz="3200" b="1" spc="-20" dirty="0">
                <a:latin typeface="Arial"/>
                <a:cs typeface="Arial"/>
              </a:rPr>
              <a:t>):</a:t>
            </a:r>
            <a:r>
              <a:rPr sz="3200" b="1" spc="-15" dirty="0">
                <a:latin typeface="Arial"/>
                <a:cs typeface="Arial"/>
              </a:rPr>
              <a:t> </a:t>
            </a:r>
            <a:r>
              <a:rPr sz="3200" b="1" spc="-20" dirty="0">
                <a:latin typeface="Arial"/>
                <a:cs typeface="Arial"/>
              </a:rPr>
              <a:t>Troublesome</a:t>
            </a:r>
            <a:r>
              <a:rPr sz="3200" b="1" spc="-30" dirty="0">
                <a:latin typeface="Arial"/>
                <a:cs typeface="Arial"/>
              </a:rPr>
              <a:t> </a:t>
            </a:r>
            <a:r>
              <a:rPr sz="3200" b="1" spc="-25" dirty="0">
                <a:latin typeface="Arial"/>
                <a:cs typeface="Arial"/>
              </a:rPr>
              <a:t>fo</a:t>
            </a:r>
            <a:r>
              <a:rPr sz="3200" b="1" spc="-15" dirty="0">
                <a:latin typeface="Arial"/>
                <a:cs typeface="Arial"/>
              </a:rPr>
              <a:t>r</a:t>
            </a:r>
            <a:r>
              <a:rPr sz="3200" b="1" spc="-5" dirty="0">
                <a:latin typeface="Arial"/>
                <a:cs typeface="Arial"/>
              </a:rPr>
              <a:t> </a:t>
            </a:r>
            <a:r>
              <a:rPr sz="3200" b="1" spc="-20" dirty="0" smtClean="0">
                <a:latin typeface="Arial"/>
                <a:cs typeface="Arial"/>
              </a:rPr>
              <a:t>women</a:t>
            </a:r>
            <a:r>
              <a:rPr lang="en-US" sz="3200" b="1" spc="-20" dirty="0" smtClean="0">
                <a:latin typeface="Arial"/>
                <a:cs typeface="Arial"/>
              </a:rPr>
              <a:t>; hair growth </a:t>
            </a:r>
            <a:r>
              <a:rPr lang="en-US" sz="3200" b="1" spc="-20" dirty="0">
                <a:latin typeface="Arial"/>
                <a:cs typeface="Arial"/>
              </a:rPr>
              <a:t>in </a:t>
            </a:r>
            <a:r>
              <a:rPr lang="en-US" sz="3200" b="1" spc="-20" dirty="0" smtClean="0">
                <a:latin typeface="Arial"/>
                <a:cs typeface="Arial"/>
              </a:rPr>
              <a:t>inappropriate areas. </a:t>
            </a:r>
          </a:p>
          <a:p>
            <a:pPr marL="12700" marR="5080">
              <a:lnSpc>
                <a:spcPct val="100000"/>
              </a:lnSpc>
              <a:spcBef>
                <a:spcPts val="765"/>
              </a:spcBef>
              <a:tabLst>
                <a:tab pos="487680" algn="l"/>
              </a:tabLst>
            </a:pPr>
            <a:r>
              <a:rPr lang="en-US" sz="2400" b="1" spc="-20" dirty="0" smtClean="0">
                <a:solidFill>
                  <a:srgbClr val="FF0000"/>
                </a:solidFill>
                <a:latin typeface="Arial"/>
                <a:cs typeface="Arial"/>
              </a:rPr>
              <a:t>So, it’s not used if the patient was a female. </a:t>
            </a:r>
            <a:endParaRPr sz="2400" dirty="0">
              <a:solidFill>
                <a:srgbClr val="FF0000"/>
              </a:solidFill>
              <a:latin typeface="Arial"/>
              <a:cs typeface="Arial"/>
            </a:endParaRPr>
          </a:p>
          <a:p>
            <a:pPr marL="487045" marR="102870" indent="-474345">
              <a:lnSpc>
                <a:spcPct val="100000"/>
              </a:lnSpc>
              <a:spcBef>
                <a:spcPts val="765"/>
              </a:spcBef>
              <a:buFont typeface="Arial"/>
              <a:buChar char="•"/>
              <a:tabLst>
                <a:tab pos="487680" algn="l"/>
              </a:tabLst>
            </a:pPr>
            <a:r>
              <a:rPr sz="3200" b="1" spc="-25" dirty="0">
                <a:latin typeface="Arial"/>
                <a:cs typeface="Arial"/>
              </a:rPr>
              <a:t>Ca</a:t>
            </a:r>
            <a:r>
              <a:rPr sz="3200" b="1" spc="-20" dirty="0">
                <a:latin typeface="Arial"/>
                <a:cs typeface="Arial"/>
              </a:rPr>
              <a:t>n</a:t>
            </a:r>
            <a:r>
              <a:rPr sz="3200" b="1" spc="-15" dirty="0">
                <a:latin typeface="Arial"/>
                <a:cs typeface="Arial"/>
              </a:rPr>
              <a:t> </a:t>
            </a:r>
            <a:r>
              <a:rPr sz="3200" b="1" spc="-20" dirty="0">
                <a:latin typeface="Arial"/>
                <a:cs typeface="Arial"/>
              </a:rPr>
              <a:t>be</a:t>
            </a:r>
            <a:r>
              <a:rPr sz="3200" b="1" spc="-10" dirty="0">
                <a:latin typeface="Arial"/>
                <a:cs typeface="Arial"/>
              </a:rPr>
              <a:t> </a:t>
            </a:r>
            <a:r>
              <a:rPr sz="3200" b="1" spc="-25" dirty="0">
                <a:latin typeface="Arial"/>
                <a:cs typeface="Arial"/>
              </a:rPr>
              <a:t>use</a:t>
            </a:r>
            <a:r>
              <a:rPr sz="3200" b="1" spc="-20" dirty="0">
                <a:latin typeface="Arial"/>
                <a:cs typeface="Arial"/>
              </a:rPr>
              <a:t>d</a:t>
            </a:r>
            <a:r>
              <a:rPr sz="3200" b="1" spc="-15" dirty="0">
                <a:latin typeface="Arial"/>
                <a:cs typeface="Arial"/>
              </a:rPr>
              <a:t> </a:t>
            </a:r>
            <a:r>
              <a:rPr sz="3200" b="1" spc="-20" dirty="0">
                <a:latin typeface="Arial"/>
                <a:cs typeface="Arial"/>
              </a:rPr>
              <a:t>for</a:t>
            </a:r>
            <a:r>
              <a:rPr sz="3200" b="1" spc="-5" dirty="0">
                <a:latin typeface="Arial"/>
                <a:cs typeface="Arial"/>
              </a:rPr>
              <a:t> </a:t>
            </a:r>
            <a:r>
              <a:rPr sz="3200" b="1" spc="-30" dirty="0">
                <a:latin typeface="Arial"/>
                <a:cs typeface="Arial"/>
              </a:rPr>
              <a:t>ma</a:t>
            </a:r>
            <a:r>
              <a:rPr sz="3200" b="1" spc="-15" dirty="0">
                <a:latin typeface="Arial"/>
                <a:cs typeface="Arial"/>
              </a:rPr>
              <a:t>l</a:t>
            </a:r>
            <a:r>
              <a:rPr sz="3200" b="1" spc="-20" dirty="0">
                <a:latin typeface="Arial"/>
                <a:cs typeface="Arial"/>
              </a:rPr>
              <a:t>e</a:t>
            </a:r>
            <a:r>
              <a:rPr sz="3200" b="1" spc="-5" dirty="0">
                <a:latin typeface="Arial"/>
                <a:cs typeface="Arial"/>
              </a:rPr>
              <a:t> </a:t>
            </a:r>
            <a:r>
              <a:rPr sz="3200" b="1" spc="-20" dirty="0">
                <a:latin typeface="Arial"/>
                <a:cs typeface="Arial"/>
              </a:rPr>
              <a:t>pattern</a:t>
            </a:r>
            <a:r>
              <a:rPr sz="3200" b="1" spc="-15" dirty="0">
                <a:latin typeface="Arial"/>
                <a:cs typeface="Arial"/>
              </a:rPr>
              <a:t> </a:t>
            </a:r>
            <a:r>
              <a:rPr sz="3200" b="1" spc="-20" dirty="0">
                <a:latin typeface="Arial"/>
                <a:cs typeface="Arial"/>
              </a:rPr>
              <a:t>baldness</a:t>
            </a:r>
            <a:r>
              <a:rPr sz="3200" b="1" spc="-30" dirty="0">
                <a:latin typeface="Arial"/>
                <a:cs typeface="Arial"/>
              </a:rPr>
              <a:t> </a:t>
            </a:r>
            <a:r>
              <a:rPr sz="3200" b="1" spc="-20" dirty="0">
                <a:solidFill>
                  <a:srgbClr val="92D050"/>
                </a:solidFill>
                <a:latin typeface="Arial"/>
                <a:cs typeface="Arial"/>
              </a:rPr>
              <a:t>topically</a:t>
            </a:r>
            <a:r>
              <a:rPr sz="3200" b="1" spc="-25" dirty="0">
                <a:solidFill>
                  <a:srgbClr val="92D050"/>
                </a:solidFill>
                <a:latin typeface="Arial"/>
                <a:cs typeface="Arial"/>
              </a:rPr>
              <a:t> </a:t>
            </a:r>
            <a:r>
              <a:rPr sz="3200" b="1" spc="-25" dirty="0">
                <a:latin typeface="Arial"/>
                <a:cs typeface="Arial"/>
              </a:rPr>
              <a:t>(</a:t>
            </a:r>
            <a:r>
              <a:rPr sz="3200" b="1" spc="-20" dirty="0">
                <a:solidFill>
                  <a:srgbClr val="9A0033"/>
                </a:solidFill>
                <a:latin typeface="Arial"/>
                <a:cs typeface="Arial"/>
              </a:rPr>
              <a:t>Rogaine</a:t>
            </a:r>
            <a:r>
              <a:rPr sz="3200" b="1" spc="-20" dirty="0">
                <a:latin typeface="Arial"/>
                <a:cs typeface="Arial"/>
              </a:rPr>
              <a:t>)</a:t>
            </a:r>
            <a:r>
              <a:rPr sz="3200" b="1" spc="-10" dirty="0">
                <a:latin typeface="Arial"/>
                <a:cs typeface="Arial"/>
              </a:rPr>
              <a:t>,</a:t>
            </a:r>
            <a:r>
              <a:rPr sz="3200" b="1" spc="-20" dirty="0">
                <a:latin typeface="Arial"/>
                <a:cs typeface="Arial"/>
              </a:rPr>
              <a:t> </a:t>
            </a:r>
            <a:r>
              <a:rPr sz="3200" b="1" spc="-25" dirty="0">
                <a:latin typeface="Arial"/>
                <a:cs typeface="Arial"/>
              </a:rPr>
              <a:t>bu</a:t>
            </a:r>
            <a:r>
              <a:rPr sz="3200" b="1" spc="-15" dirty="0">
                <a:latin typeface="Arial"/>
                <a:cs typeface="Arial"/>
              </a:rPr>
              <a:t>t</a:t>
            </a:r>
            <a:r>
              <a:rPr sz="3200" b="1" spc="-25" dirty="0">
                <a:latin typeface="Arial"/>
                <a:cs typeface="Arial"/>
              </a:rPr>
              <a:t> the</a:t>
            </a:r>
            <a:r>
              <a:rPr sz="3200" b="1" spc="-20" dirty="0">
                <a:latin typeface="Arial"/>
                <a:cs typeface="Arial"/>
              </a:rPr>
              <a:t> effec</a:t>
            </a:r>
            <a:r>
              <a:rPr sz="3200" b="1" spc="-15" dirty="0">
                <a:latin typeface="Arial"/>
                <a:cs typeface="Arial"/>
              </a:rPr>
              <a:t>t</a:t>
            </a:r>
            <a:r>
              <a:rPr sz="3200" b="1" spc="-5" dirty="0">
                <a:latin typeface="Arial"/>
                <a:cs typeface="Arial"/>
              </a:rPr>
              <a:t> </a:t>
            </a:r>
            <a:r>
              <a:rPr sz="3200" b="1" spc="-15" dirty="0">
                <a:latin typeface="Arial"/>
                <a:cs typeface="Arial"/>
              </a:rPr>
              <a:t>i</a:t>
            </a:r>
            <a:r>
              <a:rPr sz="3200" b="1" spc="-20" dirty="0">
                <a:latin typeface="Arial"/>
                <a:cs typeface="Arial"/>
              </a:rPr>
              <a:t>s</a:t>
            </a:r>
            <a:r>
              <a:rPr sz="3200" b="1" spc="-10" dirty="0">
                <a:latin typeface="Arial"/>
                <a:cs typeface="Arial"/>
              </a:rPr>
              <a:t> </a:t>
            </a:r>
            <a:r>
              <a:rPr sz="3200" b="1" spc="-25" dirty="0">
                <a:latin typeface="Arial"/>
                <a:cs typeface="Arial"/>
              </a:rPr>
              <a:t>los</a:t>
            </a:r>
            <a:r>
              <a:rPr sz="3200" b="1" spc="-15" dirty="0">
                <a:latin typeface="Arial"/>
                <a:cs typeface="Arial"/>
              </a:rPr>
              <a:t>t</a:t>
            </a:r>
            <a:r>
              <a:rPr sz="3200" b="1" spc="-10" dirty="0">
                <a:latin typeface="Arial"/>
                <a:cs typeface="Arial"/>
              </a:rPr>
              <a:t> </a:t>
            </a:r>
            <a:r>
              <a:rPr sz="3200" b="1" spc="-20" dirty="0">
                <a:latin typeface="Arial"/>
                <a:cs typeface="Arial"/>
              </a:rPr>
              <a:t>afte</a:t>
            </a:r>
            <a:r>
              <a:rPr sz="3200" b="1" spc="-15" dirty="0">
                <a:latin typeface="Arial"/>
                <a:cs typeface="Arial"/>
              </a:rPr>
              <a:t>r</a:t>
            </a:r>
            <a:r>
              <a:rPr sz="3200" b="1" spc="-5" dirty="0">
                <a:latin typeface="Arial"/>
                <a:cs typeface="Arial"/>
              </a:rPr>
              <a:t> </a:t>
            </a:r>
            <a:r>
              <a:rPr sz="3200" b="1" spc="-25" dirty="0">
                <a:latin typeface="Arial"/>
                <a:cs typeface="Arial"/>
              </a:rPr>
              <a:t>stoppin</a:t>
            </a:r>
            <a:r>
              <a:rPr sz="3200" b="1" spc="-20" dirty="0">
                <a:latin typeface="Arial"/>
                <a:cs typeface="Arial"/>
              </a:rPr>
              <a:t>g </a:t>
            </a:r>
            <a:r>
              <a:rPr sz="3200" b="1" spc="-25" dirty="0">
                <a:latin typeface="Arial"/>
                <a:cs typeface="Arial"/>
              </a:rPr>
              <a:t>th</a:t>
            </a:r>
            <a:r>
              <a:rPr sz="3200" b="1" spc="-20" dirty="0">
                <a:latin typeface="Arial"/>
                <a:cs typeface="Arial"/>
              </a:rPr>
              <a:t>e</a:t>
            </a:r>
            <a:r>
              <a:rPr sz="3200" b="1" spc="-10" dirty="0">
                <a:latin typeface="Arial"/>
                <a:cs typeface="Arial"/>
              </a:rPr>
              <a:t> </a:t>
            </a:r>
            <a:r>
              <a:rPr sz="3200" b="1" spc="-25" dirty="0">
                <a:latin typeface="Arial"/>
                <a:cs typeface="Arial"/>
              </a:rPr>
              <a:t>drug</a:t>
            </a:r>
            <a:r>
              <a:rPr sz="3200" b="1" spc="-25" dirty="0" smtClean="0">
                <a:latin typeface="Arial"/>
                <a:cs typeface="Arial"/>
              </a:rPr>
              <a:t>.</a:t>
            </a:r>
            <a:r>
              <a:rPr lang="en-US" sz="3200" b="1" spc="-25" dirty="0" smtClean="0">
                <a:latin typeface="Arial"/>
                <a:cs typeface="Arial"/>
              </a:rPr>
              <a:t> </a:t>
            </a:r>
            <a:r>
              <a:rPr lang="en-US" sz="2400" b="1" spc="-25" dirty="0" smtClean="0">
                <a:solidFill>
                  <a:srgbClr val="FF0000"/>
                </a:solidFill>
                <a:latin typeface="Arial"/>
                <a:cs typeface="Arial"/>
              </a:rPr>
              <a:t>“In addition to that they will suffer from previously mentioned side effects”.</a:t>
            </a:r>
            <a:endParaRPr sz="3200" dirty="0">
              <a:solidFill>
                <a:srgbClr val="FF0000"/>
              </a:solidFill>
              <a:latin typeface="Arial"/>
              <a:cs typeface="Arial"/>
            </a:endParaRPr>
          </a:p>
          <a:p>
            <a:pPr marR="297815" algn="r">
              <a:lnSpc>
                <a:spcPct val="100000"/>
              </a:lnSpc>
              <a:spcBef>
                <a:spcPts val="620"/>
              </a:spcBef>
            </a:pPr>
            <a:endParaRPr sz="1200" dirty="0">
              <a:latin typeface="Arial"/>
              <a:cs typeface="Aria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48572" rIns="0" bIns="0" rtlCol="0">
            <a:spAutoFit/>
          </a:bodyPr>
          <a:lstStyle/>
          <a:p>
            <a:pPr marL="2233930">
              <a:lnSpc>
                <a:spcPts val="5235"/>
              </a:lnSpc>
            </a:pPr>
            <a:r>
              <a:rPr sz="4400" spc="-25" dirty="0"/>
              <a:t>Diazoxide</a:t>
            </a:r>
            <a:endParaRPr sz="4400" dirty="0"/>
          </a:p>
        </p:txBody>
      </p:sp>
      <p:sp>
        <p:nvSpPr>
          <p:cNvPr id="3" name="object 3"/>
          <p:cNvSpPr/>
          <p:nvPr/>
        </p:nvSpPr>
        <p:spPr>
          <a:xfrm>
            <a:off x="1232039" y="4692396"/>
            <a:ext cx="8229600" cy="914400"/>
          </a:xfrm>
          <a:custGeom>
            <a:avLst/>
            <a:gdLst/>
            <a:ahLst/>
            <a:cxnLst/>
            <a:rect l="l" t="t" r="r" b="b"/>
            <a:pathLst>
              <a:path w="8229600" h="914400">
                <a:moveTo>
                  <a:pt x="0" y="0"/>
                </a:moveTo>
                <a:lnTo>
                  <a:pt x="0" y="914400"/>
                </a:lnTo>
                <a:lnTo>
                  <a:pt x="8229600" y="914400"/>
                </a:lnTo>
                <a:lnTo>
                  <a:pt x="8229600" y="0"/>
                </a:lnTo>
                <a:lnTo>
                  <a:pt x="0" y="0"/>
                </a:lnTo>
                <a:close/>
              </a:path>
            </a:pathLst>
          </a:custGeom>
          <a:solidFill>
            <a:srgbClr val="FFFFFF"/>
          </a:solidFill>
        </p:spPr>
        <p:txBody>
          <a:bodyPr wrap="square" lIns="0" tIns="0" rIns="0" bIns="0" rtlCol="0"/>
          <a:lstStyle/>
          <a:p>
            <a:endParaRPr/>
          </a:p>
        </p:txBody>
      </p:sp>
      <p:sp>
        <p:nvSpPr>
          <p:cNvPr id="4" name="object 4"/>
          <p:cNvSpPr txBox="1"/>
          <p:nvPr/>
        </p:nvSpPr>
        <p:spPr>
          <a:xfrm>
            <a:off x="1453267" y="2208353"/>
            <a:ext cx="7647940" cy="3754874"/>
          </a:xfrm>
          <a:prstGeom prst="rect">
            <a:avLst/>
          </a:prstGeom>
        </p:spPr>
        <p:txBody>
          <a:bodyPr vert="horz" wrap="square" lIns="0" tIns="0" rIns="0" bIns="0" rtlCol="0">
            <a:spAutoFit/>
          </a:bodyPr>
          <a:lstStyle/>
          <a:p>
            <a:pPr marL="421005" marR="8255" indent="-408305">
              <a:lnSpc>
                <a:spcPct val="100000"/>
              </a:lnSpc>
              <a:buFont typeface="Arial"/>
              <a:buChar char="•"/>
              <a:tabLst>
                <a:tab pos="421640" algn="l"/>
              </a:tabLst>
            </a:pPr>
            <a:r>
              <a:rPr sz="3200" b="1" spc="-25" dirty="0">
                <a:latin typeface="Arial"/>
                <a:cs typeface="Arial"/>
              </a:rPr>
              <a:t>Chemicall</a:t>
            </a:r>
            <a:r>
              <a:rPr sz="3200" b="1" spc="-20" dirty="0">
                <a:latin typeface="Arial"/>
                <a:cs typeface="Arial"/>
              </a:rPr>
              <a:t>y</a:t>
            </a:r>
            <a:r>
              <a:rPr sz="3200" b="1" spc="-5" dirty="0">
                <a:latin typeface="Arial"/>
                <a:cs typeface="Arial"/>
              </a:rPr>
              <a:t> </a:t>
            </a:r>
            <a:r>
              <a:rPr sz="3200" b="1" spc="-25" dirty="0">
                <a:solidFill>
                  <a:srgbClr val="92D050"/>
                </a:solidFill>
                <a:latin typeface="Arial"/>
                <a:cs typeface="Arial"/>
              </a:rPr>
              <a:t>simila</a:t>
            </a:r>
            <a:r>
              <a:rPr sz="3200" b="1" spc="-15" dirty="0">
                <a:solidFill>
                  <a:srgbClr val="92D050"/>
                </a:solidFill>
                <a:latin typeface="Arial"/>
                <a:cs typeface="Arial"/>
              </a:rPr>
              <a:t>r</a:t>
            </a:r>
            <a:r>
              <a:rPr sz="3200" b="1" spc="15" dirty="0">
                <a:solidFill>
                  <a:srgbClr val="92D050"/>
                </a:solidFill>
                <a:latin typeface="Arial"/>
                <a:cs typeface="Arial"/>
              </a:rPr>
              <a:t> </a:t>
            </a:r>
            <a:r>
              <a:rPr sz="3200" b="1" spc="-20" dirty="0">
                <a:solidFill>
                  <a:srgbClr val="92D050"/>
                </a:solidFill>
                <a:latin typeface="Arial"/>
                <a:cs typeface="Arial"/>
              </a:rPr>
              <a:t>to</a:t>
            </a:r>
            <a:r>
              <a:rPr sz="3200" b="1" spc="-15" dirty="0">
                <a:solidFill>
                  <a:srgbClr val="92D050"/>
                </a:solidFill>
                <a:latin typeface="Arial"/>
                <a:cs typeface="Arial"/>
              </a:rPr>
              <a:t> </a:t>
            </a:r>
            <a:r>
              <a:rPr sz="3200" b="1" spc="-20" dirty="0">
                <a:solidFill>
                  <a:srgbClr val="92D050"/>
                </a:solidFill>
                <a:latin typeface="Arial"/>
                <a:cs typeface="Arial"/>
              </a:rPr>
              <a:t>thiazide diuretics but without</a:t>
            </a:r>
            <a:r>
              <a:rPr sz="3200" b="1" spc="-35" dirty="0">
                <a:solidFill>
                  <a:srgbClr val="92D050"/>
                </a:solidFill>
                <a:latin typeface="Arial"/>
                <a:cs typeface="Arial"/>
              </a:rPr>
              <a:t> </a:t>
            </a:r>
            <a:r>
              <a:rPr sz="3200" b="1" spc="-20" dirty="0">
                <a:solidFill>
                  <a:srgbClr val="92D050"/>
                </a:solidFill>
                <a:latin typeface="Arial"/>
                <a:cs typeface="Arial"/>
              </a:rPr>
              <a:t>a</a:t>
            </a:r>
            <a:r>
              <a:rPr sz="3200" b="1" spc="-5" dirty="0">
                <a:solidFill>
                  <a:srgbClr val="92D050"/>
                </a:solidFill>
                <a:latin typeface="Arial"/>
                <a:cs typeface="Arial"/>
              </a:rPr>
              <a:t> </a:t>
            </a:r>
            <a:r>
              <a:rPr sz="3200" b="1" spc="-20" dirty="0">
                <a:solidFill>
                  <a:srgbClr val="92D050"/>
                </a:solidFill>
                <a:latin typeface="Arial"/>
                <a:cs typeface="Arial"/>
              </a:rPr>
              <a:t>diuretic</a:t>
            </a:r>
            <a:r>
              <a:rPr sz="3200" b="1" spc="-15" dirty="0">
                <a:solidFill>
                  <a:srgbClr val="92D050"/>
                </a:solidFill>
                <a:latin typeface="Arial"/>
                <a:cs typeface="Arial"/>
              </a:rPr>
              <a:t> </a:t>
            </a:r>
            <a:r>
              <a:rPr sz="3200" b="1" spc="-25" dirty="0" smtClean="0">
                <a:solidFill>
                  <a:srgbClr val="92D050"/>
                </a:solidFill>
                <a:latin typeface="Arial"/>
                <a:cs typeface="Arial"/>
              </a:rPr>
              <a:t>action</a:t>
            </a:r>
            <a:r>
              <a:rPr lang="en-US" sz="3200" b="1" spc="-25" dirty="0" smtClean="0">
                <a:solidFill>
                  <a:srgbClr val="92D050"/>
                </a:solidFill>
                <a:latin typeface="Arial"/>
                <a:cs typeface="Arial"/>
              </a:rPr>
              <a:t>.</a:t>
            </a:r>
            <a:endParaRPr sz="3200" dirty="0">
              <a:solidFill>
                <a:srgbClr val="92D050"/>
              </a:solidFill>
              <a:latin typeface="Arial"/>
              <a:cs typeface="Arial"/>
            </a:endParaRPr>
          </a:p>
          <a:p>
            <a:pPr marL="12700">
              <a:lnSpc>
                <a:spcPct val="100000"/>
              </a:lnSpc>
              <a:spcBef>
                <a:spcPts val="765"/>
              </a:spcBef>
            </a:pPr>
            <a:r>
              <a:rPr sz="3200" b="1" spc="-25" dirty="0">
                <a:solidFill>
                  <a:srgbClr val="0000CC"/>
                </a:solidFill>
                <a:latin typeface="Arial"/>
                <a:cs typeface="Arial"/>
              </a:rPr>
              <a:t>Mechanis</a:t>
            </a:r>
            <a:r>
              <a:rPr sz="3200" b="1" spc="-30" dirty="0">
                <a:solidFill>
                  <a:srgbClr val="0000CC"/>
                </a:solidFill>
                <a:latin typeface="Arial"/>
                <a:cs typeface="Arial"/>
              </a:rPr>
              <a:t>m</a:t>
            </a:r>
            <a:r>
              <a:rPr sz="3200" b="1" spc="-15" dirty="0">
                <a:solidFill>
                  <a:srgbClr val="0000CC"/>
                </a:solidFill>
                <a:latin typeface="Arial"/>
                <a:cs typeface="Arial"/>
              </a:rPr>
              <a:t> </a:t>
            </a:r>
            <a:r>
              <a:rPr sz="3200" b="1" spc="-20" dirty="0">
                <a:solidFill>
                  <a:srgbClr val="0000CC"/>
                </a:solidFill>
                <a:latin typeface="Arial"/>
                <a:cs typeface="Arial"/>
              </a:rPr>
              <a:t>of</a:t>
            </a:r>
            <a:r>
              <a:rPr sz="3200" b="1" spc="-15" dirty="0">
                <a:solidFill>
                  <a:srgbClr val="0000CC"/>
                </a:solidFill>
                <a:latin typeface="Arial"/>
                <a:cs typeface="Arial"/>
              </a:rPr>
              <a:t> </a:t>
            </a:r>
            <a:r>
              <a:rPr sz="3200" b="1" spc="-25" dirty="0">
                <a:solidFill>
                  <a:srgbClr val="0000CC"/>
                </a:solidFill>
                <a:latin typeface="Arial"/>
                <a:cs typeface="Arial"/>
              </a:rPr>
              <a:t>Action:</a:t>
            </a:r>
            <a:endParaRPr sz="3200" dirty="0">
              <a:latin typeface="Arial"/>
              <a:cs typeface="Arial"/>
            </a:endParaRPr>
          </a:p>
          <a:p>
            <a:pPr marL="421005" marR="5080">
              <a:lnSpc>
                <a:spcPct val="100000"/>
              </a:lnSpc>
              <a:spcBef>
                <a:spcPts val="765"/>
              </a:spcBef>
            </a:pPr>
            <a:r>
              <a:rPr sz="3200" b="1" spc="-20" dirty="0">
                <a:solidFill>
                  <a:srgbClr val="92D050"/>
                </a:solidFill>
                <a:latin typeface="Arial"/>
                <a:cs typeface="Arial"/>
              </a:rPr>
              <a:t>Opens</a:t>
            </a:r>
            <a:r>
              <a:rPr sz="3200" b="1" spc="-30" dirty="0">
                <a:solidFill>
                  <a:srgbClr val="92D050"/>
                </a:solidFill>
                <a:latin typeface="Arial"/>
                <a:cs typeface="Arial"/>
              </a:rPr>
              <a:t> K</a:t>
            </a:r>
            <a:r>
              <a:rPr sz="3150" b="1" spc="15" baseline="25132" dirty="0">
                <a:solidFill>
                  <a:srgbClr val="92D050"/>
                </a:solidFill>
                <a:latin typeface="Arial"/>
                <a:cs typeface="Arial"/>
              </a:rPr>
              <a:t>+</a:t>
            </a:r>
            <a:r>
              <a:rPr sz="3200" b="1" spc="-25" dirty="0">
                <a:solidFill>
                  <a:srgbClr val="92D050"/>
                </a:solidFill>
                <a:latin typeface="Arial"/>
                <a:cs typeface="Arial"/>
              </a:rPr>
              <a:t>-channel</a:t>
            </a:r>
            <a:r>
              <a:rPr sz="3200" b="1" spc="-20" dirty="0">
                <a:solidFill>
                  <a:srgbClr val="92D050"/>
                </a:solidFill>
                <a:latin typeface="Arial"/>
                <a:cs typeface="Arial"/>
              </a:rPr>
              <a:t>s </a:t>
            </a:r>
            <a:r>
              <a:rPr sz="3200" b="1" spc="-25" dirty="0">
                <a:latin typeface="Arial"/>
                <a:cs typeface="Arial"/>
              </a:rPr>
              <a:t>an</a:t>
            </a:r>
            <a:r>
              <a:rPr sz="3200" b="1" spc="-20" dirty="0">
                <a:latin typeface="Arial"/>
                <a:cs typeface="Arial"/>
              </a:rPr>
              <a:t>d</a:t>
            </a:r>
            <a:r>
              <a:rPr sz="3200" b="1" spc="-15" dirty="0">
                <a:latin typeface="Arial"/>
                <a:cs typeface="Arial"/>
              </a:rPr>
              <a:t> </a:t>
            </a:r>
            <a:r>
              <a:rPr sz="3200" b="1" spc="-25" dirty="0">
                <a:latin typeface="Arial"/>
                <a:cs typeface="Arial"/>
              </a:rPr>
              <a:t>cause</a:t>
            </a:r>
            <a:r>
              <a:rPr sz="3200" b="1" spc="-15" dirty="0">
                <a:latin typeface="Arial"/>
                <a:cs typeface="Arial"/>
              </a:rPr>
              <a:t> </a:t>
            </a:r>
            <a:r>
              <a:rPr sz="3200" b="1" spc="-20" dirty="0">
                <a:latin typeface="Arial"/>
                <a:cs typeface="Arial"/>
              </a:rPr>
              <a:t>h</a:t>
            </a:r>
            <a:r>
              <a:rPr sz="3200" b="1" spc="-25" dirty="0">
                <a:latin typeface="Arial"/>
                <a:cs typeface="Arial"/>
              </a:rPr>
              <a:t>y</a:t>
            </a:r>
            <a:r>
              <a:rPr sz="3200" b="1" spc="-20" dirty="0">
                <a:latin typeface="Arial"/>
                <a:cs typeface="Arial"/>
              </a:rPr>
              <a:t>p</a:t>
            </a:r>
            <a:r>
              <a:rPr sz="3200" b="1" spc="-25" dirty="0">
                <a:latin typeface="Arial"/>
                <a:cs typeface="Arial"/>
              </a:rPr>
              <a:t>er</a:t>
            </a:r>
            <a:r>
              <a:rPr sz="3200" b="1" spc="-20" dirty="0">
                <a:latin typeface="Arial"/>
                <a:cs typeface="Arial"/>
              </a:rPr>
              <a:t>polarization</a:t>
            </a:r>
            <a:r>
              <a:rPr sz="3200" b="1" spc="-40" dirty="0">
                <a:latin typeface="Arial"/>
                <a:cs typeface="Arial"/>
              </a:rPr>
              <a:t> </a:t>
            </a:r>
            <a:r>
              <a:rPr sz="3200" b="1" spc="-20" dirty="0">
                <a:latin typeface="Arial"/>
                <a:cs typeface="Arial"/>
              </a:rPr>
              <a:t>of</a:t>
            </a:r>
            <a:r>
              <a:rPr sz="3200" b="1" spc="-10" dirty="0">
                <a:latin typeface="Arial"/>
                <a:cs typeface="Arial"/>
              </a:rPr>
              <a:t> </a:t>
            </a:r>
            <a:r>
              <a:rPr sz="3200" b="1" spc="-25" dirty="0">
                <a:latin typeface="Arial"/>
                <a:cs typeface="Arial"/>
              </a:rPr>
              <a:t>vascula</a:t>
            </a:r>
            <a:r>
              <a:rPr sz="3200" b="1" spc="-15" dirty="0">
                <a:latin typeface="Arial"/>
                <a:cs typeface="Arial"/>
              </a:rPr>
              <a:t>r</a:t>
            </a:r>
            <a:r>
              <a:rPr sz="3200" b="1" dirty="0">
                <a:latin typeface="Arial"/>
                <a:cs typeface="Arial"/>
              </a:rPr>
              <a:t> </a:t>
            </a:r>
            <a:r>
              <a:rPr sz="3200" b="1" spc="-25" dirty="0">
                <a:latin typeface="Arial"/>
                <a:cs typeface="Arial"/>
              </a:rPr>
              <a:t>smooth muscle.</a:t>
            </a:r>
            <a:endParaRPr sz="3200" dirty="0">
              <a:latin typeface="Arial"/>
              <a:cs typeface="Arial"/>
            </a:endParaRPr>
          </a:p>
          <a:p>
            <a:pPr marL="421005" indent="-408305">
              <a:lnSpc>
                <a:spcPct val="100000"/>
              </a:lnSpc>
              <a:spcBef>
                <a:spcPts val="765"/>
              </a:spcBef>
              <a:buFont typeface="Arial"/>
              <a:buChar char="•"/>
              <a:tabLst>
                <a:tab pos="421640" algn="l"/>
              </a:tabLst>
            </a:pPr>
            <a:r>
              <a:rPr sz="3200" b="1" spc="-20" dirty="0">
                <a:latin typeface="Arial"/>
                <a:cs typeface="Arial"/>
              </a:rPr>
              <a:t>Lon</a:t>
            </a:r>
            <a:r>
              <a:rPr sz="3200" b="1" spc="-25" dirty="0">
                <a:latin typeface="Arial"/>
                <a:cs typeface="Arial"/>
              </a:rPr>
              <a:t>g</a:t>
            </a:r>
            <a:r>
              <a:rPr sz="3200" b="1" spc="-20" dirty="0">
                <a:latin typeface="Arial"/>
                <a:cs typeface="Arial"/>
              </a:rPr>
              <a:t>-acting</a:t>
            </a:r>
            <a:r>
              <a:rPr sz="3200" b="1" spc="-30" dirty="0">
                <a:latin typeface="Arial"/>
                <a:cs typeface="Arial"/>
              </a:rPr>
              <a:t> </a:t>
            </a:r>
            <a:r>
              <a:rPr sz="3200" b="1" spc="-25" dirty="0">
                <a:latin typeface="Arial"/>
                <a:cs typeface="Arial"/>
              </a:rPr>
              <a:t>agent</a:t>
            </a:r>
            <a:r>
              <a:rPr sz="3200" b="1" spc="-10" dirty="0">
                <a:latin typeface="Arial"/>
                <a:cs typeface="Arial"/>
              </a:rPr>
              <a:t>.</a:t>
            </a:r>
            <a:endParaRPr sz="3200" dirty="0">
              <a:latin typeface="Arial"/>
              <a:cs typeface="Arial"/>
            </a:endParaRPr>
          </a:p>
        </p:txBody>
      </p:sp>
      <p:sp>
        <p:nvSpPr>
          <p:cNvPr id="5" name="object 5"/>
          <p:cNvSpPr txBox="1"/>
          <p:nvPr/>
        </p:nvSpPr>
        <p:spPr>
          <a:xfrm>
            <a:off x="1453282" y="5999557"/>
            <a:ext cx="167640" cy="431800"/>
          </a:xfrm>
          <a:prstGeom prst="rect">
            <a:avLst/>
          </a:prstGeom>
        </p:spPr>
        <p:txBody>
          <a:bodyPr vert="horz" wrap="square" lIns="0" tIns="0" rIns="0" bIns="0" rtlCol="0">
            <a:spAutoFit/>
          </a:bodyPr>
          <a:lstStyle/>
          <a:p>
            <a:pPr marL="12700">
              <a:lnSpc>
                <a:spcPct val="100000"/>
              </a:lnSpc>
            </a:pPr>
            <a:r>
              <a:rPr sz="3200" spc="-15" dirty="0">
                <a:latin typeface="Arial"/>
                <a:cs typeface="Arial"/>
              </a:rPr>
              <a:t>•</a:t>
            </a:r>
            <a:endParaRPr sz="3200">
              <a:latin typeface="Arial"/>
              <a:cs typeface="Arial"/>
            </a:endParaRPr>
          </a:p>
        </p:txBody>
      </p:sp>
      <p:sp>
        <p:nvSpPr>
          <p:cNvPr id="6" name="object 6"/>
          <p:cNvSpPr txBox="1"/>
          <p:nvPr/>
        </p:nvSpPr>
        <p:spPr>
          <a:xfrm>
            <a:off x="1861702" y="5999557"/>
            <a:ext cx="5367020" cy="431800"/>
          </a:xfrm>
          <a:prstGeom prst="rect">
            <a:avLst/>
          </a:prstGeom>
        </p:spPr>
        <p:txBody>
          <a:bodyPr vert="horz" wrap="square" lIns="0" tIns="0" rIns="0" bIns="0" rtlCol="0">
            <a:spAutoFit/>
          </a:bodyPr>
          <a:lstStyle/>
          <a:p>
            <a:pPr marL="12700">
              <a:lnSpc>
                <a:spcPct val="100000"/>
              </a:lnSpc>
            </a:pPr>
            <a:r>
              <a:rPr sz="3200" b="1" spc="-20" dirty="0">
                <a:latin typeface="Arial"/>
                <a:cs typeface="Arial"/>
              </a:rPr>
              <a:t>Tolerance</a:t>
            </a:r>
            <a:r>
              <a:rPr sz="3200" b="1" spc="-35" dirty="0">
                <a:latin typeface="Arial"/>
                <a:cs typeface="Arial"/>
              </a:rPr>
              <a:t> </a:t>
            </a:r>
            <a:r>
              <a:rPr sz="3200" b="1" spc="-20" dirty="0">
                <a:latin typeface="Arial"/>
                <a:cs typeface="Arial"/>
              </a:rPr>
              <a:t>develops</a:t>
            </a:r>
            <a:r>
              <a:rPr sz="3200" b="1" spc="-30" dirty="0">
                <a:latin typeface="Arial"/>
                <a:cs typeface="Arial"/>
              </a:rPr>
              <a:t> </a:t>
            </a:r>
            <a:r>
              <a:rPr sz="3200" b="1" spc="-20" dirty="0">
                <a:latin typeface="Arial"/>
                <a:cs typeface="Arial"/>
              </a:rPr>
              <a:t>rapidly.</a:t>
            </a:r>
            <a:endParaRPr sz="3200">
              <a:latin typeface="Arial"/>
              <a:cs typeface="Aria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bject 4"/>
          <p:cNvSpPr txBox="1"/>
          <p:nvPr/>
        </p:nvSpPr>
        <p:spPr>
          <a:xfrm>
            <a:off x="1453286" y="5826919"/>
            <a:ext cx="7528287" cy="1231106"/>
          </a:xfrm>
          <a:prstGeom prst="rect">
            <a:avLst/>
          </a:prstGeom>
        </p:spPr>
        <p:txBody>
          <a:bodyPr vert="horz" wrap="square" lIns="0" tIns="0" rIns="0" bIns="0" rtlCol="0">
            <a:spAutoFit/>
          </a:bodyPr>
          <a:lstStyle/>
          <a:p>
            <a:pPr marL="12700">
              <a:lnSpc>
                <a:spcPct val="100000"/>
              </a:lnSpc>
            </a:pPr>
            <a:r>
              <a:rPr sz="3200" b="1" spc="-25" dirty="0">
                <a:latin typeface="Arial"/>
                <a:cs typeface="Arial"/>
              </a:rPr>
              <a:t>2</a:t>
            </a:r>
            <a:r>
              <a:rPr sz="3200" b="1" spc="-10" dirty="0">
                <a:latin typeface="Arial"/>
                <a:cs typeface="Arial"/>
              </a:rPr>
              <a:t>.</a:t>
            </a:r>
            <a:r>
              <a:rPr sz="3200" b="1" spc="180" dirty="0">
                <a:latin typeface="Arial"/>
                <a:cs typeface="Arial"/>
              </a:rPr>
              <a:t> </a:t>
            </a:r>
            <a:r>
              <a:rPr sz="3200" b="1" spc="-25" dirty="0" smtClean="0">
                <a:solidFill>
                  <a:srgbClr val="92D050"/>
                </a:solidFill>
                <a:latin typeface="Arial"/>
                <a:cs typeface="Arial"/>
              </a:rPr>
              <a:t>Insulinomas</a:t>
            </a:r>
            <a:r>
              <a:rPr lang="en-US" sz="3200" b="1" spc="-25" dirty="0" smtClean="0">
                <a:latin typeface="Arial"/>
                <a:cs typeface="Arial"/>
              </a:rPr>
              <a:t>,</a:t>
            </a:r>
            <a:r>
              <a:rPr lang="en-US" sz="2400" b="1" spc="-25" dirty="0" smtClean="0">
                <a:latin typeface="Arial"/>
                <a:cs typeface="Arial"/>
              </a:rPr>
              <a:t> the treatment is surgical removal but we use this drug until the patient gets his/her surgery (to prevent hyperglycemia). </a:t>
            </a:r>
            <a:endParaRPr sz="2400" dirty="0">
              <a:latin typeface="Arial"/>
              <a:cs typeface="Arial"/>
            </a:endParaRPr>
          </a:p>
        </p:txBody>
      </p:sp>
      <p:sp>
        <p:nvSpPr>
          <p:cNvPr id="2" name="object 2"/>
          <p:cNvSpPr txBox="1">
            <a:spLocks noGrp="1"/>
          </p:cNvSpPr>
          <p:nvPr>
            <p:ph type="title"/>
          </p:nvPr>
        </p:nvSpPr>
        <p:spPr>
          <a:prstGeom prst="rect">
            <a:avLst/>
          </a:prstGeom>
        </p:spPr>
        <p:txBody>
          <a:bodyPr vert="horz" wrap="square" lIns="0" tIns="48572" rIns="0" bIns="0" rtlCol="0">
            <a:spAutoFit/>
          </a:bodyPr>
          <a:lstStyle/>
          <a:p>
            <a:pPr marL="2233930">
              <a:lnSpc>
                <a:spcPts val="5235"/>
              </a:lnSpc>
            </a:pPr>
            <a:r>
              <a:rPr sz="4400" spc="-25" dirty="0"/>
              <a:t>Diazoxide</a:t>
            </a:r>
            <a:endParaRPr sz="4400" dirty="0"/>
          </a:p>
        </p:txBody>
      </p:sp>
      <p:sp>
        <p:nvSpPr>
          <p:cNvPr id="3" name="object 3"/>
          <p:cNvSpPr txBox="1"/>
          <p:nvPr/>
        </p:nvSpPr>
        <p:spPr>
          <a:xfrm>
            <a:off x="1453267" y="1952625"/>
            <a:ext cx="7080884" cy="3844129"/>
          </a:xfrm>
          <a:prstGeom prst="rect">
            <a:avLst/>
          </a:prstGeom>
        </p:spPr>
        <p:txBody>
          <a:bodyPr vert="horz" wrap="square" lIns="0" tIns="0" rIns="0" bIns="0" rtlCol="0">
            <a:spAutoFit/>
          </a:bodyPr>
          <a:lstStyle/>
          <a:p>
            <a:pPr marL="69850">
              <a:lnSpc>
                <a:spcPct val="100000"/>
              </a:lnSpc>
            </a:pPr>
            <a:r>
              <a:rPr sz="3200" b="1" spc="-25" dirty="0">
                <a:solidFill>
                  <a:srgbClr val="000065"/>
                </a:solidFill>
                <a:latin typeface="Arial"/>
                <a:cs typeface="Arial"/>
              </a:rPr>
              <a:t>Pharmacodynamics:</a:t>
            </a:r>
            <a:endParaRPr sz="3200" dirty="0">
              <a:latin typeface="Arial"/>
              <a:cs typeface="Arial"/>
            </a:endParaRPr>
          </a:p>
          <a:p>
            <a:pPr marL="824230" marR="5080" indent="-811530">
              <a:lnSpc>
                <a:spcPct val="100000"/>
              </a:lnSpc>
              <a:spcBef>
                <a:spcPts val="765"/>
              </a:spcBef>
              <a:buFont typeface="Arial"/>
              <a:buAutoNum type="arabicPeriod"/>
              <a:tabLst>
                <a:tab pos="463550" algn="l"/>
              </a:tabLst>
            </a:pPr>
            <a:r>
              <a:rPr sz="3200" b="1" spc="-30" dirty="0">
                <a:latin typeface="Arial"/>
                <a:cs typeface="Arial"/>
              </a:rPr>
              <a:t>Ha</a:t>
            </a:r>
            <a:r>
              <a:rPr sz="3200" b="1" spc="-20" dirty="0">
                <a:latin typeface="Arial"/>
                <a:cs typeface="Arial"/>
              </a:rPr>
              <a:t>s</a:t>
            </a:r>
            <a:r>
              <a:rPr sz="3200" b="1" spc="-5" dirty="0">
                <a:latin typeface="Arial"/>
                <a:cs typeface="Arial"/>
              </a:rPr>
              <a:t> </a:t>
            </a:r>
            <a:r>
              <a:rPr sz="3200" b="1" spc="-30" dirty="0">
                <a:latin typeface="Arial"/>
                <a:cs typeface="Arial"/>
              </a:rPr>
              <a:t>som</a:t>
            </a:r>
            <a:r>
              <a:rPr sz="3200" b="1" spc="-20" dirty="0">
                <a:latin typeface="Arial"/>
                <a:cs typeface="Arial"/>
              </a:rPr>
              <a:t>e</a:t>
            </a:r>
            <a:r>
              <a:rPr sz="3200" b="1" spc="-5" dirty="0">
                <a:latin typeface="Arial"/>
                <a:cs typeface="Arial"/>
              </a:rPr>
              <a:t> </a:t>
            </a:r>
            <a:r>
              <a:rPr sz="3200" b="1" spc="-25" dirty="0">
                <a:latin typeface="Arial"/>
                <a:cs typeface="Arial"/>
              </a:rPr>
              <a:t>direc</a:t>
            </a:r>
            <a:r>
              <a:rPr sz="3200" b="1" spc="-15" dirty="0">
                <a:latin typeface="Arial"/>
                <a:cs typeface="Arial"/>
              </a:rPr>
              <a:t>t </a:t>
            </a:r>
            <a:r>
              <a:rPr sz="3200" b="1" spc="-20" dirty="0">
                <a:latin typeface="Arial"/>
                <a:cs typeface="Arial"/>
              </a:rPr>
              <a:t>antinatriuretic action </a:t>
            </a:r>
            <a:r>
              <a:rPr sz="3200" b="1" spc="-35" dirty="0">
                <a:latin typeface="Arial"/>
                <a:cs typeface="Arial"/>
              </a:rPr>
              <a:t>→</a:t>
            </a:r>
            <a:r>
              <a:rPr sz="3200" b="1" spc="-10" dirty="0">
                <a:latin typeface="Arial"/>
                <a:cs typeface="Arial"/>
              </a:rPr>
              <a:t> </a:t>
            </a:r>
            <a:r>
              <a:rPr sz="3200" b="1" spc="-25" dirty="0">
                <a:latin typeface="Arial"/>
                <a:cs typeface="Arial"/>
              </a:rPr>
              <a:t>sever</a:t>
            </a:r>
            <a:r>
              <a:rPr sz="3200" b="1" spc="-20" dirty="0">
                <a:latin typeface="Arial"/>
                <a:cs typeface="Arial"/>
              </a:rPr>
              <a:t>e</a:t>
            </a:r>
            <a:r>
              <a:rPr sz="3200" b="1" spc="-5" dirty="0">
                <a:latin typeface="Arial"/>
                <a:cs typeface="Arial"/>
              </a:rPr>
              <a:t> </a:t>
            </a:r>
            <a:r>
              <a:rPr sz="3200" b="1" spc="-20" dirty="0">
                <a:latin typeface="Arial"/>
                <a:cs typeface="Arial"/>
              </a:rPr>
              <a:t>retention</a:t>
            </a:r>
            <a:r>
              <a:rPr sz="3200" b="1" dirty="0">
                <a:latin typeface="Arial"/>
                <a:cs typeface="Arial"/>
              </a:rPr>
              <a:t> </a:t>
            </a:r>
            <a:r>
              <a:rPr sz="3200" b="1" spc="-25" dirty="0">
                <a:latin typeface="Arial"/>
                <a:cs typeface="Arial"/>
              </a:rPr>
              <a:t>o</a:t>
            </a:r>
            <a:r>
              <a:rPr sz="3200" b="1" spc="-15" dirty="0">
                <a:latin typeface="Arial"/>
                <a:cs typeface="Arial"/>
              </a:rPr>
              <a:t>f</a:t>
            </a:r>
            <a:r>
              <a:rPr sz="3200" b="1" spc="-10" dirty="0">
                <a:latin typeface="Arial"/>
                <a:cs typeface="Arial"/>
              </a:rPr>
              <a:t> </a:t>
            </a:r>
            <a:r>
              <a:rPr sz="3200" b="1" spc="-30" dirty="0">
                <a:latin typeface="Arial"/>
                <a:cs typeface="Arial"/>
              </a:rPr>
              <a:t>Na</a:t>
            </a:r>
            <a:r>
              <a:rPr sz="3150" b="1" spc="15" baseline="25132" dirty="0">
                <a:latin typeface="Arial"/>
                <a:cs typeface="Arial"/>
              </a:rPr>
              <a:t>+</a:t>
            </a:r>
            <a:r>
              <a:rPr sz="3150" b="1" spc="7" baseline="25132" dirty="0">
                <a:latin typeface="Arial"/>
                <a:cs typeface="Arial"/>
              </a:rPr>
              <a:t> </a:t>
            </a:r>
            <a:r>
              <a:rPr sz="3200" b="1" spc="-25" dirty="0">
                <a:latin typeface="Arial"/>
                <a:cs typeface="Arial"/>
              </a:rPr>
              <a:t>a</a:t>
            </a:r>
            <a:r>
              <a:rPr sz="3200" b="1" spc="-20" dirty="0">
                <a:latin typeface="Arial"/>
                <a:cs typeface="Arial"/>
              </a:rPr>
              <a:t>nd </a:t>
            </a:r>
            <a:r>
              <a:rPr sz="3200" b="1" spc="-25" dirty="0">
                <a:latin typeface="Arial"/>
                <a:cs typeface="Arial"/>
              </a:rPr>
              <a:t>wa</a:t>
            </a:r>
            <a:r>
              <a:rPr sz="3200" b="1" spc="-20" dirty="0">
                <a:latin typeface="Arial"/>
                <a:cs typeface="Arial"/>
              </a:rPr>
              <a:t>ter.</a:t>
            </a:r>
            <a:endParaRPr sz="3200" dirty="0">
              <a:latin typeface="Arial"/>
              <a:cs typeface="Arial"/>
            </a:endParaRPr>
          </a:p>
          <a:p>
            <a:pPr marL="69850" marR="842010" indent="-57150">
              <a:lnSpc>
                <a:spcPct val="120000"/>
              </a:lnSpc>
              <a:buFont typeface="Arial"/>
              <a:buAutoNum type="arabicPeriod"/>
              <a:tabLst>
                <a:tab pos="463550" algn="l"/>
              </a:tabLst>
            </a:pPr>
            <a:r>
              <a:rPr sz="3200" b="1" spc="-15" dirty="0">
                <a:latin typeface="Arial"/>
                <a:cs typeface="Arial"/>
              </a:rPr>
              <a:t>Inhibition</a:t>
            </a:r>
            <a:r>
              <a:rPr sz="3200" b="1" spc="-35" dirty="0">
                <a:latin typeface="Arial"/>
                <a:cs typeface="Arial"/>
              </a:rPr>
              <a:t> </a:t>
            </a:r>
            <a:r>
              <a:rPr sz="3200" b="1" spc="-20" dirty="0">
                <a:latin typeface="Arial"/>
                <a:cs typeface="Arial"/>
              </a:rPr>
              <a:t>of</a:t>
            </a:r>
            <a:r>
              <a:rPr sz="3200" b="1" spc="-10" dirty="0">
                <a:latin typeface="Arial"/>
                <a:cs typeface="Arial"/>
              </a:rPr>
              <a:t> </a:t>
            </a:r>
            <a:r>
              <a:rPr sz="3200" b="1" spc="-15" dirty="0">
                <a:latin typeface="Arial"/>
                <a:cs typeface="Arial"/>
              </a:rPr>
              <a:t>insulin</a:t>
            </a:r>
            <a:r>
              <a:rPr sz="3200" b="1" spc="-30" dirty="0">
                <a:latin typeface="Arial"/>
                <a:cs typeface="Arial"/>
              </a:rPr>
              <a:t> </a:t>
            </a:r>
            <a:r>
              <a:rPr sz="3200" b="1" spc="-25" dirty="0">
                <a:latin typeface="Arial"/>
                <a:cs typeface="Arial"/>
              </a:rPr>
              <a:t>secretion.</a:t>
            </a:r>
            <a:r>
              <a:rPr sz="3200" b="1" spc="-15" dirty="0">
                <a:latin typeface="Arial"/>
                <a:cs typeface="Arial"/>
              </a:rPr>
              <a:t> </a:t>
            </a:r>
            <a:r>
              <a:rPr sz="3200" b="1" spc="-20" dirty="0">
                <a:solidFill>
                  <a:srgbClr val="00B050"/>
                </a:solidFill>
                <a:latin typeface="Arial"/>
                <a:cs typeface="Arial"/>
              </a:rPr>
              <a:t>Therapeutic</a:t>
            </a:r>
            <a:r>
              <a:rPr sz="3200" b="1" spc="-40" dirty="0">
                <a:solidFill>
                  <a:srgbClr val="00B050"/>
                </a:solidFill>
                <a:latin typeface="Arial"/>
                <a:cs typeface="Arial"/>
              </a:rPr>
              <a:t> </a:t>
            </a:r>
            <a:r>
              <a:rPr sz="3200" b="1" spc="-25" dirty="0">
                <a:solidFill>
                  <a:srgbClr val="00B050"/>
                </a:solidFill>
                <a:latin typeface="Arial"/>
                <a:cs typeface="Arial"/>
              </a:rPr>
              <a:t>uses:</a:t>
            </a:r>
            <a:endParaRPr sz="3200" dirty="0">
              <a:latin typeface="Arial"/>
              <a:cs typeface="Arial"/>
            </a:endParaRPr>
          </a:p>
          <a:p>
            <a:pPr marL="12700">
              <a:lnSpc>
                <a:spcPts val="3804"/>
              </a:lnSpc>
              <a:spcBef>
                <a:spcPts val="765"/>
              </a:spcBef>
            </a:pPr>
            <a:r>
              <a:rPr sz="3200" b="1" spc="-25" dirty="0">
                <a:latin typeface="Arial"/>
                <a:cs typeface="Arial"/>
              </a:rPr>
              <a:t>1</a:t>
            </a:r>
            <a:r>
              <a:rPr sz="3200" b="1" spc="-10" dirty="0">
                <a:latin typeface="Arial"/>
                <a:cs typeface="Arial"/>
              </a:rPr>
              <a:t>.</a:t>
            </a:r>
            <a:r>
              <a:rPr sz="3200" b="1" spc="180" dirty="0">
                <a:latin typeface="Arial"/>
                <a:cs typeface="Arial"/>
              </a:rPr>
              <a:t> </a:t>
            </a:r>
            <a:r>
              <a:rPr sz="3200" b="1" spc="-25" dirty="0">
                <a:solidFill>
                  <a:srgbClr val="92D050"/>
                </a:solidFill>
                <a:latin typeface="Arial"/>
                <a:cs typeface="Arial"/>
              </a:rPr>
              <a:t>Hypertensiv</a:t>
            </a:r>
            <a:r>
              <a:rPr sz="3200" b="1" spc="-20" dirty="0">
                <a:solidFill>
                  <a:srgbClr val="92D050"/>
                </a:solidFill>
                <a:latin typeface="Arial"/>
                <a:cs typeface="Arial"/>
              </a:rPr>
              <a:t>e</a:t>
            </a:r>
            <a:r>
              <a:rPr sz="3200" b="1" spc="-10" dirty="0">
                <a:solidFill>
                  <a:srgbClr val="92D050"/>
                </a:solidFill>
                <a:latin typeface="Arial"/>
                <a:cs typeface="Arial"/>
              </a:rPr>
              <a:t> </a:t>
            </a:r>
            <a:r>
              <a:rPr sz="3200" b="1" spc="-25" dirty="0">
                <a:solidFill>
                  <a:srgbClr val="92D050"/>
                </a:solidFill>
                <a:latin typeface="Arial"/>
                <a:cs typeface="Arial"/>
              </a:rPr>
              <a:t>emergenc</a:t>
            </a:r>
            <a:r>
              <a:rPr sz="3200" b="1" spc="-15" dirty="0">
                <a:solidFill>
                  <a:srgbClr val="92D050"/>
                </a:solidFill>
                <a:latin typeface="Arial"/>
                <a:cs typeface="Arial"/>
              </a:rPr>
              <a:t>y</a:t>
            </a:r>
            <a:r>
              <a:rPr sz="3200" b="1" spc="-15" dirty="0">
                <a:latin typeface="Arial"/>
                <a:cs typeface="Arial"/>
              </a:rPr>
              <a:t>.</a:t>
            </a:r>
            <a:endParaRPr sz="3200" dirty="0">
              <a:latin typeface="Arial"/>
              <a:cs typeface="Aria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772260" y="352425"/>
            <a:ext cx="7138682" cy="1089660"/>
          </a:xfrm>
          <a:prstGeom prst="rect">
            <a:avLst/>
          </a:prstGeom>
        </p:spPr>
        <p:txBody>
          <a:bodyPr vert="horz" wrap="square" lIns="0" tIns="256852" rIns="0" bIns="0" rtlCol="0">
            <a:spAutoFit/>
          </a:bodyPr>
          <a:lstStyle/>
          <a:p>
            <a:pPr marL="2264410">
              <a:lnSpc>
                <a:spcPct val="100000"/>
              </a:lnSpc>
            </a:pPr>
            <a:r>
              <a:rPr sz="4400" spc="-25" dirty="0"/>
              <a:t>Diazoxide</a:t>
            </a:r>
            <a:endParaRPr sz="4400" dirty="0"/>
          </a:p>
        </p:txBody>
      </p:sp>
      <p:sp>
        <p:nvSpPr>
          <p:cNvPr id="3" name="object 3"/>
          <p:cNvSpPr/>
          <p:nvPr/>
        </p:nvSpPr>
        <p:spPr>
          <a:xfrm>
            <a:off x="1232039" y="1949195"/>
            <a:ext cx="8229600" cy="914400"/>
          </a:xfrm>
          <a:custGeom>
            <a:avLst/>
            <a:gdLst/>
            <a:ahLst/>
            <a:cxnLst/>
            <a:rect l="l" t="t" r="r" b="b"/>
            <a:pathLst>
              <a:path w="8229600" h="914400">
                <a:moveTo>
                  <a:pt x="0" y="0"/>
                </a:moveTo>
                <a:lnTo>
                  <a:pt x="0" y="914400"/>
                </a:lnTo>
                <a:lnTo>
                  <a:pt x="8229600" y="914400"/>
                </a:lnTo>
                <a:lnTo>
                  <a:pt x="8229600" y="0"/>
                </a:lnTo>
                <a:lnTo>
                  <a:pt x="0" y="0"/>
                </a:lnTo>
                <a:close/>
              </a:path>
            </a:pathLst>
          </a:custGeom>
          <a:solidFill>
            <a:srgbClr val="FFFFFF"/>
          </a:solidFill>
        </p:spPr>
        <p:txBody>
          <a:bodyPr wrap="square" lIns="0" tIns="0" rIns="0" bIns="0" rtlCol="0"/>
          <a:lstStyle/>
          <a:p>
            <a:endParaRPr/>
          </a:p>
        </p:txBody>
      </p:sp>
      <p:sp>
        <p:nvSpPr>
          <p:cNvPr id="4" name="object 4"/>
          <p:cNvSpPr txBox="1"/>
          <p:nvPr/>
        </p:nvSpPr>
        <p:spPr>
          <a:xfrm>
            <a:off x="1407795" y="1633339"/>
            <a:ext cx="7520305" cy="5437386"/>
          </a:xfrm>
          <a:prstGeom prst="rect">
            <a:avLst/>
          </a:prstGeom>
        </p:spPr>
        <p:txBody>
          <a:bodyPr vert="horz" wrap="square" lIns="0" tIns="0" rIns="0" bIns="0" rtlCol="0">
            <a:spAutoFit/>
          </a:bodyPr>
          <a:lstStyle/>
          <a:p>
            <a:pPr marL="12700">
              <a:lnSpc>
                <a:spcPct val="100000"/>
              </a:lnSpc>
            </a:pPr>
            <a:r>
              <a:rPr sz="3200" b="1" spc="-25" dirty="0" smtClean="0">
                <a:solidFill>
                  <a:srgbClr val="000065"/>
                </a:solidFill>
                <a:latin typeface="Arial"/>
                <a:cs typeface="Arial"/>
              </a:rPr>
              <a:t>Pharmacokinetics:</a:t>
            </a:r>
            <a:endParaRPr sz="3200" dirty="0">
              <a:latin typeface="Arial"/>
              <a:cs typeface="Arial"/>
            </a:endParaRPr>
          </a:p>
          <a:p>
            <a:pPr marL="315595" indent="-302895">
              <a:lnSpc>
                <a:spcPct val="100000"/>
              </a:lnSpc>
              <a:spcBef>
                <a:spcPts val="765"/>
              </a:spcBef>
              <a:buFont typeface="Arial"/>
              <a:buChar char="•"/>
              <a:tabLst>
                <a:tab pos="316230" algn="l"/>
              </a:tabLst>
            </a:pPr>
            <a:r>
              <a:rPr sz="3200" b="1" spc="-25" dirty="0">
                <a:latin typeface="Arial"/>
                <a:cs typeface="Arial"/>
              </a:rPr>
              <a:t>Use</a:t>
            </a:r>
            <a:r>
              <a:rPr sz="3200" b="1" spc="-20" dirty="0">
                <a:latin typeface="Arial"/>
                <a:cs typeface="Arial"/>
              </a:rPr>
              <a:t>d</a:t>
            </a:r>
            <a:r>
              <a:rPr sz="3200" b="1" spc="-10" dirty="0">
                <a:latin typeface="Arial"/>
                <a:cs typeface="Arial"/>
              </a:rPr>
              <a:t> </a:t>
            </a:r>
            <a:r>
              <a:rPr sz="3200" b="1" spc="-20" dirty="0">
                <a:latin typeface="Arial"/>
                <a:cs typeface="Arial"/>
              </a:rPr>
              <a:t>by</a:t>
            </a:r>
            <a:r>
              <a:rPr sz="3200" b="1" spc="-15" dirty="0">
                <a:latin typeface="Arial"/>
                <a:cs typeface="Arial"/>
              </a:rPr>
              <a:t> </a:t>
            </a:r>
            <a:r>
              <a:rPr sz="3200" b="1" spc="-20" dirty="0">
                <a:solidFill>
                  <a:srgbClr val="92D050"/>
                </a:solidFill>
                <a:latin typeface="Arial"/>
                <a:cs typeface="Arial"/>
              </a:rPr>
              <a:t>IV</a:t>
            </a:r>
            <a:r>
              <a:rPr sz="3200" b="1" spc="-15" dirty="0">
                <a:solidFill>
                  <a:srgbClr val="92D050"/>
                </a:solidFill>
                <a:latin typeface="Arial"/>
                <a:cs typeface="Arial"/>
              </a:rPr>
              <a:t> injection</a:t>
            </a:r>
            <a:r>
              <a:rPr sz="3200" b="1" spc="-20" dirty="0">
                <a:solidFill>
                  <a:srgbClr val="92D050"/>
                </a:solidFill>
                <a:latin typeface="Arial"/>
                <a:cs typeface="Arial"/>
              </a:rPr>
              <a:t> or</a:t>
            </a:r>
            <a:r>
              <a:rPr sz="3200" b="1" dirty="0">
                <a:solidFill>
                  <a:srgbClr val="92D050"/>
                </a:solidFill>
                <a:latin typeface="Arial"/>
                <a:cs typeface="Arial"/>
              </a:rPr>
              <a:t> </a:t>
            </a:r>
            <a:r>
              <a:rPr sz="3200" b="1" spc="-20" dirty="0" smtClean="0">
                <a:solidFill>
                  <a:srgbClr val="92D050"/>
                </a:solidFill>
                <a:latin typeface="Arial"/>
                <a:cs typeface="Arial"/>
              </a:rPr>
              <a:t>infusion</a:t>
            </a:r>
            <a:r>
              <a:rPr lang="en-US" sz="3200" b="1" spc="-20" dirty="0" smtClean="0">
                <a:solidFill>
                  <a:srgbClr val="92D050"/>
                </a:solidFill>
                <a:latin typeface="Arial"/>
                <a:cs typeface="Arial"/>
              </a:rPr>
              <a:t> (not orally) </a:t>
            </a:r>
            <a:endParaRPr sz="3200" dirty="0">
              <a:solidFill>
                <a:srgbClr val="92D050"/>
              </a:solidFill>
              <a:latin typeface="Arial"/>
              <a:cs typeface="Arial"/>
            </a:endParaRPr>
          </a:p>
          <a:p>
            <a:pPr marL="315595" marR="5080" indent="-302895">
              <a:lnSpc>
                <a:spcPct val="100000"/>
              </a:lnSpc>
              <a:spcBef>
                <a:spcPts val="765"/>
              </a:spcBef>
              <a:buFont typeface="Arial"/>
              <a:buChar char="•"/>
              <a:tabLst>
                <a:tab pos="316230" algn="l"/>
              </a:tabLst>
            </a:pPr>
            <a:r>
              <a:rPr sz="3200" b="1" spc="-25" dirty="0">
                <a:latin typeface="Arial"/>
                <a:cs typeface="Arial"/>
              </a:rPr>
              <a:t>Extensiv</a:t>
            </a:r>
            <a:r>
              <a:rPr sz="3200" b="1" spc="-20" dirty="0">
                <a:latin typeface="Arial"/>
                <a:cs typeface="Arial"/>
              </a:rPr>
              <a:t>e</a:t>
            </a:r>
            <a:r>
              <a:rPr sz="3200" b="1" spc="-25" dirty="0">
                <a:latin typeface="Arial"/>
                <a:cs typeface="Arial"/>
              </a:rPr>
              <a:t> </a:t>
            </a:r>
            <a:r>
              <a:rPr sz="3200" b="1" spc="-20" dirty="0">
                <a:latin typeface="Arial"/>
                <a:cs typeface="Arial"/>
              </a:rPr>
              <a:t>binding</a:t>
            </a:r>
            <a:r>
              <a:rPr sz="3200" b="1" spc="-35" dirty="0">
                <a:latin typeface="Arial"/>
                <a:cs typeface="Arial"/>
              </a:rPr>
              <a:t> </a:t>
            </a:r>
            <a:r>
              <a:rPr sz="3200" b="1" spc="-20" dirty="0">
                <a:latin typeface="Arial"/>
                <a:cs typeface="Arial"/>
              </a:rPr>
              <a:t>to</a:t>
            </a:r>
            <a:r>
              <a:rPr sz="3200" b="1" spc="-10" dirty="0">
                <a:latin typeface="Arial"/>
                <a:cs typeface="Arial"/>
              </a:rPr>
              <a:t> </a:t>
            </a:r>
            <a:r>
              <a:rPr sz="3200" b="1" spc="-25" dirty="0">
                <a:latin typeface="Arial"/>
                <a:cs typeface="Arial"/>
              </a:rPr>
              <a:t>plasm</a:t>
            </a:r>
            <a:r>
              <a:rPr sz="3200" b="1" spc="-20" dirty="0">
                <a:latin typeface="Arial"/>
                <a:cs typeface="Arial"/>
              </a:rPr>
              <a:t>a</a:t>
            </a:r>
            <a:r>
              <a:rPr sz="3200" b="1" spc="-15" dirty="0">
                <a:latin typeface="Arial"/>
                <a:cs typeface="Arial"/>
              </a:rPr>
              <a:t> </a:t>
            </a:r>
            <a:r>
              <a:rPr sz="3200" b="1" spc="-20" dirty="0">
                <a:latin typeface="Arial"/>
                <a:cs typeface="Arial"/>
              </a:rPr>
              <a:t>proteins</a:t>
            </a:r>
            <a:r>
              <a:rPr sz="3200" b="1" spc="-10" dirty="0">
                <a:latin typeface="Arial"/>
                <a:cs typeface="Arial"/>
              </a:rPr>
              <a:t> </a:t>
            </a:r>
            <a:r>
              <a:rPr sz="3200" b="1" spc="-25" dirty="0">
                <a:latin typeface="Arial"/>
                <a:cs typeface="Arial"/>
              </a:rPr>
              <a:t>an</a:t>
            </a:r>
            <a:r>
              <a:rPr sz="3200" b="1" spc="-20" dirty="0">
                <a:latin typeface="Arial"/>
                <a:cs typeface="Arial"/>
              </a:rPr>
              <a:t>d</a:t>
            </a:r>
            <a:r>
              <a:rPr sz="3200" b="1" spc="-15" dirty="0">
                <a:latin typeface="Arial"/>
                <a:cs typeface="Arial"/>
              </a:rPr>
              <a:t> </a:t>
            </a:r>
            <a:r>
              <a:rPr sz="3200" b="1" spc="-25" dirty="0">
                <a:latin typeface="Arial"/>
                <a:cs typeface="Arial"/>
              </a:rPr>
              <a:t>vascula</a:t>
            </a:r>
            <a:r>
              <a:rPr sz="3200" b="1" spc="-15" dirty="0">
                <a:latin typeface="Arial"/>
                <a:cs typeface="Arial"/>
              </a:rPr>
              <a:t>r</a:t>
            </a:r>
            <a:r>
              <a:rPr sz="3200" b="1" spc="-10" dirty="0">
                <a:latin typeface="Arial"/>
                <a:cs typeface="Arial"/>
              </a:rPr>
              <a:t> </a:t>
            </a:r>
            <a:r>
              <a:rPr sz="3200" b="1" spc="-20" dirty="0">
                <a:latin typeface="Arial"/>
                <a:cs typeface="Arial"/>
              </a:rPr>
              <a:t>tissue.</a:t>
            </a:r>
            <a:endParaRPr sz="3200" dirty="0">
              <a:latin typeface="Arial"/>
              <a:cs typeface="Arial"/>
            </a:endParaRPr>
          </a:p>
          <a:p>
            <a:pPr marL="315595" marR="636270" indent="-302895">
              <a:lnSpc>
                <a:spcPct val="100000"/>
              </a:lnSpc>
              <a:spcBef>
                <a:spcPts val="765"/>
              </a:spcBef>
              <a:buFont typeface="Arial"/>
              <a:buChar char="•"/>
              <a:tabLst>
                <a:tab pos="316230" algn="l"/>
              </a:tabLst>
            </a:pPr>
            <a:r>
              <a:rPr sz="3200" b="1" spc="-20" dirty="0">
                <a:latin typeface="Arial"/>
                <a:cs typeface="Arial"/>
              </a:rPr>
              <a:t>Partially</a:t>
            </a:r>
            <a:r>
              <a:rPr sz="3200" b="1" spc="-10" dirty="0">
                <a:latin typeface="Arial"/>
                <a:cs typeface="Arial"/>
              </a:rPr>
              <a:t> </a:t>
            </a:r>
            <a:r>
              <a:rPr sz="3200" b="1" spc="-25" dirty="0">
                <a:latin typeface="Arial"/>
                <a:cs typeface="Arial"/>
              </a:rPr>
              <a:t>metabolized</a:t>
            </a:r>
            <a:r>
              <a:rPr sz="3200" b="1" spc="-10" dirty="0">
                <a:latin typeface="Arial"/>
                <a:cs typeface="Arial"/>
              </a:rPr>
              <a:t>, </a:t>
            </a:r>
            <a:r>
              <a:rPr sz="3200" b="1" spc="-25" dirty="0">
                <a:latin typeface="Arial"/>
                <a:cs typeface="Arial"/>
              </a:rPr>
              <a:t>an</a:t>
            </a:r>
            <a:r>
              <a:rPr sz="3200" b="1" spc="-20" dirty="0">
                <a:latin typeface="Arial"/>
                <a:cs typeface="Arial"/>
              </a:rPr>
              <a:t>d</a:t>
            </a:r>
            <a:r>
              <a:rPr sz="3200" b="1" spc="-10" dirty="0">
                <a:latin typeface="Arial"/>
                <a:cs typeface="Arial"/>
              </a:rPr>
              <a:t> </a:t>
            </a:r>
            <a:r>
              <a:rPr sz="3200" b="1" spc="-25" dirty="0" smtClean="0">
                <a:latin typeface="Arial"/>
                <a:cs typeface="Arial"/>
              </a:rPr>
              <a:t>the</a:t>
            </a:r>
            <a:r>
              <a:rPr lang="en-US" sz="3200" b="1" spc="-25" dirty="0" smtClean="0">
                <a:latin typeface="Arial"/>
                <a:cs typeface="Arial"/>
              </a:rPr>
              <a:t> </a:t>
            </a:r>
            <a:r>
              <a:rPr sz="3200" b="1" spc="-25" dirty="0" smtClean="0">
                <a:latin typeface="Arial"/>
                <a:cs typeface="Arial"/>
              </a:rPr>
              <a:t>remainde</a:t>
            </a:r>
            <a:r>
              <a:rPr sz="3200" b="1" spc="-15" dirty="0" smtClean="0">
                <a:latin typeface="Arial"/>
                <a:cs typeface="Arial"/>
              </a:rPr>
              <a:t>r</a:t>
            </a:r>
            <a:r>
              <a:rPr sz="3200" b="1" spc="-5" dirty="0" smtClean="0">
                <a:latin typeface="Arial"/>
                <a:cs typeface="Arial"/>
              </a:rPr>
              <a:t> </a:t>
            </a:r>
            <a:r>
              <a:rPr sz="3200" b="1" spc="-25" dirty="0" smtClean="0">
                <a:latin typeface="Arial"/>
                <a:cs typeface="Arial"/>
              </a:rPr>
              <a:t>excrete</a:t>
            </a:r>
            <a:r>
              <a:rPr sz="3200" b="1" spc="-20" dirty="0" smtClean="0">
                <a:latin typeface="Arial"/>
                <a:cs typeface="Arial"/>
              </a:rPr>
              <a:t>d</a:t>
            </a:r>
            <a:r>
              <a:rPr sz="3200" b="1" spc="-5" dirty="0" smtClean="0">
                <a:latin typeface="Arial"/>
                <a:cs typeface="Arial"/>
              </a:rPr>
              <a:t> </a:t>
            </a:r>
            <a:r>
              <a:rPr sz="3200" b="1" spc="-25" dirty="0">
                <a:latin typeface="Arial"/>
                <a:cs typeface="Arial"/>
              </a:rPr>
              <a:t>b</a:t>
            </a:r>
            <a:r>
              <a:rPr sz="3200" b="1" spc="-20" dirty="0">
                <a:latin typeface="Arial"/>
                <a:cs typeface="Arial"/>
              </a:rPr>
              <a:t>y</a:t>
            </a:r>
            <a:r>
              <a:rPr sz="3200" b="1" spc="-10" dirty="0">
                <a:latin typeface="Arial"/>
                <a:cs typeface="Arial"/>
              </a:rPr>
              <a:t> </a:t>
            </a:r>
            <a:r>
              <a:rPr sz="3200" b="1" spc="-25" dirty="0">
                <a:latin typeface="Arial"/>
                <a:cs typeface="Arial"/>
              </a:rPr>
              <a:t>th</a:t>
            </a:r>
            <a:r>
              <a:rPr sz="3200" b="1" spc="-20" dirty="0">
                <a:latin typeface="Arial"/>
                <a:cs typeface="Arial"/>
              </a:rPr>
              <a:t>e</a:t>
            </a:r>
            <a:r>
              <a:rPr sz="3200" b="1" spc="-10" dirty="0">
                <a:latin typeface="Arial"/>
                <a:cs typeface="Arial"/>
              </a:rPr>
              <a:t> </a:t>
            </a:r>
            <a:r>
              <a:rPr sz="3200" b="1" spc="-25" dirty="0">
                <a:latin typeface="Arial"/>
                <a:cs typeface="Arial"/>
              </a:rPr>
              <a:t>kidney</a:t>
            </a:r>
            <a:r>
              <a:rPr sz="3200" b="1" spc="-25" dirty="0" smtClean="0">
                <a:latin typeface="Arial"/>
                <a:cs typeface="Arial"/>
              </a:rPr>
              <a:t>.</a:t>
            </a:r>
            <a:endParaRPr lang="en-US" sz="3200" b="1" spc="-25" dirty="0" smtClean="0">
              <a:latin typeface="Arial"/>
              <a:cs typeface="Arial"/>
            </a:endParaRPr>
          </a:p>
          <a:p>
            <a:pPr marL="315595" marR="636270" indent="-302895">
              <a:spcBef>
                <a:spcPts val="765"/>
              </a:spcBef>
              <a:buFont typeface="Arial"/>
              <a:buChar char="•"/>
              <a:tabLst>
                <a:tab pos="316230" algn="l"/>
              </a:tabLst>
            </a:pPr>
            <a:r>
              <a:rPr lang="en-US" sz="3200" b="1" spc="-20" dirty="0">
                <a:solidFill>
                  <a:srgbClr val="92D050"/>
                </a:solidFill>
                <a:latin typeface="Arial"/>
                <a:cs typeface="Arial"/>
              </a:rPr>
              <a:t>t</a:t>
            </a:r>
            <a:r>
              <a:rPr lang="en-US" sz="3200" b="1" spc="-30" dirty="0">
                <a:solidFill>
                  <a:srgbClr val="92D050"/>
                </a:solidFill>
                <a:latin typeface="Arial"/>
                <a:cs typeface="Arial"/>
              </a:rPr>
              <a:t>½</a:t>
            </a:r>
            <a:r>
              <a:rPr lang="en-US" sz="3200" b="1" spc="-5" dirty="0">
                <a:solidFill>
                  <a:srgbClr val="92D050"/>
                </a:solidFill>
                <a:latin typeface="Arial"/>
                <a:cs typeface="Arial"/>
              </a:rPr>
              <a:t> </a:t>
            </a:r>
            <a:r>
              <a:rPr lang="en-US" sz="3200" b="1" spc="-15" dirty="0">
                <a:solidFill>
                  <a:srgbClr val="92D050"/>
                </a:solidFill>
                <a:latin typeface="Arial"/>
                <a:cs typeface="Arial"/>
              </a:rPr>
              <a:t>is</a:t>
            </a:r>
            <a:r>
              <a:rPr lang="en-US" sz="3200" b="1" spc="-5" dirty="0">
                <a:solidFill>
                  <a:srgbClr val="92D050"/>
                </a:solidFill>
                <a:latin typeface="Arial"/>
                <a:cs typeface="Arial"/>
              </a:rPr>
              <a:t> </a:t>
            </a:r>
            <a:r>
              <a:rPr lang="en-US" sz="3200" b="1" spc="-20" dirty="0">
                <a:solidFill>
                  <a:srgbClr val="92D050"/>
                </a:solidFill>
                <a:latin typeface="Arial"/>
                <a:cs typeface="Arial"/>
              </a:rPr>
              <a:t>~</a:t>
            </a:r>
            <a:r>
              <a:rPr lang="en-US" sz="3200" b="1" spc="-5" dirty="0">
                <a:solidFill>
                  <a:srgbClr val="92D050"/>
                </a:solidFill>
                <a:latin typeface="Arial"/>
                <a:cs typeface="Arial"/>
              </a:rPr>
              <a:t> </a:t>
            </a:r>
            <a:r>
              <a:rPr lang="en-US" sz="3200" b="1" spc="-25" dirty="0">
                <a:solidFill>
                  <a:srgbClr val="92D050"/>
                </a:solidFill>
                <a:latin typeface="Arial"/>
                <a:cs typeface="Arial"/>
              </a:rPr>
              <a:t>2</a:t>
            </a:r>
            <a:r>
              <a:rPr lang="en-US" sz="3200" b="1" spc="-20" dirty="0">
                <a:solidFill>
                  <a:srgbClr val="92D050"/>
                </a:solidFill>
                <a:latin typeface="Arial"/>
                <a:cs typeface="Arial"/>
              </a:rPr>
              <a:t>4</a:t>
            </a:r>
            <a:r>
              <a:rPr lang="en-US" sz="3200" b="1" spc="-5" dirty="0">
                <a:solidFill>
                  <a:srgbClr val="92D050"/>
                </a:solidFill>
                <a:latin typeface="Arial"/>
                <a:cs typeface="Arial"/>
              </a:rPr>
              <a:t> </a:t>
            </a:r>
            <a:r>
              <a:rPr lang="en-US" sz="3200" b="1" spc="-25" dirty="0" smtClean="0">
                <a:solidFill>
                  <a:srgbClr val="92D050"/>
                </a:solidFill>
                <a:latin typeface="Arial"/>
                <a:cs typeface="Arial"/>
              </a:rPr>
              <a:t>hours (long action &amp; half-life).</a:t>
            </a:r>
            <a:endParaRPr lang="en-US" sz="3200" dirty="0">
              <a:solidFill>
                <a:srgbClr val="92D050"/>
              </a:solidFill>
              <a:latin typeface="Arial"/>
              <a:cs typeface="Arial"/>
            </a:endParaRPr>
          </a:p>
          <a:p>
            <a:pPr marL="315595" marR="636270" indent="-302895">
              <a:lnSpc>
                <a:spcPct val="100000"/>
              </a:lnSpc>
              <a:spcBef>
                <a:spcPts val="765"/>
              </a:spcBef>
              <a:buFont typeface="Arial"/>
              <a:buChar char="•"/>
              <a:tabLst>
                <a:tab pos="316230" algn="l"/>
              </a:tabLst>
            </a:pPr>
            <a:endParaRPr sz="3200" dirty="0">
              <a:latin typeface="Arial"/>
              <a:cs typeface="Arial"/>
            </a:endParaRPr>
          </a:p>
        </p:txBody>
      </p:sp>
      <p:sp>
        <p:nvSpPr>
          <p:cNvPr id="5" name="object 5"/>
          <p:cNvSpPr txBox="1"/>
          <p:nvPr/>
        </p:nvSpPr>
        <p:spPr>
          <a:xfrm>
            <a:off x="1529467" y="5725237"/>
            <a:ext cx="167640" cy="492443"/>
          </a:xfrm>
          <a:prstGeom prst="rect">
            <a:avLst/>
          </a:prstGeom>
        </p:spPr>
        <p:txBody>
          <a:bodyPr vert="horz" wrap="square" lIns="0" tIns="0" rIns="0" bIns="0" rtlCol="0">
            <a:spAutoFit/>
          </a:bodyPr>
          <a:lstStyle/>
          <a:p>
            <a:pPr marL="12700">
              <a:lnSpc>
                <a:spcPct val="100000"/>
              </a:lnSpc>
            </a:pPr>
            <a:endParaRPr sz="3200" dirty="0">
              <a:latin typeface="Arial"/>
              <a:cs typeface="Aria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842891" y="581025"/>
            <a:ext cx="7138682" cy="1089660"/>
          </a:xfrm>
          <a:prstGeom prst="rect">
            <a:avLst/>
          </a:prstGeom>
        </p:spPr>
        <p:txBody>
          <a:bodyPr vert="horz" wrap="square" lIns="0" tIns="222562" rIns="0" bIns="0" rtlCol="0">
            <a:spAutoFit/>
          </a:bodyPr>
          <a:lstStyle/>
          <a:p>
            <a:pPr marL="2264410">
              <a:lnSpc>
                <a:spcPct val="100000"/>
              </a:lnSpc>
            </a:pPr>
            <a:r>
              <a:rPr sz="4400" spc="-25" dirty="0"/>
              <a:t>Diazoxide</a:t>
            </a:r>
            <a:endParaRPr sz="4400" dirty="0"/>
          </a:p>
        </p:txBody>
      </p:sp>
      <p:sp>
        <p:nvSpPr>
          <p:cNvPr id="3" name="object 3"/>
          <p:cNvSpPr/>
          <p:nvPr/>
        </p:nvSpPr>
        <p:spPr>
          <a:xfrm>
            <a:off x="1232039" y="1949195"/>
            <a:ext cx="8229600" cy="914400"/>
          </a:xfrm>
          <a:custGeom>
            <a:avLst/>
            <a:gdLst/>
            <a:ahLst/>
            <a:cxnLst/>
            <a:rect l="l" t="t" r="r" b="b"/>
            <a:pathLst>
              <a:path w="8229600" h="914400">
                <a:moveTo>
                  <a:pt x="0" y="0"/>
                </a:moveTo>
                <a:lnTo>
                  <a:pt x="0" y="914400"/>
                </a:lnTo>
                <a:lnTo>
                  <a:pt x="8229600" y="914400"/>
                </a:lnTo>
                <a:lnTo>
                  <a:pt x="8229600" y="0"/>
                </a:lnTo>
                <a:lnTo>
                  <a:pt x="0" y="0"/>
                </a:lnTo>
                <a:close/>
              </a:path>
            </a:pathLst>
          </a:custGeom>
          <a:solidFill>
            <a:srgbClr val="FFFFFF"/>
          </a:solidFill>
        </p:spPr>
        <p:txBody>
          <a:bodyPr wrap="square" lIns="0" tIns="0" rIns="0" bIns="0" rtlCol="0"/>
          <a:lstStyle/>
          <a:p>
            <a:endParaRPr/>
          </a:p>
        </p:txBody>
      </p:sp>
      <p:sp>
        <p:nvSpPr>
          <p:cNvPr id="6" name="object 6"/>
          <p:cNvSpPr txBox="1"/>
          <p:nvPr/>
        </p:nvSpPr>
        <p:spPr>
          <a:xfrm>
            <a:off x="546100" y="2377083"/>
            <a:ext cx="9525000" cy="3877985"/>
          </a:xfrm>
          <a:prstGeom prst="rect">
            <a:avLst/>
          </a:prstGeom>
        </p:spPr>
        <p:txBody>
          <a:bodyPr vert="horz" wrap="square" lIns="0" tIns="0" rIns="0" bIns="0" rtlCol="0">
            <a:spAutoFit/>
          </a:bodyPr>
          <a:lstStyle/>
          <a:p>
            <a:pPr marL="12700">
              <a:lnSpc>
                <a:spcPct val="100000"/>
              </a:lnSpc>
            </a:pPr>
            <a:r>
              <a:rPr sz="3200" b="1" spc="-25" dirty="0">
                <a:solidFill>
                  <a:srgbClr val="FF0000"/>
                </a:solidFill>
                <a:latin typeface="Arial"/>
                <a:cs typeface="Arial"/>
              </a:rPr>
              <a:t>Advers</a:t>
            </a:r>
            <a:r>
              <a:rPr sz="3200" b="1" spc="-20" dirty="0">
                <a:solidFill>
                  <a:srgbClr val="FF0000"/>
                </a:solidFill>
                <a:latin typeface="Arial"/>
                <a:cs typeface="Arial"/>
              </a:rPr>
              <a:t>e</a:t>
            </a:r>
            <a:r>
              <a:rPr sz="3200" b="1" spc="-10" dirty="0">
                <a:solidFill>
                  <a:srgbClr val="FF0000"/>
                </a:solidFill>
                <a:latin typeface="Arial"/>
                <a:cs typeface="Arial"/>
              </a:rPr>
              <a:t> </a:t>
            </a:r>
            <a:r>
              <a:rPr sz="3200" b="1" spc="-20" dirty="0">
                <a:solidFill>
                  <a:srgbClr val="FF0000"/>
                </a:solidFill>
                <a:latin typeface="Arial"/>
                <a:cs typeface="Arial"/>
              </a:rPr>
              <a:t>effects:</a:t>
            </a:r>
            <a:endParaRPr sz="3200" dirty="0">
              <a:latin typeface="Arial"/>
              <a:cs typeface="Arial"/>
            </a:endParaRPr>
          </a:p>
          <a:p>
            <a:pPr marL="487045" indent="-474345">
              <a:lnSpc>
                <a:spcPct val="100000"/>
              </a:lnSpc>
              <a:spcBef>
                <a:spcPts val="765"/>
              </a:spcBef>
              <a:buFont typeface="Arial"/>
              <a:buAutoNum type="arabicPeriod"/>
              <a:tabLst>
                <a:tab pos="487680" algn="l"/>
              </a:tabLst>
            </a:pPr>
            <a:r>
              <a:rPr sz="3200" b="1" spc="-25" dirty="0">
                <a:latin typeface="Arial"/>
                <a:cs typeface="Arial"/>
              </a:rPr>
              <a:t>Th</a:t>
            </a:r>
            <a:r>
              <a:rPr sz="3200" b="1" spc="-20" dirty="0">
                <a:latin typeface="Arial"/>
                <a:cs typeface="Arial"/>
              </a:rPr>
              <a:t>e</a:t>
            </a:r>
            <a:r>
              <a:rPr sz="3200" b="1" spc="-25" dirty="0">
                <a:latin typeface="Arial"/>
                <a:cs typeface="Arial"/>
              </a:rPr>
              <a:t> </a:t>
            </a:r>
            <a:r>
              <a:rPr sz="3200" b="1" spc="-30" dirty="0">
                <a:latin typeface="Arial"/>
                <a:cs typeface="Arial"/>
              </a:rPr>
              <a:t>mos</a:t>
            </a:r>
            <a:r>
              <a:rPr sz="3200" b="1" spc="-15" dirty="0">
                <a:latin typeface="Arial"/>
                <a:cs typeface="Arial"/>
              </a:rPr>
              <a:t>t</a:t>
            </a:r>
            <a:r>
              <a:rPr sz="3200" b="1" spc="-5" dirty="0">
                <a:latin typeface="Arial"/>
                <a:cs typeface="Arial"/>
              </a:rPr>
              <a:t> </a:t>
            </a:r>
            <a:r>
              <a:rPr sz="3200" b="1" spc="-20" dirty="0">
                <a:latin typeface="Arial"/>
                <a:cs typeface="Arial"/>
              </a:rPr>
              <a:t>significan</a:t>
            </a:r>
            <a:r>
              <a:rPr sz="3200" b="1" spc="-15" dirty="0">
                <a:latin typeface="Arial"/>
                <a:cs typeface="Arial"/>
              </a:rPr>
              <a:t>t</a:t>
            </a:r>
            <a:r>
              <a:rPr sz="3200" b="1" spc="-20" dirty="0">
                <a:latin typeface="Arial"/>
                <a:cs typeface="Arial"/>
              </a:rPr>
              <a:t> </a:t>
            </a:r>
            <a:r>
              <a:rPr sz="3200" b="1" spc="-15" dirty="0">
                <a:latin typeface="Arial"/>
                <a:cs typeface="Arial"/>
              </a:rPr>
              <a:t>i</a:t>
            </a:r>
            <a:r>
              <a:rPr sz="3200" b="1" spc="-20" dirty="0">
                <a:latin typeface="Arial"/>
                <a:cs typeface="Arial"/>
              </a:rPr>
              <a:t>s</a:t>
            </a:r>
            <a:r>
              <a:rPr sz="3200" b="1" spc="-5" dirty="0">
                <a:latin typeface="Arial"/>
                <a:cs typeface="Arial"/>
              </a:rPr>
              <a:t> </a:t>
            </a:r>
            <a:r>
              <a:rPr sz="3200" b="1" spc="-25" dirty="0">
                <a:latin typeface="Arial"/>
                <a:cs typeface="Arial"/>
              </a:rPr>
              <a:t>hypotension</a:t>
            </a:r>
            <a:r>
              <a:rPr sz="3200" b="1" spc="-25" dirty="0" smtClean="0">
                <a:latin typeface="Arial"/>
                <a:cs typeface="Arial"/>
              </a:rPr>
              <a:t>.</a:t>
            </a:r>
            <a:r>
              <a:rPr lang="en-US" sz="3200" b="1" spc="-25" dirty="0" smtClean="0">
                <a:latin typeface="Arial"/>
                <a:cs typeface="Arial"/>
              </a:rPr>
              <a:t>(</a:t>
            </a:r>
            <a:r>
              <a:rPr lang="en-US" sz="3200" b="1" spc="-25" dirty="0" smtClean="0">
                <a:solidFill>
                  <a:srgbClr val="FF0000"/>
                </a:solidFill>
                <a:latin typeface="Arial"/>
                <a:cs typeface="Arial"/>
              </a:rPr>
              <a:t>not postural) </a:t>
            </a:r>
            <a:endParaRPr sz="3200" dirty="0">
              <a:latin typeface="Arial"/>
              <a:cs typeface="Arial"/>
            </a:endParaRPr>
          </a:p>
          <a:p>
            <a:pPr marL="487045" indent="-474345">
              <a:lnSpc>
                <a:spcPct val="100000"/>
              </a:lnSpc>
              <a:spcBef>
                <a:spcPts val="765"/>
              </a:spcBef>
              <a:buFont typeface="Arial"/>
              <a:buAutoNum type="arabicPeriod"/>
              <a:tabLst>
                <a:tab pos="487680" algn="l"/>
                <a:tab pos="5267960" algn="l"/>
                <a:tab pos="5696585" algn="l"/>
              </a:tabLst>
            </a:pPr>
            <a:r>
              <a:rPr sz="3200" b="1" spc="-25" dirty="0">
                <a:latin typeface="Arial"/>
                <a:cs typeface="Arial"/>
              </a:rPr>
              <a:t>Same</a:t>
            </a:r>
            <a:r>
              <a:rPr sz="3200" b="1" spc="-5" dirty="0">
                <a:latin typeface="Arial"/>
                <a:cs typeface="Arial"/>
              </a:rPr>
              <a:t> </a:t>
            </a:r>
            <a:r>
              <a:rPr sz="3200" b="1" spc="-25" dirty="0">
                <a:latin typeface="Arial"/>
                <a:cs typeface="Arial"/>
              </a:rPr>
              <a:t>a</a:t>
            </a:r>
            <a:r>
              <a:rPr sz="3200" b="1" spc="-20" dirty="0">
                <a:latin typeface="Arial"/>
                <a:cs typeface="Arial"/>
              </a:rPr>
              <a:t>s</a:t>
            </a:r>
            <a:r>
              <a:rPr sz="3200" b="1" spc="-10" dirty="0">
                <a:latin typeface="Arial"/>
                <a:cs typeface="Arial"/>
              </a:rPr>
              <a:t> </a:t>
            </a:r>
            <a:r>
              <a:rPr sz="3200" b="1" spc="-20" dirty="0">
                <a:latin typeface="Arial"/>
                <a:cs typeface="Arial"/>
              </a:rPr>
              <a:t>hydralazine</a:t>
            </a:r>
            <a:r>
              <a:rPr sz="3200" b="1" spc="-25" dirty="0">
                <a:latin typeface="Arial"/>
                <a:cs typeface="Arial"/>
              </a:rPr>
              <a:t> </a:t>
            </a:r>
            <a:r>
              <a:rPr sz="3200" b="1" spc="-15" dirty="0">
                <a:latin typeface="Arial"/>
                <a:cs typeface="Arial"/>
              </a:rPr>
              <a:t>i</a:t>
            </a:r>
            <a:r>
              <a:rPr sz="3200" b="1" spc="-20" dirty="0">
                <a:latin typeface="Arial"/>
                <a:cs typeface="Arial"/>
              </a:rPr>
              <a:t>n</a:t>
            </a:r>
            <a:r>
              <a:rPr sz="3200" b="1" dirty="0">
                <a:latin typeface="Arial"/>
                <a:cs typeface="Arial"/>
              </a:rPr>
              <a:t>	</a:t>
            </a:r>
            <a:r>
              <a:rPr lang="en-US" sz="3200" b="1" dirty="0" smtClean="0">
                <a:latin typeface="Arial"/>
                <a:cs typeface="Arial"/>
              </a:rPr>
              <a:t>"</a:t>
            </a:r>
            <a:r>
              <a:rPr sz="3200" b="1" spc="-20" dirty="0" smtClean="0">
                <a:latin typeface="Arial"/>
                <a:cs typeface="Arial"/>
              </a:rPr>
              <a:t>1</a:t>
            </a:r>
            <a:r>
              <a:rPr lang="en-US" sz="3200" b="1" spc="-20" dirty="0" smtClean="0">
                <a:latin typeface="Arial"/>
                <a:cs typeface="Arial"/>
              </a:rPr>
              <a:t>"</a:t>
            </a:r>
            <a:r>
              <a:rPr lang="en-US" sz="3200" b="1" dirty="0" smtClean="0">
                <a:latin typeface="Arial"/>
                <a:cs typeface="Arial"/>
              </a:rPr>
              <a:t> </a:t>
            </a:r>
            <a:r>
              <a:rPr sz="3200" b="1" spc="-10" dirty="0" smtClean="0">
                <a:latin typeface="Arial"/>
                <a:cs typeface="Arial"/>
              </a:rPr>
              <a:t>.</a:t>
            </a:r>
            <a:endParaRPr sz="3200" dirty="0">
              <a:latin typeface="Arial"/>
              <a:cs typeface="Arial"/>
            </a:endParaRPr>
          </a:p>
          <a:p>
            <a:pPr marL="487045" indent="-474345">
              <a:lnSpc>
                <a:spcPct val="100000"/>
              </a:lnSpc>
              <a:spcBef>
                <a:spcPts val="765"/>
              </a:spcBef>
              <a:buFont typeface="Arial"/>
              <a:buAutoNum type="arabicPeriod"/>
              <a:tabLst>
                <a:tab pos="487680" algn="l"/>
              </a:tabLst>
            </a:pPr>
            <a:r>
              <a:rPr sz="3200" b="1" spc="-25" dirty="0">
                <a:solidFill>
                  <a:srgbClr val="92D050"/>
                </a:solidFill>
                <a:latin typeface="Arial"/>
                <a:cs typeface="Arial"/>
              </a:rPr>
              <a:t>Hyperglycemia</a:t>
            </a:r>
            <a:r>
              <a:rPr sz="3200" b="1" spc="-25" dirty="0" smtClean="0">
                <a:latin typeface="Arial"/>
                <a:cs typeface="Arial"/>
              </a:rPr>
              <a:t>.</a:t>
            </a:r>
            <a:r>
              <a:rPr lang="en-US" sz="3200" b="1" spc="-25" dirty="0" smtClean="0">
                <a:latin typeface="Arial"/>
                <a:cs typeface="Arial"/>
              </a:rPr>
              <a:t> </a:t>
            </a:r>
            <a:r>
              <a:rPr lang="en-US" sz="2400" b="1" spc="-25" dirty="0" smtClean="0">
                <a:solidFill>
                  <a:srgbClr val="FF0000"/>
                </a:solidFill>
                <a:latin typeface="Arial"/>
                <a:cs typeface="Arial"/>
              </a:rPr>
              <a:t>“it inhibits insulin secretion”, this adverse effect is also caused by </a:t>
            </a:r>
            <a:r>
              <a:rPr lang="en-US" sz="2400" b="1" u="sng" spc="-20" dirty="0" smtClean="0">
                <a:solidFill>
                  <a:srgbClr val="FF0000"/>
                </a:solidFill>
                <a:latin typeface="Arial"/>
                <a:cs typeface="Arial"/>
              </a:rPr>
              <a:t>thiazide diuretics</a:t>
            </a:r>
            <a:r>
              <a:rPr lang="en-US" sz="2400" b="1" spc="-20" dirty="0" smtClean="0">
                <a:solidFill>
                  <a:srgbClr val="FF0000"/>
                </a:solidFill>
                <a:latin typeface="Arial"/>
                <a:cs typeface="Arial"/>
              </a:rPr>
              <a:t>. So, if a prediabetic patient took one of those two drugs he/she will develop diabetes. </a:t>
            </a:r>
            <a:endParaRPr sz="3200" dirty="0">
              <a:solidFill>
                <a:srgbClr val="FF0000"/>
              </a:solidFill>
              <a:latin typeface="Arial"/>
              <a:cs typeface="Aria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079500" y="2409825"/>
            <a:ext cx="8610599" cy="4349909"/>
          </a:xfrm>
          <a:prstGeom prst="rect">
            <a:avLst/>
          </a:prstGeom>
          <a:noFill/>
        </p:spPr>
        <p:txBody>
          <a:bodyPr wrap="square" rtlCol="0">
            <a:spAutoFit/>
          </a:bodyPr>
          <a:lstStyle/>
          <a:p>
            <a:pPr marL="12700">
              <a:lnSpc>
                <a:spcPct val="100000"/>
              </a:lnSpc>
              <a:spcBef>
                <a:spcPts val="765"/>
              </a:spcBef>
              <a:tabLst>
                <a:tab pos="487680" algn="l"/>
              </a:tabLst>
            </a:pPr>
            <a:r>
              <a:rPr lang="en-US" sz="3200" b="1" spc="-30" dirty="0" smtClean="0">
                <a:latin typeface="Arial"/>
                <a:cs typeface="Arial"/>
              </a:rPr>
              <a:t>4. </a:t>
            </a:r>
            <a:r>
              <a:rPr lang="en-US" sz="3200" b="1" spc="-30" dirty="0" smtClean="0">
                <a:solidFill>
                  <a:srgbClr val="92D050"/>
                </a:solidFill>
                <a:latin typeface="Arial"/>
                <a:cs typeface="Arial"/>
              </a:rPr>
              <a:t>Ma</a:t>
            </a:r>
            <a:r>
              <a:rPr lang="en-US" sz="3200" b="1" spc="-20" dirty="0" smtClean="0">
                <a:solidFill>
                  <a:srgbClr val="92D050"/>
                </a:solidFill>
                <a:latin typeface="Arial"/>
                <a:cs typeface="Arial"/>
              </a:rPr>
              <a:t>y</a:t>
            </a:r>
            <a:r>
              <a:rPr lang="en-US" sz="3200" b="1" spc="-15" dirty="0" smtClean="0">
                <a:solidFill>
                  <a:srgbClr val="92D050"/>
                </a:solidFill>
                <a:latin typeface="Arial"/>
                <a:cs typeface="Arial"/>
              </a:rPr>
              <a:t> </a:t>
            </a:r>
            <a:r>
              <a:rPr lang="en-US" sz="3200" b="1" spc="-25" dirty="0">
                <a:solidFill>
                  <a:srgbClr val="92D050"/>
                </a:solidFill>
                <a:latin typeface="Arial"/>
                <a:cs typeface="Arial"/>
              </a:rPr>
              <a:t>sto</a:t>
            </a:r>
            <a:r>
              <a:rPr lang="en-US" sz="3200" b="1" spc="-20" dirty="0">
                <a:solidFill>
                  <a:srgbClr val="92D050"/>
                </a:solidFill>
                <a:latin typeface="Arial"/>
                <a:cs typeface="Arial"/>
              </a:rPr>
              <a:t>p</a:t>
            </a:r>
            <a:r>
              <a:rPr lang="en-US" sz="3200" b="1" spc="-10" dirty="0">
                <a:solidFill>
                  <a:srgbClr val="92D050"/>
                </a:solidFill>
                <a:latin typeface="Arial"/>
                <a:cs typeface="Arial"/>
              </a:rPr>
              <a:t> </a:t>
            </a:r>
            <a:r>
              <a:rPr lang="en-US" sz="3200" b="1" spc="-25" dirty="0">
                <a:solidFill>
                  <a:srgbClr val="92D050"/>
                </a:solidFill>
                <a:latin typeface="Arial"/>
                <a:cs typeface="Arial"/>
              </a:rPr>
              <a:t>labo</a:t>
            </a:r>
            <a:r>
              <a:rPr lang="en-US" sz="3200" b="1" spc="-15" dirty="0">
                <a:solidFill>
                  <a:srgbClr val="92D050"/>
                </a:solidFill>
                <a:latin typeface="Arial"/>
                <a:cs typeface="Arial"/>
              </a:rPr>
              <a:t>r if </a:t>
            </a:r>
            <a:r>
              <a:rPr lang="en-US" sz="3200" b="1" spc="-25" dirty="0">
                <a:solidFill>
                  <a:srgbClr val="92D050"/>
                </a:solidFill>
                <a:latin typeface="Arial"/>
                <a:cs typeface="Arial"/>
              </a:rPr>
              <a:t>use</a:t>
            </a:r>
            <a:r>
              <a:rPr lang="en-US" sz="3200" b="1" spc="-20" dirty="0">
                <a:solidFill>
                  <a:srgbClr val="92D050"/>
                </a:solidFill>
                <a:latin typeface="Arial"/>
                <a:cs typeface="Arial"/>
              </a:rPr>
              <a:t>d</a:t>
            </a:r>
            <a:r>
              <a:rPr lang="en-US" sz="3200" b="1" spc="-15" dirty="0">
                <a:solidFill>
                  <a:srgbClr val="92D050"/>
                </a:solidFill>
                <a:latin typeface="Arial"/>
                <a:cs typeface="Arial"/>
              </a:rPr>
              <a:t> i</a:t>
            </a:r>
            <a:r>
              <a:rPr lang="en-US" sz="3200" b="1" spc="-20" dirty="0">
                <a:solidFill>
                  <a:srgbClr val="92D050"/>
                </a:solidFill>
                <a:latin typeface="Arial"/>
                <a:cs typeface="Arial"/>
              </a:rPr>
              <a:t>n</a:t>
            </a:r>
            <a:r>
              <a:rPr lang="en-US" sz="3200" b="1" spc="-15" dirty="0">
                <a:solidFill>
                  <a:srgbClr val="92D050"/>
                </a:solidFill>
                <a:latin typeface="Arial"/>
                <a:cs typeface="Arial"/>
              </a:rPr>
              <a:t> </a:t>
            </a:r>
            <a:r>
              <a:rPr lang="en-US" sz="3200" b="1" spc="-25" dirty="0">
                <a:solidFill>
                  <a:srgbClr val="92D050"/>
                </a:solidFill>
                <a:latin typeface="Arial"/>
                <a:cs typeface="Arial"/>
              </a:rPr>
              <a:t>pregnancy</a:t>
            </a:r>
            <a:r>
              <a:rPr lang="en-US" sz="3200" b="1" spc="-25" dirty="0">
                <a:latin typeface="Arial"/>
                <a:cs typeface="Arial"/>
              </a:rPr>
              <a:t>; so it’s </a:t>
            </a:r>
            <a:r>
              <a:rPr lang="en-US" sz="3200" b="1" spc="-25" dirty="0" smtClean="0">
                <a:latin typeface="Arial"/>
                <a:cs typeface="Arial"/>
              </a:rPr>
              <a:t>not used </a:t>
            </a:r>
            <a:r>
              <a:rPr lang="en-US" sz="3200" b="1" spc="-25" dirty="0">
                <a:latin typeface="Arial"/>
                <a:cs typeface="Arial"/>
              </a:rPr>
              <a:t>during pregnancy… </a:t>
            </a:r>
          </a:p>
          <a:p>
            <a:pPr marL="469900" indent="-457200">
              <a:lnSpc>
                <a:spcPct val="100000"/>
              </a:lnSpc>
              <a:spcBef>
                <a:spcPts val="765"/>
              </a:spcBef>
              <a:buFontTx/>
              <a:buChar char="-"/>
              <a:tabLst>
                <a:tab pos="487680" algn="l"/>
              </a:tabLst>
            </a:pPr>
            <a:r>
              <a:rPr lang="en-US" sz="2400" spc="-25" dirty="0">
                <a:solidFill>
                  <a:srgbClr val="FF0000"/>
                </a:solidFill>
                <a:latin typeface="Arial"/>
                <a:cs typeface="Arial"/>
              </a:rPr>
              <a:t>The consequences of stopping pregnancy:</a:t>
            </a:r>
            <a:endParaRPr lang="en-US" sz="2400" dirty="0">
              <a:solidFill>
                <a:srgbClr val="FF0000"/>
              </a:solidFill>
              <a:latin typeface="Arial"/>
              <a:cs typeface="Arial"/>
            </a:endParaRPr>
          </a:p>
          <a:p>
            <a:pPr marL="527050" indent="-514350">
              <a:lnSpc>
                <a:spcPct val="100000"/>
              </a:lnSpc>
              <a:spcBef>
                <a:spcPts val="765"/>
              </a:spcBef>
              <a:buAutoNum type="alphaLcParenR"/>
              <a:tabLst>
                <a:tab pos="487680" algn="l"/>
              </a:tabLst>
            </a:pPr>
            <a:r>
              <a:rPr lang="en-US" sz="2400" spc="-25" dirty="0">
                <a:solidFill>
                  <a:srgbClr val="FF0000"/>
                </a:solidFill>
                <a:latin typeface="Arial"/>
                <a:cs typeface="Arial"/>
              </a:rPr>
              <a:t>Placenta aging; inadequate to supply the fetus with necessary nutrients</a:t>
            </a:r>
          </a:p>
          <a:p>
            <a:pPr marL="527050" indent="-514350">
              <a:lnSpc>
                <a:spcPct val="100000"/>
              </a:lnSpc>
              <a:spcBef>
                <a:spcPts val="765"/>
              </a:spcBef>
              <a:buAutoNum type="alphaLcParenR"/>
              <a:tabLst>
                <a:tab pos="487680" algn="l"/>
              </a:tabLst>
            </a:pPr>
            <a:r>
              <a:rPr lang="en-US" sz="2400" spc="-25" dirty="0">
                <a:solidFill>
                  <a:srgbClr val="FF0000"/>
                </a:solidFill>
                <a:latin typeface="Arial"/>
                <a:cs typeface="Arial"/>
              </a:rPr>
              <a:t>The fetus will produce energy and necessary nutrients from his own body so those children will born with low birth weight.</a:t>
            </a:r>
          </a:p>
          <a:p>
            <a:pPr marL="527050" indent="-514350">
              <a:lnSpc>
                <a:spcPct val="100000"/>
              </a:lnSpc>
              <a:spcBef>
                <a:spcPts val="765"/>
              </a:spcBef>
              <a:buAutoNum type="alphaLcParenR"/>
              <a:tabLst>
                <a:tab pos="487680" algn="l"/>
              </a:tabLst>
            </a:pPr>
            <a:r>
              <a:rPr lang="en-US" sz="2400" spc="-25" dirty="0">
                <a:solidFill>
                  <a:srgbClr val="FF0000"/>
                </a:solidFill>
                <a:latin typeface="Arial"/>
                <a:cs typeface="Arial"/>
              </a:rPr>
              <a:t>Low birth weight &gt;&gt;&gt; increase in mortality and morbidity. </a:t>
            </a:r>
          </a:p>
          <a:p>
            <a:endParaRPr lang="en-US" dirty="0">
              <a:solidFill>
                <a:srgbClr val="FF0000"/>
              </a:solidFill>
            </a:endParaRPr>
          </a:p>
        </p:txBody>
      </p:sp>
      <p:sp>
        <p:nvSpPr>
          <p:cNvPr id="6" name="object 2"/>
          <p:cNvSpPr txBox="1">
            <a:spLocks noGrp="1"/>
          </p:cNvSpPr>
          <p:nvPr>
            <p:ph type="title"/>
          </p:nvPr>
        </p:nvSpPr>
        <p:spPr>
          <a:xfrm>
            <a:off x="1842891" y="936731"/>
            <a:ext cx="7138682" cy="1089660"/>
          </a:xfrm>
          <a:prstGeom prst="rect">
            <a:avLst/>
          </a:prstGeom>
        </p:spPr>
        <p:txBody>
          <a:bodyPr vert="horz" wrap="square" lIns="0" tIns="222562" rIns="0" bIns="0" rtlCol="0">
            <a:spAutoFit/>
          </a:bodyPr>
          <a:lstStyle/>
          <a:p>
            <a:pPr marL="2264410">
              <a:lnSpc>
                <a:spcPct val="100000"/>
              </a:lnSpc>
            </a:pPr>
            <a:r>
              <a:rPr sz="4400" spc="-25" dirty="0"/>
              <a:t>Diazoxide</a:t>
            </a:r>
            <a:endParaRPr sz="4400" dirty="0"/>
          </a:p>
        </p:txBody>
      </p:sp>
    </p:spTree>
    <p:extLst>
      <p:ext uri="{BB962C8B-B14F-4D97-AF65-F5344CB8AC3E}">
        <p14:creationId xmlns:p14="http://schemas.microsoft.com/office/powerpoint/2010/main" val="76462861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77358" y="1198851"/>
            <a:ext cx="7138682" cy="4308872"/>
          </a:xfrm>
        </p:spPr>
        <p:txBody>
          <a:bodyPr/>
          <a:lstStyle/>
          <a:p>
            <a:pPr algn="l"/>
            <a:r>
              <a:rPr lang="en-US" dirty="0" smtClean="0"/>
              <a:t>The first three drugs are </a:t>
            </a:r>
            <a:r>
              <a:rPr lang="en-US" u="sng" dirty="0" smtClean="0"/>
              <a:t>arterial</a:t>
            </a:r>
            <a:r>
              <a:rPr lang="en-US" dirty="0" smtClean="0"/>
              <a:t> dilators, and are not associated with postural hypotension:</a:t>
            </a:r>
            <a:br>
              <a:rPr lang="en-US" dirty="0" smtClean="0"/>
            </a:br>
            <a:r>
              <a:rPr lang="en-US" dirty="0" smtClean="0"/>
              <a:t>	1. </a:t>
            </a:r>
            <a:r>
              <a:rPr lang="en-US" spc="-40" dirty="0" smtClean="0"/>
              <a:t>H</a:t>
            </a:r>
            <a:r>
              <a:rPr lang="en-US" spc="-25" dirty="0" smtClean="0"/>
              <a:t>ydralazine.</a:t>
            </a:r>
            <a:br>
              <a:rPr lang="en-US" spc="-25" dirty="0" smtClean="0"/>
            </a:br>
            <a:r>
              <a:rPr lang="en-US" spc="-25" dirty="0" smtClean="0"/>
              <a:t>	2. Minoxidil.</a:t>
            </a:r>
            <a:br>
              <a:rPr lang="en-US" spc="-25" dirty="0" smtClean="0"/>
            </a:br>
            <a:r>
              <a:rPr lang="en-US" spc="-25" dirty="0" smtClean="0"/>
              <a:t>	3. Diazoxide.</a:t>
            </a:r>
            <a:endParaRPr lang="en-US" dirty="0"/>
          </a:p>
        </p:txBody>
      </p:sp>
      <p:sp>
        <p:nvSpPr>
          <p:cNvPr id="3" name="TextBox 2"/>
          <p:cNvSpPr txBox="1"/>
          <p:nvPr/>
        </p:nvSpPr>
        <p:spPr>
          <a:xfrm>
            <a:off x="5727700" y="7014091"/>
            <a:ext cx="4650312" cy="369332"/>
          </a:xfrm>
          <a:prstGeom prst="rect">
            <a:avLst/>
          </a:prstGeom>
          <a:noFill/>
        </p:spPr>
        <p:txBody>
          <a:bodyPr wrap="none" rtlCol="0">
            <a:spAutoFit/>
          </a:bodyPr>
          <a:lstStyle/>
          <a:p>
            <a:r>
              <a:rPr lang="en-US" dirty="0" smtClean="0">
                <a:solidFill>
                  <a:srgbClr val="00B0F0"/>
                </a:solidFill>
              </a:rPr>
              <a:t>Additional slide “mentioned during the lecture”</a:t>
            </a:r>
            <a:endParaRPr lang="en-US" dirty="0">
              <a:solidFill>
                <a:srgbClr val="00B0F0"/>
              </a:solidFill>
            </a:endParaRPr>
          </a:p>
        </p:txBody>
      </p:sp>
    </p:spTree>
    <p:extLst>
      <p:ext uri="{BB962C8B-B14F-4D97-AF65-F5344CB8AC3E}">
        <p14:creationId xmlns:p14="http://schemas.microsoft.com/office/powerpoint/2010/main" val="26933050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77358" y="1198851"/>
            <a:ext cx="7138682" cy="615553"/>
          </a:xfrm>
        </p:spPr>
        <p:txBody>
          <a:bodyPr/>
          <a:lstStyle/>
          <a:p>
            <a:r>
              <a:rPr lang="en-US" dirty="0" smtClean="0"/>
              <a:t>General notes:</a:t>
            </a:r>
            <a:endParaRPr lang="en-US" dirty="0"/>
          </a:p>
        </p:txBody>
      </p:sp>
      <p:sp>
        <p:nvSpPr>
          <p:cNvPr id="3" name="Text Placeholder 2"/>
          <p:cNvSpPr>
            <a:spLocks noGrp="1"/>
          </p:cNvSpPr>
          <p:nvPr>
            <p:ph type="body" idx="1"/>
          </p:nvPr>
        </p:nvSpPr>
        <p:spPr>
          <a:xfrm>
            <a:off x="1308101" y="2409014"/>
            <a:ext cx="7855832" cy="3939540"/>
          </a:xfrm>
        </p:spPr>
        <p:txBody>
          <a:bodyPr/>
          <a:lstStyle/>
          <a:p>
            <a:r>
              <a:rPr lang="en-US" spc="-25" dirty="0"/>
              <a:t>For every treatment </a:t>
            </a:r>
            <a:r>
              <a:rPr lang="en-US" spc="-25" dirty="0" smtClean="0"/>
              <a:t>, you </a:t>
            </a:r>
            <a:r>
              <a:rPr lang="en-US" spc="-25" dirty="0"/>
              <a:t>have to identify if this drug causes compensatory </a:t>
            </a:r>
            <a:r>
              <a:rPr lang="en-US" spc="-25" dirty="0" smtClean="0"/>
              <a:t>changes</a:t>
            </a:r>
            <a:r>
              <a:rPr lang="en-US" spc="-25" dirty="0"/>
              <a:t>, “reflex sympathetic stimulation, reflex tachycardia, sodium and water retention, increases blood volume, does it cause postural hypotension or not …”</a:t>
            </a:r>
          </a:p>
          <a:p>
            <a:endParaRPr lang="en-US" dirty="0"/>
          </a:p>
        </p:txBody>
      </p:sp>
      <p:sp>
        <p:nvSpPr>
          <p:cNvPr id="4" name="TextBox 3"/>
          <p:cNvSpPr txBox="1"/>
          <p:nvPr/>
        </p:nvSpPr>
        <p:spPr>
          <a:xfrm>
            <a:off x="5727700" y="7069693"/>
            <a:ext cx="4650312" cy="369332"/>
          </a:xfrm>
          <a:prstGeom prst="rect">
            <a:avLst/>
          </a:prstGeom>
          <a:noFill/>
        </p:spPr>
        <p:txBody>
          <a:bodyPr wrap="none" rtlCol="0">
            <a:spAutoFit/>
          </a:bodyPr>
          <a:lstStyle/>
          <a:p>
            <a:r>
              <a:rPr lang="en-US" dirty="0" smtClean="0">
                <a:solidFill>
                  <a:srgbClr val="00B0F0"/>
                </a:solidFill>
              </a:rPr>
              <a:t>Additional slide “mentioned during the lecture”</a:t>
            </a:r>
            <a:endParaRPr lang="en-US" dirty="0">
              <a:solidFill>
                <a:srgbClr val="00B0F0"/>
              </a:solidFill>
            </a:endParaRPr>
          </a:p>
        </p:txBody>
      </p:sp>
    </p:spTree>
    <p:extLst>
      <p:ext uri="{BB962C8B-B14F-4D97-AF65-F5344CB8AC3E}">
        <p14:creationId xmlns:p14="http://schemas.microsoft.com/office/powerpoint/2010/main" val="349258996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842891" y="780414"/>
            <a:ext cx="7138682" cy="1089660"/>
          </a:xfrm>
          <a:prstGeom prst="rect">
            <a:avLst/>
          </a:prstGeom>
        </p:spPr>
        <p:txBody>
          <a:bodyPr vert="horz" wrap="square" lIns="0" tIns="222562" rIns="0" bIns="0" rtlCol="0">
            <a:spAutoFit/>
          </a:bodyPr>
          <a:lstStyle/>
          <a:p>
            <a:pPr marL="650875">
              <a:lnSpc>
                <a:spcPct val="100000"/>
              </a:lnSpc>
            </a:pPr>
            <a:r>
              <a:rPr sz="4400" spc="-30" dirty="0"/>
              <a:t>Sodium </a:t>
            </a:r>
            <a:r>
              <a:rPr sz="4400" spc="-20" dirty="0"/>
              <a:t>Nitr</a:t>
            </a:r>
            <a:r>
              <a:rPr sz="4400" spc="-35" dirty="0"/>
              <a:t>o</a:t>
            </a:r>
            <a:r>
              <a:rPr sz="4400" spc="-25" dirty="0"/>
              <a:t>prusside</a:t>
            </a:r>
            <a:endParaRPr sz="4400" dirty="0"/>
          </a:p>
        </p:txBody>
      </p:sp>
      <p:sp>
        <p:nvSpPr>
          <p:cNvPr id="3" name="object 3"/>
          <p:cNvSpPr/>
          <p:nvPr/>
        </p:nvSpPr>
        <p:spPr>
          <a:xfrm>
            <a:off x="1232039" y="1949195"/>
            <a:ext cx="8229600" cy="914400"/>
          </a:xfrm>
          <a:custGeom>
            <a:avLst/>
            <a:gdLst/>
            <a:ahLst/>
            <a:cxnLst/>
            <a:rect l="l" t="t" r="r" b="b"/>
            <a:pathLst>
              <a:path w="8229600" h="914400">
                <a:moveTo>
                  <a:pt x="0" y="0"/>
                </a:moveTo>
                <a:lnTo>
                  <a:pt x="0" y="914400"/>
                </a:lnTo>
                <a:lnTo>
                  <a:pt x="8229600" y="914400"/>
                </a:lnTo>
                <a:lnTo>
                  <a:pt x="8229600" y="0"/>
                </a:lnTo>
                <a:lnTo>
                  <a:pt x="0" y="0"/>
                </a:lnTo>
                <a:close/>
              </a:path>
            </a:pathLst>
          </a:custGeom>
          <a:solidFill>
            <a:srgbClr val="FFFFFF"/>
          </a:solidFill>
        </p:spPr>
        <p:txBody>
          <a:bodyPr wrap="square" lIns="0" tIns="0" rIns="0" bIns="0" rtlCol="0"/>
          <a:lstStyle/>
          <a:p>
            <a:endParaRPr/>
          </a:p>
        </p:txBody>
      </p:sp>
      <p:sp>
        <p:nvSpPr>
          <p:cNvPr id="4" name="object 4"/>
          <p:cNvSpPr/>
          <p:nvPr/>
        </p:nvSpPr>
        <p:spPr>
          <a:xfrm>
            <a:off x="1232039" y="3777996"/>
            <a:ext cx="8229600" cy="914400"/>
          </a:xfrm>
          <a:custGeom>
            <a:avLst/>
            <a:gdLst/>
            <a:ahLst/>
            <a:cxnLst/>
            <a:rect l="l" t="t" r="r" b="b"/>
            <a:pathLst>
              <a:path w="8229600" h="914400">
                <a:moveTo>
                  <a:pt x="0" y="0"/>
                </a:moveTo>
                <a:lnTo>
                  <a:pt x="0" y="914400"/>
                </a:lnTo>
                <a:lnTo>
                  <a:pt x="8229600" y="914400"/>
                </a:lnTo>
                <a:lnTo>
                  <a:pt x="8229600" y="0"/>
                </a:lnTo>
                <a:lnTo>
                  <a:pt x="0" y="0"/>
                </a:lnTo>
                <a:close/>
              </a:path>
            </a:pathLst>
          </a:custGeom>
          <a:solidFill>
            <a:srgbClr val="FFFFFF"/>
          </a:solidFill>
        </p:spPr>
        <p:txBody>
          <a:bodyPr wrap="square" lIns="0" tIns="0" rIns="0" bIns="0" rtlCol="0"/>
          <a:lstStyle/>
          <a:p>
            <a:endParaRPr/>
          </a:p>
        </p:txBody>
      </p:sp>
      <p:sp>
        <p:nvSpPr>
          <p:cNvPr id="5" name="object 5"/>
          <p:cNvSpPr txBox="1"/>
          <p:nvPr/>
        </p:nvSpPr>
        <p:spPr>
          <a:xfrm>
            <a:off x="850900" y="2181225"/>
            <a:ext cx="8458200" cy="5027017"/>
          </a:xfrm>
          <a:prstGeom prst="rect">
            <a:avLst/>
          </a:prstGeom>
        </p:spPr>
        <p:txBody>
          <a:bodyPr vert="horz" wrap="square" lIns="0" tIns="0" rIns="0" bIns="0" rtlCol="0">
            <a:spAutoFit/>
          </a:bodyPr>
          <a:lstStyle/>
          <a:p>
            <a:pPr marL="12700" marR="5080">
              <a:lnSpc>
                <a:spcPct val="100000"/>
              </a:lnSpc>
              <a:spcBef>
                <a:spcPts val="765"/>
              </a:spcBef>
              <a:tabLst>
                <a:tab pos="316230" algn="l"/>
              </a:tabLst>
            </a:pPr>
            <a:r>
              <a:rPr lang="en-US" sz="3200" b="1" spc="-10" dirty="0" smtClean="0">
                <a:latin typeface="Arial"/>
                <a:cs typeface="Arial"/>
              </a:rPr>
              <a:t>   </a:t>
            </a:r>
            <a:r>
              <a:rPr lang="en-US" sz="3200" b="1" spc="-10" dirty="0" smtClean="0">
                <a:solidFill>
                  <a:schemeClr val="tx2"/>
                </a:solidFill>
                <a:latin typeface="Arial"/>
                <a:cs typeface="Arial"/>
              </a:rPr>
              <a:t>Properties:</a:t>
            </a:r>
          </a:p>
          <a:p>
            <a:pPr marL="315595" marR="5080" indent="-302895">
              <a:lnSpc>
                <a:spcPct val="100000"/>
              </a:lnSpc>
              <a:spcBef>
                <a:spcPts val="765"/>
              </a:spcBef>
              <a:buFont typeface="Arial"/>
              <a:buChar char="•"/>
              <a:tabLst>
                <a:tab pos="316230" algn="l"/>
              </a:tabLst>
            </a:pPr>
            <a:r>
              <a:rPr sz="3200" b="1" spc="-10" dirty="0" smtClean="0">
                <a:latin typeface="Arial"/>
                <a:cs typeface="Arial"/>
              </a:rPr>
              <a:t>It</a:t>
            </a:r>
            <a:r>
              <a:rPr sz="3200" b="1" spc="-15" dirty="0" smtClean="0">
                <a:latin typeface="Arial"/>
                <a:cs typeface="Arial"/>
              </a:rPr>
              <a:t> </a:t>
            </a:r>
            <a:r>
              <a:rPr sz="3200" b="1" spc="-15" dirty="0">
                <a:latin typeface="Arial"/>
                <a:cs typeface="Arial"/>
              </a:rPr>
              <a:t>dilates</a:t>
            </a:r>
            <a:r>
              <a:rPr sz="3200" b="1" spc="-20" dirty="0">
                <a:latin typeface="Arial"/>
                <a:cs typeface="Arial"/>
              </a:rPr>
              <a:t> both</a:t>
            </a:r>
            <a:r>
              <a:rPr sz="3200" b="1" spc="-15" dirty="0">
                <a:latin typeface="Arial"/>
                <a:cs typeface="Arial"/>
              </a:rPr>
              <a:t> </a:t>
            </a:r>
            <a:r>
              <a:rPr sz="3200" b="1" spc="-20" dirty="0">
                <a:latin typeface="Arial"/>
                <a:cs typeface="Arial"/>
              </a:rPr>
              <a:t>arteria</a:t>
            </a:r>
            <a:r>
              <a:rPr sz="3200" b="1" spc="-10" dirty="0">
                <a:latin typeface="Arial"/>
                <a:cs typeface="Arial"/>
              </a:rPr>
              <a:t>l</a:t>
            </a:r>
            <a:r>
              <a:rPr sz="3200" b="1" spc="15" dirty="0">
                <a:latin typeface="Arial"/>
                <a:cs typeface="Arial"/>
              </a:rPr>
              <a:t> </a:t>
            </a:r>
            <a:r>
              <a:rPr sz="3200" b="1" spc="-25" dirty="0">
                <a:latin typeface="Arial"/>
                <a:cs typeface="Arial"/>
              </a:rPr>
              <a:t>an</a:t>
            </a:r>
            <a:r>
              <a:rPr sz="3200" b="1" spc="-20" dirty="0">
                <a:latin typeface="Arial"/>
                <a:cs typeface="Arial"/>
              </a:rPr>
              <a:t>d</a:t>
            </a:r>
            <a:r>
              <a:rPr sz="3200" b="1" spc="-15" dirty="0">
                <a:latin typeface="Arial"/>
                <a:cs typeface="Arial"/>
              </a:rPr>
              <a:t> </a:t>
            </a:r>
            <a:r>
              <a:rPr sz="3200" b="1" spc="-25" dirty="0">
                <a:latin typeface="Arial"/>
                <a:cs typeface="Arial"/>
              </a:rPr>
              <a:t>venous vessel</a:t>
            </a:r>
            <a:r>
              <a:rPr sz="3200" b="1" spc="-15" dirty="0">
                <a:latin typeface="Arial"/>
                <a:cs typeface="Arial"/>
              </a:rPr>
              <a:t>s, </a:t>
            </a:r>
            <a:r>
              <a:rPr sz="3200" b="1" spc="-20" dirty="0">
                <a:latin typeface="Arial"/>
                <a:cs typeface="Arial"/>
              </a:rPr>
              <a:t>resulti</a:t>
            </a:r>
            <a:r>
              <a:rPr sz="3200" b="1" spc="-10" dirty="0">
                <a:latin typeface="Arial"/>
                <a:cs typeface="Arial"/>
              </a:rPr>
              <a:t>n</a:t>
            </a:r>
            <a:r>
              <a:rPr sz="3200" b="1" spc="-20" dirty="0">
                <a:latin typeface="Arial"/>
                <a:cs typeface="Arial"/>
              </a:rPr>
              <a:t>g</a:t>
            </a:r>
            <a:r>
              <a:rPr sz="3200" b="1" spc="-15" dirty="0">
                <a:latin typeface="Arial"/>
                <a:cs typeface="Arial"/>
              </a:rPr>
              <a:t> i</a:t>
            </a:r>
            <a:r>
              <a:rPr sz="3200" b="1" spc="-20" dirty="0">
                <a:latin typeface="Arial"/>
                <a:cs typeface="Arial"/>
              </a:rPr>
              <a:t>n</a:t>
            </a:r>
            <a:r>
              <a:rPr sz="3200" b="1" spc="-15" dirty="0">
                <a:latin typeface="Arial"/>
                <a:cs typeface="Arial"/>
              </a:rPr>
              <a:t> </a:t>
            </a:r>
            <a:r>
              <a:rPr sz="3200" b="1" i="1" u="sng" spc="-25" dirty="0">
                <a:solidFill>
                  <a:srgbClr val="92D050"/>
                </a:solidFill>
                <a:latin typeface="Arial"/>
                <a:cs typeface="Arial"/>
              </a:rPr>
              <a:t>reduced</a:t>
            </a:r>
            <a:r>
              <a:rPr sz="3200" b="1" spc="-25" dirty="0">
                <a:solidFill>
                  <a:srgbClr val="92D050"/>
                </a:solidFill>
                <a:latin typeface="Arial"/>
                <a:cs typeface="Arial"/>
              </a:rPr>
              <a:t> </a:t>
            </a:r>
            <a:r>
              <a:rPr sz="3200" b="1" spc="-25" dirty="0">
                <a:latin typeface="Arial"/>
                <a:cs typeface="Arial"/>
              </a:rPr>
              <a:t>periphera</a:t>
            </a:r>
            <a:r>
              <a:rPr sz="3200" b="1" spc="-10" dirty="0">
                <a:latin typeface="Arial"/>
                <a:cs typeface="Arial"/>
              </a:rPr>
              <a:t>l</a:t>
            </a:r>
            <a:r>
              <a:rPr sz="3200" b="1" spc="-20" dirty="0">
                <a:latin typeface="Arial"/>
                <a:cs typeface="Arial"/>
              </a:rPr>
              <a:t> </a:t>
            </a:r>
            <a:r>
              <a:rPr sz="3200" b="1" spc="-25" dirty="0">
                <a:solidFill>
                  <a:srgbClr val="92D050"/>
                </a:solidFill>
                <a:latin typeface="Arial"/>
                <a:cs typeface="Arial"/>
              </a:rPr>
              <a:t>vascula</a:t>
            </a:r>
            <a:r>
              <a:rPr sz="3200" b="1" spc="-15" dirty="0">
                <a:solidFill>
                  <a:srgbClr val="92D050"/>
                </a:solidFill>
                <a:latin typeface="Arial"/>
                <a:cs typeface="Arial"/>
              </a:rPr>
              <a:t>r</a:t>
            </a:r>
            <a:r>
              <a:rPr sz="3200" b="1" spc="-5" dirty="0">
                <a:solidFill>
                  <a:srgbClr val="92D050"/>
                </a:solidFill>
                <a:latin typeface="Arial"/>
                <a:cs typeface="Arial"/>
              </a:rPr>
              <a:t> </a:t>
            </a:r>
            <a:r>
              <a:rPr sz="3200" b="1" spc="-25" dirty="0">
                <a:solidFill>
                  <a:srgbClr val="92D050"/>
                </a:solidFill>
                <a:latin typeface="Arial"/>
                <a:cs typeface="Arial"/>
              </a:rPr>
              <a:t>resistanc</a:t>
            </a:r>
            <a:r>
              <a:rPr sz="3200" b="1" spc="-20" dirty="0">
                <a:solidFill>
                  <a:srgbClr val="92D050"/>
                </a:solidFill>
                <a:latin typeface="Arial"/>
                <a:cs typeface="Arial"/>
              </a:rPr>
              <a:t>e</a:t>
            </a:r>
            <a:r>
              <a:rPr sz="3200" b="1" spc="-5" dirty="0">
                <a:solidFill>
                  <a:srgbClr val="92D050"/>
                </a:solidFill>
                <a:latin typeface="Arial"/>
                <a:cs typeface="Arial"/>
              </a:rPr>
              <a:t> </a:t>
            </a:r>
            <a:r>
              <a:rPr sz="3200" b="1" spc="-25" dirty="0">
                <a:latin typeface="Arial"/>
                <a:cs typeface="Arial"/>
              </a:rPr>
              <a:t>and </a:t>
            </a:r>
            <a:r>
              <a:rPr sz="3200" b="1" spc="-25" dirty="0">
                <a:solidFill>
                  <a:srgbClr val="92D050"/>
                </a:solidFill>
                <a:latin typeface="Arial"/>
                <a:cs typeface="Arial"/>
              </a:rPr>
              <a:t>venou</a:t>
            </a:r>
            <a:r>
              <a:rPr sz="3200" b="1" spc="-20" dirty="0">
                <a:solidFill>
                  <a:srgbClr val="92D050"/>
                </a:solidFill>
                <a:latin typeface="Arial"/>
                <a:cs typeface="Arial"/>
              </a:rPr>
              <a:t>s</a:t>
            </a:r>
            <a:r>
              <a:rPr sz="3200" b="1" spc="-35" dirty="0">
                <a:solidFill>
                  <a:srgbClr val="92D050"/>
                </a:solidFill>
                <a:latin typeface="Arial"/>
                <a:cs typeface="Arial"/>
              </a:rPr>
              <a:t> </a:t>
            </a:r>
            <a:r>
              <a:rPr sz="3200" b="1" spc="-20" dirty="0" smtClean="0">
                <a:solidFill>
                  <a:srgbClr val="92D050"/>
                </a:solidFill>
                <a:latin typeface="Arial"/>
                <a:cs typeface="Arial"/>
              </a:rPr>
              <a:t>return</a:t>
            </a:r>
            <a:r>
              <a:rPr lang="en-US" sz="3200" b="1" spc="-20" dirty="0" smtClean="0">
                <a:solidFill>
                  <a:srgbClr val="92D050"/>
                </a:solidFill>
                <a:latin typeface="Arial"/>
                <a:cs typeface="Arial"/>
              </a:rPr>
              <a:t> </a:t>
            </a:r>
          </a:p>
          <a:p>
            <a:pPr marL="315595" marR="5080" indent="-302895">
              <a:lnSpc>
                <a:spcPct val="100000"/>
              </a:lnSpc>
              <a:spcBef>
                <a:spcPts val="765"/>
              </a:spcBef>
              <a:buFont typeface="Arial"/>
              <a:buChar char="•"/>
              <a:tabLst>
                <a:tab pos="316230" algn="l"/>
              </a:tabLst>
            </a:pPr>
            <a:r>
              <a:rPr lang="en-US" sz="2400" b="1" spc="-20" dirty="0" smtClean="0">
                <a:solidFill>
                  <a:srgbClr val="FF0000"/>
                </a:solidFill>
                <a:latin typeface="Arial"/>
                <a:cs typeface="Arial"/>
              </a:rPr>
              <a:t>“So it can cause: </a:t>
            </a:r>
          </a:p>
          <a:p>
            <a:pPr marL="355600" marR="5080" indent="-342900">
              <a:lnSpc>
                <a:spcPct val="100000"/>
              </a:lnSpc>
              <a:spcBef>
                <a:spcPts val="765"/>
              </a:spcBef>
              <a:buFontTx/>
              <a:buChar char="-"/>
              <a:tabLst>
                <a:tab pos="316230" algn="l"/>
              </a:tabLst>
            </a:pPr>
            <a:r>
              <a:rPr lang="en-US" sz="2400" b="1" spc="-20" dirty="0" smtClean="0">
                <a:solidFill>
                  <a:srgbClr val="FF0000"/>
                </a:solidFill>
                <a:latin typeface="Arial"/>
                <a:cs typeface="Arial"/>
              </a:rPr>
              <a:t>Postural hypotension, due to failure </a:t>
            </a:r>
            <a:r>
              <a:rPr lang="en-US" sz="2400" b="1" spc="-20" dirty="0">
                <a:solidFill>
                  <a:srgbClr val="FF0000"/>
                </a:solidFill>
                <a:latin typeface="Arial"/>
                <a:cs typeface="Arial"/>
              </a:rPr>
              <a:t>of venoconstriction</a:t>
            </a:r>
            <a:r>
              <a:rPr lang="en-US" sz="2400" b="1" spc="-20" dirty="0" smtClean="0">
                <a:solidFill>
                  <a:srgbClr val="FF0000"/>
                </a:solidFill>
                <a:latin typeface="Arial"/>
                <a:cs typeface="Arial"/>
              </a:rPr>
              <a:t>.</a:t>
            </a:r>
          </a:p>
          <a:p>
            <a:pPr marL="355600" marR="5080" indent="-342900">
              <a:lnSpc>
                <a:spcPct val="100000"/>
              </a:lnSpc>
              <a:spcBef>
                <a:spcPts val="765"/>
              </a:spcBef>
              <a:buFontTx/>
              <a:buChar char="-"/>
              <a:tabLst>
                <a:tab pos="316230" algn="l"/>
              </a:tabLst>
            </a:pPr>
            <a:r>
              <a:rPr lang="en-US" sz="2400" b="1" spc="-20" dirty="0" smtClean="0">
                <a:solidFill>
                  <a:srgbClr val="FF0000"/>
                </a:solidFill>
                <a:latin typeface="Arial"/>
                <a:cs typeface="Arial"/>
              </a:rPr>
              <a:t>Reflex sympathetic stimulation.</a:t>
            </a:r>
          </a:p>
          <a:p>
            <a:pPr marL="355600" marR="5080" indent="-342900">
              <a:lnSpc>
                <a:spcPct val="100000"/>
              </a:lnSpc>
              <a:spcBef>
                <a:spcPts val="765"/>
              </a:spcBef>
              <a:buFontTx/>
              <a:buChar char="-"/>
              <a:tabLst>
                <a:tab pos="316230" algn="l"/>
              </a:tabLst>
            </a:pPr>
            <a:r>
              <a:rPr lang="en-US" sz="2400" b="1" spc="-20" dirty="0" smtClean="0">
                <a:solidFill>
                  <a:srgbClr val="FF0000"/>
                </a:solidFill>
                <a:latin typeface="Arial"/>
                <a:cs typeface="Arial"/>
              </a:rPr>
              <a:t>Sodium and water retention. (extensive vasodilation)”.</a:t>
            </a:r>
            <a:endParaRPr lang="en-US" sz="2400" b="1" spc="-20" dirty="0" smtClean="0">
              <a:latin typeface="Arial"/>
              <a:cs typeface="Arial"/>
            </a:endParaRPr>
          </a:p>
          <a:p>
            <a:pPr marL="12700" marR="5080">
              <a:lnSpc>
                <a:spcPct val="100000"/>
              </a:lnSpc>
              <a:spcBef>
                <a:spcPts val="765"/>
              </a:spcBef>
              <a:tabLst>
                <a:tab pos="316230" algn="l"/>
              </a:tabLst>
            </a:pPr>
            <a:endParaRPr lang="en-US" sz="2400" b="1" spc="-20" dirty="0" smtClean="0">
              <a:solidFill>
                <a:srgbClr val="FF0000"/>
              </a:solidFill>
              <a:latin typeface="Arial"/>
              <a:cs typeface="Arial"/>
            </a:endParaRPr>
          </a:p>
          <a:p>
            <a:pPr marL="12700" marR="5080">
              <a:lnSpc>
                <a:spcPct val="100000"/>
              </a:lnSpc>
              <a:spcBef>
                <a:spcPts val="765"/>
              </a:spcBef>
              <a:tabLst>
                <a:tab pos="316230" algn="l"/>
              </a:tabLst>
            </a:pPr>
            <a:endParaRPr lang="en-US" sz="3200" b="1" spc="-20" dirty="0" smtClean="0">
              <a:latin typeface="Arial"/>
              <a:cs typeface="Aria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842891" y="801193"/>
            <a:ext cx="7138682" cy="1089660"/>
          </a:xfrm>
          <a:prstGeom prst="rect">
            <a:avLst/>
          </a:prstGeom>
        </p:spPr>
        <p:txBody>
          <a:bodyPr vert="horz" wrap="square" lIns="0" tIns="222562" rIns="0" bIns="0" rtlCol="0">
            <a:spAutoFit/>
          </a:bodyPr>
          <a:lstStyle/>
          <a:p>
            <a:pPr marL="650875">
              <a:lnSpc>
                <a:spcPct val="100000"/>
              </a:lnSpc>
            </a:pPr>
            <a:r>
              <a:rPr sz="4400" spc="-30" dirty="0"/>
              <a:t>Sodium </a:t>
            </a:r>
            <a:r>
              <a:rPr sz="4400" spc="-20" dirty="0"/>
              <a:t>Nitr</a:t>
            </a:r>
            <a:r>
              <a:rPr sz="4400" spc="-35" dirty="0"/>
              <a:t>o</a:t>
            </a:r>
            <a:r>
              <a:rPr sz="4400" spc="-25" dirty="0"/>
              <a:t>prusside</a:t>
            </a:r>
            <a:endParaRPr sz="4400" dirty="0"/>
          </a:p>
        </p:txBody>
      </p:sp>
      <p:sp>
        <p:nvSpPr>
          <p:cNvPr id="4" name="object 4"/>
          <p:cNvSpPr/>
          <p:nvPr/>
        </p:nvSpPr>
        <p:spPr>
          <a:xfrm>
            <a:off x="1232039" y="4692396"/>
            <a:ext cx="8229600" cy="914400"/>
          </a:xfrm>
          <a:custGeom>
            <a:avLst/>
            <a:gdLst/>
            <a:ahLst/>
            <a:cxnLst/>
            <a:rect l="l" t="t" r="r" b="b"/>
            <a:pathLst>
              <a:path w="8229600" h="914400">
                <a:moveTo>
                  <a:pt x="0" y="0"/>
                </a:moveTo>
                <a:lnTo>
                  <a:pt x="0" y="914400"/>
                </a:lnTo>
                <a:lnTo>
                  <a:pt x="8229600" y="914400"/>
                </a:lnTo>
                <a:lnTo>
                  <a:pt x="8229600" y="0"/>
                </a:lnTo>
                <a:lnTo>
                  <a:pt x="0" y="0"/>
                </a:lnTo>
                <a:close/>
              </a:path>
            </a:pathLst>
          </a:custGeom>
          <a:solidFill>
            <a:srgbClr val="FFFFFF"/>
          </a:solidFill>
        </p:spPr>
        <p:txBody>
          <a:bodyPr wrap="square" lIns="0" tIns="0" rIns="0" bIns="0" rtlCol="0"/>
          <a:lstStyle/>
          <a:p>
            <a:endParaRPr/>
          </a:p>
        </p:txBody>
      </p:sp>
      <p:sp>
        <p:nvSpPr>
          <p:cNvPr id="5" name="object 5"/>
          <p:cNvSpPr/>
          <p:nvPr/>
        </p:nvSpPr>
        <p:spPr>
          <a:xfrm>
            <a:off x="1232039" y="5606796"/>
            <a:ext cx="8229600" cy="914400"/>
          </a:xfrm>
          <a:custGeom>
            <a:avLst/>
            <a:gdLst/>
            <a:ahLst/>
            <a:cxnLst/>
            <a:rect l="l" t="t" r="r" b="b"/>
            <a:pathLst>
              <a:path w="8229600" h="914400">
                <a:moveTo>
                  <a:pt x="0" y="0"/>
                </a:moveTo>
                <a:lnTo>
                  <a:pt x="0" y="914400"/>
                </a:lnTo>
                <a:lnTo>
                  <a:pt x="8229600" y="914400"/>
                </a:lnTo>
                <a:lnTo>
                  <a:pt x="8229600" y="0"/>
                </a:lnTo>
                <a:lnTo>
                  <a:pt x="0" y="0"/>
                </a:lnTo>
                <a:close/>
              </a:path>
            </a:pathLst>
          </a:custGeom>
          <a:solidFill>
            <a:srgbClr val="FFFFFF"/>
          </a:solidFill>
        </p:spPr>
        <p:txBody>
          <a:bodyPr wrap="square" lIns="0" tIns="0" rIns="0" bIns="0" rtlCol="0"/>
          <a:lstStyle/>
          <a:p>
            <a:endParaRPr/>
          </a:p>
        </p:txBody>
      </p:sp>
      <p:sp>
        <p:nvSpPr>
          <p:cNvPr id="6" name="object 6"/>
          <p:cNvSpPr txBox="1"/>
          <p:nvPr/>
        </p:nvSpPr>
        <p:spPr>
          <a:xfrm>
            <a:off x="393700" y="1830705"/>
            <a:ext cx="10134600" cy="5334794"/>
          </a:xfrm>
          <a:prstGeom prst="rect">
            <a:avLst/>
          </a:prstGeom>
        </p:spPr>
        <p:txBody>
          <a:bodyPr vert="horz" wrap="square" lIns="0" tIns="0" rIns="0" bIns="0" rtlCol="0">
            <a:spAutoFit/>
          </a:bodyPr>
          <a:lstStyle/>
          <a:p>
            <a:pPr marL="12700" marR="210185">
              <a:tabLst>
                <a:tab pos="316230" algn="l"/>
              </a:tabLst>
            </a:pPr>
            <a:r>
              <a:rPr lang="en-US" sz="3200" b="1" spc="-25" dirty="0" smtClean="0">
                <a:latin typeface="Arial"/>
                <a:cs typeface="Arial"/>
              </a:rPr>
              <a:t>   </a:t>
            </a:r>
            <a:r>
              <a:rPr lang="en-US" sz="3200" b="1" spc="-25" dirty="0">
                <a:solidFill>
                  <a:srgbClr val="000065"/>
                </a:solidFill>
                <a:latin typeface="Arial"/>
                <a:cs typeface="Arial"/>
              </a:rPr>
              <a:t>Mechanis</a:t>
            </a:r>
            <a:r>
              <a:rPr lang="en-US" sz="3200" b="1" spc="-30" dirty="0">
                <a:solidFill>
                  <a:srgbClr val="000065"/>
                </a:solidFill>
                <a:latin typeface="Arial"/>
                <a:cs typeface="Arial"/>
              </a:rPr>
              <a:t>m</a:t>
            </a:r>
            <a:r>
              <a:rPr lang="en-US" sz="3200" b="1" spc="-15" dirty="0">
                <a:solidFill>
                  <a:srgbClr val="000065"/>
                </a:solidFill>
                <a:latin typeface="Arial"/>
                <a:cs typeface="Arial"/>
              </a:rPr>
              <a:t> </a:t>
            </a:r>
            <a:r>
              <a:rPr lang="en-US" sz="3200" b="1" spc="-20" dirty="0">
                <a:solidFill>
                  <a:srgbClr val="000065"/>
                </a:solidFill>
                <a:latin typeface="Arial"/>
                <a:cs typeface="Arial"/>
              </a:rPr>
              <a:t>of</a:t>
            </a:r>
            <a:r>
              <a:rPr lang="en-US" sz="3200" b="1" spc="-15" dirty="0">
                <a:solidFill>
                  <a:srgbClr val="000065"/>
                </a:solidFill>
                <a:latin typeface="Arial"/>
                <a:cs typeface="Arial"/>
              </a:rPr>
              <a:t> </a:t>
            </a:r>
            <a:r>
              <a:rPr lang="en-US" sz="3200" b="1" spc="-25" dirty="0">
                <a:solidFill>
                  <a:srgbClr val="000065"/>
                </a:solidFill>
                <a:latin typeface="Arial"/>
                <a:cs typeface="Arial"/>
              </a:rPr>
              <a:t>Action</a:t>
            </a:r>
            <a:r>
              <a:rPr lang="en-US" sz="3200" b="1" spc="-25" dirty="0" smtClean="0">
                <a:solidFill>
                  <a:srgbClr val="000065"/>
                </a:solidFill>
                <a:latin typeface="Arial"/>
                <a:cs typeface="Arial"/>
              </a:rPr>
              <a:t>:</a:t>
            </a:r>
            <a:endParaRPr lang="en-US" sz="3200" b="1" spc="-25" dirty="0" smtClean="0">
              <a:latin typeface="Arial"/>
              <a:cs typeface="Arial"/>
            </a:endParaRPr>
          </a:p>
          <a:p>
            <a:pPr marL="315595" marR="210185" indent="-302895">
              <a:lnSpc>
                <a:spcPct val="100000"/>
              </a:lnSpc>
              <a:buFont typeface="Arial"/>
              <a:buChar char="•"/>
              <a:tabLst>
                <a:tab pos="316230" algn="l"/>
              </a:tabLst>
            </a:pPr>
            <a:r>
              <a:rPr sz="3200" b="1" spc="-25" dirty="0" smtClean="0">
                <a:latin typeface="Arial"/>
                <a:cs typeface="Arial"/>
              </a:rPr>
              <a:t>Th</a:t>
            </a:r>
            <a:r>
              <a:rPr sz="3200" b="1" spc="-20" dirty="0" smtClean="0">
                <a:latin typeface="Arial"/>
                <a:cs typeface="Arial"/>
              </a:rPr>
              <a:t>e </a:t>
            </a:r>
            <a:r>
              <a:rPr sz="3200" b="1" spc="-20" dirty="0">
                <a:latin typeface="Arial"/>
                <a:cs typeface="Arial"/>
              </a:rPr>
              <a:t>action</a:t>
            </a:r>
            <a:r>
              <a:rPr sz="3200" b="1" spc="-10" dirty="0">
                <a:latin typeface="Arial"/>
                <a:cs typeface="Arial"/>
              </a:rPr>
              <a:t> </a:t>
            </a:r>
            <a:r>
              <a:rPr sz="3200" b="1" spc="-25" dirty="0">
                <a:latin typeface="Arial"/>
                <a:cs typeface="Arial"/>
              </a:rPr>
              <a:t>occur</a:t>
            </a:r>
            <a:r>
              <a:rPr sz="3200" b="1" spc="-20" dirty="0">
                <a:latin typeface="Arial"/>
                <a:cs typeface="Arial"/>
              </a:rPr>
              <a:t>s</a:t>
            </a:r>
            <a:r>
              <a:rPr sz="3200" b="1" spc="-25" dirty="0">
                <a:latin typeface="Arial"/>
                <a:cs typeface="Arial"/>
              </a:rPr>
              <a:t> a</a:t>
            </a:r>
            <a:r>
              <a:rPr sz="3200" b="1" spc="-20" dirty="0">
                <a:latin typeface="Arial"/>
                <a:cs typeface="Arial"/>
              </a:rPr>
              <a:t>s</a:t>
            </a:r>
            <a:r>
              <a:rPr sz="3200" b="1" spc="-5" dirty="0">
                <a:latin typeface="Arial"/>
                <a:cs typeface="Arial"/>
              </a:rPr>
              <a:t> </a:t>
            </a:r>
            <a:r>
              <a:rPr sz="3200" b="1" spc="-20" dirty="0">
                <a:latin typeface="Arial"/>
                <a:cs typeface="Arial"/>
              </a:rPr>
              <a:t>a </a:t>
            </a:r>
            <a:r>
              <a:rPr sz="3200" b="1" spc="-25" dirty="0">
                <a:latin typeface="Arial"/>
                <a:cs typeface="Arial"/>
              </a:rPr>
              <a:t>resul</a:t>
            </a:r>
            <a:r>
              <a:rPr sz="3200" b="1" spc="-15" dirty="0">
                <a:latin typeface="Arial"/>
                <a:cs typeface="Arial"/>
              </a:rPr>
              <a:t>t</a:t>
            </a:r>
            <a:r>
              <a:rPr sz="3200" b="1" dirty="0">
                <a:latin typeface="Arial"/>
                <a:cs typeface="Arial"/>
              </a:rPr>
              <a:t> </a:t>
            </a:r>
            <a:r>
              <a:rPr sz="3200" b="1" spc="-25" dirty="0">
                <a:latin typeface="Arial"/>
                <a:cs typeface="Arial"/>
              </a:rPr>
              <a:t>of</a:t>
            </a:r>
            <a:r>
              <a:rPr sz="3200" b="1" spc="-20" dirty="0">
                <a:latin typeface="Arial"/>
                <a:cs typeface="Arial"/>
              </a:rPr>
              <a:t> activation</a:t>
            </a:r>
            <a:r>
              <a:rPr sz="3200" b="1" spc="-15" dirty="0">
                <a:latin typeface="Arial"/>
                <a:cs typeface="Arial"/>
              </a:rPr>
              <a:t> </a:t>
            </a:r>
            <a:r>
              <a:rPr sz="3200" b="1" spc="-25" dirty="0">
                <a:latin typeface="Arial"/>
                <a:cs typeface="Arial"/>
              </a:rPr>
              <a:t>o</a:t>
            </a:r>
            <a:r>
              <a:rPr sz="3200" b="1" spc="-15" dirty="0">
                <a:latin typeface="Arial"/>
                <a:cs typeface="Arial"/>
              </a:rPr>
              <a:t>f</a:t>
            </a:r>
            <a:r>
              <a:rPr sz="3200" b="1" spc="-10" dirty="0">
                <a:latin typeface="Arial"/>
                <a:cs typeface="Arial"/>
              </a:rPr>
              <a:t> </a:t>
            </a:r>
            <a:r>
              <a:rPr sz="3200" b="1" spc="-25" dirty="0">
                <a:latin typeface="Arial"/>
                <a:cs typeface="Arial"/>
              </a:rPr>
              <a:t>guanyly</a:t>
            </a:r>
            <a:r>
              <a:rPr sz="3200" b="1" spc="-10" dirty="0">
                <a:latin typeface="Arial"/>
                <a:cs typeface="Arial"/>
              </a:rPr>
              <a:t>l</a:t>
            </a:r>
            <a:r>
              <a:rPr sz="3200" b="1" spc="-30" dirty="0">
                <a:latin typeface="Arial"/>
                <a:cs typeface="Arial"/>
              </a:rPr>
              <a:t> </a:t>
            </a:r>
            <a:r>
              <a:rPr sz="3200" b="1" spc="-25" dirty="0">
                <a:latin typeface="Arial"/>
                <a:cs typeface="Arial"/>
              </a:rPr>
              <a:t>cyclase</a:t>
            </a:r>
            <a:r>
              <a:rPr sz="3200" b="1" spc="-10" dirty="0">
                <a:latin typeface="Arial"/>
                <a:cs typeface="Arial"/>
              </a:rPr>
              <a:t>,</a:t>
            </a:r>
            <a:r>
              <a:rPr sz="3200" b="1" spc="-20" dirty="0">
                <a:latin typeface="Arial"/>
                <a:cs typeface="Arial"/>
              </a:rPr>
              <a:t> either via</a:t>
            </a:r>
            <a:r>
              <a:rPr sz="3200" b="1" spc="-10" dirty="0">
                <a:latin typeface="Arial"/>
                <a:cs typeface="Arial"/>
              </a:rPr>
              <a:t> </a:t>
            </a:r>
            <a:r>
              <a:rPr sz="3200" b="1" spc="-25" dirty="0">
                <a:latin typeface="Arial"/>
                <a:cs typeface="Arial"/>
              </a:rPr>
              <a:t>releas</a:t>
            </a:r>
            <a:r>
              <a:rPr sz="3200" b="1" spc="-20" dirty="0">
                <a:latin typeface="Arial"/>
                <a:cs typeface="Arial"/>
              </a:rPr>
              <a:t>e</a:t>
            </a:r>
            <a:r>
              <a:rPr sz="3200" b="1" spc="-5" dirty="0">
                <a:latin typeface="Arial"/>
                <a:cs typeface="Arial"/>
              </a:rPr>
              <a:t> </a:t>
            </a:r>
            <a:r>
              <a:rPr sz="3200" b="1" spc="-25" dirty="0">
                <a:latin typeface="Arial"/>
                <a:cs typeface="Arial"/>
              </a:rPr>
              <a:t>o</a:t>
            </a:r>
            <a:r>
              <a:rPr sz="3200" b="1" spc="-15" dirty="0">
                <a:latin typeface="Arial"/>
                <a:cs typeface="Arial"/>
              </a:rPr>
              <a:t>f</a:t>
            </a:r>
            <a:r>
              <a:rPr sz="3200" b="1" spc="-10" dirty="0">
                <a:latin typeface="Arial"/>
                <a:cs typeface="Arial"/>
              </a:rPr>
              <a:t> </a:t>
            </a:r>
            <a:r>
              <a:rPr sz="3200" b="1" spc="-20" dirty="0">
                <a:solidFill>
                  <a:srgbClr val="92D050"/>
                </a:solidFill>
                <a:latin typeface="Arial"/>
                <a:cs typeface="Arial"/>
              </a:rPr>
              <a:t>nitric</a:t>
            </a:r>
            <a:r>
              <a:rPr sz="3200" b="1" spc="-15" dirty="0">
                <a:solidFill>
                  <a:srgbClr val="92D050"/>
                </a:solidFill>
                <a:latin typeface="Arial"/>
                <a:cs typeface="Arial"/>
              </a:rPr>
              <a:t> </a:t>
            </a:r>
            <a:r>
              <a:rPr sz="3200" b="1" spc="-25" dirty="0" smtClean="0">
                <a:solidFill>
                  <a:srgbClr val="92D050"/>
                </a:solidFill>
                <a:latin typeface="Arial"/>
                <a:cs typeface="Arial"/>
              </a:rPr>
              <a:t>oxid</a:t>
            </a:r>
            <a:r>
              <a:rPr sz="3200" b="1" spc="-20" dirty="0" smtClean="0">
                <a:solidFill>
                  <a:srgbClr val="92D050"/>
                </a:solidFill>
                <a:latin typeface="Arial"/>
                <a:cs typeface="Arial"/>
              </a:rPr>
              <a:t>e</a:t>
            </a:r>
            <a:r>
              <a:rPr lang="en-US" sz="3200" b="1" spc="-20" dirty="0" smtClean="0">
                <a:solidFill>
                  <a:srgbClr val="92D050"/>
                </a:solidFill>
                <a:latin typeface="Arial"/>
                <a:cs typeface="Arial"/>
              </a:rPr>
              <a:t> </a:t>
            </a:r>
            <a:r>
              <a:rPr lang="en-US" sz="2400" b="1" spc="-20" dirty="0" smtClean="0">
                <a:solidFill>
                  <a:srgbClr val="FF0000"/>
                </a:solidFill>
                <a:latin typeface="Arial"/>
                <a:cs typeface="Arial"/>
              </a:rPr>
              <a:t>“we consider it an exogenous source; since the NO is coming from the drug it self”</a:t>
            </a:r>
            <a:r>
              <a:rPr sz="3200" b="1" spc="-15" dirty="0" smtClean="0">
                <a:latin typeface="Arial"/>
                <a:cs typeface="Arial"/>
              </a:rPr>
              <a:t> </a:t>
            </a:r>
            <a:r>
              <a:rPr sz="3200" b="1" spc="-25" dirty="0">
                <a:latin typeface="Arial"/>
                <a:cs typeface="Arial"/>
              </a:rPr>
              <a:t>o</a:t>
            </a:r>
            <a:r>
              <a:rPr sz="3200" b="1" spc="-15" dirty="0">
                <a:latin typeface="Arial"/>
                <a:cs typeface="Arial"/>
              </a:rPr>
              <a:t>r</a:t>
            </a:r>
            <a:r>
              <a:rPr sz="3200" b="1" spc="-10" dirty="0">
                <a:latin typeface="Arial"/>
                <a:cs typeface="Arial"/>
              </a:rPr>
              <a:t> </a:t>
            </a:r>
            <a:r>
              <a:rPr sz="3200" b="1" spc="-25" dirty="0">
                <a:latin typeface="Arial"/>
                <a:cs typeface="Arial"/>
              </a:rPr>
              <a:t>b</a:t>
            </a:r>
            <a:r>
              <a:rPr sz="3200" b="1" spc="-20" dirty="0">
                <a:latin typeface="Arial"/>
                <a:cs typeface="Arial"/>
              </a:rPr>
              <a:t>y</a:t>
            </a:r>
            <a:r>
              <a:rPr sz="3200" b="1" spc="-10" dirty="0">
                <a:latin typeface="Arial"/>
                <a:cs typeface="Arial"/>
              </a:rPr>
              <a:t> </a:t>
            </a:r>
            <a:r>
              <a:rPr sz="3200" b="1" spc="-20" dirty="0">
                <a:latin typeface="Arial"/>
                <a:cs typeface="Arial"/>
              </a:rPr>
              <a:t>direct stimulation</a:t>
            </a:r>
            <a:r>
              <a:rPr sz="3200" b="1" spc="-5" dirty="0">
                <a:latin typeface="Arial"/>
                <a:cs typeface="Arial"/>
              </a:rPr>
              <a:t> </a:t>
            </a:r>
            <a:r>
              <a:rPr sz="3200" b="1" spc="-20" dirty="0">
                <a:latin typeface="Arial"/>
                <a:cs typeface="Arial"/>
              </a:rPr>
              <a:t>of</a:t>
            </a:r>
            <a:r>
              <a:rPr sz="3200" b="1" spc="-15" dirty="0">
                <a:latin typeface="Arial"/>
                <a:cs typeface="Arial"/>
              </a:rPr>
              <a:t> </a:t>
            </a:r>
            <a:r>
              <a:rPr sz="3200" b="1" spc="-25" dirty="0">
                <a:latin typeface="Arial"/>
                <a:cs typeface="Arial"/>
              </a:rPr>
              <a:t>th</a:t>
            </a:r>
            <a:r>
              <a:rPr sz="3200" b="1" spc="-20" dirty="0">
                <a:latin typeface="Arial"/>
                <a:cs typeface="Arial"/>
              </a:rPr>
              <a:t>e</a:t>
            </a:r>
            <a:r>
              <a:rPr sz="3200" b="1" spc="-15" dirty="0">
                <a:latin typeface="Arial"/>
                <a:cs typeface="Arial"/>
              </a:rPr>
              <a:t> </a:t>
            </a:r>
            <a:r>
              <a:rPr sz="3200" b="1" spc="-25" dirty="0">
                <a:latin typeface="Arial"/>
                <a:cs typeface="Arial"/>
              </a:rPr>
              <a:t>enzyme.</a:t>
            </a:r>
            <a:endParaRPr sz="3200" dirty="0">
              <a:latin typeface="Arial"/>
              <a:cs typeface="Arial"/>
            </a:endParaRPr>
          </a:p>
          <a:p>
            <a:pPr marL="315595" marR="5080" indent="-302895">
              <a:lnSpc>
                <a:spcPct val="100000"/>
              </a:lnSpc>
              <a:spcBef>
                <a:spcPts val="765"/>
              </a:spcBef>
              <a:buFont typeface="Arial"/>
              <a:buChar char="•"/>
              <a:tabLst>
                <a:tab pos="316230" algn="l"/>
              </a:tabLst>
            </a:pPr>
            <a:r>
              <a:rPr sz="3200" b="1" spc="-25" dirty="0">
                <a:latin typeface="Arial"/>
                <a:cs typeface="Arial"/>
              </a:rPr>
              <a:t>Th</a:t>
            </a:r>
            <a:r>
              <a:rPr sz="3200" b="1" spc="-20" dirty="0">
                <a:latin typeface="Arial"/>
                <a:cs typeface="Arial"/>
              </a:rPr>
              <a:t>e</a:t>
            </a:r>
            <a:r>
              <a:rPr sz="3200" b="1" spc="-25" dirty="0">
                <a:latin typeface="Arial"/>
                <a:cs typeface="Arial"/>
              </a:rPr>
              <a:t> resul</a:t>
            </a:r>
            <a:r>
              <a:rPr sz="3200" b="1" spc="-15" dirty="0">
                <a:latin typeface="Arial"/>
                <a:cs typeface="Arial"/>
              </a:rPr>
              <a:t>t</a:t>
            </a:r>
            <a:r>
              <a:rPr sz="3200" b="1" spc="-5" dirty="0">
                <a:latin typeface="Arial"/>
                <a:cs typeface="Arial"/>
              </a:rPr>
              <a:t> </a:t>
            </a:r>
            <a:r>
              <a:rPr sz="3200" b="1" spc="-15" dirty="0">
                <a:latin typeface="Arial"/>
                <a:cs typeface="Arial"/>
              </a:rPr>
              <a:t>i</a:t>
            </a:r>
            <a:r>
              <a:rPr sz="3200" b="1" spc="-20" dirty="0">
                <a:latin typeface="Arial"/>
                <a:cs typeface="Arial"/>
              </a:rPr>
              <a:t>s</a:t>
            </a:r>
            <a:r>
              <a:rPr sz="3200" b="1" spc="-15" dirty="0">
                <a:latin typeface="Arial"/>
                <a:cs typeface="Arial"/>
              </a:rPr>
              <a:t> </a:t>
            </a:r>
            <a:r>
              <a:rPr sz="3200" b="1" spc="-25" dirty="0">
                <a:latin typeface="Arial"/>
                <a:cs typeface="Arial"/>
              </a:rPr>
              <a:t>increase</a:t>
            </a:r>
            <a:r>
              <a:rPr sz="3200" b="1" spc="-20" dirty="0">
                <a:latin typeface="Arial"/>
                <a:cs typeface="Arial"/>
              </a:rPr>
              <a:t>d</a:t>
            </a:r>
            <a:r>
              <a:rPr sz="3200" b="1" spc="-15" dirty="0">
                <a:latin typeface="Arial"/>
                <a:cs typeface="Arial"/>
              </a:rPr>
              <a:t> </a:t>
            </a:r>
            <a:r>
              <a:rPr sz="3200" b="1" spc="-20" dirty="0">
                <a:latin typeface="Arial"/>
                <a:cs typeface="Arial"/>
              </a:rPr>
              <a:t>intracellular</a:t>
            </a:r>
            <a:r>
              <a:rPr sz="3200" b="1" spc="-25" dirty="0">
                <a:latin typeface="Arial"/>
                <a:cs typeface="Arial"/>
              </a:rPr>
              <a:t> </a:t>
            </a:r>
            <a:r>
              <a:rPr sz="3200" b="1" spc="-25" dirty="0" err="1" smtClean="0">
                <a:solidFill>
                  <a:srgbClr val="92D050"/>
                </a:solidFill>
                <a:latin typeface="Arial"/>
                <a:cs typeface="Arial"/>
              </a:rPr>
              <a:t>cGMP</a:t>
            </a:r>
            <a:r>
              <a:rPr lang="en-US" sz="3200" b="1" spc="-25" dirty="0" smtClean="0">
                <a:latin typeface="Arial"/>
                <a:cs typeface="Arial"/>
              </a:rPr>
              <a:t>;</a:t>
            </a:r>
            <a:r>
              <a:rPr lang="en-US" sz="2400" b="1" spc="-25" dirty="0" smtClean="0">
                <a:solidFill>
                  <a:srgbClr val="FF0000"/>
                </a:solidFill>
                <a:latin typeface="Arial"/>
                <a:cs typeface="Arial"/>
              </a:rPr>
              <a:t> due to one of two mechanisms: </a:t>
            </a:r>
          </a:p>
          <a:p>
            <a:pPr marL="315595" marR="5080" indent="-302895">
              <a:lnSpc>
                <a:spcPct val="100000"/>
              </a:lnSpc>
              <a:spcBef>
                <a:spcPts val="765"/>
              </a:spcBef>
              <a:buFont typeface="Arial"/>
              <a:buChar char="•"/>
              <a:tabLst>
                <a:tab pos="316230" algn="l"/>
              </a:tabLst>
            </a:pPr>
            <a:r>
              <a:rPr lang="en-US" sz="2400" b="1" spc="-25" dirty="0" smtClean="0">
                <a:solidFill>
                  <a:srgbClr val="FF0000"/>
                </a:solidFill>
                <a:latin typeface="Arial"/>
                <a:cs typeface="Arial"/>
              </a:rPr>
              <a:t>- the activation of </a:t>
            </a:r>
            <a:r>
              <a:rPr lang="en-US" sz="2400" b="1" spc="-25" dirty="0" err="1" smtClean="0">
                <a:solidFill>
                  <a:srgbClr val="FF0000"/>
                </a:solidFill>
                <a:latin typeface="Arial"/>
                <a:cs typeface="Arial"/>
              </a:rPr>
              <a:t>guanylyl</a:t>
            </a:r>
            <a:r>
              <a:rPr lang="en-US" sz="2400" b="1" spc="-25" dirty="0" smtClean="0">
                <a:solidFill>
                  <a:srgbClr val="FF0000"/>
                </a:solidFill>
                <a:latin typeface="Arial"/>
                <a:cs typeface="Arial"/>
              </a:rPr>
              <a:t> </a:t>
            </a:r>
            <a:r>
              <a:rPr lang="en-US" sz="2400" b="1" spc="-25" dirty="0" err="1" smtClean="0">
                <a:solidFill>
                  <a:srgbClr val="FF0000"/>
                </a:solidFill>
                <a:latin typeface="Arial"/>
                <a:cs typeface="Arial"/>
              </a:rPr>
              <a:t>cyclase</a:t>
            </a:r>
            <a:r>
              <a:rPr lang="en-US" sz="2400" b="1" spc="-25" dirty="0" smtClean="0">
                <a:solidFill>
                  <a:srgbClr val="FF0000"/>
                </a:solidFill>
                <a:latin typeface="Arial"/>
                <a:cs typeface="Arial"/>
              </a:rPr>
              <a:t> by NO.</a:t>
            </a:r>
          </a:p>
          <a:p>
            <a:pPr marL="315595" marR="5080" indent="-302895">
              <a:lnSpc>
                <a:spcPct val="100000"/>
              </a:lnSpc>
              <a:spcBef>
                <a:spcPts val="765"/>
              </a:spcBef>
              <a:buFont typeface="Arial"/>
              <a:buChar char="•"/>
              <a:tabLst>
                <a:tab pos="316230" algn="l"/>
              </a:tabLst>
            </a:pPr>
            <a:r>
              <a:rPr lang="en-US" sz="2400" b="1" spc="-25" dirty="0" smtClean="0">
                <a:solidFill>
                  <a:srgbClr val="FF0000"/>
                </a:solidFill>
                <a:latin typeface="Arial"/>
                <a:cs typeface="Arial"/>
              </a:rPr>
              <a:t>- directly induces the release of </a:t>
            </a:r>
            <a:r>
              <a:rPr lang="en-US" sz="2400" b="1" spc="-25" dirty="0" err="1" smtClean="0">
                <a:solidFill>
                  <a:srgbClr val="FF0000"/>
                </a:solidFill>
                <a:latin typeface="Arial"/>
                <a:cs typeface="Arial"/>
              </a:rPr>
              <a:t>cGMP</a:t>
            </a:r>
            <a:r>
              <a:rPr lang="en-US" sz="2400" b="1" spc="-25" dirty="0" smtClean="0">
                <a:solidFill>
                  <a:srgbClr val="FF0000"/>
                </a:solidFill>
                <a:latin typeface="Arial"/>
                <a:cs typeface="Arial"/>
              </a:rPr>
              <a:t> through different mechanism.</a:t>
            </a:r>
            <a:endParaRPr lang="en-US" sz="3200" b="1" spc="-10" dirty="0">
              <a:latin typeface="Arial"/>
              <a:cs typeface="Arial"/>
            </a:endParaRPr>
          </a:p>
          <a:p>
            <a:pPr marL="315595" marR="5080" indent="-302895">
              <a:lnSpc>
                <a:spcPct val="100000"/>
              </a:lnSpc>
              <a:spcBef>
                <a:spcPts val="765"/>
              </a:spcBef>
              <a:buFont typeface="Arial"/>
              <a:buChar char="•"/>
              <a:tabLst>
                <a:tab pos="316230" algn="l"/>
              </a:tabLst>
            </a:pPr>
            <a:r>
              <a:rPr lang="en-US" sz="3200" b="1" spc="-20" dirty="0" err="1" smtClean="0">
                <a:latin typeface="Arial"/>
                <a:cs typeface="Arial"/>
              </a:rPr>
              <a:t>cGMP</a:t>
            </a:r>
            <a:r>
              <a:rPr lang="en-US" sz="3200" b="1" spc="-20" dirty="0" smtClean="0">
                <a:latin typeface="Arial"/>
                <a:cs typeface="Arial"/>
              </a:rPr>
              <a:t>; it</a:t>
            </a:r>
            <a:r>
              <a:rPr sz="3200" b="1" spc="-15" dirty="0" smtClean="0">
                <a:latin typeface="Arial"/>
                <a:cs typeface="Arial"/>
              </a:rPr>
              <a:t> </a:t>
            </a:r>
            <a:r>
              <a:rPr sz="3200" b="1" spc="-25" dirty="0">
                <a:latin typeface="Arial"/>
                <a:cs typeface="Arial"/>
              </a:rPr>
              <a:t>relaxe</a:t>
            </a:r>
            <a:r>
              <a:rPr sz="3200" b="1" spc="-20" dirty="0">
                <a:latin typeface="Arial"/>
                <a:cs typeface="Arial"/>
              </a:rPr>
              <a:t>s</a:t>
            </a:r>
            <a:r>
              <a:rPr sz="3200" b="1" spc="-10" dirty="0">
                <a:latin typeface="Arial"/>
                <a:cs typeface="Arial"/>
              </a:rPr>
              <a:t> </a:t>
            </a:r>
            <a:r>
              <a:rPr sz="3200" b="1" spc="-25" dirty="0">
                <a:latin typeface="Arial"/>
                <a:cs typeface="Arial"/>
              </a:rPr>
              <a:t>vascula</a:t>
            </a:r>
            <a:r>
              <a:rPr sz="3200" b="1" spc="-15" dirty="0">
                <a:latin typeface="Arial"/>
                <a:cs typeface="Arial"/>
              </a:rPr>
              <a:t>r</a:t>
            </a:r>
            <a:r>
              <a:rPr sz="3200" b="1" spc="-5" dirty="0">
                <a:latin typeface="Arial"/>
                <a:cs typeface="Arial"/>
              </a:rPr>
              <a:t> </a:t>
            </a:r>
            <a:r>
              <a:rPr sz="3200" b="1" spc="-25" dirty="0">
                <a:latin typeface="Arial"/>
                <a:cs typeface="Arial"/>
              </a:rPr>
              <a:t>smooth muscl</a:t>
            </a:r>
            <a:r>
              <a:rPr sz="3200" b="1" spc="-15" dirty="0">
                <a:latin typeface="Arial"/>
                <a:cs typeface="Arial"/>
              </a:rPr>
              <a:t>e.</a:t>
            </a:r>
            <a:endParaRPr sz="3200" dirty="0">
              <a:latin typeface="Arial"/>
              <a:cs typeface="Aria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3300" y="733425"/>
            <a:ext cx="8991600" cy="6278642"/>
          </a:xfrm>
        </p:spPr>
        <p:txBody>
          <a:bodyPr/>
          <a:lstStyle/>
          <a:p>
            <a:r>
              <a:rPr lang="en-US" dirty="0" err="1" smtClean="0"/>
              <a:t>cGMP</a:t>
            </a:r>
            <a:r>
              <a:rPr lang="en-US" dirty="0" smtClean="0"/>
              <a:t> causes dephosphorylation of myosin light chain. </a:t>
            </a:r>
            <a:br>
              <a:rPr lang="en-US" dirty="0" smtClean="0"/>
            </a:br>
            <a:r>
              <a:rPr lang="en-US" dirty="0" smtClean="0"/>
              <a:t>Remember from physiology lecture if the myosin wasn’t phosphorylated it can’t interact with actin and no contraction will occur … so no vasoconstriction … we’ll end up with </a:t>
            </a:r>
            <a:r>
              <a:rPr lang="en-US" u="sng" dirty="0" smtClean="0">
                <a:solidFill>
                  <a:srgbClr val="92D050"/>
                </a:solidFill>
              </a:rPr>
              <a:t>vasodilation</a:t>
            </a:r>
            <a:r>
              <a:rPr lang="en-US" dirty="0" smtClean="0">
                <a:solidFill>
                  <a:srgbClr val="92D050"/>
                </a:solidFill>
              </a:rPr>
              <a:t> </a:t>
            </a:r>
            <a:r>
              <a:rPr lang="en-US" dirty="0" smtClean="0"/>
              <a:t>✌✌</a:t>
            </a:r>
            <a:br>
              <a:rPr lang="en-US" dirty="0" smtClean="0"/>
            </a:br>
            <a:r>
              <a:rPr lang="en-US" dirty="0"/>
              <a:t> </a:t>
            </a:r>
            <a:r>
              <a:rPr lang="en-US" dirty="0" smtClean="0"/>
              <a:t/>
            </a:r>
            <a:br>
              <a:rPr lang="en-US" dirty="0" smtClean="0"/>
            </a:br>
            <a:r>
              <a:rPr lang="en-US" sz="2400" dirty="0" smtClean="0">
                <a:solidFill>
                  <a:srgbClr val="FF0000"/>
                </a:solidFill>
              </a:rPr>
              <a:t>** this is one out of four mechanisms of vasodilation that we’ll take during this course.</a:t>
            </a:r>
            <a:endParaRPr lang="en-US" dirty="0"/>
          </a:p>
        </p:txBody>
      </p:sp>
      <p:sp>
        <p:nvSpPr>
          <p:cNvPr id="3" name="TextBox 2"/>
          <p:cNvSpPr txBox="1"/>
          <p:nvPr/>
        </p:nvSpPr>
        <p:spPr>
          <a:xfrm>
            <a:off x="5727700" y="7014091"/>
            <a:ext cx="4650312" cy="369332"/>
          </a:xfrm>
          <a:prstGeom prst="rect">
            <a:avLst/>
          </a:prstGeom>
          <a:noFill/>
        </p:spPr>
        <p:txBody>
          <a:bodyPr wrap="none" rtlCol="0">
            <a:spAutoFit/>
          </a:bodyPr>
          <a:lstStyle/>
          <a:p>
            <a:r>
              <a:rPr lang="en-US" dirty="0" smtClean="0">
                <a:solidFill>
                  <a:srgbClr val="00B0F0"/>
                </a:solidFill>
              </a:rPr>
              <a:t>Additional slide “mentioned during the lecture”</a:t>
            </a:r>
            <a:endParaRPr lang="en-US" dirty="0">
              <a:solidFill>
                <a:srgbClr val="00B0F0"/>
              </a:solidFill>
            </a:endParaRPr>
          </a:p>
        </p:txBody>
      </p:sp>
    </p:spTree>
    <p:extLst>
      <p:ext uri="{BB962C8B-B14F-4D97-AF65-F5344CB8AC3E}">
        <p14:creationId xmlns:p14="http://schemas.microsoft.com/office/powerpoint/2010/main" val="16616901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842891" y="880927"/>
            <a:ext cx="7138682" cy="1089660"/>
          </a:xfrm>
          <a:prstGeom prst="rect">
            <a:avLst/>
          </a:prstGeom>
        </p:spPr>
        <p:txBody>
          <a:bodyPr vert="horz" wrap="square" lIns="0" tIns="256852" rIns="0" bIns="0" rtlCol="0">
            <a:spAutoFit/>
          </a:bodyPr>
          <a:lstStyle/>
          <a:p>
            <a:pPr marL="650875">
              <a:lnSpc>
                <a:spcPct val="100000"/>
              </a:lnSpc>
            </a:pPr>
            <a:r>
              <a:rPr sz="4400" spc="-30" dirty="0"/>
              <a:t>Sodium </a:t>
            </a:r>
            <a:r>
              <a:rPr sz="4400" spc="-20" dirty="0"/>
              <a:t>Nitr</a:t>
            </a:r>
            <a:r>
              <a:rPr sz="4400" spc="-35" dirty="0"/>
              <a:t>o</a:t>
            </a:r>
            <a:r>
              <a:rPr sz="4400" spc="-25" dirty="0"/>
              <a:t>prusside</a:t>
            </a:r>
            <a:endParaRPr sz="4400" dirty="0"/>
          </a:p>
        </p:txBody>
      </p:sp>
      <p:sp>
        <p:nvSpPr>
          <p:cNvPr id="3" name="object 3"/>
          <p:cNvSpPr/>
          <p:nvPr/>
        </p:nvSpPr>
        <p:spPr>
          <a:xfrm>
            <a:off x="1232039" y="1949195"/>
            <a:ext cx="8229600" cy="914400"/>
          </a:xfrm>
          <a:custGeom>
            <a:avLst/>
            <a:gdLst/>
            <a:ahLst/>
            <a:cxnLst/>
            <a:rect l="l" t="t" r="r" b="b"/>
            <a:pathLst>
              <a:path w="8229600" h="914400">
                <a:moveTo>
                  <a:pt x="0" y="0"/>
                </a:moveTo>
                <a:lnTo>
                  <a:pt x="0" y="914400"/>
                </a:lnTo>
                <a:lnTo>
                  <a:pt x="8229600" y="914400"/>
                </a:lnTo>
                <a:lnTo>
                  <a:pt x="8229600" y="0"/>
                </a:lnTo>
                <a:lnTo>
                  <a:pt x="0" y="0"/>
                </a:lnTo>
                <a:close/>
              </a:path>
            </a:pathLst>
          </a:custGeom>
          <a:solidFill>
            <a:srgbClr val="FFFFFF"/>
          </a:solidFill>
        </p:spPr>
        <p:txBody>
          <a:bodyPr wrap="square" lIns="0" tIns="0" rIns="0" bIns="0" rtlCol="0"/>
          <a:lstStyle/>
          <a:p>
            <a:endParaRPr/>
          </a:p>
        </p:txBody>
      </p:sp>
      <p:sp>
        <p:nvSpPr>
          <p:cNvPr id="4" name="object 4"/>
          <p:cNvSpPr/>
          <p:nvPr/>
        </p:nvSpPr>
        <p:spPr>
          <a:xfrm>
            <a:off x="1232039" y="3777996"/>
            <a:ext cx="8229600" cy="914400"/>
          </a:xfrm>
          <a:custGeom>
            <a:avLst/>
            <a:gdLst/>
            <a:ahLst/>
            <a:cxnLst/>
            <a:rect l="l" t="t" r="r" b="b"/>
            <a:pathLst>
              <a:path w="8229600" h="914400">
                <a:moveTo>
                  <a:pt x="0" y="0"/>
                </a:moveTo>
                <a:lnTo>
                  <a:pt x="0" y="914400"/>
                </a:lnTo>
                <a:lnTo>
                  <a:pt x="8229600" y="914400"/>
                </a:lnTo>
                <a:lnTo>
                  <a:pt x="8229600" y="0"/>
                </a:lnTo>
                <a:lnTo>
                  <a:pt x="0" y="0"/>
                </a:lnTo>
                <a:close/>
              </a:path>
            </a:pathLst>
          </a:custGeom>
          <a:solidFill>
            <a:srgbClr val="FFFFFF"/>
          </a:solidFill>
        </p:spPr>
        <p:txBody>
          <a:bodyPr wrap="square" lIns="0" tIns="0" rIns="0" bIns="0" rtlCol="0"/>
          <a:lstStyle/>
          <a:p>
            <a:endParaRPr/>
          </a:p>
        </p:txBody>
      </p:sp>
      <p:sp>
        <p:nvSpPr>
          <p:cNvPr id="5" name="object 5"/>
          <p:cNvSpPr/>
          <p:nvPr/>
        </p:nvSpPr>
        <p:spPr>
          <a:xfrm>
            <a:off x="1232039" y="4692396"/>
            <a:ext cx="8229600" cy="914400"/>
          </a:xfrm>
          <a:custGeom>
            <a:avLst/>
            <a:gdLst/>
            <a:ahLst/>
            <a:cxnLst/>
            <a:rect l="l" t="t" r="r" b="b"/>
            <a:pathLst>
              <a:path w="8229600" h="914400">
                <a:moveTo>
                  <a:pt x="0" y="0"/>
                </a:moveTo>
                <a:lnTo>
                  <a:pt x="0" y="914400"/>
                </a:lnTo>
                <a:lnTo>
                  <a:pt x="8229600" y="914400"/>
                </a:lnTo>
                <a:lnTo>
                  <a:pt x="8229600" y="0"/>
                </a:lnTo>
                <a:lnTo>
                  <a:pt x="0" y="0"/>
                </a:lnTo>
                <a:close/>
              </a:path>
            </a:pathLst>
          </a:custGeom>
          <a:solidFill>
            <a:srgbClr val="FFFFFF"/>
          </a:solidFill>
        </p:spPr>
        <p:txBody>
          <a:bodyPr wrap="square" lIns="0" tIns="0" rIns="0" bIns="0" rtlCol="0"/>
          <a:lstStyle/>
          <a:p>
            <a:endParaRPr/>
          </a:p>
        </p:txBody>
      </p:sp>
      <p:sp>
        <p:nvSpPr>
          <p:cNvPr id="6" name="object 6"/>
          <p:cNvSpPr txBox="1"/>
          <p:nvPr/>
        </p:nvSpPr>
        <p:spPr>
          <a:xfrm>
            <a:off x="1453267" y="2409014"/>
            <a:ext cx="7407275" cy="4042132"/>
          </a:xfrm>
          <a:prstGeom prst="rect">
            <a:avLst/>
          </a:prstGeom>
        </p:spPr>
        <p:txBody>
          <a:bodyPr vert="horz" wrap="square" lIns="0" tIns="0" rIns="0" bIns="0" rtlCol="0">
            <a:spAutoFit/>
          </a:bodyPr>
          <a:lstStyle/>
          <a:p>
            <a:pPr marL="315595" marR="6350" indent="-302895">
              <a:lnSpc>
                <a:spcPct val="100000"/>
              </a:lnSpc>
              <a:buFont typeface="Arial"/>
              <a:buChar char="•"/>
              <a:tabLst>
                <a:tab pos="316230" algn="l"/>
                <a:tab pos="1532255" algn="l"/>
              </a:tabLst>
            </a:pPr>
            <a:r>
              <a:rPr sz="3200" b="1" spc="-25" dirty="0">
                <a:latin typeface="Arial"/>
                <a:cs typeface="Arial"/>
              </a:rPr>
              <a:t>Use</a:t>
            </a:r>
            <a:r>
              <a:rPr sz="3200" b="1" spc="-20" dirty="0">
                <a:latin typeface="Arial"/>
                <a:cs typeface="Arial"/>
              </a:rPr>
              <a:t>d</a:t>
            </a:r>
            <a:r>
              <a:rPr sz="3200" b="1" dirty="0">
                <a:latin typeface="Arial"/>
                <a:cs typeface="Arial"/>
              </a:rPr>
              <a:t>	</a:t>
            </a:r>
            <a:r>
              <a:rPr sz="3200" b="1" spc="-25" dirty="0">
                <a:latin typeface="Arial"/>
                <a:cs typeface="Arial"/>
              </a:rPr>
              <a:t>fo</a:t>
            </a:r>
            <a:r>
              <a:rPr sz="3200" b="1" spc="-15" dirty="0">
                <a:latin typeface="Arial"/>
                <a:cs typeface="Arial"/>
              </a:rPr>
              <a:t>r</a:t>
            </a:r>
            <a:r>
              <a:rPr sz="3200" b="1" spc="-10" dirty="0">
                <a:latin typeface="Arial"/>
                <a:cs typeface="Arial"/>
              </a:rPr>
              <a:t> </a:t>
            </a:r>
            <a:r>
              <a:rPr sz="3200" b="1" spc="-25" dirty="0">
                <a:solidFill>
                  <a:srgbClr val="92D050"/>
                </a:solidFill>
                <a:latin typeface="Arial"/>
                <a:cs typeface="Arial"/>
              </a:rPr>
              <a:t>hypertensiv</a:t>
            </a:r>
            <a:r>
              <a:rPr sz="3200" b="1" spc="-20" dirty="0">
                <a:solidFill>
                  <a:srgbClr val="92D050"/>
                </a:solidFill>
                <a:latin typeface="Arial"/>
                <a:cs typeface="Arial"/>
              </a:rPr>
              <a:t>e</a:t>
            </a:r>
            <a:r>
              <a:rPr sz="3200" b="1" spc="-25" dirty="0">
                <a:solidFill>
                  <a:srgbClr val="92D050"/>
                </a:solidFill>
                <a:latin typeface="Arial"/>
                <a:cs typeface="Arial"/>
              </a:rPr>
              <a:t> </a:t>
            </a:r>
            <a:r>
              <a:rPr sz="3200" b="1" spc="-25" dirty="0" smtClean="0">
                <a:solidFill>
                  <a:srgbClr val="92D050"/>
                </a:solidFill>
                <a:latin typeface="Arial"/>
                <a:cs typeface="Arial"/>
              </a:rPr>
              <a:t>emergencies</a:t>
            </a:r>
            <a:r>
              <a:rPr lang="en-US" sz="2400" b="1" spc="-25" dirty="0" smtClean="0">
                <a:solidFill>
                  <a:srgbClr val="FF0000"/>
                </a:solidFill>
                <a:latin typeface="Arial"/>
                <a:cs typeface="Arial"/>
              </a:rPr>
              <a:t>(for a short time only)</a:t>
            </a:r>
            <a:r>
              <a:rPr sz="3200" b="1" spc="-25" dirty="0" smtClean="0">
                <a:latin typeface="Arial"/>
                <a:cs typeface="Arial"/>
              </a:rPr>
              <a:t>, </a:t>
            </a:r>
            <a:r>
              <a:rPr sz="3200" b="1" spc="-25" dirty="0">
                <a:latin typeface="Arial"/>
                <a:cs typeface="Arial"/>
              </a:rPr>
              <a:t>an</a:t>
            </a:r>
            <a:r>
              <a:rPr sz="3200" b="1" spc="-20" dirty="0">
                <a:latin typeface="Arial"/>
                <a:cs typeface="Arial"/>
              </a:rPr>
              <a:t>d </a:t>
            </a:r>
            <a:r>
              <a:rPr sz="3200" b="1" spc="-25" dirty="0" smtClean="0">
                <a:solidFill>
                  <a:srgbClr val="92D050"/>
                </a:solidFill>
                <a:latin typeface="Arial"/>
                <a:cs typeface="Arial"/>
              </a:rPr>
              <a:t>sever</a:t>
            </a:r>
            <a:r>
              <a:rPr sz="3200" b="1" spc="-20" dirty="0" smtClean="0">
                <a:solidFill>
                  <a:srgbClr val="92D050"/>
                </a:solidFill>
                <a:latin typeface="Arial"/>
                <a:cs typeface="Arial"/>
              </a:rPr>
              <a:t>e</a:t>
            </a:r>
            <a:r>
              <a:rPr lang="en-US" sz="3200" b="1" spc="-20" dirty="0" smtClean="0">
                <a:solidFill>
                  <a:srgbClr val="92D050"/>
                </a:solidFill>
                <a:latin typeface="Arial"/>
                <a:cs typeface="Arial"/>
              </a:rPr>
              <a:t> (congestive)</a:t>
            </a:r>
            <a:r>
              <a:rPr sz="3200" b="1" spc="-5" dirty="0" smtClean="0">
                <a:solidFill>
                  <a:srgbClr val="92D050"/>
                </a:solidFill>
                <a:latin typeface="Arial"/>
                <a:cs typeface="Arial"/>
              </a:rPr>
              <a:t> </a:t>
            </a:r>
            <a:r>
              <a:rPr sz="3200" b="1" spc="-25" dirty="0">
                <a:solidFill>
                  <a:srgbClr val="92D050"/>
                </a:solidFill>
                <a:latin typeface="Arial"/>
                <a:cs typeface="Arial"/>
              </a:rPr>
              <a:t>hear</a:t>
            </a:r>
            <a:r>
              <a:rPr sz="3200" b="1" spc="-15" dirty="0">
                <a:solidFill>
                  <a:srgbClr val="92D050"/>
                </a:solidFill>
                <a:latin typeface="Arial"/>
                <a:cs typeface="Arial"/>
              </a:rPr>
              <a:t>t</a:t>
            </a:r>
            <a:r>
              <a:rPr sz="3200" b="1" spc="-10" dirty="0">
                <a:solidFill>
                  <a:srgbClr val="92D050"/>
                </a:solidFill>
                <a:latin typeface="Arial"/>
                <a:cs typeface="Arial"/>
              </a:rPr>
              <a:t> </a:t>
            </a:r>
            <a:r>
              <a:rPr sz="3200" b="1" spc="-20" dirty="0">
                <a:solidFill>
                  <a:srgbClr val="92D050"/>
                </a:solidFill>
                <a:latin typeface="Arial"/>
                <a:cs typeface="Arial"/>
              </a:rPr>
              <a:t>failure</a:t>
            </a:r>
            <a:r>
              <a:rPr sz="3200" b="1" spc="-20" dirty="0">
                <a:latin typeface="Arial"/>
                <a:cs typeface="Arial"/>
              </a:rPr>
              <a:t>.</a:t>
            </a:r>
            <a:endParaRPr sz="3200" dirty="0">
              <a:latin typeface="Arial"/>
              <a:cs typeface="Arial"/>
            </a:endParaRPr>
          </a:p>
          <a:p>
            <a:pPr marL="315595" marR="5080" indent="-302895">
              <a:lnSpc>
                <a:spcPct val="100000"/>
              </a:lnSpc>
              <a:spcBef>
                <a:spcPts val="765"/>
              </a:spcBef>
              <a:buFont typeface="Arial"/>
              <a:buChar char="•"/>
              <a:tabLst>
                <a:tab pos="316230" algn="l"/>
              </a:tabLst>
            </a:pPr>
            <a:r>
              <a:rPr sz="3200" b="1" spc="-15" dirty="0">
                <a:latin typeface="Arial"/>
                <a:cs typeface="Arial"/>
              </a:rPr>
              <a:t>In </a:t>
            </a:r>
            <a:r>
              <a:rPr sz="3200" b="1" spc="-25" dirty="0">
                <a:latin typeface="Arial"/>
                <a:cs typeface="Arial"/>
              </a:rPr>
              <a:t>th</a:t>
            </a:r>
            <a:r>
              <a:rPr sz="3200" b="1" spc="-20" dirty="0">
                <a:latin typeface="Arial"/>
                <a:cs typeface="Arial"/>
              </a:rPr>
              <a:t>e</a:t>
            </a:r>
            <a:r>
              <a:rPr sz="3200" b="1" spc="-15" dirty="0">
                <a:latin typeface="Arial"/>
                <a:cs typeface="Arial"/>
              </a:rPr>
              <a:t> </a:t>
            </a:r>
            <a:r>
              <a:rPr sz="3200" b="1" spc="-25" dirty="0">
                <a:latin typeface="Arial"/>
                <a:cs typeface="Arial"/>
              </a:rPr>
              <a:t>a</a:t>
            </a:r>
            <a:r>
              <a:rPr sz="3200" b="1" spc="-20" dirty="0">
                <a:latin typeface="Arial"/>
                <a:cs typeface="Arial"/>
              </a:rPr>
              <a:t>bsence</a:t>
            </a:r>
            <a:r>
              <a:rPr sz="3200" b="1" spc="-30" dirty="0">
                <a:latin typeface="Arial"/>
                <a:cs typeface="Arial"/>
              </a:rPr>
              <a:t> </a:t>
            </a:r>
            <a:r>
              <a:rPr sz="3200" b="1" spc="-20" dirty="0">
                <a:latin typeface="Arial"/>
                <a:cs typeface="Arial"/>
              </a:rPr>
              <a:t>of</a:t>
            </a:r>
            <a:r>
              <a:rPr sz="3200" b="1" spc="-15" dirty="0">
                <a:latin typeface="Arial"/>
                <a:cs typeface="Arial"/>
              </a:rPr>
              <a:t> </a:t>
            </a:r>
            <a:r>
              <a:rPr sz="3200" b="1" spc="-20" dirty="0">
                <a:latin typeface="Arial"/>
                <a:cs typeface="Arial"/>
              </a:rPr>
              <a:t>heart</a:t>
            </a:r>
            <a:r>
              <a:rPr sz="3200" b="1" spc="-10" dirty="0">
                <a:latin typeface="Arial"/>
                <a:cs typeface="Arial"/>
              </a:rPr>
              <a:t> </a:t>
            </a:r>
            <a:r>
              <a:rPr sz="3200" b="1" spc="-20" dirty="0">
                <a:latin typeface="Arial"/>
                <a:cs typeface="Arial"/>
              </a:rPr>
              <a:t>failure</a:t>
            </a:r>
            <a:r>
              <a:rPr sz="3200" b="1" spc="-10" dirty="0">
                <a:latin typeface="Arial"/>
                <a:cs typeface="Arial"/>
              </a:rPr>
              <a:t>,</a:t>
            </a:r>
            <a:r>
              <a:rPr sz="3200" b="1" spc="-5" dirty="0">
                <a:latin typeface="Arial"/>
                <a:cs typeface="Arial"/>
              </a:rPr>
              <a:t> </a:t>
            </a:r>
            <a:r>
              <a:rPr sz="3200" b="1" spc="-20" dirty="0">
                <a:latin typeface="Arial"/>
                <a:cs typeface="Arial"/>
              </a:rPr>
              <a:t>blood pressure decreases, owing</a:t>
            </a:r>
            <a:r>
              <a:rPr sz="3200" b="1" spc="-30" dirty="0">
                <a:latin typeface="Arial"/>
                <a:cs typeface="Arial"/>
              </a:rPr>
              <a:t> </a:t>
            </a:r>
            <a:r>
              <a:rPr sz="3200" b="1" spc="-25" dirty="0">
                <a:latin typeface="Arial"/>
                <a:cs typeface="Arial"/>
              </a:rPr>
              <a:t>to decrease</a:t>
            </a:r>
            <a:r>
              <a:rPr sz="3200" b="1" spc="-20" dirty="0">
                <a:latin typeface="Arial"/>
                <a:cs typeface="Arial"/>
              </a:rPr>
              <a:t>d</a:t>
            </a:r>
            <a:r>
              <a:rPr sz="3200" b="1" spc="-25" dirty="0">
                <a:latin typeface="Arial"/>
                <a:cs typeface="Arial"/>
              </a:rPr>
              <a:t> vascula</a:t>
            </a:r>
            <a:r>
              <a:rPr sz="3200" b="1" spc="-15" dirty="0">
                <a:latin typeface="Arial"/>
                <a:cs typeface="Arial"/>
              </a:rPr>
              <a:t>r</a:t>
            </a:r>
            <a:r>
              <a:rPr sz="3200" b="1" spc="-5" dirty="0">
                <a:latin typeface="Arial"/>
                <a:cs typeface="Arial"/>
              </a:rPr>
              <a:t> </a:t>
            </a:r>
            <a:r>
              <a:rPr sz="3200" b="1" spc="-25" dirty="0">
                <a:latin typeface="Arial"/>
                <a:cs typeface="Arial"/>
              </a:rPr>
              <a:t>resistanc</a:t>
            </a:r>
            <a:r>
              <a:rPr sz="3200" b="1" spc="-15" dirty="0">
                <a:latin typeface="Arial"/>
                <a:cs typeface="Arial"/>
              </a:rPr>
              <a:t>e</a:t>
            </a:r>
            <a:r>
              <a:rPr sz="3200" b="1" spc="-10" dirty="0">
                <a:latin typeface="Arial"/>
                <a:cs typeface="Arial"/>
              </a:rPr>
              <a:t>,</a:t>
            </a:r>
            <a:r>
              <a:rPr sz="3200" b="1" spc="-20" dirty="0">
                <a:latin typeface="Arial"/>
                <a:cs typeface="Arial"/>
              </a:rPr>
              <a:t> whereas</a:t>
            </a:r>
            <a:r>
              <a:rPr sz="3200" b="1" spc="-25" dirty="0">
                <a:latin typeface="Arial"/>
                <a:cs typeface="Arial"/>
              </a:rPr>
              <a:t> cardia</a:t>
            </a:r>
            <a:r>
              <a:rPr sz="3200" b="1" spc="-20" dirty="0">
                <a:latin typeface="Arial"/>
                <a:cs typeface="Arial"/>
              </a:rPr>
              <a:t>c</a:t>
            </a:r>
            <a:r>
              <a:rPr sz="3200" b="1" spc="-15" dirty="0">
                <a:latin typeface="Arial"/>
                <a:cs typeface="Arial"/>
              </a:rPr>
              <a:t> </a:t>
            </a:r>
            <a:r>
              <a:rPr sz="3200" b="1" spc="-20" dirty="0">
                <a:latin typeface="Arial"/>
                <a:cs typeface="Arial"/>
              </a:rPr>
              <a:t>output does not change</a:t>
            </a:r>
            <a:r>
              <a:rPr sz="3200" b="1" spc="-35" dirty="0">
                <a:latin typeface="Arial"/>
                <a:cs typeface="Arial"/>
              </a:rPr>
              <a:t> </a:t>
            </a:r>
            <a:r>
              <a:rPr sz="3200" b="1" spc="-20" dirty="0">
                <a:latin typeface="Arial"/>
                <a:cs typeface="Arial"/>
              </a:rPr>
              <a:t>or</a:t>
            </a:r>
            <a:r>
              <a:rPr sz="3200" b="1" dirty="0">
                <a:latin typeface="Arial"/>
                <a:cs typeface="Arial"/>
              </a:rPr>
              <a:t> </a:t>
            </a:r>
            <a:r>
              <a:rPr sz="3200" b="1" spc="-25" dirty="0">
                <a:latin typeface="Arial"/>
                <a:cs typeface="Arial"/>
              </a:rPr>
              <a:t>decrease</a:t>
            </a:r>
            <a:r>
              <a:rPr sz="3200" b="1" spc="-20" dirty="0">
                <a:latin typeface="Arial"/>
                <a:cs typeface="Arial"/>
              </a:rPr>
              <a:t>s</a:t>
            </a:r>
            <a:r>
              <a:rPr sz="3200" b="1" spc="-15" dirty="0">
                <a:latin typeface="Arial"/>
                <a:cs typeface="Arial"/>
              </a:rPr>
              <a:t> </a:t>
            </a:r>
            <a:r>
              <a:rPr sz="3200" b="1" spc="-20" dirty="0">
                <a:latin typeface="Arial"/>
                <a:cs typeface="Arial"/>
              </a:rPr>
              <a:t>slightl</a:t>
            </a:r>
            <a:r>
              <a:rPr sz="3200" b="1" spc="-15" dirty="0">
                <a:latin typeface="Arial"/>
                <a:cs typeface="Arial"/>
              </a:rPr>
              <a:t>y.</a:t>
            </a:r>
            <a:endParaRPr sz="3200" dirty="0">
              <a:latin typeface="Arial"/>
              <a:cs typeface="Aria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842891" y="949783"/>
            <a:ext cx="7138682" cy="1089660"/>
          </a:xfrm>
          <a:prstGeom prst="rect">
            <a:avLst/>
          </a:prstGeom>
        </p:spPr>
        <p:txBody>
          <a:bodyPr vert="horz" wrap="square" lIns="0" tIns="256852" rIns="0" bIns="0" rtlCol="0">
            <a:spAutoFit/>
          </a:bodyPr>
          <a:lstStyle/>
          <a:p>
            <a:pPr marL="650875">
              <a:lnSpc>
                <a:spcPct val="100000"/>
              </a:lnSpc>
            </a:pPr>
            <a:r>
              <a:rPr sz="4400" spc="-30" dirty="0"/>
              <a:t>Sodium </a:t>
            </a:r>
            <a:r>
              <a:rPr sz="4400" spc="-20" dirty="0"/>
              <a:t>Nitr</a:t>
            </a:r>
            <a:r>
              <a:rPr sz="4400" spc="-35" dirty="0"/>
              <a:t>o</a:t>
            </a:r>
            <a:r>
              <a:rPr sz="4400" spc="-25" dirty="0"/>
              <a:t>prusside</a:t>
            </a:r>
            <a:endParaRPr sz="4400" dirty="0"/>
          </a:p>
        </p:txBody>
      </p:sp>
      <p:sp>
        <p:nvSpPr>
          <p:cNvPr id="3" name="object 3"/>
          <p:cNvSpPr/>
          <p:nvPr/>
        </p:nvSpPr>
        <p:spPr>
          <a:xfrm>
            <a:off x="1232039" y="1949195"/>
            <a:ext cx="8229600" cy="914400"/>
          </a:xfrm>
          <a:custGeom>
            <a:avLst/>
            <a:gdLst/>
            <a:ahLst/>
            <a:cxnLst/>
            <a:rect l="l" t="t" r="r" b="b"/>
            <a:pathLst>
              <a:path w="8229600" h="914400">
                <a:moveTo>
                  <a:pt x="0" y="0"/>
                </a:moveTo>
                <a:lnTo>
                  <a:pt x="0" y="914400"/>
                </a:lnTo>
                <a:lnTo>
                  <a:pt x="8229600" y="914400"/>
                </a:lnTo>
                <a:lnTo>
                  <a:pt x="8229600" y="0"/>
                </a:lnTo>
                <a:lnTo>
                  <a:pt x="0" y="0"/>
                </a:lnTo>
                <a:close/>
              </a:path>
            </a:pathLst>
          </a:custGeom>
          <a:solidFill>
            <a:srgbClr val="FFFFFF"/>
          </a:solidFill>
        </p:spPr>
        <p:txBody>
          <a:bodyPr wrap="square" lIns="0" tIns="0" rIns="0" bIns="0" rtlCol="0"/>
          <a:lstStyle/>
          <a:p>
            <a:endParaRPr/>
          </a:p>
        </p:txBody>
      </p:sp>
      <p:sp>
        <p:nvSpPr>
          <p:cNvPr id="4" name="object 4"/>
          <p:cNvSpPr txBox="1"/>
          <p:nvPr/>
        </p:nvSpPr>
        <p:spPr>
          <a:xfrm>
            <a:off x="1453267" y="2409014"/>
            <a:ext cx="7698740" cy="1407160"/>
          </a:xfrm>
          <a:prstGeom prst="rect">
            <a:avLst/>
          </a:prstGeom>
        </p:spPr>
        <p:txBody>
          <a:bodyPr vert="horz" wrap="square" lIns="0" tIns="0" rIns="0" bIns="0" rtlCol="0">
            <a:spAutoFit/>
          </a:bodyPr>
          <a:lstStyle/>
          <a:p>
            <a:pPr marL="315595" marR="5080" indent="-302895">
              <a:lnSpc>
                <a:spcPct val="100000"/>
              </a:lnSpc>
              <a:buFont typeface="Arial"/>
              <a:buChar char="•"/>
              <a:tabLst>
                <a:tab pos="316230" algn="l"/>
              </a:tabLst>
            </a:pPr>
            <a:r>
              <a:rPr sz="3200" b="1" spc="-15" dirty="0">
                <a:latin typeface="Arial"/>
                <a:cs typeface="Arial"/>
              </a:rPr>
              <a:t>I</a:t>
            </a:r>
            <a:r>
              <a:rPr sz="3200" b="1" spc="-20" dirty="0">
                <a:latin typeface="Arial"/>
                <a:cs typeface="Arial"/>
              </a:rPr>
              <a:t>n</a:t>
            </a:r>
            <a:r>
              <a:rPr sz="3200" b="1" spc="-10" dirty="0">
                <a:latin typeface="Arial"/>
                <a:cs typeface="Arial"/>
              </a:rPr>
              <a:t> </a:t>
            </a:r>
            <a:r>
              <a:rPr sz="3200" b="1" spc="-20" dirty="0">
                <a:latin typeface="Arial"/>
                <a:cs typeface="Arial"/>
              </a:rPr>
              <a:t>patients</a:t>
            </a:r>
            <a:r>
              <a:rPr sz="3200" b="1" spc="-30" dirty="0">
                <a:latin typeface="Arial"/>
                <a:cs typeface="Arial"/>
              </a:rPr>
              <a:t> </a:t>
            </a:r>
            <a:r>
              <a:rPr sz="3200" b="1" spc="-20" dirty="0">
                <a:latin typeface="Arial"/>
                <a:cs typeface="Arial"/>
              </a:rPr>
              <a:t>with</a:t>
            </a:r>
            <a:r>
              <a:rPr sz="3200" b="1" spc="-10" dirty="0">
                <a:latin typeface="Arial"/>
                <a:cs typeface="Arial"/>
              </a:rPr>
              <a:t> </a:t>
            </a:r>
            <a:r>
              <a:rPr sz="3200" b="1" spc="-25" dirty="0">
                <a:latin typeface="Arial"/>
                <a:cs typeface="Arial"/>
              </a:rPr>
              <a:t>hear</a:t>
            </a:r>
            <a:r>
              <a:rPr sz="3200" b="1" spc="-15" dirty="0">
                <a:latin typeface="Arial"/>
                <a:cs typeface="Arial"/>
              </a:rPr>
              <a:t>t </a:t>
            </a:r>
            <a:r>
              <a:rPr sz="3200" b="1" spc="-20" dirty="0">
                <a:latin typeface="Arial"/>
                <a:cs typeface="Arial"/>
              </a:rPr>
              <a:t>failure</a:t>
            </a:r>
            <a:r>
              <a:rPr sz="3200" b="1" spc="-10" dirty="0">
                <a:latin typeface="Arial"/>
                <a:cs typeface="Arial"/>
              </a:rPr>
              <a:t> </a:t>
            </a:r>
            <a:r>
              <a:rPr sz="3200" b="1" spc="-25" dirty="0">
                <a:latin typeface="Arial"/>
                <a:cs typeface="Arial"/>
              </a:rPr>
              <a:t>an</a:t>
            </a:r>
            <a:r>
              <a:rPr sz="3200" b="1" spc="-20" dirty="0">
                <a:latin typeface="Arial"/>
                <a:cs typeface="Arial"/>
              </a:rPr>
              <a:t>d </a:t>
            </a:r>
            <a:r>
              <a:rPr sz="3200" b="1" spc="-25" dirty="0">
                <a:latin typeface="Arial"/>
                <a:cs typeface="Arial"/>
              </a:rPr>
              <a:t>low</a:t>
            </a:r>
            <a:r>
              <a:rPr sz="3200" b="1" spc="-20" dirty="0">
                <a:latin typeface="Arial"/>
                <a:cs typeface="Arial"/>
              </a:rPr>
              <a:t> cardiac</a:t>
            </a:r>
            <a:r>
              <a:rPr sz="3200" b="1" spc="-5" dirty="0">
                <a:latin typeface="Arial"/>
                <a:cs typeface="Arial"/>
              </a:rPr>
              <a:t> </a:t>
            </a:r>
            <a:r>
              <a:rPr sz="3200" b="1" spc="-20" dirty="0">
                <a:latin typeface="Arial"/>
                <a:cs typeface="Arial"/>
              </a:rPr>
              <a:t>output,</a:t>
            </a:r>
            <a:r>
              <a:rPr sz="3200" b="1" spc="-30" dirty="0">
                <a:latin typeface="Arial"/>
                <a:cs typeface="Arial"/>
              </a:rPr>
              <a:t> </a:t>
            </a:r>
            <a:r>
              <a:rPr sz="3200" b="1" spc="-20" dirty="0">
                <a:latin typeface="Arial"/>
                <a:cs typeface="Arial"/>
              </a:rPr>
              <a:t>output</a:t>
            </a:r>
            <a:r>
              <a:rPr sz="3200" b="1" spc="-25" dirty="0">
                <a:latin typeface="Arial"/>
                <a:cs typeface="Arial"/>
              </a:rPr>
              <a:t> </a:t>
            </a:r>
            <a:r>
              <a:rPr sz="3200" b="1" spc="-20" dirty="0">
                <a:latin typeface="Arial"/>
                <a:cs typeface="Arial"/>
              </a:rPr>
              <a:t>often</a:t>
            </a:r>
            <a:r>
              <a:rPr sz="3200" b="1" spc="-30" dirty="0">
                <a:latin typeface="Arial"/>
                <a:cs typeface="Arial"/>
              </a:rPr>
              <a:t> </a:t>
            </a:r>
            <a:r>
              <a:rPr sz="3200" b="1" spc="-20" dirty="0">
                <a:latin typeface="Arial"/>
                <a:cs typeface="Arial"/>
              </a:rPr>
              <a:t>increases owing</a:t>
            </a:r>
            <a:r>
              <a:rPr sz="3200" b="1" spc="-30" dirty="0">
                <a:latin typeface="Arial"/>
                <a:cs typeface="Arial"/>
              </a:rPr>
              <a:t> </a:t>
            </a:r>
            <a:r>
              <a:rPr sz="3200" b="1" spc="-20" dirty="0">
                <a:latin typeface="Arial"/>
                <a:cs typeface="Arial"/>
              </a:rPr>
              <a:t>to</a:t>
            </a:r>
            <a:r>
              <a:rPr sz="3200" b="1" spc="-10" dirty="0">
                <a:latin typeface="Arial"/>
                <a:cs typeface="Arial"/>
              </a:rPr>
              <a:t> </a:t>
            </a:r>
            <a:r>
              <a:rPr sz="3200" b="1" spc="-20" dirty="0">
                <a:latin typeface="Arial"/>
                <a:cs typeface="Arial"/>
              </a:rPr>
              <a:t>after-load</a:t>
            </a:r>
            <a:r>
              <a:rPr sz="3200" b="1" spc="-10" dirty="0">
                <a:latin typeface="Arial"/>
                <a:cs typeface="Arial"/>
              </a:rPr>
              <a:t> </a:t>
            </a:r>
            <a:r>
              <a:rPr sz="3200" b="1" spc="-25" dirty="0">
                <a:latin typeface="Arial"/>
                <a:cs typeface="Arial"/>
              </a:rPr>
              <a:t>reduction.</a:t>
            </a:r>
            <a:endParaRPr sz="3200" dirty="0">
              <a:latin typeface="Arial"/>
              <a:cs typeface="Aria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834255" y="949783"/>
            <a:ext cx="7138682" cy="1089660"/>
          </a:xfrm>
          <a:prstGeom prst="rect">
            <a:avLst/>
          </a:prstGeom>
        </p:spPr>
        <p:txBody>
          <a:bodyPr vert="horz" wrap="square" lIns="0" tIns="256852" rIns="0" bIns="0" rtlCol="0">
            <a:spAutoFit/>
          </a:bodyPr>
          <a:lstStyle/>
          <a:p>
            <a:pPr marL="650875">
              <a:lnSpc>
                <a:spcPct val="100000"/>
              </a:lnSpc>
            </a:pPr>
            <a:r>
              <a:rPr sz="4400" spc="-30" dirty="0"/>
              <a:t>Sodium </a:t>
            </a:r>
            <a:r>
              <a:rPr sz="4400" spc="-20" dirty="0"/>
              <a:t>Nitr</a:t>
            </a:r>
            <a:r>
              <a:rPr sz="4400" spc="-35" dirty="0"/>
              <a:t>o</a:t>
            </a:r>
            <a:r>
              <a:rPr sz="4400" spc="-25" dirty="0"/>
              <a:t>prusside</a:t>
            </a:r>
            <a:endParaRPr sz="4400" dirty="0"/>
          </a:p>
        </p:txBody>
      </p:sp>
      <p:sp>
        <p:nvSpPr>
          <p:cNvPr id="3" name="object 3"/>
          <p:cNvSpPr/>
          <p:nvPr/>
        </p:nvSpPr>
        <p:spPr>
          <a:xfrm>
            <a:off x="1232039" y="1949195"/>
            <a:ext cx="8229600" cy="914400"/>
          </a:xfrm>
          <a:custGeom>
            <a:avLst/>
            <a:gdLst/>
            <a:ahLst/>
            <a:cxnLst/>
            <a:rect l="l" t="t" r="r" b="b"/>
            <a:pathLst>
              <a:path w="8229600" h="914400">
                <a:moveTo>
                  <a:pt x="0" y="0"/>
                </a:moveTo>
                <a:lnTo>
                  <a:pt x="0" y="914400"/>
                </a:lnTo>
                <a:lnTo>
                  <a:pt x="8229600" y="914400"/>
                </a:lnTo>
                <a:lnTo>
                  <a:pt x="8229600" y="0"/>
                </a:lnTo>
                <a:lnTo>
                  <a:pt x="0" y="0"/>
                </a:lnTo>
                <a:close/>
              </a:path>
            </a:pathLst>
          </a:custGeom>
          <a:solidFill>
            <a:srgbClr val="FFFFFF"/>
          </a:solidFill>
        </p:spPr>
        <p:txBody>
          <a:bodyPr wrap="square" lIns="0" tIns="0" rIns="0" bIns="0" rtlCol="0"/>
          <a:lstStyle/>
          <a:p>
            <a:endParaRPr/>
          </a:p>
        </p:txBody>
      </p:sp>
      <p:sp>
        <p:nvSpPr>
          <p:cNvPr id="4" name="object 4"/>
          <p:cNvSpPr/>
          <p:nvPr/>
        </p:nvSpPr>
        <p:spPr>
          <a:xfrm>
            <a:off x="1232039" y="3777996"/>
            <a:ext cx="8229600" cy="914400"/>
          </a:xfrm>
          <a:custGeom>
            <a:avLst/>
            <a:gdLst/>
            <a:ahLst/>
            <a:cxnLst/>
            <a:rect l="l" t="t" r="r" b="b"/>
            <a:pathLst>
              <a:path w="8229600" h="914400">
                <a:moveTo>
                  <a:pt x="0" y="0"/>
                </a:moveTo>
                <a:lnTo>
                  <a:pt x="0" y="914400"/>
                </a:lnTo>
                <a:lnTo>
                  <a:pt x="8229600" y="914400"/>
                </a:lnTo>
                <a:lnTo>
                  <a:pt x="8229600" y="0"/>
                </a:lnTo>
                <a:lnTo>
                  <a:pt x="0" y="0"/>
                </a:lnTo>
                <a:close/>
              </a:path>
            </a:pathLst>
          </a:custGeom>
          <a:solidFill>
            <a:srgbClr val="FFFFFF"/>
          </a:solidFill>
        </p:spPr>
        <p:txBody>
          <a:bodyPr wrap="square" lIns="0" tIns="0" rIns="0" bIns="0" rtlCol="0"/>
          <a:lstStyle/>
          <a:p>
            <a:endParaRPr/>
          </a:p>
        </p:txBody>
      </p:sp>
      <p:sp>
        <p:nvSpPr>
          <p:cNvPr id="5" name="object 5"/>
          <p:cNvSpPr txBox="1"/>
          <p:nvPr/>
        </p:nvSpPr>
        <p:spPr>
          <a:xfrm>
            <a:off x="1453267" y="2409014"/>
            <a:ext cx="7519670" cy="3552825"/>
          </a:xfrm>
          <a:prstGeom prst="rect">
            <a:avLst/>
          </a:prstGeom>
        </p:spPr>
        <p:txBody>
          <a:bodyPr vert="horz" wrap="square" lIns="0" tIns="0" rIns="0" bIns="0" rtlCol="0">
            <a:spAutoFit/>
          </a:bodyPr>
          <a:lstStyle/>
          <a:p>
            <a:pPr marL="12700">
              <a:lnSpc>
                <a:spcPct val="100000"/>
              </a:lnSpc>
            </a:pPr>
            <a:r>
              <a:rPr sz="3200" b="1" spc="-25" dirty="0">
                <a:solidFill>
                  <a:srgbClr val="000065"/>
                </a:solidFill>
                <a:latin typeface="Arial"/>
                <a:cs typeface="Arial"/>
              </a:rPr>
              <a:t>Pharmacokinetics:</a:t>
            </a:r>
            <a:endParaRPr sz="3200" dirty="0">
              <a:latin typeface="Arial"/>
              <a:cs typeface="Arial"/>
            </a:endParaRPr>
          </a:p>
          <a:p>
            <a:pPr marL="315595" marR="5080" indent="-302895">
              <a:lnSpc>
                <a:spcPct val="100000"/>
              </a:lnSpc>
              <a:spcBef>
                <a:spcPts val="765"/>
              </a:spcBef>
              <a:buFont typeface="Arial"/>
              <a:buChar char="•"/>
              <a:tabLst>
                <a:tab pos="316230" algn="l"/>
              </a:tabLst>
            </a:pPr>
            <a:r>
              <a:rPr sz="3200" b="1" spc="-25" dirty="0">
                <a:latin typeface="Arial"/>
                <a:cs typeface="Arial"/>
              </a:rPr>
              <a:t>Nitroprussid</a:t>
            </a:r>
            <a:r>
              <a:rPr sz="3200" b="1" spc="-20" dirty="0">
                <a:latin typeface="Arial"/>
                <a:cs typeface="Arial"/>
              </a:rPr>
              <a:t>e </a:t>
            </a:r>
            <a:r>
              <a:rPr sz="3200" b="1" spc="-15" dirty="0">
                <a:latin typeface="Arial"/>
                <a:cs typeface="Arial"/>
              </a:rPr>
              <a:t>is</a:t>
            </a:r>
            <a:r>
              <a:rPr sz="3200" b="1" spc="-10" dirty="0">
                <a:latin typeface="Arial"/>
                <a:cs typeface="Arial"/>
              </a:rPr>
              <a:t> </a:t>
            </a:r>
            <a:r>
              <a:rPr sz="3200" b="1" spc="-20" dirty="0">
                <a:latin typeface="Arial"/>
                <a:cs typeface="Arial"/>
              </a:rPr>
              <a:t>a</a:t>
            </a:r>
            <a:r>
              <a:rPr sz="3200" b="1" spc="-10" dirty="0">
                <a:latin typeface="Arial"/>
                <a:cs typeface="Arial"/>
              </a:rPr>
              <a:t> </a:t>
            </a:r>
            <a:r>
              <a:rPr sz="3200" b="1" spc="-25" dirty="0">
                <a:latin typeface="Arial"/>
                <a:cs typeface="Arial"/>
              </a:rPr>
              <a:t>comple</a:t>
            </a:r>
            <a:r>
              <a:rPr sz="3200" b="1" spc="-20" dirty="0">
                <a:latin typeface="Arial"/>
                <a:cs typeface="Arial"/>
              </a:rPr>
              <a:t>x</a:t>
            </a:r>
            <a:r>
              <a:rPr sz="3200" b="1" spc="-5" dirty="0">
                <a:latin typeface="Arial"/>
                <a:cs typeface="Arial"/>
              </a:rPr>
              <a:t> </a:t>
            </a:r>
            <a:r>
              <a:rPr sz="3200" b="1" spc="-20" dirty="0">
                <a:latin typeface="Arial"/>
                <a:cs typeface="Arial"/>
              </a:rPr>
              <a:t>of</a:t>
            </a:r>
            <a:r>
              <a:rPr sz="3200" b="1" spc="-10" dirty="0">
                <a:latin typeface="Arial"/>
                <a:cs typeface="Arial"/>
              </a:rPr>
              <a:t> </a:t>
            </a:r>
            <a:r>
              <a:rPr sz="3200" b="1" spc="-25" dirty="0">
                <a:latin typeface="Arial"/>
                <a:cs typeface="Arial"/>
              </a:rPr>
              <a:t>ferrous</a:t>
            </a:r>
            <a:r>
              <a:rPr sz="3200" b="1" spc="-15" dirty="0">
                <a:latin typeface="Arial"/>
                <a:cs typeface="Arial"/>
              </a:rPr>
              <a:t> iro</a:t>
            </a:r>
            <a:r>
              <a:rPr sz="3200" b="1" spc="-25" dirty="0">
                <a:latin typeface="Arial"/>
                <a:cs typeface="Arial"/>
              </a:rPr>
              <a:t>n</a:t>
            </a:r>
            <a:r>
              <a:rPr sz="3200" b="1" spc="-10" dirty="0">
                <a:latin typeface="Arial"/>
                <a:cs typeface="Arial"/>
              </a:rPr>
              <a:t>,</a:t>
            </a:r>
            <a:r>
              <a:rPr sz="3200" b="1" spc="-15" dirty="0">
                <a:latin typeface="Arial"/>
                <a:cs typeface="Arial"/>
              </a:rPr>
              <a:t> </a:t>
            </a:r>
            <a:r>
              <a:rPr sz="3200" b="1" spc="-25" dirty="0">
                <a:latin typeface="Arial"/>
                <a:cs typeface="Arial"/>
              </a:rPr>
              <a:t>cyanid</a:t>
            </a:r>
            <a:r>
              <a:rPr sz="3200" b="1" spc="-20" dirty="0">
                <a:latin typeface="Arial"/>
                <a:cs typeface="Arial"/>
              </a:rPr>
              <a:t>e g</a:t>
            </a:r>
            <a:r>
              <a:rPr sz="3200" b="1" spc="-25" dirty="0">
                <a:latin typeface="Arial"/>
                <a:cs typeface="Arial"/>
              </a:rPr>
              <a:t>roups</a:t>
            </a:r>
            <a:r>
              <a:rPr sz="3200" b="1" spc="-10" dirty="0">
                <a:latin typeface="Arial"/>
                <a:cs typeface="Arial"/>
              </a:rPr>
              <a:t>,</a:t>
            </a:r>
            <a:r>
              <a:rPr sz="3200" b="1" spc="-20" dirty="0">
                <a:latin typeface="Arial"/>
                <a:cs typeface="Arial"/>
              </a:rPr>
              <a:t> </a:t>
            </a:r>
            <a:r>
              <a:rPr sz="3200" b="1" spc="-25" dirty="0">
                <a:latin typeface="Arial"/>
                <a:cs typeface="Arial"/>
              </a:rPr>
              <a:t>a</a:t>
            </a:r>
            <a:r>
              <a:rPr sz="3200" b="1" spc="-20" dirty="0">
                <a:latin typeface="Arial"/>
                <a:cs typeface="Arial"/>
              </a:rPr>
              <a:t>nd</a:t>
            </a:r>
            <a:r>
              <a:rPr sz="3200" b="1" spc="-15" dirty="0">
                <a:latin typeface="Arial"/>
                <a:cs typeface="Arial"/>
              </a:rPr>
              <a:t> </a:t>
            </a:r>
            <a:r>
              <a:rPr sz="3200" b="1" spc="-20" dirty="0">
                <a:latin typeface="Arial"/>
                <a:cs typeface="Arial"/>
              </a:rPr>
              <a:t>a</a:t>
            </a:r>
            <a:r>
              <a:rPr sz="3200" b="1" spc="-10" dirty="0">
                <a:latin typeface="Arial"/>
                <a:cs typeface="Arial"/>
              </a:rPr>
              <a:t> </a:t>
            </a:r>
            <a:r>
              <a:rPr sz="3200" b="1" spc="-25" dirty="0">
                <a:latin typeface="Arial"/>
                <a:cs typeface="Arial"/>
              </a:rPr>
              <a:t>nitroso moiety.</a:t>
            </a:r>
            <a:endParaRPr sz="3200" dirty="0">
              <a:latin typeface="Arial"/>
              <a:cs typeface="Arial"/>
            </a:endParaRPr>
          </a:p>
          <a:p>
            <a:pPr marL="315595" marR="548005" indent="-302895" algn="just">
              <a:lnSpc>
                <a:spcPct val="100000"/>
              </a:lnSpc>
              <a:spcBef>
                <a:spcPts val="765"/>
              </a:spcBef>
              <a:buFont typeface="Arial"/>
              <a:buChar char="•"/>
              <a:tabLst>
                <a:tab pos="316230" algn="l"/>
              </a:tabLst>
            </a:pPr>
            <a:r>
              <a:rPr sz="3200" b="1" spc="-15" dirty="0">
                <a:latin typeface="Arial"/>
                <a:cs typeface="Arial"/>
              </a:rPr>
              <a:t>It i</a:t>
            </a:r>
            <a:r>
              <a:rPr sz="3200" b="1" spc="-20" dirty="0">
                <a:latin typeface="Arial"/>
                <a:cs typeface="Arial"/>
              </a:rPr>
              <a:t>s</a:t>
            </a:r>
            <a:r>
              <a:rPr sz="3200" b="1" spc="-5" dirty="0">
                <a:latin typeface="Arial"/>
                <a:cs typeface="Arial"/>
              </a:rPr>
              <a:t> </a:t>
            </a:r>
            <a:r>
              <a:rPr sz="3200" b="1" spc="-20" dirty="0">
                <a:latin typeface="Arial"/>
                <a:cs typeface="Arial"/>
              </a:rPr>
              <a:t>rapidly</a:t>
            </a:r>
            <a:r>
              <a:rPr sz="3200" b="1" spc="-15" dirty="0">
                <a:latin typeface="Arial"/>
                <a:cs typeface="Arial"/>
              </a:rPr>
              <a:t> </a:t>
            </a:r>
            <a:r>
              <a:rPr sz="3200" b="1" spc="-25" dirty="0">
                <a:latin typeface="Arial"/>
                <a:cs typeface="Arial"/>
              </a:rPr>
              <a:t>metabolize</a:t>
            </a:r>
            <a:r>
              <a:rPr sz="3200" b="1" spc="-20" dirty="0">
                <a:latin typeface="Arial"/>
                <a:cs typeface="Arial"/>
              </a:rPr>
              <a:t>d</a:t>
            </a:r>
            <a:r>
              <a:rPr sz="3200" b="1" spc="-10" dirty="0">
                <a:latin typeface="Arial"/>
                <a:cs typeface="Arial"/>
              </a:rPr>
              <a:t> </a:t>
            </a:r>
            <a:r>
              <a:rPr sz="3200" b="1" spc="-20" dirty="0">
                <a:latin typeface="Arial"/>
                <a:cs typeface="Arial"/>
              </a:rPr>
              <a:t>by</a:t>
            </a:r>
            <a:r>
              <a:rPr sz="3200" b="1" spc="-15" dirty="0">
                <a:latin typeface="Arial"/>
                <a:cs typeface="Arial"/>
              </a:rPr>
              <a:t> </a:t>
            </a:r>
            <a:r>
              <a:rPr sz="3200" b="1" spc="-25" dirty="0">
                <a:latin typeface="Arial"/>
                <a:cs typeface="Arial"/>
              </a:rPr>
              <a:t>uptake</a:t>
            </a:r>
            <a:r>
              <a:rPr sz="3200" b="1" spc="-15" dirty="0">
                <a:latin typeface="Arial"/>
                <a:cs typeface="Arial"/>
              </a:rPr>
              <a:t> into</a:t>
            </a:r>
            <a:r>
              <a:rPr sz="3200" b="1" spc="-10" dirty="0">
                <a:latin typeface="Arial"/>
                <a:cs typeface="Arial"/>
              </a:rPr>
              <a:t> </a:t>
            </a:r>
            <a:r>
              <a:rPr sz="3200" b="1" spc="-25" dirty="0">
                <a:latin typeface="Arial"/>
                <a:cs typeface="Arial"/>
              </a:rPr>
              <a:t>re</a:t>
            </a:r>
            <a:r>
              <a:rPr sz="3200" b="1" spc="-20" dirty="0">
                <a:latin typeface="Arial"/>
                <a:cs typeface="Arial"/>
              </a:rPr>
              <a:t>d</a:t>
            </a:r>
            <a:r>
              <a:rPr sz="3200" b="1" spc="-10" dirty="0">
                <a:latin typeface="Arial"/>
                <a:cs typeface="Arial"/>
              </a:rPr>
              <a:t> </a:t>
            </a:r>
            <a:r>
              <a:rPr sz="3200" b="1" spc="-20" dirty="0">
                <a:latin typeface="Arial"/>
                <a:cs typeface="Arial"/>
              </a:rPr>
              <a:t>blood</a:t>
            </a:r>
            <a:r>
              <a:rPr sz="3200" b="1" spc="-30" dirty="0">
                <a:latin typeface="Arial"/>
                <a:cs typeface="Arial"/>
              </a:rPr>
              <a:t> </a:t>
            </a:r>
            <a:r>
              <a:rPr sz="3200" b="1" spc="-20" dirty="0">
                <a:latin typeface="Arial"/>
                <a:cs typeface="Arial"/>
              </a:rPr>
              <a:t>cells</a:t>
            </a:r>
            <a:r>
              <a:rPr sz="3200" b="1" spc="-5" dirty="0">
                <a:latin typeface="Arial"/>
                <a:cs typeface="Arial"/>
              </a:rPr>
              <a:t> </a:t>
            </a:r>
            <a:r>
              <a:rPr sz="3200" b="1" spc="-20" dirty="0">
                <a:latin typeface="Arial"/>
                <a:cs typeface="Arial"/>
              </a:rPr>
              <a:t>with</a:t>
            </a:r>
            <a:r>
              <a:rPr sz="3200" b="1" spc="-10" dirty="0">
                <a:latin typeface="Arial"/>
                <a:cs typeface="Arial"/>
              </a:rPr>
              <a:t> </a:t>
            </a:r>
            <a:r>
              <a:rPr sz="3200" b="1" spc="-25" dirty="0">
                <a:latin typeface="Arial"/>
                <a:cs typeface="Arial"/>
              </a:rPr>
              <a:t>releas</a:t>
            </a:r>
            <a:r>
              <a:rPr sz="3200" b="1" spc="-20" dirty="0">
                <a:latin typeface="Arial"/>
                <a:cs typeface="Arial"/>
              </a:rPr>
              <a:t>e</a:t>
            </a:r>
            <a:r>
              <a:rPr sz="3200" b="1" spc="-5" dirty="0">
                <a:latin typeface="Arial"/>
                <a:cs typeface="Arial"/>
              </a:rPr>
              <a:t> </a:t>
            </a:r>
            <a:r>
              <a:rPr sz="3200" b="1" spc="-20" dirty="0">
                <a:latin typeface="Arial"/>
                <a:cs typeface="Arial"/>
              </a:rPr>
              <a:t>of</a:t>
            </a:r>
            <a:r>
              <a:rPr sz="3200" b="1" spc="-15" dirty="0">
                <a:latin typeface="Arial"/>
                <a:cs typeface="Arial"/>
              </a:rPr>
              <a:t> nit</a:t>
            </a:r>
            <a:r>
              <a:rPr sz="3200" b="1" spc="-20" dirty="0">
                <a:latin typeface="Arial"/>
                <a:cs typeface="Arial"/>
              </a:rPr>
              <a:t>r</a:t>
            </a:r>
            <a:r>
              <a:rPr sz="3200" b="1" spc="-15" dirty="0">
                <a:latin typeface="Arial"/>
                <a:cs typeface="Arial"/>
              </a:rPr>
              <a:t>i</a:t>
            </a:r>
            <a:r>
              <a:rPr sz="3200" b="1" spc="-20" dirty="0">
                <a:latin typeface="Arial"/>
                <a:cs typeface="Arial"/>
              </a:rPr>
              <a:t>c</a:t>
            </a:r>
            <a:r>
              <a:rPr sz="3200" b="1" spc="-10" dirty="0">
                <a:latin typeface="Arial"/>
                <a:cs typeface="Arial"/>
              </a:rPr>
              <a:t> </a:t>
            </a:r>
            <a:r>
              <a:rPr sz="3200" b="1" spc="-20" dirty="0">
                <a:latin typeface="Arial"/>
                <a:cs typeface="Arial"/>
              </a:rPr>
              <a:t>oxide </a:t>
            </a:r>
            <a:r>
              <a:rPr sz="3200" b="1" spc="-25" dirty="0">
                <a:latin typeface="Arial"/>
                <a:cs typeface="Arial"/>
              </a:rPr>
              <a:t>a</a:t>
            </a:r>
            <a:r>
              <a:rPr sz="3200" b="1" spc="-20" dirty="0">
                <a:latin typeface="Arial"/>
                <a:cs typeface="Arial"/>
              </a:rPr>
              <a:t>nd </a:t>
            </a:r>
            <a:r>
              <a:rPr sz="3200" b="1" spc="-30" dirty="0">
                <a:latin typeface="Arial"/>
                <a:cs typeface="Arial"/>
              </a:rPr>
              <a:t>cya</a:t>
            </a:r>
            <a:r>
              <a:rPr sz="3200" b="1" spc="-10" dirty="0">
                <a:latin typeface="Arial"/>
                <a:cs typeface="Arial"/>
              </a:rPr>
              <a:t>n</a:t>
            </a:r>
            <a:r>
              <a:rPr sz="3200" b="1" spc="-15" dirty="0">
                <a:latin typeface="Arial"/>
                <a:cs typeface="Arial"/>
              </a:rPr>
              <a:t>i</a:t>
            </a:r>
            <a:r>
              <a:rPr sz="3200" b="1" spc="-20" dirty="0">
                <a:latin typeface="Arial"/>
                <a:cs typeface="Arial"/>
              </a:rPr>
              <a:t>de.</a:t>
            </a:r>
            <a:endParaRPr sz="3200" dirty="0">
              <a:latin typeface="Arial"/>
              <a:cs typeface="Arial"/>
            </a:endParaRPr>
          </a:p>
        </p:txBody>
      </p:sp>
      <p:pic>
        <p:nvPicPr>
          <p:cNvPr id="7" name="Picture 2" descr="C:\Users\Owner\Desktop\images.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213850" y="2715220"/>
            <a:ext cx="857250" cy="857250"/>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8559800" y="3620095"/>
            <a:ext cx="2133600" cy="923330"/>
          </a:xfrm>
          <a:prstGeom prst="rect">
            <a:avLst/>
          </a:prstGeom>
          <a:noFill/>
        </p:spPr>
        <p:txBody>
          <a:bodyPr wrap="square" rtlCol="0">
            <a:spAutoFit/>
          </a:bodyPr>
          <a:lstStyle/>
          <a:p>
            <a:pPr algn="ctr"/>
            <a:r>
              <a:rPr lang="en-US" dirty="0" smtClean="0">
                <a:solidFill>
                  <a:srgbClr val="FF0000"/>
                </a:solidFill>
              </a:rPr>
              <a:t>The funny molecule “as the doctor mentioned”</a:t>
            </a:r>
            <a:endParaRPr lang="en-US" dirty="0">
              <a:solidFill>
                <a:srgbClr val="FF0000"/>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815288" y="832787"/>
            <a:ext cx="7138682" cy="1089660"/>
          </a:xfrm>
          <a:prstGeom prst="rect">
            <a:avLst/>
          </a:prstGeom>
        </p:spPr>
        <p:txBody>
          <a:bodyPr vert="horz" wrap="square" lIns="0" tIns="256852" rIns="0" bIns="0" rtlCol="0">
            <a:spAutoFit/>
          </a:bodyPr>
          <a:lstStyle/>
          <a:p>
            <a:pPr marL="650875">
              <a:lnSpc>
                <a:spcPct val="100000"/>
              </a:lnSpc>
            </a:pPr>
            <a:r>
              <a:rPr sz="4400" spc="-30" dirty="0"/>
              <a:t>Sodium </a:t>
            </a:r>
            <a:r>
              <a:rPr sz="4400" spc="-20" dirty="0"/>
              <a:t>Nitr</a:t>
            </a:r>
            <a:r>
              <a:rPr sz="4400" spc="-35" dirty="0"/>
              <a:t>o</a:t>
            </a:r>
            <a:r>
              <a:rPr sz="4400" spc="-25" dirty="0"/>
              <a:t>prusside</a:t>
            </a:r>
            <a:endParaRPr sz="4400" dirty="0"/>
          </a:p>
        </p:txBody>
      </p:sp>
      <p:sp>
        <p:nvSpPr>
          <p:cNvPr id="4" name="object 4"/>
          <p:cNvSpPr/>
          <p:nvPr/>
        </p:nvSpPr>
        <p:spPr>
          <a:xfrm>
            <a:off x="1232039" y="3777996"/>
            <a:ext cx="8229600" cy="914400"/>
          </a:xfrm>
          <a:custGeom>
            <a:avLst/>
            <a:gdLst/>
            <a:ahLst/>
            <a:cxnLst/>
            <a:rect l="l" t="t" r="r" b="b"/>
            <a:pathLst>
              <a:path w="8229600" h="914400">
                <a:moveTo>
                  <a:pt x="0" y="0"/>
                </a:moveTo>
                <a:lnTo>
                  <a:pt x="0" y="914400"/>
                </a:lnTo>
                <a:lnTo>
                  <a:pt x="8229600" y="914400"/>
                </a:lnTo>
                <a:lnTo>
                  <a:pt x="8229600" y="0"/>
                </a:lnTo>
                <a:lnTo>
                  <a:pt x="0" y="0"/>
                </a:lnTo>
                <a:close/>
              </a:path>
            </a:pathLst>
          </a:custGeom>
          <a:solidFill>
            <a:srgbClr val="FFFFFF"/>
          </a:solidFill>
        </p:spPr>
        <p:txBody>
          <a:bodyPr wrap="square" lIns="0" tIns="0" rIns="0" bIns="0" rtlCol="0"/>
          <a:lstStyle/>
          <a:p>
            <a:endParaRPr/>
          </a:p>
        </p:txBody>
      </p:sp>
      <p:sp>
        <p:nvSpPr>
          <p:cNvPr id="5" name="object 5"/>
          <p:cNvSpPr/>
          <p:nvPr/>
        </p:nvSpPr>
        <p:spPr>
          <a:xfrm>
            <a:off x="1232039" y="4692396"/>
            <a:ext cx="8229600" cy="914400"/>
          </a:xfrm>
          <a:custGeom>
            <a:avLst/>
            <a:gdLst/>
            <a:ahLst/>
            <a:cxnLst/>
            <a:rect l="l" t="t" r="r" b="b"/>
            <a:pathLst>
              <a:path w="8229600" h="914400">
                <a:moveTo>
                  <a:pt x="0" y="0"/>
                </a:moveTo>
                <a:lnTo>
                  <a:pt x="0" y="914400"/>
                </a:lnTo>
                <a:lnTo>
                  <a:pt x="8229600" y="914400"/>
                </a:lnTo>
                <a:lnTo>
                  <a:pt x="8229600" y="0"/>
                </a:lnTo>
                <a:lnTo>
                  <a:pt x="0" y="0"/>
                </a:lnTo>
                <a:close/>
              </a:path>
            </a:pathLst>
          </a:custGeom>
          <a:solidFill>
            <a:srgbClr val="FFFFFF"/>
          </a:solidFill>
        </p:spPr>
        <p:txBody>
          <a:bodyPr wrap="square" lIns="0" tIns="0" rIns="0" bIns="0" rtlCol="0"/>
          <a:lstStyle/>
          <a:p>
            <a:endParaRPr/>
          </a:p>
        </p:txBody>
      </p:sp>
      <p:sp>
        <p:nvSpPr>
          <p:cNvPr id="6" name="object 6"/>
          <p:cNvSpPr txBox="1"/>
          <p:nvPr/>
        </p:nvSpPr>
        <p:spPr>
          <a:xfrm>
            <a:off x="850900" y="2178886"/>
            <a:ext cx="9067800" cy="4903907"/>
          </a:xfrm>
          <a:prstGeom prst="rect">
            <a:avLst/>
          </a:prstGeom>
        </p:spPr>
        <p:txBody>
          <a:bodyPr vert="horz" wrap="square" lIns="0" tIns="0" rIns="0" bIns="0" rtlCol="0">
            <a:spAutoFit/>
          </a:bodyPr>
          <a:lstStyle/>
          <a:p>
            <a:pPr marL="315595" marR="5080" indent="-302895">
              <a:lnSpc>
                <a:spcPct val="100000"/>
              </a:lnSpc>
              <a:buFont typeface="Arial"/>
              <a:buChar char="•"/>
              <a:tabLst>
                <a:tab pos="316230" algn="l"/>
              </a:tabLst>
            </a:pPr>
            <a:r>
              <a:rPr sz="3200" b="1" spc="-25" dirty="0" smtClean="0">
                <a:latin typeface="Arial"/>
                <a:cs typeface="Arial"/>
              </a:rPr>
              <a:t>Cyanid</a:t>
            </a:r>
            <a:r>
              <a:rPr sz="3200" b="1" spc="-20" dirty="0" smtClean="0">
                <a:latin typeface="Arial"/>
                <a:cs typeface="Arial"/>
              </a:rPr>
              <a:t>e</a:t>
            </a:r>
            <a:r>
              <a:rPr lang="en-US" sz="3200" b="1" spc="-20" dirty="0" smtClean="0">
                <a:latin typeface="Arial"/>
                <a:cs typeface="Arial"/>
              </a:rPr>
              <a:t> </a:t>
            </a:r>
            <a:r>
              <a:rPr lang="en-US" sz="2400" b="1" spc="-20" dirty="0" smtClean="0">
                <a:solidFill>
                  <a:srgbClr val="FF0000"/>
                </a:solidFill>
                <a:latin typeface="Arial"/>
                <a:cs typeface="Arial"/>
              </a:rPr>
              <a:t>“the amount that’s released by this drug is small”</a:t>
            </a:r>
            <a:r>
              <a:rPr sz="3200" b="1" spc="-10" dirty="0" smtClean="0">
                <a:latin typeface="Arial"/>
                <a:cs typeface="Arial"/>
              </a:rPr>
              <a:t> </a:t>
            </a:r>
            <a:r>
              <a:rPr sz="3200" b="1" spc="-15" dirty="0">
                <a:latin typeface="Arial"/>
                <a:cs typeface="Arial"/>
              </a:rPr>
              <a:t>i</a:t>
            </a:r>
            <a:r>
              <a:rPr sz="3200" b="1" spc="-20" dirty="0">
                <a:latin typeface="Arial"/>
                <a:cs typeface="Arial"/>
              </a:rPr>
              <a:t>n</a:t>
            </a:r>
            <a:r>
              <a:rPr sz="3200" b="1" spc="-15" dirty="0">
                <a:latin typeface="Arial"/>
                <a:cs typeface="Arial"/>
              </a:rPr>
              <a:t> </a:t>
            </a:r>
            <a:r>
              <a:rPr sz="3200" b="1" spc="-20" dirty="0">
                <a:latin typeface="Arial"/>
                <a:cs typeface="Arial"/>
              </a:rPr>
              <a:t>turn</a:t>
            </a:r>
            <a:r>
              <a:rPr sz="3200" b="1" spc="-15" dirty="0">
                <a:latin typeface="Arial"/>
                <a:cs typeface="Arial"/>
              </a:rPr>
              <a:t> i</a:t>
            </a:r>
            <a:r>
              <a:rPr sz="3200" b="1" spc="-20" dirty="0">
                <a:latin typeface="Arial"/>
                <a:cs typeface="Arial"/>
              </a:rPr>
              <a:t>s</a:t>
            </a:r>
            <a:r>
              <a:rPr sz="3200" b="1" spc="-15" dirty="0">
                <a:latin typeface="Arial"/>
                <a:cs typeface="Arial"/>
              </a:rPr>
              <a:t> </a:t>
            </a:r>
            <a:r>
              <a:rPr sz="3200" b="1" spc="-25" dirty="0">
                <a:latin typeface="Arial"/>
                <a:cs typeface="Arial"/>
              </a:rPr>
              <a:t>metabolize</a:t>
            </a:r>
            <a:r>
              <a:rPr sz="3200" b="1" spc="-20" dirty="0">
                <a:latin typeface="Arial"/>
                <a:cs typeface="Arial"/>
              </a:rPr>
              <a:t>d</a:t>
            </a:r>
            <a:r>
              <a:rPr sz="3200" b="1" spc="-5" dirty="0">
                <a:latin typeface="Arial"/>
                <a:cs typeface="Arial"/>
              </a:rPr>
              <a:t> </a:t>
            </a:r>
            <a:r>
              <a:rPr sz="3200" b="1" spc="-25" dirty="0">
                <a:latin typeface="Arial"/>
                <a:cs typeface="Arial"/>
              </a:rPr>
              <a:t>b</a:t>
            </a:r>
            <a:r>
              <a:rPr sz="3200" b="1" spc="-20" dirty="0">
                <a:latin typeface="Arial"/>
                <a:cs typeface="Arial"/>
              </a:rPr>
              <a:t>y</a:t>
            </a:r>
            <a:r>
              <a:rPr sz="3200" b="1" spc="-15" dirty="0">
                <a:latin typeface="Arial"/>
                <a:cs typeface="Arial"/>
              </a:rPr>
              <a:t> </a:t>
            </a:r>
            <a:r>
              <a:rPr sz="3200" b="1" spc="-25" dirty="0">
                <a:latin typeface="Arial"/>
                <a:cs typeface="Arial"/>
              </a:rPr>
              <a:t>the mitochondria</a:t>
            </a:r>
            <a:r>
              <a:rPr sz="3200" b="1" spc="-10" dirty="0">
                <a:latin typeface="Arial"/>
                <a:cs typeface="Arial"/>
              </a:rPr>
              <a:t>l</a:t>
            </a:r>
            <a:r>
              <a:rPr sz="3200" b="1" spc="-5" dirty="0">
                <a:latin typeface="Arial"/>
                <a:cs typeface="Arial"/>
              </a:rPr>
              <a:t> </a:t>
            </a:r>
            <a:r>
              <a:rPr sz="3200" b="1" spc="-25" dirty="0">
                <a:latin typeface="Arial"/>
                <a:cs typeface="Arial"/>
              </a:rPr>
              <a:t>enzym</a:t>
            </a:r>
            <a:r>
              <a:rPr sz="3200" b="1" spc="-20" dirty="0">
                <a:latin typeface="Arial"/>
                <a:cs typeface="Arial"/>
              </a:rPr>
              <a:t>e</a:t>
            </a:r>
            <a:r>
              <a:rPr sz="3200" b="1" spc="-15" dirty="0">
                <a:latin typeface="Arial"/>
                <a:cs typeface="Arial"/>
              </a:rPr>
              <a:t> </a:t>
            </a:r>
            <a:r>
              <a:rPr sz="3200" b="1" spc="-25" dirty="0">
                <a:solidFill>
                  <a:srgbClr val="92D050"/>
                </a:solidFill>
                <a:latin typeface="Arial"/>
                <a:cs typeface="Arial"/>
              </a:rPr>
              <a:t>rhodanese</a:t>
            </a:r>
            <a:r>
              <a:rPr sz="3200" b="1" spc="-10" dirty="0">
                <a:latin typeface="Arial"/>
                <a:cs typeface="Arial"/>
              </a:rPr>
              <a:t>, </a:t>
            </a:r>
            <a:r>
              <a:rPr sz="3200" b="1" spc="-15" dirty="0">
                <a:latin typeface="Arial"/>
                <a:cs typeface="Arial"/>
              </a:rPr>
              <a:t>in</a:t>
            </a:r>
            <a:r>
              <a:rPr sz="3200" b="1" spc="-10" dirty="0">
                <a:latin typeface="Arial"/>
                <a:cs typeface="Arial"/>
              </a:rPr>
              <a:t> </a:t>
            </a:r>
            <a:r>
              <a:rPr sz="3200" b="1" spc="-25" dirty="0">
                <a:latin typeface="Arial"/>
                <a:cs typeface="Arial"/>
              </a:rPr>
              <a:t>th</a:t>
            </a:r>
            <a:r>
              <a:rPr sz="3200" b="1" spc="-20" dirty="0">
                <a:latin typeface="Arial"/>
                <a:cs typeface="Arial"/>
              </a:rPr>
              <a:t>e</a:t>
            </a:r>
            <a:r>
              <a:rPr sz="3200" b="1" spc="-15" dirty="0">
                <a:latin typeface="Arial"/>
                <a:cs typeface="Arial"/>
              </a:rPr>
              <a:t> </a:t>
            </a:r>
            <a:r>
              <a:rPr sz="3200" b="1" spc="-20" dirty="0">
                <a:latin typeface="Arial"/>
                <a:cs typeface="Arial"/>
              </a:rPr>
              <a:t>p</a:t>
            </a:r>
            <a:r>
              <a:rPr sz="3200" b="1" spc="-25" dirty="0">
                <a:latin typeface="Arial"/>
                <a:cs typeface="Arial"/>
              </a:rPr>
              <a:t>resenc</a:t>
            </a:r>
            <a:r>
              <a:rPr sz="3200" b="1" spc="-20" dirty="0">
                <a:latin typeface="Arial"/>
                <a:cs typeface="Arial"/>
              </a:rPr>
              <a:t>e</a:t>
            </a:r>
            <a:r>
              <a:rPr sz="3200" b="1" spc="-5" dirty="0">
                <a:latin typeface="Arial"/>
                <a:cs typeface="Arial"/>
              </a:rPr>
              <a:t> </a:t>
            </a:r>
            <a:r>
              <a:rPr sz="3200" b="1" spc="-25" dirty="0">
                <a:latin typeface="Arial"/>
                <a:cs typeface="Arial"/>
              </a:rPr>
              <a:t>o</a:t>
            </a:r>
            <a:r>
              <a:rPr sz="3200" b="1" spc="-15" dirty="0">
                <a:latin typeface="Arial"/>
                <a:cs typeface="Arial"/>
              </a:rPr>
              <a:t>f</a:t>
            </a:r>
            <a:r>
              <a:rPr sz="3200" b="1" spc="-10" dirty="0">
                <a:latin typeface="Arial"/>
                <a:cs typeface="Arial"/>
              </a:rPr>
              <a:t> </a:t>
            </a:r>
            <a:r>
              <a:rPr sz="3200" b="1" spc="-20" dirty="0">
                <a:latin typeface="Arial"/>
                <a:cs typeface="Arial"/>
              </a:rPr>
              <a:t>a</a:t>
            </a:r>
            <a:r>
              <a:rPr sz="3200" b="1" spc="-10" dirty="0">
                <a:latin typeface="Arial"/>
                <a:cs typeface="Arial"/>
              </a:rPr>
              <a:t> </a:t>
            </a:r>
            <a:r>
              <a:rPr sz="3200" b="1" spc="-25" dirty="0">
                <a:latin typeface="Arial"/>
                <a:cs typeface="Arial"/>
              </a:rPr>
              <a:t>sulfu</a:t>
            </a:r>
            <a:r>
              <a:rPr sz="3200" b="1" spc="-15" dirty="0">
                <a:latin typeface="Arial"/>
                <a:cs typeface="Arial"/>
              </a:rPr>
              <a:t>r</a:t>
            </a:r>
            <a:r>
              <a:rPr sz="3200" b="1" spc="-5" dirty="0">
                <a:latin typeface="Arial"/>
                <a:cs typeface="Arial"/>
              </a:rPr>
              <a:t> </a:t>
            </a:r>
            <a:r>
              <a:rPr sz="3200" b="1" spc="-25" dirty="0">
                <a:latin typeface="Arial"/>
                <a:cs typeface="Arial"/>
              </a:rPr>
              <a:t>dono</a:t>
            </a:r>
            <a:r>
              <a:rPr sz="3200" b="1" spc="-5" dirty="0">
                <a:latin typeface="Arial"/>
                <a:cs typeface="Arial"/>
              </a:rPr>
              <a:t>r</a:t>
            </a:r>
            <a:r>
              <a:rPr sz="3200" b="1" spc="-10" dirty="0">
                <a:latin typeface="Arial"/>
                <a:cs typeface="Arial"/>
              </a:rPr>
              <a:t>,</a:t>
            </a:r>
            <a:r>
              <a:rPr sz="3200" b="1" spc="-15" dirty="0">
                <a:latin typeface="Arial"/>
                <a:cs typeface="Arial"/>
              </a:rPr>
              <a:t> </a:t>
            </a:r>
            <a:r>
              <a:rPr sz="3200" b="1" spc="-20" dirty="0">
                <a:latin typeface="Arial"/>
                <a:cs typeface="Arial"/>
              </a:rPr>
              <a:t>to </a:t>
            </a:r>
            <a:r>
              <a:rPr sz="3200" b="1" spc="-25" dirty="0">
                <a:latin typeface="Arial"/>
                <a:cs typeface="Arial"/>
              </a:rPr>
              <a:t>the</a:t>
            </a:r>
            <a:r>
              <a:rPr sz="3200" b="1" spc="-20" dirty="0">
                <a:latin typeface="Arial"/>
                <a:cs typeface="Arial"/>
              </a:rPr>
              <a:t> </a:t>
            </a:r>
            <a:r>
              <a:rPr sz="3200" b="1" u="sng" spc="-20" dirty="0">
                <a:solidFill>
                  <a:srgbClr val="92D050"/>
                </a:solidFill>
                <a:latin typeface="Arial"/>
                <a:cs typeface="Arial"/>
              </a:rPr>
              <a:t>less toxic</a:t>
            </a:r>
            <a:r>
              <a:rPr sz="3200" b="1" u="sng" spc="-15" dirty="0">
                <a:solidFill>
                  <a:srgbClr val="92D050"/>
                </a:solidFill>
                <a:latin typeface="Arial"/>
                <a:cs typeface="Arial"/>
              </a:rPr>
              <a:t> </a:t>
            </a:r>
            <a:r>
              <a:rPr sz="3200" b="1" spc="-25" dirty="0">
                <a:solidFill>
                  <a:srgbClr val="92D050"/>
                </a:solidFill>
                <a:latin typeface="Arial"/>
                <a:cs typeface="Arial"/>
              </a:rPr>
              <a:t>thiocyanate</a:t>
            </a:r>
            <a:r>
              <a:rPr sz="3200" b="1" spc="-25" dirty="0">
                <a:latin typeface="Arial"/>
                <a:cs typeface="Arial"/>
              </a:rPr>
              <a:t>.</a:t>
            </a:r>
            <a:endParaRPr sz="3200" dirty="0">
              <a:latin typeface="Arial"/>
              <a:cs typeface="Arial"/>
            </a:endParaRPr>
          </a:p>
          <a:p>
            <a:pPr marL="315595" marR="1623060" indent="-302895" algn="just">
              <a:lnSpc>
                <a:spcPct val="100000"/>
              </a:lnSpc>
              <a:spcBef>
                <a:spcPts val="765"/>
              </a:spcBef>
              <a:buFont typeface="Arial"/>
              <a:buChar char="•"/>
              <a:tabLst>
                <a:tab pos="316230" algn="l"/>
              </a:tabLst>
            </a:pPr>
            <a:r>
              <a:rPr sz="3200" b="1" spc="-25" dirty="0">
                <a:latin typeface="Arial"/>
                <a:cs typeface="Arial"/>
              </a:rPr>
              <a:t>Thiocyanat</a:t>
            </a:r>
            <a:r>
              <a:rPr sz="3200" b="1" spc="-20" dirty="0">
                <a:latin typeface="Arial"/>
                <a:cs typeface="Arial"/>
              </a:rPr>
              <a:t>e</a:t>
            </a:r>
            <a:r>
              <a:rPr sz="3200" b="1" spc="-35" dirty="0">
                <a:latin typeface="Arial"/>
                <a:cs typeface="Arial"/>
              </a:rPr>
              <a:t> </a:t>
            </a:r>
            <a:r>
              <a:rPr sz="3200" b="1" spc="-15" dirty="0">
                <a:latin typeface="Arial"/>
                <a:cs typeface="Arial"/>
              </a:rPr>
              <a:t>i</a:t>
            </a:r>
            <a:r>
              <a:rPr sz="3200" b="1" spc="-20" dirty="0">
                <a:latin typeface="Arial"/>
                <a:cs typeface="Arial"/>
              </a:rPr>
              <a:t>s</a:t>
            </a:r>
            <a:r>
              <a:rPr sz="3200" b="1" spc="-5" dirty="0">
                <a:latin typeface="Arial"/>
                <a:cs typeface="Arial"/>
              </a:rPr>
              <a:t> </a:t>
            </a:r>
            <a:r>
              <a:rPr sz="3200" b="1" spc="-20" dirty="0">
                <a:latin typeface="Arial"/>
                <a:cs typeface="Arial"/>
              </a:rPr>
              <a:t>distributed</a:t>
            </a:r>
            <a:r>
              <a:rPr sz="3200" b="1" spc="-25" dirty="0">
                <a:latin typeface="Arial"/>
                <a:cs typeface="Arial"/>
              </a:rPr>
              <a:t> </a:t>
            </a:r>
            <a:r>
              <a:rPr sz="3200" b="1" spc="-20" dirty="0">
                <a:latin typeface="Arial"/>
                <a:cs typeface="Arial"/>
              </a:rPr>
              <a:t>in extracellula</a:t>
            </a:r>
            <a:r>
              <a:rPr sz="3200" b="1" spc="-15" dirty="0">
                <a:latin typeface="Arial"/>
                <a:cs typeface="Arial"/>
              </a:rPr>
              <a:t>r</a:t>
            </a:r>
            <a:r>
              <a:rPr sz="3200" b="1" spc="-5" dirty="0">
                <a:latin typeface="Arial"/>
                <a:cs typeface="Arial"/>
              </a:rPr>
              <a:t> </a:t>
            </a:r>
            <a:r>
              <a:rPr sz="3200" b="1" spc="-20" dirty="0">
                <a:latin typeface="Arial"/>
                <a:cs typeface="Arial"/>
              </a:rPr>
              <a:t>fluid</a:t>
            </a:r>
            <a:r>
              <a:rPr sz="3200" b="1" spc="-10" dirty="0">
                <a:latin typeface="Arial"/>
                <a:cs typeface="Arial"/>
              </a:rPr>
              <a:t> </a:t>
            </a:r>
            <a:r>
              <a:rPr sz="3200" b="1" spc="-25" dirty="0">
                <a:latin typeface="Arial"/>
                <a:cs typeface="Arial"/>
              </a:rPr>
              <a:t>an</a:t>
            </a:r>
            <a:r>
              <a:rPr sz="3200" b="1" spc="-20" dirty="0">
                <a:latin typeface="Arial"/>
                <a:cs typeface="Arial"/>
              </a:rPr>
              <a:t>d</a:t>
            </a:r>
            <a:r>
              <a:rPr sz="3200" b="1" spc="-10" dirty="0">
                <a:latin typeface="Arial"/>
                <a:cs typeface="Arial"/>
              </a:rPr>
              <a:t> </a:t>
            </a:r>
            <a:r>
              <a:rPr sz="3200" b="1" spc="-25" dirty="0">
                <a:solidFill>
                  <a:srgbClr val="92D050"/>
                </a:solidFill>
                <a:latin typeface="Arial"/>
                <a:cs typeface="Arial"/>
              </a:rPr>
              <a:t>slowly</a:t>
            </a:r>
            <a:r>
              <a:rPr sz="3200" b="1" spc="-20" dirty="0">
                <a:solidFill>
                  <a:srgbClr val="92D050"/>
                </a:solidFill>
                <a:latin typeface="Arial"/>
                <a:cs typeface="Arial"/>
              </a:rPr>
              <a:t> </a:t>
            </a:r>
            <a:r>
              <a:rPr sz="3200" b="1" spc="-20" dirty="0">
                <a:latin typeface="Arial"/>
                <a:cs typeface="Arial"/>
              </a:rPr>
              <a:t>eliminated</a:t>
            </a:r>
            <a:r>
              <a:rPr sz="3200" b="1" spc="-15" dirty="0">
                <a:latin typeface="Arial"/>
                <a:cs typeface="Arial"/>
              </a:rPr>
              <a:t> </a:t>
            </a:r>
            <a:r>
              <a:rPr sz="3200" b="1" spc="-20" dirty="0">
                <a:latin typeface="Arial"/>
                <a:cs typeface="Arial"/>
              </a:rPr>
              <a:t>by</a:t>
            </a:r>
            <a:r>
              <a:rPr sz="3200" b="1" spc="-15" dirty="0">
                <a:latin typeface="Arial"/>
                <a:cs typeface="Arial"/>
              </a:rPr>
              <a:t> </a:t>
            </a:r>
            <a:r>
              <a:rPr sz="3200" b="1" spc="-25" dirty="0">
                <a:latin typeface="Arial"/>
                <a:cs typeface="Arial"/>
              </a:rPr>
              <a:t>th</a:t>
            </a:r>
            <a:r>
              <a:rPr sz="3200" b="1" spc="-20" dirty="0">
                <a:latin typeface="Arial"/>
                <a:cs typeface="Arial"/>
              </a:rPr>
              <a:t>e</a:t>
            </a:r>
            <a:r>
              <a:rPr sz="3200" b="1" spc="-10" dirty="0">
                <a:latin typeface="Arial"/>
                <a:cs typeface="Arial"/>
              </a:rPr>
              <a:t> </a:t>
            </a:r>
            <a:r>
              <a:rPr sz="3200" b="1" spc="-25" dirty="0">
                <a:solidFill>
                  <a:srgbClr val="92D050"/>
                </a:solidFill>
                <a:latin typeface="Arial"/>
                <a:cs typeface="Arial"/>
              </a:rPr>
              <a:t>kidney</a:t>
            </a:r>
            <a:r>
              <a:rPr sz="3200" b="1" spc="-10" dirty="0" smtClean="0">
                <a:latin typeface="Arial"/>
                <a:cs typeface="Arial"/>
              </a:rPr>
              <a:t>.</a:t>
            </a:r>
            <a:r>
              <a:rPr lang="en-US" sz="3200" b="1" spc="-10" dirty="0" smtClean="0">
                <a:latin typeface="Arial"/>
                <a:cs typeface="Arial"/>
              </a:rPr>
              <a:t> </a:t>
            </a:r>
            <a:r>
              <a:rPr lang="en-US" sz="2800" b="1" spc="-10" dirty="0" smtClean="0">
                <a:solidFill>
                  <a:srgbClr val="FF0000"/>
                </a:solidFill>
                <a:latin typeface="Arial"/>
                <a:cs typeface="Arial"/>
              </a:rPr>
              <a:t>“not used if the patient has a renal dysfunction; in which thiocyanate will accumulate causing toxicity”</a:t>
            </a:r>
            <a:r>
              <a:rPr lang="en-US" sz="3200" b="1" spc="-10" dirty="0" smtClean="0">
                <a:latin typeface="Arial"/>
                <a:cs typeface="Arial"/>
              </a:rPr>
              <a:t>. </a:t>
            </a:r>
            <a:endParaRPr sz="3200" dirty="0">
              <a:latin typeface="Arial"/>
              <a:cs typeface="Aria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829358" y="841375"/>
            <a:ext cx="7138682" cy="1089660"/>
          </a:xfrm>
          <a:prstGeom prst="rect">
            <a:avLst/>
          </a:prstGeom>
        </p:spPr>
        <p:txBody>
          <a:bodyPr vert="horz" wrap="square" lIns="0" tIns="256852" rIns="0" bIns="0" rtlCol="0">
            <a:spAutoFit/>
          </a:bodyPr>
          <a:lstStyle/>
          <a:p>
            <a:pPr marL="650875">
              <a:lnSpc>
                <a:spcPct val="100000"/>
              </a:lnSpc>
            </a:pPr>
            <a:r>
              <a:rPr sz="4400" spc="-30" dirty="0"/>
              <a:t>Sodium </a:t>
            </a:r>
            <a:r>
              <a:rPr sz="4400" spc="-20" dirty="0"/>
              <a:t>Nitr</a:t>
            </a:r>
            <a:r>
              <a:rPr sz="4400" spc="-35" dirty="0"/>
              <a:t>o</a:t>
            </a:r>
            <a:r>
              <a:rPr sz="4400" spc="-25" dirty="0"/>
              <a:t>prusside</a:t>
            </a:r>
            <a:endParaRPr sz="4400" dirty="0"/>
          </a:p>
        </p:txBody>
      </p:sp>
      <p:sp>
        <p:nvSpPr>
          <p:cNvPr id="3" name="object 3"/>
          <p:cNvSpPr/>
          <p:nvPr/>
        </p:nvSpPr>
        <p:spPr>
          <a:xfrm>
            <a:off x="1232039" y="1949195"/>
            <a:ext cx="8229600" cy="914400"/>
          </a:xfrm>
          <a:custGeom>
            <a:avLst/>
            <a:gdLst/>
            <a:ahLst/>
            <a:cxnLst/>
            <a:rect l="l" t="t" r="r" b="b"/>
            <a:pathLst>
              <a:path w="8229600" h="914400">
                <a:moveTo>
                  <a:pt x="0" y="0"/>
                </a:moveTo>
                <a:lnTo>
                  <a:pt x="0" y="914400"/>
                </a:lnTo>
                <a:lnTo>
                  <a:pt x="8229600" y="914400"/>
                </a:lnTo>
                <a:lnTo>
                  <a:pt x="8229600" y="0"/>
                </a:lnTo>
                <a:lnTo>
                  <a:pt x="0" y="0"/>
                </a:lnTo>
                <a:close/>
              </a:path>
            </a:pathLst>
          </a:custGeom>
          <a:solidFill>
            <a:srgbClr val="FFFFFF"/>
          </a:solidFill>
        </p:spPr>
        <p:txBody>
          <a:bodyPr wrap="square" lIns="0" tIns="0" rIns="0" bIns="0" rtlCol="0"/>
          <a:lstStyle/>
          <a:p>
            <a:endParaRPr/>
          </a:p>
        </p:txBody>
      </p:sp>
      <p:sp>
        <p:nvSpPr>
          <p:cNvPr id="4" name="object 4"/>
          <p:cNvSpPr/>
          <p:nvPr/>
        </p:nvSpPr>
        <p:spPr>
          <a:xfrm>
            <a:off x="1232039" y="3777996"/>
            <a:ext cx="8229600" cy="914400"/>
          </a:xfrm>
          <a:custGeom>
            <a:avLst/>
            <a:gdLst/>
            <a:ahLst/>
            <a:cxnLst/>
            <a:rect l="l" t="t" r="r" b="b"/>
            <a:pathLst>
              <a:path w="8229600" h="914400">
                <a:moveTo>
                  <a:pt x="0" y="0"/>
                </a:moveTo>
                <a:lnTo>
                  <a:pt x="0" y="914400"/>
                </a:lnTo>
                <a:lnTo>
                  <a:pt x="8229600" y="914400"/>
                </a:lnTo>
                <a:lnTo>
                  <a:pt x="8229600" y="0"/>
                </a:lnTo>
                <a:lnTo>
                  <a:pt x="0" y="0"/>
                </a:lnTo>
                <a:close/>
              </a:path>
            </a:pathLst>
          </a:custGeom>
          <a:solidFill>
            <a:srgbClr val="FFFFFF"/>
          </a:solidFill>
        </p:spPr>
        <p:txBody>
          <a:bodyPr wrap="square" lIns="0" tIns="0" rIns="0" bIns="0" rtlCol="0"/>
          <a:lstStyle/>
          <a:p>
            <a:endParaRPr/>
          </a:p>
        </p:txBody>
      </p:sp>
      <p:sp>
        <p:nvSpPr>
          <p:cNvPr id="5" name="object 5"/>
          <p:cNvSpPr/>
          <p:nvPr/>
        </p:nvSpPr>
        <p:spPr>
          <a:xfrm>
            <a:off x="1232039" y="4692396"/>
            <a:ext cx="8229600" cy="914400"/>
          </a:xfrm>
          <a:custGeom>
            <a:avLst/>
            <a:gdLst/>
            <a:ahLst/>
            <a:cxnLst/>
            <a:rect l="l" t="t" r="r" b="b"/>
            <a:pathLst>
              <a:path w="8229600" h="914400">
                <a:moveTo>
                  <a:pt x="0" y="0"/>
                </a:moveTo>
                <a:lnTo>
                  <a:pt x="0" y="914400"/>
                </a:lnTo>
                <a:lnTo>
                  <a:pt x="8229600" y="914400"/>
                </a:lnTo>
                <a:lnTo>
                  <a:pt x="8229600" y="0"/>
                </a:lnTo>
                <a:lnTo>
                  <a:pt x="0" y="0"/>
                </a:lnTo>
                <a:close/>
              </a:path>
            </a:pathLst>
          </a:custGeom>
          <a:solidFill>
            <a:srgbClr val="FFFFFF"/>
          </a:solidFill>
        </p:spPr>
        <p:txBody>
          <a:bodyPr wrap="square" lIns="0" tIns="0" rIns="0" bIns="0" rtlCol="0"/>
          <a:lstStyle/>
          <a:p>
            <a:endParaRPr/>
          </a:p>
        </p:txBody>
      </p:sp>
      <p:sp>
        <p:nvSpPr>
          <p:cNvPr id="6" name="object 6"/>
          <p:cNvSpPr txBox="1"/>
          <p:nvPr/>
        </p:nvSpPr>
        <p:spPr>
          <a:xfrm>
            <a:off x="622300" y="2035555"/>
            <a:ext cx="9464675" cy="4924425"/>
          </a:xfrm>
          <a:prstGeom prst="rect">
            <a:avLst/>
          </a:prstGeom>
        </p:spPr>
        <p:txBody>
          <a:bodyPr vert="horz" wrap="square" lIns="0" tIns="0" rIns="0" bIns="0" rtlCol="0">
            <a:spAutoFit/>
          </a:bodyPr>
          <a:lstStyle/>
          <a:p>
            <a:pPr marL="554355" marR="5080" indent="-541655">
              <a:lnSpc>
                <a:spcPct val="100000"/>
              </a:lnSpc>
              <a:buFont typeface="Arial"/>
              <a:buChar char="•"/>
              <a:tabLst>
                <a:tab pos="554990" algn="l"/>
              </a:tabLst>
            </a:pPr>
            <a:r>
              <a:rPr sz="3200" b="1" spc="-30" dirty="0">
                <a:latin typeface="Arial"/>
                <a:cs typeface="Arial"/>
              </a:rPr>
              <a:t>Ha</a:t>
            </a:r>
            <a:r>
              <a:rPr sz="3200" b="1" spc="-20" dirty="0">
                <a:latin typeface="Arial"/>
                <a:cs typeface="Arial"/>
              </a:rPr>
              <a:t>s</a:t>
            </a:r>
            <a:r>
              <a:rPr sz="3200" b="1" spc="-10" dirty="0">
                <a:latin typeface="Arial"/>
                <a:cs typeface="Arial"/>
              </a:rPr>
              <a:t> </a:t>
            </a:r>
            <a:r>
              <a:rPr sz="3200" b="1" spc="-20" dirty="0">
                <a:latin typeface="Arial"/>
                <a:cs typeface="Arial"/>
              </a:rPr>
              <a:t>a</a:t>
            </a:r>
            <a:r>
              <a:rPr sz="3200" b="1" spc="-15" dirty="0">
                <a:latin typeface="Arial"/>
                <a:cs typeface="Arial"/>
              </a:rPr>
              <a:t> </a:t>
            </a:r>
            <a:r>
              <a:rPr sz="3200" b="1" spc="-25" dirty="0">
                <a:latin typeface="Arial"/>
                <a:cs typeface="Arial"/>
              </a:rPr>
              <a:t>shor</a:t>
            </a:r>
            <a:r>
              <a:rPr sz="3200" b="1" spc="-15" dirty="0">
                <a:latin typeface="Arial"/>
                <a:cs typeface="Arial"/>
              </a:rPr>
              <a:t>t</a:t>
            </a:r>
            <a:r>
              <a:rPr sz="3200" b="1" spc="-10" dirty="0">
                <a:latin typeface="Arial"/>
                <a:cs typeface="Arial"/>
              </a:rPr>
              <a:t> </a:t>
            </a:r>
            <a:r>
              <a:rPr sz="3200" b="1" spc="-20" dirty="0">
                <a:latin typeface="Arial"/>
                <a:cs typeface="Arial"/>
              </a:rPr>
              <a:t>duration of</a:t>
            </a:r>
            <a:r>
              <a:rPr sz="3200" b="1" spc="-15" dirty="0">
                <a:latin typeface="Arial"/>
                <a:cs typeface="Arial"/>
              </a:rPr>
              <a:t> </a:t>
            </a:r>
            <a:r>
              <a:rPr sz="3200" b="1" spc="-20" dirty="0">
                <a:latin typeface="Arial"/>
                <a:cs typeface="Arial"/>
              </a:rPr>
              <a:t>action</a:t>
            </a:r>
            <a:r>
              <a:rPr sz="3200" b="1" spc="-5" dirty="0">
                <a:latin typeface="Arial"/>
                <a:cs typeface="Arial"/>
              </a:rPr>
              <a:t> </a:t>
            </a:r>
            <a:r>
              <a:rPr sz="3200" b="1" spc="-20" dirty="0">
                <a:latin typeface="Arial"/>
                <a:cs typeface="Arial"/>
              </a:rPr>
              <a:t>after</a:t>
            </a:r>
            <a:r>
              <a:rPr sz="3200" b="1" spc="-15" dirty="0">
                <a:latin typeface="Arial"/>
                <a:cs typeface="Arial"/>
              </a:rPr>
              <a:t> </a:t>
            </a:r>
            <a:r>
              <a:rPr sz="3200" b="1" spc="-20" dirty="0">
                <a:solidFill>
                  <a:srgbClr val="92D050"/>
                </a:solidFill>
                <a:latin typeface="Arial"/>
                <a:cs typeface="Arial"/>
              </a:rPr>
              <a:t>IV</a:t>
            </a:r>
            <a:r>
              <a:rPr sz="3200" b="1" spc="-5" dirty="0">
                <a:solidFill>
                  <a:srgbClr val="92D050"/>
                </a:solidFill>
                <a:latin typeface="Arial"/>
                <a:cs typeface="Arial"/>
              </a:rPr>
              <a:t> </a:t>
            </a:r>
            <a:r>
              <a:rPr sz="3200" b="1" spc="-15" dirty="0">
                <a:solidFill>
                  <a:srgbClr val="92D050"/>
                </a:solidFill>
                <a:latin typeface="Arial"/>
                <a:cs typeface="Arial"/>
              </a:rPr>
              <a:t>injection</a:t>
            </a:r>
            <a:r>
              <a:rPr sz="3200" b="1" spc="-30" dirty="0">
                <a:solidFill>
                  <a:srgbClr val="92D050"/>
                </a:solidFill>
                <a:latin typeface="Arial"/>
                <a:cs typeface="Arial"/>
              </a:rPr>
              <a:t> </a:t>
            </a:r>
            <a:r>
              <a:rPr sz="3200" b="1" spc="-15" dirty="0">
                <a:latin typeface="Arial"/>
                <a:cs typeface="Arial"/>
              </a:rPr>
              <a:t>(~</a:t>
            </a:r>
            <a:r>
              <a:rPr sz="3200" b="1" spc="-5" dirty="0">
                <a:latin typeface="Arial"/>
                <a:cs typeface="Arial"/>
              </a:rPr>
              <a:t> </a:t>
            </a:r>
            <a:r>
              <a:rPr sz="3200" b="1" spc="-20" dirty="0">
                <a:latin typeface="Arial"/>
                <a:cs typeface="Arial"/>
              </a:rPr>
              <a:t>2</a:t>
            </a:r>
            <a:r>
              <a:rPr sz="3200" b="1" spc="-5" dirty="0">
                <a:latin typeface="Arial"/>
                <a:cs typeface="Arial"/>
              </a:rPr>
              <a:t> </a:t>
            </a:r>
            <a:r>
              <a:rPr sz="3200" b="1" spc="-25" dirty="0">
                <a:latin typeface="Arial"/>
                <a:cs typeface="Arial"/>
              </a:rPr>
              <a:t>min</a:t>
            </a:r>
            <a:r>
              <a:rPr sz="3200" b="1" spc="-25" dirty="0" smtClean="0">
                <a:latin typeface="Arial"/>
                <a:cs typeface="Arial"/>
              </a:rPr>
              <a:t>)</a:t>
            </a:r>
            <a:r>
              <a:rPr lang="en-US" sz="3200" b="1" spc="-25" dirty="0" smtClean="0">
                <a:latin typeface="Arial"/>
                <a:cs typeface="Arial"/>
              </a:rPr>
              <a:t>;</a:t>
            </a:r>
            <a:r>
              <a:rPr sz="3200" b="1" dirty="0" smtClean="0">
                <a:latin typeface="Arial"/>
                <a:cs typeface="Arial"/>
              </a:rPr>
              <a:t> </a:t>
            </a:r>
            <a:r>
              <a:rPr lang="en-US" sz="3200" b="1" dirty="0" smtClean="0">
                <a:latin typeface="Arial"/>
                <a:cs typeface="Arial"/>
              </a:rPr>
              <a:t>that’s why it </a:t>
            </a:r>
            <a:r>
              <a:rPr sz="3200" b="1" spc="-25" dirty="0" smtClean="0">
                <a:latin typeface="Arial"/>
                <a:cs typeface="Arial"/>
              </a:rPr>
              <a:t>shoul</a:t>
            </a:r>
            <a:r>
              <a:rPr sz="3200" b="1" spc="-20" dirty="0" smtClean="0">
                <a:latin typeface="Arial"/>
                <a:cs typeface="Arial"/>
              </a:rPr>
              <a:t>d </a:t>
            </a:r>
            <a:r>
              <a:rPr sz="3200" b="1" spc="-20" dirty="0">
                <a:latin typeface="Arial"/>
                <a:cs typeface="Arial"/>
              </a:rPr>
              <a:t>be </a:t>
            </a:r>
            <a:r>
              <a:rPr sz="3200" b="1" u="sng" spc="-20" dirty="0">
                <a:solidFill>
                  <a:srgbClr val="92D050"/>
                </a:solidFill>
                <a:latin typeface="Arial"/>
                <a:cs typeface="Arial"/>
              </a:rPr>
              <a:t>infused</a:t>
            </a:r>
            <a:r>
              <a:rPr sz="3200" b="1" spc="-35" dirty="0">
                <a:solidFill>
                  <a:srgbClr val="92D050"/>
                </a:solidFill>
                <a:latin typeface="Arial"/>
                <a:cs typeface="Arial"/>
              </a:rPr>
              <a:t> </a:t>
            </a:r>
            <a:r>
              <a:rPr sz="3200" b="1" spc="-25" dirty="0">
                <a:latin typeface="Arial"/>
                <a:cs typeface="Arial"/>
              </a:rPr>
              <a:t>continuous</a:t>
            </a:r>
            <a:r>
              <a:rPr sz="3200" b="1" spc="-15" dirty="0">
                <a:latin typeface="Arial"/>
                <a:cs typeface="Arial"/>
              </a:rPr>
              <a:t>ly</a:t>
            </a:r>
            <a:r>
              <a:rPr sz="3200" b="1" spc="-20" dirty="0">
                <a:latin typeface="Arial"/>
                <a:cs typeface="Arial"/>
              </a:rPr>
              <a:t> </a:t>
            </a:r>
            <a:r>
              <a:rPr sz="3200" b="1" spc="-25" dirty="0">
                <a:latin typeface="Arial"/>
                <a:cs typeface="Arial"/>
              </a:rPr>
              <a:t>bu</a:t>
            </a:r>
            <a:r>
              <a:rPr sz="3200" b="1" spc="-15" dirty="0">
                <a:latin typeface="Arial"/>
                <a:cs typeface="Arial"/>
              </a:rPr>
              <a:t>t</a:t>
            </a:r>
            <a:r>
              <a:rPr sz="3200" b="1" spc="-20" dirty="0">
                <a:latin typeface="Arial"/>
                <a:cs typeface="Arial"/>
              </a:rPr>
              <a:t> </a:t>
            </a:r>
            <a:r>
              <a:rPr sz="3200" b="1" spc="-25" dirty="0">
                <a:latin typeface="Arial"/>
                <a:cs typeface="Arial"/>
              </a:rPr>
              <a:t>no</a:t>
            </a:r>
            <a:r>
              <a:rPr sz="3200" b="1" spc="-15" dirty="0">
                <a:latin typeface="Arial"/>
                <a:cs typeface="Arial"/>
              </a:rPr>
              <a:t>t</a:t>
            </a:r>
            <a:r>
              <a:rPr sz="3200" b="1" spc="-20" dirty="0">
                <a:latin typeface="Arial"/>
                <a:cs typeface="Arial"/>
              </a:rPr>
              <a:t> </a:t>
            </a:r>
            <a:r>
              <a:rPr sz="3200" b="1" spc="-25" dirty="0">
                <a:latin typeface="Arial"/>
                <a:cs typeface="Arial"/>
              </a:rPr>
              <a:t>more</a:t>
            </a:r>
            <a:r>
              <a:rPr sz="3200" b="1" spc="-20" dirty="0">
                <a:latin typeface="Arial"/>
                <a:cs typeface="Arial"/>
              </a:rPr>
              <a:t> than</a:t>
            </a:r>
            <a:r>
              <a:rPr sz="3200" b="1" spc="-15" dirty="0">
                <a:latin typeface="Arial"/>
                <a:cs typeface="Arial"/>
              </a:rPr>
              <a:t> </a:t>
            </a:r>
            <a:r>
              <a:rPr sz="3200" b="1" spc="-25" dirty="0">
                <a:latin typeface="Arial"/>
                <a:cs typeface="Arial"/>
              </a:rPr>
              <a:t>on</a:t>
            </a:r>
            <a:r>
              <a:rPr sz="3200" b="1" spc="-20" dirty="0">
                <a:latin typeface="Arial"/>
                <a:cs typeface="Arial"/>
              </a:rPr>
              <a:t>e </a:t>
            </a:r>
            <a:r>
              <a:rPr sz="3200" b="1" spc="-25" dirty="0">
                <a:latin typeface="Arial"/>
                <a:cs typeface="Arial"/>
              </a:rPr>
              <a:t>hour</a:t>
            </a:r>
            <a:r>
              <a:rPr sz="3200" b="1" spc="-10" dirty="0">
                <a:latin typeface="Arial"/>
                <a:cs typeface="Arial"/>
              </a:rPr>
              <a:t>.</a:t>
            </a:r>
            <a:r>
              <a:rPr sz="3200" b="1" spc="-20" dirty="0">
                <a:latin typeface="Arial"/>
                <a:cs typeface="Arial"/>
              </a:rPr>
              <a:t> </a:t>
            </a:r>
            <a:r>
              <a:rPr sz="3200" b="1" spc="-25" dirty="0">
                <a:latin typeface="Arial"/>
                <a:cs typeface="Arial"/>
              </a:rPr>
              <a:t>Th</a:t>
            </a:r>
            <a:r>
              <a:rPr sz="3200" b="1" spc="-20" dirty="0">
                <a:latin typeface="Arial"/>
                <a:cs typeface="Arial"/>
              </a:rPr>
              <a:t>e effect</a:t>
            </a:r>
            <a:r>
              <a:rPr sz="3200" b="1" spc="-25" dirty="0">
                <a:latin typeface="Arial"/>
                <a:cs typeface="Arial"/>
              </a:rPr>
              <a:t> dissappear</a:t>
            </a:r>
            <a:r>
              <a:rPr sz="3200" b="1" spc="-20" dirty="0">
                <a:latin typeface="Arial"/>
                <a:cs typeface="Arial"/>
              </a:rPr>
              <a:t>s</a:t>
            </a:r>
            <a:r>
              <a:rPr sz="3200" b="1" spc="-30" dirty="0">
                <a:latin typeface="Arial"/>
                <a:cs typeface="Arial"/>
              </a:rPr>
              <a:t> </a:t>
            </a:r>
            <a:r>
              <a:rPr sz="3200" b="1" spc="-20" dirty="0">
                <a:latin typeface="Arial"/>
                <a:cs typeface="Arial"/>
              </a:rPr>
              <a:t>afte</a:t>
            </a:r>
            <a:r>
              <a:rPr sz="3200" b="1" spc="-15" dirty="0">
                <a:latin typeface="Arial"/>
                <a:cs typeface="Arial"/>
              </a:rPr>
              <a:t>r</a:t>
            </a:r>
            <a:r>
              <a:rPr sz="3200" b="1" spc="5" dirty="0">
                <a:latin typeface="Arial"/>
                <a:cs typeface="Arial"/>
              </a:rPr>
              <a:t> </a:t>
            </a:r>
            <a:r>
              <a:rPr sz="3200" b="1" spc="-25" dirty="0">
                <a:solidFill>
                  <a:srgbClr val="92D050"/>
                </a:solidFill>
                <a:latin typeface="Arial"/>
                <a:cs typeface="Arial"/>
              </a:rPr>
              <a:t>1</a:t>
            </a:r>
            <a:r>
              <a:rPr sz="3200" b="1" spc="-20" dirty="0">
                <a:solidFill>
                  <a:srgbClr val="92D050"/>
                </a:solidFill>
                <a:latin typeface="Arial"/>
                <a:cs typeface="Arial"/>
              </a:rPr>
              <a:t>-10</a:t>
            </a:r>
            <a:r>
              <a:rPr sz="3200" b="1" spc="-5" dirty="0">
                <a:solidFill>
                  <a:srgbClr val="92D050"/>
                </a:solidFill>
                <a:latin typeface="Arial"/>
                <a:cs typeface="Arial"/>
              </a:rPr>
              <a:t> </a:t>
            </a:r>
            <a:r>
              <a:rPr sz="3200" b="1" spc="-25" dirty="0">
                <a:solidFill>
                  <a:srgbClr val="92D050"/>
                </a:solidFill>
                <a:latin typeface="Arial"/>
                <a:cs typeface="Arial"/>
              </a:rPr>
              <a:t>mi</a:t>
            </a:r>
            <a:r>
              <a:rPr sz="3200" b="1" spc="-20" dirty="0">
                <a:solidFill>
                  <a:srgbClr val="92D050"/>
                </a:solidFill>
                <a:latin typeface="Arial"/>
                <a:cs typeface="Arial"/>
              </a:rPr>
              <a:t>n</a:t>
            </a:r>
            <a:r>
              <a:rPr sz="3200" b="1" dirty="0">
                <a:latin typeface="Arial"/>
                <a:cs typeface="Arial"/>
              </a:rPr>
              <a:t> </a:t>
            </a:r>
            <a:r>
              <a:rPr sz="3200" b="1" spc="-20" dirty="0">
                <a:latin typeface="Arial"/>
                <a:cs typeface="Arial"/>
              </a:rPr>
              <a:t>of</a:t>
            </a:r>
            <a:r>
              <a:rPr sz="3200" b="1" spc="-10" dirty="0">
                <a:latin typeface="Arial"/>
                <a:cs typeface="Arial"/>
              </a:rPr>
              <a:t> </a:t>
            </a:r>
            <a:r>
              <a:rPr sz="3200" b="1" spc="-25" dirty="0">
                <a:latin typeface="Arial"/>
                <a:cs typeface="Arial"/>
              </a:rPr>
              <a:t>discontinuation</a:t>
            </a:r>
            <a:r>
              <a:rPr sz="3200" b="1" spc="-25" dirty="0" smtClean="0">
                <a:latin typeface="Arial"/>
                <a:cs typeface="Arial"/>
              </a:rPr>
              <a:t>.</a:t>
            </a:r>
            <a:r>
              <a:rPr lang="en-US" sz="3200" b="1" spc="-25" dirty="0" smtClean="0">
                <a:latin typeface="Arial"/>
                <a:cs typeface="Arial"/>
              </a:rPr>
              <a:t> </a:t>
            </a:r>
          </a:p>
          <a:p>
            <a:pPr marL="554355" marR="5080" indent="-541655">
              <a:lnSpc>
                <a:spcPct val="100000"/>
              </a:lnSpc>
              <a:buFont typeface="Arial"/>
              <a:buChar char="•"/>
              <a:tabLst>
                <a:tab pos="554990" algn="l"/>
              </a:tabLst>
            </a:pPr>
            <a:r>
              <a:rPr lang="en-US" sz="2400" b="1" spc="-25" dirty="0" smtClean="0">
                <a:latin typeface="Arial"/>
                <a:cs typeface="Arial"/>
              </a:rPr>
              <a:t>Its action depends mainly on NO release and when we stop the drug .. no </a:t>
            </a:r>
            <a:r>
              <a:rPr lang="en-US" sz="2400" b="1" spc="-25" dirty="0" err="1" smtClean="0">
                <a:latin typeface="Arial"/>
                <a:cs typeface="Arial"/>
              </a:rPr>
              <a:t>NO</a:t>
            </a:r>
            <a:r>
              <a:rPr lang="en-US" sz="2400" b="1" spc="-25" dirty="0" smtClean="0">
                <a:latin typeface="Arial"/>
                <a:cs typeface="Arial"/>
              </a:rPr>
              <a:t> released and obviously no action will be observed.</a:t>
            </a:r>
            <a:r>
              <a:rPr lang="en-US" sz="3200" b="1" spc="-25" dirty="0" smtClean="0">
                <a:latin typeface="Arial"/>
                <a:cs typeface="Arial"/>
              </a:rPr>
              <a:t> </a:t>
            </a:r>
          </a:p>
          <a:p>
            <a:pPr marL="554355" marR="5080" indent="-541655">
              <a:lnSpc>
                <a:spcPct val="100000"/>
              </a:lnSpc>
              <a:buFont typeface="Arial"/>
              <a:buChar char="•"/>
              <a:tabLst>
                <a:tab pos="554990" algn="l"/>
              </a:tabLst>
            </a:pPr>
            <a:r>
              <a:rPr lang="en-US" sz="2400" b="1" spc="-25" dirty="0" smtClean="0">
                <a:solidFill>
                  <a:srgbClr val="FF0000"/>
                </a:solidFill>
                <a:latin typeface="Arial"/>
                <a:cs typeface="Arial"/>
              </a:rPr>
              <a:t>We shouldn’t use it for more than 24hours; to reduce cyanide release in which we can avoid cyanide or even thiocyanate accumulation and toxicity.</a:t>
            </a:r>
            <a:r>
              <a:rPr lang="en-US" sz="3200" b="1" spc="-25" dirty="0" smtClean="0">
                <a:latin typeface="Arial"/>
                <a:cs typeface="Arial"/>
              </a:rPr>
              <a:t> </a:t>
            </a:r>
            <a:endParaRPr sz="3200" dirty="0">
              <a:latin typeface="Arial"/>
              <a:cs typeface="Aria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842891" y="1008047"/>
            <a:ext cx="7138682" cy="1089660"/>
          </a:xfrm>
          <a:prstGeom prst="rect">
            <a:avLst/>
          </a:prstGeom>
        </p:spPr>
        <p:txBody>
          <a:bodyPr vert="horz" wrap="square" lIns="0" tIns="256852" rIns="0" bIns="0" rtlCol="0">
            <a:spAutoFit/>
          </a:bodyPr>
          <a:lstStyle/>
          <a:p>
            <a:pPr marL="650875">
              <a:lnSpc>
                <a:spcPct val="100000"/>
              </a:lnSpc>
            </a:pPr>
            <a:r>
              <a:rPr sz="4400" spc="-30" dirty="0"/>
              <a:t>Sodium </a:t>
            </a:r>
            <a:r>
              <a:rPr sz="4400" spc="-20" dirty="0"/>
              <a:t>Nitr</a:t>
            </a:r>
            <a:r>
              <a:rPr sz="4400" spc="-35" dirty="0"/>
              <a:t>o</a:t>
            </a:r>
            <a:r>
              <a:rPr sz="4400" spc="-25" dirty="0"/>
              <a:t>prusside</a:t>
            </a:r>
            <a:endParaRPr sz="4400" dirty="0"/>
          </a:p>
        </p:txBody>
      </p:sp>
      <p:sp>
        <p:nvSpPr>
          <p:cNvPr id="3" name="object 3"/>
          <p:cNvSpPr/>
          <p:nvPr/>
        </p:nvSpPr>
        <p:spPr>
          <a:xfrm>
            <a:off x="1232039" y="1949195"/>
            <a:ext cx="8229600" cy="914400"/>
          </a:xfrm>
          <a:custGeom>
            <a:avLst/>
            <a:gdLst/>
            <a:ahLst/>
            <a:cxnLst/>
            <a:rect l="l" t="t" r="r" b="b"/>
            <a:pathLst>
              <a:path w="8229600" h="914400">
                <a:moveTo>
                  <a:pt x="0" y="0"/>
                </a:moveTo>
                <a:lnTo>
                  <a:pt x="0" y="914400"/>
                </a:lnTo>
                <a:lnTo>
                  <a:pt x="8229600" y="914400"/>
                </a:lnTo>
                <a:lnTo>
                  <a:pt x="8229600" y="0"/>
                </a:lnTo>
                <a:lnTo>
                  <a:pt x="0" y="0"/>
                </a:lnTo>
                <a:close/>
              </a:path>
            </a:pathLst>
          </a:custGeom>
          <a:solidFill>
            <a:srgbClr val="FFFFFF"/>
          </a:solidFill>
        </p:spPr>
        <p:txBody>
          <a:bodyPr wrap="square" lIns="0" tIns="0" rIns="0" bIns="0" rtlCol="0"/>
          <a:lstStyle/>
          <a:p>
            <a:endParaRPr/>
          </a:p>
        </p:txBody>
      </p:sp>
      <p:sp>
        <p:nvSpPr>
          <p:cNvPr id="4" name="object 4"/>
          <p:cNvSpPr/>
          <p:nvPr/>
        </p:nvSpPr>
        <p:spPr>
          <a:xfrm>
            <a:off x="1232039" y="3777996"/>
            <a:ext cx="8229600" cy="914400"/>
          </a:xfrm>
          <a:custGeom>
            <a:avLst/>
            <a:gdLst/>
            <a:ahLst/>
            <a:cxnLst/>
            <a:rect l="l" t="t" r="r" b="b"/>
            <a:pathLst>
              <a:path w="8229600" h="914400">
                <a:moveTo>
                  <a:pt x="0" y="0"/>
                </a:moveTo>
                <a:lnTo>
                  <a:pt x="0" y="914400"/>
                </a:lnTo>
                <a:lnTo>
                  <a:pt x="8229600" y="914400"/>
                </a:lnTo>
                <a:lnTo>
                  <a:pt x="8229600" y="0"/>
                </a:lnTo>
                <a:lnTo>
                  <a:pt x="0" y="0"/>
                </a:lnTo>
                <a:close/>
              </a:path>
            </a:pathLst>
          </a:custGeom>
          <a:solidFill>
            <a:srgbClr val="FFFFFF"/>
          </a:solidFill>
        </p:spPr>
        <p:txBody>
          <a:bodyPr wrap="square" lIns="0" tIns="0" rIns="0" bIns="0" rtlCol="0"/>
          <a:lstStyle/>
          <a:p>
            <a:endParaRPr/>
          </a:p>
        </p:txBody>
      </p:sp>
      <p:sp>
        <p:nvSpPr>
          <p:cNvPr id="5" name="object 5"/>
          <p:cNvSpPr txBox="1"/>
          <p:nvPr/>
        </p:nvSpPr>
        <p:spPr>
          <a:xfrm>
            <a:off x="1453267" y="2409014"/>
            <a:ext cx="7755255" cy="4555093"/>
          </a:xfrm>
          <a:prstGeom prst="rect">
            <a:avLst/>
          </a:prstGeom>
        </p:spPr>
        <p:txBody>
          <a:bodyPr vert="horz" wrap="square" lIns="0" tIns="0" rIns="0" bIns="0" rtlCol="0">
            <a:spAutoFit/>
          </a:bodyPr>
          <a:lstStyle/>
          <a:p>
            <a:pPr marL="554355" marR="5080" indent="-541655">
              <a:lnSpc>
                <a:spcPct val="100000"/>
              </a:lnSpc>
              <a:buFont typeface="Arial"/>
              <a:buChar char="•"/>
              <a:tabLst>
                <a:tab pos="554990" algn="l"/>
              </a:tabLst>
            </a:pPr>
            <a:r>
              <a:rPr sz="3200" b="1" spc="-25" dirty="0">
                <a:latin typeface="Arial"/>
                <a:cs typeface="Arial"/>
              </a:rPr>
              <a:t>Aqueou</a:t>
            </a:r>
            <a:r>
              <a:rPr sz="3200" b="1" spc="-20" dirty="0">
                <a:latin typeface="Arial"/>
                <a:cs typeface="Arial"/>
              </a:rPr>
              <a:t>s</a:t>
            </a:r>
            <a:r>
              <a:rPr sz="3200" b="1" spc="-15" dirty="0">
                <a:latin typeface="Arial"/>
                <a:cs typeface="Arial"/>
              </a:rPr>
              <a:t> </a:t>
            </a:r>
            <a:r>
              <a:rPr sz="3200" b="1" spc="-20" dirty="0">
                <a:latin typeface="Arial"/>
                <a:cs typeface="Arial"/>
              </a:rPr>
              <a:t>solution</a:t>
            </a:r>
            <a:r>
              <a:rPr sz="3200" b="1" spc="-15" dirty="0">
                <a:latin typeface="Arial"/>
                <a:cs typeface="Arial"/>
              </a:rPr>
              <a:t> is</a:t>
            </a:r>
            <a:r>
              <a:rPr sz="3200" b="1" spc="-10" dirty="0">
                <a:latin typeface="Arial"/>
                <a:cs typeface="Arial"/>
              </a:rPr>
              <a:t> </a:t>
            </a:r>
            <a:r>
              <a:rPr sz="3200" b="1" spc="-20" dirty="0">
                <a:solidFill>
                  <a:srgbClr val="92D050"/>
                </a:solidFill>
                <a:latin typeface="Arial"/>
                <a:cs typeface="Arial"/>
              </a:rPr>
              <a:t>sensitive</a:t>
            </a:r>
            <a:r>
              <a:rPr sz="3200" b="1" spc="-15" dirty="0">
                <a:solidFill>
                  <a:srgbClr val="92D050"/>
                </a:solidFill>
                <a:latin typeface="Arial"/>
                <a:cs typeface="Arial"/>
              </a:rPr>
              <a:t> </a:t>
            </a:r>
            <a:r>
              <a:rPr sz="3200" b="1" spc="-20" dirty="0">
                <a:solidFill>
                  <a:srgbClr val="92D050"/>
                </a:solidFill>
                <a:latin typeface="Arial"/>
                <a:cs typeface="Arial"/>
              </a:rPr>
              <a:t>to</a:t>
            </a:r>
            <a:r>
              <a:rPr sz="3200" b="1" spc="-10" dirty="0">
                <a:solidFill>
                  <a:srgbClr val="92D050"/>
                </a:solidFill>
                <a:latin typeface="Arial"/>
                <a:cs typeface="Arial"/>
              </a:rPr>
              <a:t> </a:t>
            </a:r>
            <a:r>
              <a:rPr sz="3200" b="1" spc="-15" dirty="0">
                <a:solidFill>
                  <a:srgbClr val="92D050"/>
                </a:solidFill>
                <a:latin typeface="Arial"/>
                <a:cs typeface="Arial"/>
              </a:rPr>
              <a:t>light</a:t>
            </a:r>
            <a:r>
              <a:rPr sz="3200" b="1" spc="-10" dirty="0">
                <a:solidFill>
                  <a:srgbClr val="92D050"/>
                </a:solidFill>
                <a:latin typeface="Arial"/>
                <a:cs typeface="Arial"/>
              </a:rPr>
              <a:t> </a:t>
            </a:r>
            <a:r>
              <a:rPr sz="3200" b="1" spc="-25" dirty="0">
                <a:latin typeface="Arial"/>
                <a:cs typeface="Arial"/>
              </a:rPr>
              <a:t>an</a:t>
            </a:r>
            <a:r>
              <a:rPr sz="3200" b="1" spc="-20" dirty="0">
                <a:latin typeface="Arial"/>
                <a:cs typeface="Arial"/>
              </a:rPr>
              <a:t>d </a:t>
            </a:r>
            <a:r>
              <a:rPr sz="3200" b="1" spc="-30" dirty="0">
                <a:latin typeface="Arial"/>
                <a:cs typeface="Arial"/>
              </a:rPr>
              <a:t>mus</a:t>
            </a:r>
            <a:r>
              <a:rPr sz="3200" b="1" spc="-15" dirty="0">
                <a:latin typeface="Arial"/>
                <a:cs typeface="Arial"/>
              </a:rPr>
              <a:t>t</a:t>
            </a:r>
            <a:r>
              <a:rPr sz="3200" b="1" spc="-5" dirty="0">
                <a:latin typeface="Arial"/>
                <a:cs typeface="Arial"/>
              </a:rPr>
              <a:t> </a:t>
            </a:r>
            <a:r>
              <a:rPr sz="3200" b="1" spc="-20" dirty="0">
                <a:latin typeface="Arial"/>
                <a:cs typeface="Arial"/>
              </a:rPr>
              <a:t>be</a:t>
            </a:r>
            <a:r>
              <a:rPr sz="3200" b="1" spc="-10" dirty="0">
                <a:latin typeface="Arial"/>
                <a:cs typeface="Arial"/>
              </a:rPr>
              <a:t> </a:t>
            </a:r>
            <a:r>
              <a:rPr sz="3200" b="1" spc="-30" dirty="0">
                <a:latin typeface="Arial"/>
                <a:cs typeface="Arial"/>
              </a:rPr>
              <a:t>mad</a:t>
            </a:r>
            <a:r>
              <a:rPr sz="3200" b="1" spc="-20" dirty="0">
                <a:latin typeface="Arial"/>
                <a:cs typeface="Arial"/>
              </a:rPr>
              <a:t>e</a:t>
            </a:r>
            <a:r>
              <a:rPr sz="3200" b="1" spc="-5" dirty="0">
                <a:latin typeface="Arial"/>
                <a:cs typeface="Arial"/>
              </a:rPr>
              <a:t> </a:t>
            </a:r>
            <a:r>
              <a:rPr sz="3200" b="1" spc="-20" dirty="0">
                <a:latin typeface="Arial"/>
                <a:cs typeface="Arial"/>
              </a:rPr>
              <a:t>up</a:t>
            </a:r>
            <a:r>
              <a:rPr sz="3200" b="1" spc="-10" dirty="0">
                <a:latin typeface="Arial"/>
                <a:cs typeface="Arial"/>
              </a:rPr>
              <a:t> </a:t>
            </a:r>
            <a:r>
              <a:rPr sz="3200" b="1" spc="-20" dirty="0">
                <a:latin typeface="Arial"/>
                <a:cs typeface="Arial"/>
              </a:rPr>
              <a:t>fresh</a:t>
            </a:r>
            <a:r>
              <a:rPr sz="3200" b="1" spc="-10" dirty="0">
                <a:latin typeface="Arial"/>
                <a:cs typeface="Arial"/>
              </a:rPr>
              <a:t> </a:t>
            </a:r>
            <a:r>
              <a:rPr sz="3200" b="1" spc="-20" dirty="0">
                <a:latin typeface="Arial"/>
                <a:cs typeface="Arial"/>
              </a:rPr>
              <a:t>before</a:t>
            </a:r>
            <a:r>
              <a:rPr sz="3200" b="1" spc="-10" dirty="0">
                <a:latin typeface="Arial"/>
                <a:cs typeface="Arial"/>
              </a:rPr>
              <a:t> </a:t>
            </a:r>
            <a:r>
              <a:rPr sz="3200" b="1" spc="-25" dirty="0">
                <a:latin typeface="Arial"/>
                <a:cs typeface="Arial"/>
              </a:rPr>
              <a:t>eac</a:t>
            </a:r>
            <a:r>
              <a:rPr sz="3200" b="1" spc="-20" dirty="0">
                <a:latin typeface="Arial"/>
                <a:cs typeface="Arial"/>
              </a:rPr>
              <a:t>h</a:t>
            </a:r>
            <a:r>
              <a:rPr sz="3200" b="1" spc="-15" dirty="0">
                <a:latin typeface="Arial"/>
                <a:cs typeface="Arial"/>
              </a:rPr>
              <a:t> </a:t>
            </a:r>
            <a:r>
              <a:rPr sz="3200" b="1" spc="-25" dirty="0">
                <a:latin typeface="Arial"/>
                <a:cs typeface="Arial"/>
              </a:rPr>
              <a:t>administratio</a:t>
            </a:r>
            <a:r>
              <a:rPr sz="3200" b="1" spc="-20" dirty="0">
                <a:latin typeface="Arial"/>
                <a:cs typeface="Arial"/>
              </a:rPr>
              <a:t>n</a:t>
            </a:r>
            <a:r>
              <a:rPr sz="3200" b="1" spc="-5" dirty="0">
                <a:latin typeface="Arial"/>
                <a:cs typeface="Arial"/>
              </a:rPr>
              <a:t> </a:t>
            </a:r>
            <a:r>
              <a:rPr sz="3200" b="1" spc="-25" dirty="0">
                <a:latin typeface="Arial"/>
                <a:cs typeface="Arial"/>
              </a:rPr>
              <a:t>an</a:t>
            </a:r>
            <a:r>
              <a:rPr sz="3200" b="1" spc="-20" dirty="0">
                <a:latin typeface="Arial"/>
                <a:cs typeface="Arial"/>
              </a:rPr>
              <a:t>d</a:t>
            </a:r>
            <a:r>
              <a:rPr sz="3200" b="1" spc="-15" dirty="0">
                <a:latin typeface="Arial"/>
                <a:cs typeface="Arial"/>
              </a:rPr>
              <a:t> </a:t>
            </a:r>
            <a:r>
              <a:rPr sz="3200" b="1" spc="-25" dirty="0">
                <a:solidFill>
                  <a:srgbClr val="92D050"/>
                </a:solidFill>
                <a:latin typeface="Arial"/>
                <a:cs typeface="Arial"/>
              </a:rPr>
              <a:t>covered</a:t>
            </a:r>
            <a:r>
              <a:rPr sz="3200" b="1" spc="-15" dirty="0">
                <a:solidFill>
                  <a:srgbClr val="92D050"/>
                </a:solidFill>
                <a:latin typeface="Arial"/>
                <a:cs typeface="Arial"/>
              </a:rPr>
              <a:t>  </a:t>
            </a:r>
            <a:r>
              <a:rPr sz="3200" b="1" spc="-20" dirty="0">
                <a:solidFill>
                  <a:srgbClr val="92D050"/>
                </a:solidFill>
                <a:latin typeface="Arial"/>
                <a:cs typeface="Arial"/>
              </a:rPr>
              <a:t>with</a:t>
            </a:r>
            <a:r>
              <a:rPr sz="3200" b="1" spc="-25" dirty="0">
                <a:solidFill>
                  <a:srgbClr val="92D050"/>
                </a:solidFill>
                <a:latin typeface="Arial"/>
                <a:cs typeface="Arial"/>
              </a:rPr>
              <a:t> </a:t>
            </a:r>
            <a:r>
              <a:rPr sz="3200" b="1" spc="-20" dirty="0">
                <a:solidFill>
                  <a:srgbClr val="92D050"/>
                </a:solidFill>
                <a:latin typeface="Arial"/>
                <a:cs typeface="Arial"/>
              </a:rPr>
              <a:t>opaque</a:t>
            </a:r>
            <a:r>
              <a:rPr sz="3200" b="1" spc="-25" dirty="0">
                <a:solidFill>
                  <a:srgbClr val="92D050"/>
                </a:solidFill>
                <a:latin typeface="Arial"/>
                <a:cs typeface="Arial"/>
              </a:rPr>
              <a:t> </a:t>
            </a:r>
            <a:r>
              <a:rPr sz="3200" b="1" spc="-20" dirty="0">
                <a:solidFill>
                  <a:srgbClr val="92D050"/>
                </a:solidFill>
                <a:latin typeface="Arial"/>
                <a:cs typeface="Arial"/>
              </a:rPr>
              <a:t>foil</a:t>
            </a:r>
            <a:r>
              <a:rPr sz="3200" b="1" spc="-20" dirty="0" smtClean="0">
                <a:latin typeface="Arial"/>
                <a:cs typeface="Arial"/>
              </a:rPr>
              <a:t>.</a:t>
            </a:r>
            <a:endParaRPr lang="en-US" sz="3200" b="1" spc="-20" dirty="0" smtClean="0">
              <a:latin typeface="Arial"/>
              <a:cs typeface="Arial"/>
            </a:endParaRPr>
          </a:p>
          <a:p>
            <a:pPr marL="554355" marR="5080" indent="-541655">
              <a:lnSpc>
                <a:spcPct val="100000"/>
              </a:lnSpc>
              <a:buFont typeface="Arial"/>
              <a:buChar char="•"/>
              <a:tabLst>
                <a:tab pos="554990" algn="l"/>
              </a:tabLst>
            </a:pPr>
            <a:r>
              <a:rPr lang="en-US" sz="2800" b="1" spc="-20" dirty="0" smtClean="0">
                <a:solidFill>
                  <a:srgbClr val="FF0000"/>
                </a:solidFill>
                <a:latin typeface="Arial"/>
                <a:cs typeface="Arial"/>
              </a:rPr>
              <a:t>In the hospital if you find an IV set covered with an opaque cover then it must be (</a:t>
            </a:r>
            <a:r>
              <a:rPr lang="en-US" sz="2800" spc="-30" dirty="0">
                <a:solidFill>
                  <a:srgbClr val="FF0000"/>
                </a:solidFill>
              </a:rPr>
              <a:t>Sodium </a:t>
            </a:r>
            <a:r>
              <a:rPr lang="en-US" sz="2800" spc="-20" dirty="0">
                <a:solidFill>
                  <a:srgbClr val="FF0000"/>
                </a:solidFill>
              </a:rPr>
              <a:t>Nitr</a:t>
            </a:r>
            <a:r>
              <a:rPr lang="en-US" sz="2800" spc="-35" dirty="0">
                <a:solidFill>
                  <a:srgbClr val="FF0000"/>
                </a:solidFill>
              </a:rPr>
              <a:t>o</a:t>
            </a:r>
            <a:r>
              <a:rPr lang="en-US" sz="2800" spc="-25" dirty="0">
                <a:solidFill>
                  <a:srgbClr val="FF0000"/>
                </a:solidFill>
              </a:rPr>
              <a:t>prusside</a:t>
            </a:r>
            <a:r>
              <a:rPr lang="en-US" sz="2800" b="1" spc="-20" dirty="0" smtClean="0">
                <a:solidFill>
                  <a:srgbClr val="FF0000"/>
                </a:solidFill>
                <a:latin typeface="Arial"/>
                <a:cs typeface="Arial"/>
              </a:rPr>
              <a:t>).</a:t>
            </a:r>
          </a:p>
          <a:p>
            <a:pPr marL="554355" marR="5080" indent="-541655">
              <a:lnSpc>
                <a:spcPct val="100000"/>
              </a:lnSpc>
              <a:buFont typeface="Arial"/>
              <a:buChar char="•"/>
              <a:tabLst>
                <a:tab pos="554990" algn="l"/>
              </a:tabLst>
            </a:pPr>
            <a:r>
              <a:rPr lang="en-US" sz="2800" b="1" spc="-20" dirty="0" smtClean="0">
                <a:solidFill>
                  <a:srgbClr val="FF0000"/>
                </a:solidFill>
                <a:latin typeface="Arial"/>
                <a:cs typeface="Arial"/>
              </a:rPr>
              <a:t>If it was destroyed by light it’ll become toxic and you can observe a </a:t>
            </a:r>
            <a:r>
              <a:rPr lang="en-US" sz="2800" b="1" spc="-20" dirty="0">
                <a:solidFill>
                  <a:srgbClr val="FF0000"/>
                </a:solidFill>
                <a:latin typeface="Arial"/>
                <a:cs typeface="Arial"/>
              </a:rPr>
              <a:t>change in its color.</a:t>
            </a:r>
            <a:endParaRPr sz="2800" dirty="0">
              <a:solidFill>
                <a:srgbClr val="FF0000"/>
              </a:solidFill>
              <a:latin typeface="Arial"/>
              <a:cs typeface="Arial"/>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777498" y="504825"/>
            <a:ext cx="7138682" cy="1089660"/>
          </a:xfrm>
          <a:prstGeom prst="rect">
            <a:avLst/>
          </a:prstGeom>
        </p:spPr>
        <p:txBody>
          <a:bodyPr vert="horz" wrap="square" lIns="0" tIns="222562" rIns="0" bIns="0" rtlCol="0">
            <a:spAutoFit/>
          </a:bodyPr>
          <a:lstStyle/>
          <a:p>
            <a:pPr marL="650875">
              <a:lnSpc>
                <a:spcPct val="100000"/>
              </a:lnSpc>
            </a:pPr>
            <a:r>
              <a:rPr sz="4400" spc="-30" dirty="0"/>
              <a:t>Sodium </a:t>
            </a:r>
            <a:r>
              <a:rPr sz="4400" spc="-20" dirty="0"/>
              <a:t>Nitr</a:t>
            </a:r>
            <a:r>
              <a:rPr sz="4400" spc="-35" dirty="0"/>
              <a:t>o</a:t>
            </a:r>
            <a:r>
              <a:rPr sz="4400" spc="-25" dirty="0"/>
              <a:t>prusside</a:t>
            </a:r>
            <a:endParaRPr sz="4400" dirty="0"/>
          </a:p>
        </p:txBody>
      </p:sp>
      <p:sp>
        <p:nvSpPr>
          <p:cNvPr id="3" name="object 3"/>
          <p:cNvSpPr/>
          <p:nvPr/>
        </p:nvSpPr>
        <p:spPr>
          <a:xfrm>
            <a:off x="1232039" y="1949195"/>
            <a:ext cx="8229600" cy="914400"/>
          </a:xfrm>
          <a:custGeom>
            <a:avLst/>
            <a:gdLst/>
            <a:ahLst/>
            <a:cxnLst/>
            <a:rect l="l" t="t" r="r" b="b"/>
            <a:pathLst>
              <a:path w="8229600" h="914400">
                <a:moveTo>
                  <a:pt x="0" y="0"/>
                </a:moveTo>
                <a:lnTo>
                  <a:pt x="0" y="914400"/>
                </a:lnTo>
                <a:lnTo>
                  <a:pt x="8229600" y="914400"/>
                </a:lnTo>
                <a:lnTo>
                  <a:pt x="8229600" y="0"/>
                </a:lnTo>
                <a:lnTo>
                  <a:pt x="0" y="0"/>
                </a:lnTo>
                <a:close/>
              </a:path>
            </a:pathLst>
          </a:custGeom>
          <a:solidFill>
            <a:srgbClr val="FFFFFF"/>
          </a:solidFill>
        </p:spPr>
        <p:txBody>
          <a:bodyPr wrap="square" lIns="0" tIns="0" rIns="0" bIns="0" rtlCol="0"/>
          <a:lstStyle/>
          <a:p>
            <a:endParaRPr/>
          </a:p>
        </p:txBody>
      </p:sp>
      <p:sp>
        <p:nvSpPr>
          <p:cNvPr id="4" name="object 4"/>
          <p:cNvSpPr/>
          <p:nvPr/>
        </p:nvSpPr>
        <p:spPr>
          <a:xfrm>
            <a:off x="1232039" y="2863595"/>
            <a:ext cx="8229600" cy="914400"/>
          </a:xfrm>
          <a:custGeom>
            <a:avLst/>
            <a:gdLst/>
            <a:ahLst/>
            <a:cxnLst/>
            <a:rect l="l" t="t" r="r" b="b"/>
            <a:pathLst>
              <a:path w="8229600" h="914400">
                <a:moveTo>
                  <a:pt x="0" y="0"/>
                </a:moveTo>
                <a:lnTo>
                  <a:pt x="0" y="914400"/>
                </a:lnTo>
                <a:lnTo>
                  <a:pt x="8229600" y="914400"/>
                </a:lnTo>
                <a:lnTo>
                  <a:pt x="8229600" y="0"/>
                </a:lnTo>
                <a:lnTo>
                  <a:pt x="0" y="0"/>
                </a:lnTo>
                <a:close/>
              </a:path>
            </a:pathLst>
          </a:custGeom>
          <a:solidFill>
            <a:srgbClr val="FFFFFF"/>
          </a:solidFill>
        </p:spPr>
        <p:txBody>
          <a:bodyPr wrap="square" lIns="0" tIns="0" rIns="0" bIns="0" rtlCol="0"/>
          <a:lstStyle/>
          <a:p>
            <a:endParaRPr/>
          </a:p>
        </p:txBody>
      </p:sp>
      <p:sp>
        <p:nvSpPr>
          <p:cNvPr id="6" name="object 6"/>
          <p:cNvSpPr txBox="1"/>
          <p:nvPr/>
        </p:nvSpPr>
        <p:spPr>
          <a:xfrm>
            <a:off x="470039" y="1571625"/>
            <a:ext cx="9753600" cy="6381234"/>
          </a:xfrm>
          <a:prstGeom prst="rect">
            <a:avLst/>
          </a:prstGeom>
        </p:spPr>
        <p:txBody>
          <a:bodyPr vert="horz" wrap="square" lIns="0" tIns="0" rIns="0" bIns="0" rtlCol="0">
            <a:spAutoFit/>
          </a:bodyPr>
          <a:lstStyle/>
          <a:p>
            <a:pPr marL="12700">
              <a:lnSpc>
                <a:spcPct val="100000"/>
              </a:lnSpc>
            </a:pPr>
            <a:r>
              <a:rPr sz="3200" b="1" spc="-25" dirty="0">
                <a:solidFill>
                  <a:srgbClr val="FF0000"/>
                </a:solidFill>
                <a:latin typeface="Arial"/>
                <a:cs typeface="Arial"/>
              </a:rPr>
              <a:t>Advers</a:t>
            </a:r>
            <a:r>
              <a:rPr sz="3200" b="1" spc="-20" dirty="0">
                <a:solidFill>
                  <a:srgbClr val="FF0000"/>
                </a:solidFill>
                <a:latin typeface="Arial"/>
                <a:cs typeface="Arial"/>
              </a:rPr>
              <a:t>e</a:t>
            </a:r>
            <a:r>
              <a:rPr sz="3200" b="1" spc="-10" dirty="0">
                <a:solidFill>
                  <a:srgbClr val="FF0000"/>
                </a:solidFill>
                <a:latin typeface="Arial"/>
                <a:cs typeface="Arial"/>
              </a:rPr>
              <a:t> </a:t>
            </a:r>
            <a:r>
              <a:rPr sz="3200" b="1" spc="-20" dirty="0">
                <a:solidFill>
                  <a:srgbClr val="FF0000"/>
                </a:solidFill>
                <a:latin typeface="Arial"/>
                <a:cs typeface="Arial"/>
              </a:rPr>
              <a:t>effects:</a:t>
            </a:r>
            <a:endParaRPr sz="3200" dirty="0">
              <a:latin typeface="Arial"/>
              <a:cs typeface="Arial"/>
            </a:endParaRPr>
          </a:p>
          <a:p>
            <a:pPr marL="554355" indent="-541655">
              <a:lnSpc>
                <a:spcPct val="100000"/>
              </a:lnSpc>
              <a:spcBef>
                <a:spcPts val="765"/>
              </a:spcBef>
              <a:buFont typeface="Arial"/>
              <a:buAutoNum type="arabicPeriod"/>
              <a:tabLst>
                <a:tab pos="554990" algn="l"/>
              </a:tabLst>
            </a:pPr>
            <a:r>
              <a:rPr lang="en-US" sz="3200" b="1" spc="-25" dirty="0" smtClean="0">
                <a:latin typeface="Arial"/>
                <a:cs typeface="Arial"/>
              </a:rPr>
              <a:t>(</a:t>
            </a:r>
            <a:r>
              <a:rPr sz="3200" b="1" spc="-25" dirty="0" smtClean="0">
                <a:latin typeface="Arial"/>
                <a:cs typeface="Arial"/>
              </a:rPr>
              <a:t>Nausea</a:t>
            </a:r>
            <a:r>
              <a:rPr sz="3200" b="1" spc="-10" dirty="0">
                <a:latin typeface="Arial"/>
                <a:cs typeface="Arial"/>
              </a:rPr>
              <a:t>,</a:t>
            </a:r>
            <a:r>
              <a:rPr sz="3200" b="1" spc="-15" dirty="0">
                <a:latin typeface="Arial"/>
                <a:cs typeface="Arial"/>
              </a:rPr>
              <a:t> </a:t>
            </a:r>
            <a:r>
              <a:rPr sz="3200" b="1" spc="-25" dirty="0" smtClean="0">
                <a:latin typeface="Arial"/>
                <a:cs typeface="Arial"/>
              </a:rPr>
              <a:t>vomiting</a:t>
            </a:r>
            <a:r>
              <a:rPr lang="en-US" sz="3200" b="1" spc="-10" dirty="0" smtClean="0">
                <a:latin typeface="Arial"/>
                <a:cs typeface="Arial"/>
              </a:rPr>
              <a:t>); </a:t>
            </a:r>
            <a:r>
              <a:rPr lang="en-US" sz="2400" b="1" spc="-10" dirty="0" smtClean="0">
                <a:solidFill>
                  <a:srgbClr val="FF0000"/>
                </a:solidFill>
                <a:latin typeface="Arial"/>
                <a:cs typeface="Arial"/>
              </a:rPr>
              <a:t>caused by headache, postural hypotension and hypotension</a:t>
            </a:r>
            <a:r>
              <a:rPr lang="en-US" sz="2400" b="1" spc="-10" dirty="0" smtClean="0">
                <a:solidFill>
                  <a:srgbClr val="92D050"/>
                </a:solidFill>
                <a:latin typeface="Arial"/>
                <a:cs typeface="Arial"/>
              </a:rPr>
              <a:t>.</a:t>
            </a:r>
            <a:r>
              <a:rPr sz="3200" b="1" spc="-10" dirty="0" smtClean="0">
                <a:latin typeface="Arial"/>
                <a:cs typeface="Arial"/>
              </a:rPr>
              <a:t> </a:t>
            </a:r>
            <a:endParaRPr lang="en-US" sz="3200" b="1" spc="-10" dirty="0" smtClean="0">
              <a:latin typeface="Arial"/>
              <a:cs typeface="Arial"/>
            </a:endParaRPr>
          </a:p>
          <a:p>
            <a:pPr marL="554355" indent="-541655">
              <a:lnSpc>
                <a:spcPct val="100000"/>
              </a:lnSpc>
              <a:spcBef>
                <a:spcPts val="765"/>
              </a:spcBef>
              <a:buFont typeface="Arial"/>
              <a:buAutoNum type="arabicPeriod"/>
              <a:tabLst>
                <a:tab pos="554990" algn="l"/>
              </a:tabLst>
            </a:pPr>
            <a:r>
              <a:rPr lang="en-US" sz="3200" b="1" spc="-25" dirty="0" smtClean="0">
                <a:latin typeface="Arial"/>
                <a:cs typeface="Arial"/>
              </a:rPr>
              <a:t>H</a:t>
            </a:r>
            <a:r>
              <a:rPr sz="3200" b="1" spc="-25" dirty="0" smtClean="0">
                <a:latin typeface="Arial"/>
                <a:cs typeface="Arial"/>
              </a:rPr>
              <a:t>eadache</a:t>
            </a:r>
            <a:r>
              <a:rPr lang="en-US" sz="2400" b="1" spc="-25" dirty="0" smtClean="0">
                <a:solidFill>
                  <a:srgbClr val="92D050"/>
                </a:solidFill>
                <a:latin typeface="Arial"/>
                <a:cs typeface="Arial"/>
              </a:rPr>
              <a:t>; caused by vasodilation</a:t>
            </a:r>
            <a:r>
              <a:rPr sz="3200" b="1" spc="-25" dirty="0" smtClean="0">
                <a:latin typeface="Arial"/>
                <a:cs typeface="Arial"/>
              </a:rPr>
              <a:t>.</a:t>
            </a:r>
            <a:endParaRPr sz="3200" dirty="0">
              <a:latin typeface="Arial"/>
              <a:cs typeface="Arial"/>
            </a:endParaRPr>
          </a:p>
          <a:p>
            <a:pPr marL="554355" indent="-541655">
              <a:lnSpc>
                <a:spcPct val="100000"/>
              </a:lnSpc>
              <a:spcBef>
                <a:spcPts val="765"/>
              </a:spcBef>
              <a:buFont typeface="Arial"/>
              <a:buAutoNum type="arabicPeriod"/>
              <a:tabLst>
                <a:tab pos="554990" algn="l"/>
              </a:tabLst>
            </a:pPr>
            <a:r>
              <a:rPr sz="3200" b="1" u="heavy" spc="-25" dirty="0">
                <a:solidFill>
                  <a:srgbClr val="92D050"/>
                </a:solidFill>
                <a:latin typeface="Arial"/>
                <a:cs typeface="Arial"/>
              </a:rPr>
              <a:t>Postural hypotensio</a:t>
            </a:r>
            <a:r>
              <a:rPr sz="3200" b="1" u="heavy" spc="-20" dirty="0">
                <a:solidFill>
                  <a:srgbClr val="92D050"/>
                </a:solidFill>
                <a:latin typeface="Arial"/>
                <a:cs typeface="Arial"/>
              </a:rPr>
              <a:t>n</a:t>
            </a:r>
            <a:r>
              <a:rPr sz="3200" b="1" spc="-10" dirty="0" smtClean="0">
                <a:latin typeface="Arial"/>
                <a:cs typeface="Arial"/>
              </a:rPr>
              <a:t>.</a:t>
            </a:r>
            <a:r>
              <a:rPr lang="en-US" sz="2400" b="1" spc="-10" dirty="0" smtClean="0">
                <a:solidFill>
                  <a:srgbClr val="FF0000"/>
                </a:solidFill>
                <a:latin typeface="Arial"/>
                <a:cs typeface="Arial"/>
              </a:rPr>
              <a:t>(most important)</a:t>
            </a:r>
            <a:endParaRPr sz="3200" dirty="0">
              <a:solidFill>
                <a:srgbClr val="FF0000"/>
              </a:solidFill>
              <a:latin typeface="Arial"/>
              <a:cs typeface="Arial"/>
            </a:endParaRPr>
          </a:p>
          <a:p>
            <a:pPr marL="554355" indent="-541655">
              <a:lnSpc>
                <a:spcPct val="100000"/>
              </a:lnSpc>
              <a:spcBef>
                <a:spcPts val="765"/>
              </a:spcBef>
              <a:buFont typeface="Arial"/>
              <a:buAutoNum type="arabicPeriod"/>
              <a:tabLst>
                <a:tab pos="554990" algn="l"/>
              </a:tabLst>
            </a:pPr>
            <a:r>
              <a:rPr sz="3200" b="1" spc="-30" dirty="0">
                <a:latin typeface="Arial"/>
                <a:cs typeface="Arial"/>
              </a:rPr>
              <a:t>Methem</a:t>
            </a:r>
            <a:r>
              <a:rPr sz="3200" b="1" spc="-20" dirty="0">
                <a:latin typeface="Arial"/>
                <a:cs typeface="Arial"/>
              </a:rPr>
              <a:t>og</a:t>
            </a:r>
            <a:r>
              <a:rPr sz="3200" b="1" spc="-25" dirty="0">
                <a:latin typeface="Arial"/>
                <a:cs typeface="Arial"/>
              </a:rPr>
              <a:t>lobinemia</a:t>
            </a:r>
            <a:r>
              <a:rPr sz="3200" b="1" spc="-25" dirty="0" smtClean="0">
                <a:latin typeface="Arial"/>
                <a:cs typeface="Arial"/>
              </a:rPr>
              <a:t>.</a:t>
            </a:r>
            <a:r>
              <a:rPr lang="en-US" sz="3200" b="1" spc="-25" dirty="0" smtClean="0">
                <a:latin typeface="Arial"/>
                <a:cs typeface="Arial"/>
              </a:rPr>
              <a:t> </a:t>
            </a:r>
            <a:r>
              <a:rPr lang="en-US" sz="2400" b="1" spc="-25" dirty="0" smtClean="0">
                <a:solidFill>
                  <a:srgbClr val="FF0000"/>
                </a:solidFill>
                <a:latin typeface="Arial"/>
                <a:cs typeface="Arial"/>
              </a:rPr>
              <a:t>(ferric hemoglobin that can carry no or minimal amount of oxygen)          tissue hypoxia “and it’s arrhythmogenic by itself; so it can cause cardiac arrhythmias”.</a:t>
            </a:r>
            <a:endParaRPr sz="3200" dirty="0">
              <a:solidFill>
                <a:srgbClr val="FF0000"/>
              </a:solidFill>
              <a:latin typeface="Arial"/>
              <a:cs typeface="Arial"/>
            </a:endParaRPr>
          </a:p>
          <a:p>
            <a:pPr marL="554355" marR="5080" indent="-541655">
              <a:lnSpc>
                <a:spcPct val="100000"/>
              </a:lnSpc>
              <a:spcBef>
                <a:spcPts val="765"/>
              </a:spcBef>
              <a:buFont typeface="Arial"/>
              <a:buAutoNum type="arabicPeriod"/>
              <a:tabLst>
                <a:tab pos="554990" algn="l"/>
              </a:tabLst>
            </a:pPr>
            <a:r>
              <a:rPr sz="3200" b="1" spc="-25" dirty="0">
                <a:latin typeface="Arial"/>
                <a:cs typeface="Arial"/>
              </a:rPr>
              <a:t>Accumulatio</a:t>
            </a:r>
            <a:r>
              <a:rPr sz="3200" b="1" spc="-20" dirty="0">
                <a:latin typeface="Arial"/>
                <a:cs typeface="Arial"/>
              </a:rPr>
              <a:t>n</a:t>
            </a:r>
            <a:r>
              <a:rPr sz="3200" b="1" spc="-15" dirty="0">
                <a:latin typeface="Arial"/>
                <a:cs typeface="Arial"/>
              </a:rPr>
              <a:t> </a:t>
            </a:r>
            <a:r>
              <a:rPr sz="3200" b="1" spc="-20" dirty="0">
                <a:latin typeface="Arial"/>
                <a:cs typeface="Arial"/>
              </a:rPr>
              <a:t>of</a:t>
            </a:r>
            <a:r>
              <a:rPr sz="3200" b="1" spc="-10" dirty="0">
                <a:latin typeface="Arial"/>
                <a:cs typeface="Arial"/>
              </a:rPr>
              <a:t> </a:t>
            </a:r>
            <a:r>
              <a:rPr sz="3200" b="1" spc="-25" dirty="0">
                <a:latin typeface="Arial"/>
                <a:cs typeface="Arial"/>
              </a:rPr>
              <a:t>cyanid</a:t>
            </a:r>
            <a:r>
              <a:rPr sz="3200" b="1" spc="-20" dirty="0">
                <a:latin typeface="Arial"/>
                <a:cs typeface="Arial"/>
              </a:rPr>
              <a:t>e </a:t>
            </a:r>
            <a:r>
              <a:rPr sz="3200" b="1" spc="-25" dirty="0">
                <a:latin typeface="Arial"/>
                <a:cs typeface="Arial"/>
              </a:rPr>
              <a:t>(CN</a:t>
            </a:r>
            <a:r>
              <a:rPr sz="3150" b="1" spc="7" baseline="25132" dirty="0">
                <a:latin typeface="Arial"/>
                <a:cs typeface="Arial"/>
              </a:rPr>
              <a:t>-</a:t>
            </a:r>
            <a:r>
              <a:rPr sz="3150" b="1" spc="7" baseline="25132" dirty="0" smtClean="0">
                <a:latin typeface="Arial"/>
                <a:cs typeface="Arial"/>
              </a:rPr>
              <a:t>)</a:t>
            </a:r>
            <a:r>
              <a:rPr sz="3200" b="1" spc="-15" dirty="0" smtClean="0">
                <a:latin typeface="Arial"/>
                <a:cs typeface="Arial"/>
              </a:rPr>
              <a:t>:</a:t>
            </a:r>
            <a:endParaRPr lang="en-US" sz="3200" b="1" spc="-15" dirty="0" smtClean="0">
              <a:latin typeface="Arial"/>
              <a:cs typeface="Arial"/>
            </a:endParaRPr>
          </a:p>
          <a:p>
            <a:pPr marL="12700" marR="5080">
              <a:spcBef>
                <a:spcPts val="765"/>
              </a:spcBef>
              <a:tabLst>
                <a:tab pos="554990" algn="l"/>
              </a:tabLst>
            </a:pPr>
            <a:r>
              <a:rPr lang="en-US" sz="3200" b="1" spc="-25" dirty="0">
                <a:latin typeface="Arial"/>
                <a:cs typeface="Arial"/>
              </a:rPr>
              <a:t>Metaboli</a:t>
            </a:r>
            <a:r>
              <a:rPr lang="en-US" sz="3200" b="1" spc="-20" dirty="0">
                <a:latin typeface="Arial"/>
                <a:cs typeface="Arial"/>
              </a:rPr>
              <a:t>c</a:t>
            </a:r>
            <a:r>
              <a:rPr lang="en-US" sz="3200" b="1" spc="-30" dirty="0">
                <a:latin typeface="Arial"/>
                <a:cs typeface="Arial"/>
              </a:rPr>
              <a:t> </a:t>
            </a:r>
            <a:r>
              <a:rPr lang="en-US" sz="3200" b="1" spc="-25" dirty="0">
                <a:latin typeface="Arial"/>
                <a:cs typeface="Arial"/>
              </a:rPr>
              <a:t>acidosi</a:t>
            </a:r>
            <a:r>
              <a:rPr lang="en-US" sz="3200" b="1" spc="-15" dirty="0">
                <a:latin typeface="Arial"/>
                <a:cs typeface="Arial"/>
              </a:rPr>
              <a:t>s,</a:t>
            </a:r>
            <a:r>
              <a:rPr lang="en-US" sz="3200" b="1" spc="-25" dirty="0">
                <a:latin typeface="Arial"/>
                <a:cs typeface="Arial"/>
              </a:rPr>
              <a:t> arrhythmia</a:t>
            </a:r>
            <a:r>
              <a:rPr lang="en-US" sz="3200" b="1" spc="-15" dirty="0">
                <a:latin typeface="Arial"/>
                <a:cs typeface="Arial"/>
              </a:rPr>
              <a:t>s</a:t>
            </a:r>
            <a:r>
              <a:rPr lang="en-US" sz="3200" b="1" spc="-15" dirty="0" smtClean="0">
                <a:latin typeface="Arial"/>
                <a:cs typeface="Arial"/>
              </a:rPr>
              <a:t>,</a:t>
            </a:r>
            <a:r>
              <a:rPr lang="en-US" sz="3200" b="1" spc="-20" dirty="0">
                <a:latin typeface="Arial"/>
                <a:cs typeface="Arial"/>
              </a:rPr>
              <a:t> </a:t>
            </a:r>
            <a:r>
              <a:rPr lang="en-US" sz="3200" b="1" spc="-20" dirty="0" smtClean="0">
                <a:latin typeface="Arial"/>
                <a:cs typeface="Arial"/>
              </a:rPr>
              <a:t>hypotension </a:t>
            </a:r>
            <a:r>
              <a:rPr lang="en-US" sz="2400" b="1" spc="-20" dirty="0" smtClean="0">
                <a:solidFill>
                  <a:srgbClr val="FF0000"/>
                </a:solidFill>
                <a:latin typeface="Arial"/>
                <a:cs typeface="Arial"/>
              </a:rPr>
              <a:t>(caused </a:t>
            </a:r>
            <a:r>
              <a:rPr lang="en-US" sz="2400" b="1" spc="-20" dirty="0">
                <a:solidFill>
                  <a:srgbClr val="FF0000"/>
                </a:solidFill>
                <a:latin typeface="Arial"/>
                <a:cs typeface="Arial"/>
              </a:rPr>
              <a:t>by cyanide </a:t>
            </a:r>
            <a:r>
              <a:rPr lang="en-US" sz="2400" b="1" spc="-20" dirty="0" smtClean="0">
                <a:solidFill>
                  <a:srgbClr val="FF0000"/>
                </a:solidFill>
                <a:latin typeface="Arial"/>
                <a:cs typeface="Arial"/>
              </a:rPr>
              <a:t>and the drug)</a:t>
            </a:r>
            <a:r>
              <a:rPr lang="en-US" sz="3200" b="1" spc="-40" dirty="0" smtClean="0">
                <a:latin typeface="Arial"/>
                <a:cs typeface="Arial"/>
              </a:rPr>
              <a:t> </a:t>
            </a:r>
            <a:r>
              <a:rPr lang="en-US" sz="3200" b="1" spc="-25" dirty="0">
                <a:latin typeface="Arial"/>
                <a:cs typeface="Arial"/>
              </a:rPr>
              <a:t>an</a:t>
            </a:r>
            <a:r>
              <a:rPr lang="en-US" sz="3200" b="1" spc="-20" dirty="0">
                <a:latin typeface="Arial"/>
                <a:cs typeface="Arial"/>
              </a:rPr>
              <a:t>d</a:t>
            </a:r>
            <a:r>
              <a:rPr lang="en-US" sz="3200" b="1" spc="-15" dirty="0">
                <a:latin typeface="Arial"/>
                <a:cs typeface="Arial"/>
              </a:rPr>
              <a:t> </a:t>
            </a:r>
            <a:r>
              <a:rPr lang="en-US" sz="3200" b="1" u="sng" spc="-25" dirty="0">
                <a:solidFill>
                  <a:srgbClr val="FF0000"/>
                </a:solidFill>
                <a:latin typeface="Arial"/>
                <a:cs typeface="Arial"/>
              </a:rPr>
              <a:t>death</a:t>
            </a:r>
            <a:r>
              <a:rPr lang="en-US" sz="3200" b="1" spc="-25" dirty="0">
                <a:latin typeface="Arial"/>
                <a:cs typeface="Arial"/>
              </a:rPr>
              <a:t>.</a:t>
            </a:r>
            <a:endParaRPr lang="en-US" sz="3200" dirty="0">
              <a:latin typeface="Arial"/>
              <a:cs typeface="Arial"/>
            </a:endParaRPr>
          </a:p>
          <a:p>
            <a:pPr marL="12700" marR="5080">
              <a:lnSpc>
                <a:spcPct val="100000"/>
              </a:lnSpc>
              <a:spcBef>
                <a:spcPts val="765"/>
              </a:spcBef>
              <a:tabLst>
                <a:tab pos="554990" algn="l"/>
              </a:tabLst>
            </a:pPr>
            <a:r>
              <a:rPr sz="3200" b="1" spc="-10" dirty="0" smtClean="0">
                <a:latin typeface="Arial"/>
                <a:cs typeface="Arial"/>
              </a:rPr>
              <a:t> </a:t>
            </a:r>
            <a:endParaRPr lang="en-US" sz="3200" b="1" spc="-10" dirty="0" smtClean="0">
              <a:latin typeface="Arial"/>
              <a:cs typeface="Arial"/>
            </a:endParaRPr>
          </a:p>
        </p:txBody>
      </p:sp>
      <p:sp>
        <p:nvSpPr>
          <p:cNvPr id="5" name="Right Arrow 4"/>
          <p:cNvSpPr/>
          <p:nvPr/>
        </p:nvSpPr>
        <p:spPr>
          <a:xfrm>
            <a:off x="5346839" y="4924425"/>
            <a:ext cx="609599"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15900" y="200025"/>
            <a:ext cx="9225413" cy="1675133"/>
          </a:xfrm>
          <a:prstGeom prst="rect">
            <a:avLst/>
          </a:prstGeom>
        </p:spPr>
        <p:txBody>
          <a:bodyPr vert="horz" wrap="square" lIns="0" tIns="256852" rIns="0" bIns="0" rtlCol="0">
            <a:spAutoFit/>
          </a:bodyPr>
          <a:lstStyle/>
          <a:p>
            <a:pPr marL="1892300">
              <a:lnSpc>
                <a:spcPct val="100000"/>
              </a:lnSpc>
            </a:pPr>
            <a:r>
              <a:rPr sz="4400" spc="-25" dirty="0" smtClean="0"/>
              <a:t>Vasodilators</a:t>
            </a:r>
            <a:r>
              <a:rPr lang="en-US" sz="4400" spc="-25" dirty="0" smtClean="0"/>
              <a:t> </a:t>
            </a:r>
            <a:r>
              <a:rPr lang="en-US" sz="2400" spc="-25" dirty="0" smtClean="0">
                <a:solidFill>
                  <a:srgbClr val="FF0000"/>
                </a:solidFill>
              </a:rPr>
              <a:t>“Direct vasodilators”</a:t>
            </a:r>
            <a:r>
              <a:rPr lang="en-US" sz="4400" spc="-25" dirty="0" smtClean="0"/>
              <a:t/>
            </a:r>
            <a:br>
              <a:rPr lang="en-US" sz="4400" spc="-25" dirty="0" smtClean="0"/>
            </a:br>
            <a:r>
              <a:rPr lang="en-US" sz="2400" spc="-25" dirty="0" smtClean="0">
                <a:solidFill>
                  <a:srgbClr val="FF0000"/>
                </a:solidFill>
              </a:rPr>
              <a:t>(we have other vasodilators but under different classification)</a:t>
            </a:r>
            <a:endParaRPr sz="1800" dirty="0">
              <a:solidFill>
                <a:srgbClr val="FF0000"/>
              </a:solidFill>
            </a:endParaRPr>
          </a:p>
        </p:txBody>
      </p:sp>
      <p:sp>
        <p:nvSpPr>
          <p:cNvPr id="3" name="object 3"/>
          <p:cNvSpPr/>
          <p:nvPr/>
        </p:nvSpPr>
        <p:spPr>
          <a:xfrm>
            <a:off x="1232039" y="1949195"/>
            <a:ext cx="8229600" cy="914400"/>
          </a:xfrm>
          <a:custGeom>
            <a:avLst/>
            <a:gdLst/>
            <a:ahLst/>
            <a:cxnLst/>
            <a:rect l="l" t="t" r="r" b="b"/>
            <a:pathLst>
              <a:path w="8229600" h="914400">
                <a:moveTo>
                  <a:pt x="0" y="0"/>
                </a:moveTo>
                <a:lnTo>
                  <a:pt x="0" y="914400"/>
                </a:lnTo>
                <a:lnTo>
                  <a:pt x="8229600" y="914400"/>
                </a:lnTo>
                <a:lnTo>
                  <a:pt x="8229600" y="0"/>
                </a:lnTo>
                <a:lnTo>
                  <a:pt x="0" y="0"/>
                </a:lnTo>
                <a:close/>
              </a:path>
            </a:pathLst>
          </a:custGeom>
          <a:solidFill>
            <a:srgbClr val="FFFFFF"/>
          </a:solidFill>
        </p:spPr>
        <p:txBody>
          <a:bodyPr wrap="square" lIns="0" tIns="0" rIns="0" bIns="0" rtlCol="0"/>
          <a:lstStyle/>
          <a:p>
            <a:endParaRPr/>
          </a:p>
        </p:txBody>
      </p:sp>
      <p:sp>
        <p:nvSpPr>
          <p:cNvPr id="4" name="object 4"/>
          <p:cNvSpPr/>
          <p:nvPr/>
        </p:nvSpPr>
        <p:spPr>
          <a:xfrm>
            <a:off x="1232039" y="3777996"/>
            <a:ext cx="8229600" cy="914400"/>
          </a:xfrm>
          <a:custGeom>
            <a:avLst/>
            <a:gdLst/>
            <a:ahLst/>
            <a:cxnLst/>
            <a:rect l="l" t="t" r="r" b="b"/>
            <a:pathLst>
              <a:path w="8229600" h="914400">
                <a:moveTo>
                  <a:pt x="0" y="0"/>
                </a:moveTo>
                <a:lnTo>
                  <a:pt x="0" y="914400"/>
                </a:lnTo>
                <a:lnTo>
                  <a:pt x="8229600" y="914400"/>
                </a:lnTo>
                <a:lnTo>
                  <a:pt x="8229600" y="0"/>
                </a:lnTo>
                <a:lnTo>
                  <a:pt x="0" y="0"/>
                </a:lnTo>
                <a:close/>
              </a:path>
            </a:pathLst>
          </a:custGeom>
          <a:solidFill>
            <a:srgbClr val="FFFFFF"/>
          </a:solidFill>
        </p:spPr>
        <p:txBody>
          <a:bodyPr wrap="square" lIns="0" tIns="0" rIns="0" bIns="0" rtlCol="0"/>
          <a:lstStyle/>
          <a:p>
            <a:endParaRPr/>
          </a:p>
        </p:txBody>
      </p:sp>
      <p:sp>
        <p:nvSpPr>
          <p:cNvPr id="5" name="object 5"/>
          <p:cNvSpPr/>
          <p:nvPr/>
        </p:nvSpPr>
        <p:spPr>
          <a:xfrm>
            <a:off x="1232039" y="4692396"/>
            <a:ext cx="8229600" cy="914400"/>
          </a:xfrm>
          <a:custGeom>
            <a:avLst/>
            <a:gdLst/>
            <a:ahLst/>
            <a:cxnLst/>
            <a:rect l="l" t="t" r="r" b="b"/>
            <a:pathLst>
              <a:path w="8229600" h="914400">
                <a:moveTo>
                  <a:pt x="0" y="0"/>
                </a:moveTo>
                <a:lnTo>
                  <a:pt x="0" y="914400"/>
                </a:lnTo>
                <a:lnTo>
                  <a:pt x="8229600" y="914400"/>
                </a:lnTo>
                <a:lnTo>
                  <a:pt x="8229600" y="0"/>
                </a:lnTo>
                <a:lnTo>
                  <a:pt x="0" y="0"/>
                </a:lnTo>
                <a:close/>
              </a:path>
            </a:pathLst>
          </a:custGeom>
          <a:solidFill>
            <a:srgbClr val="FFFFFF"/>
          </a:solidFill>
        </p:spPr>
        <p:txBody>
          <a:bodyPr wrap="square" lIns="0" tIns="0" rIns="0" bIns="0" rtlCol="0"/>
          <a:lstStyle/>
          <a:p>
            <a:endParaRPr/>
          </a:p>
        </p:txBody>
      </p:sp>
      <p:sp>
        <p:nvSpPr>
          <p:cNvPr id="6" name="object 6"/>
          <p:cNvSpPr txBox="1"/>
          <p:nvPr/>
        </p:nvSpPr>
        <p:spPr>
          <a:xfrm>
            <a:off x="1529467" y="2409014"/>
            <a:ext cx="7682865" cy="4780796"/>
          </a:xfrm>
          <a:prstGeom prst="rect">
            <a:avLst/>
          </a:prstGeom>
        </p:spPr>
        <p:txBody>
          <a:bodyPr vert="horz" wrap="square" lIns="0" tIns="0" rIns="0" bIns="0" rtlCol="0">
            <a:spAutoFit/>
          </a:bodyPr>
          <a:lstStyle/>
          <a:p>
            <a:pPr marL="546100" marR="5080" indent="-533400">
              <a:lnSpc>
                <a:spcPct val="100000"/>
              </a:lnSpc>
              <a:buFont typeface="Arial"/>
              <a:buChar char="•"/>
              <a:tabLst>
                <a:tab pos="546100" algn="l"/>
              </a:tabLst>
            </a:pPr>
            <a:r>
              <a:rPr sz="3200" b="1" spc="-25" dirty="0" smtClean="0">
                <a:latin typeface="Arial"/>
                <a:cs typeface="Arial"/>
              </a:rPr>
              <a:t>Produc</a:t>
            </a:r>
            <a:r>
              <a:rPr sz="3200" b="1" spc="-20" dirty="0" smtClean="0">
                <a:latin typeface="Arial"/>
                <a:cs typeface="Arial"/>
              </a:rPr>
              <a:t>e</a:t>
            </a:r>
            <a:r>
              <a:rPr sz="3200" b="1" spc="-10" dirty="0" smtClean="0">
                <a:latin typeface="Arial"/>
                <a:cs typeface="Arial"/>
              </a:rPr>
              <a:t> </a:t>
            </a:r>
            <a:r>
              <a:rPr sz="3200" b="1" spc="-15" dirty="0">
                <a:latin typeface="Arial"/>
                <a:cs typeface="Arial"/>
              </a:rPr>
              <a:t>direct </a:t>
            </a:r>
            <a:r>
              <a:rPr sz="3200" b="1" spc="-20" dirty="0">
                <a:latin typeface="Arial"/>
                <a:cs typeface="Arial"/>
              </a:rPr>
              <a:t>relaxation</a:t>
            </a:r>
            <a:r>
              <a:rPr sz="3200" b="1" spc="-5" dirty="0">
                <a:latin typeface="Arial"/>
                <a:cs typeface="Arial"/>
              </a:rPr>
              <a:t> </a:t>
            </a:r>
            <a:r>
              <a:rPr sz="3200" b="1" spc="-20" dirty="0">
                <a:latin typeface="Arial"/>
                <a:cs typeface="Arial"/>
              </a:rPr>
              <a:t>of</a:t>
            </a:r>
            <a:r>
              <a:rPr sz="3200" b="1" spc="-10" dirty="0">
                <a:latin typeface="Arial"/>
                <a:cs typeface="Arial"/>
              </a:rPr>
              <a:t> </a:t>
            </a:r>
            <a:r>
              <a:rPr sz="3200" b="1" spc="-25" dirty="0">
                <a:latin typeface="Arial"/>
                <a:cs typeface="Arial"/>
              </a:rPr>
              <a:t>vascular smoot</a:t>
            </a:r>
            <a:r>
              <a:rPr sz="3200" b="1" spc="-20" dirty="0">
                <a:latin typeface="Arial"/>
                <a:cs typeface="Arial"/>
              </a:rPr>
              <a:t>h</a:t>
            </a:r>
            <a:r>
              <a:rPr sz="3200" b="1" spc="-15" dirty="0">
                <a:latin typeface="Arial"/>
                <a:cs typeface="Arial"/>
              </a:rPr>
              <a:t> </a:t>
            </a:r>
            <a:r>
              <a:rPr sz="3200" b="1" spc="-25" dirty="0">
                <a:latin typeface="Arial"/>
                <a:cs typeface="Arial"/>
              </a:rPr>
              <a:t>muscl</a:t>
            </a:r>
            <a:r>
              <a:rPr sz="3200" b="1" spc="-20" dirty="0">
                <a:latin typeface="Arial"/>
                <a:cs typeface="Arial"/>
              </a:rPr>
              <a:t>e</a:t>
            </a:r>
            <a:r>
              <a:rPr sz="3200" b="1" spc="-5" dirty="0">
                <a:latin typeface="Arial"/>
                <a:cs typeface="Arial"/>
              </a:rPr>
              <a:t> </a:t>
            </a:r>
            <a:r>
              <a:rPr sz="3200" b="1" spc="-35" dirty="0">
                <a:latin typeface="Arial"/>
                <a:cs typeface="Arial"/>
              </a:rPr>
              <a:t>→</a:t>
            </a:r>
            <a:r>
              <a:rPr sz="3200" b="1" spc="-5" dirty="0">
                <a:latin typeface="Arial"/>
                <a:cs typeface="Arial"/>
              </a:rPr>
              <a:t> </a:t>
            </a:r>
            <a:r>
              <a:rPr sz="3200" b="1" spc="-25" dirty="0">
                <a:latin typeface="Arial"/>
                <a:cs typeface="Arial"/>
              </a:rPr>
              <a:t>vasodilatio</a:t>
            </a:r>
            <a:r>
              <a:rPr sz="3200" b="1" spc="-20" dirty="0">
                <a:latin typeface="Arial"/>
                <a:cs typeface="Arial"/>
              </a:rPr>
              <a:t>n </a:t>
            </a:r>
            <a:r>
              <a:rPr sz="3200" b="1" spc="-35" dirty="0">
                <a:latin typeface="Arial"/>
                <a:cs typeface="Arial"/>
              </a:rPr>
              <a:t>→</a:t>
            </a:r>
            <a:r>
              <a:rPr sz="3200" b="1" spc="-10" dirty="0">
                <a:latin typeface="Arial"/>
                <a:cs typeface="Arial"/>
              </a:rPr>
              <a:t> </a:t>
            </a:r>
            <a:r>
              <a:rPr sz="3200" b="1" spc="-25" dirty="0">
                <a:latin typeface="Arial"/>
                <a:cs typeface="Arial"/>
              </a:rPr>
              <a:t>decreas</a:t>
            </a:r>
            <a:r>
              <a:rPr sz="3200" b="1" spc="-20" dirty="0">
                <a:latin typeface="Arial"/>
                <a:cs typeface="Arial"/>
              </a:rPr>
              <a:t>e</a:t>
            </a:r>
            <a:r>
              <a:rPr sz="3200" b="1" spc="-25" dirty="0">
                <a:latin typeface="Arial"/>
                <a:cs typeface="Arial"/>
              </a:rPr>
              <a:t> </a:t>
            </a:r>
            <a:r>
              <a:rPr sz="3200" b="1" spc="-20" dirty="0">
                <a:latin typeface="Arial"/>
                <a:cs typeface="Arial"/>
              </a:rPr>
              <a:t>tota</a:t>
            </a:r>
            <a:r>
              <a:rPr sz="3200" b="1" spc="-10" dirty="0">
                <a:latin typeface="Arial"/>
                <a:cs typeface="Arial"/>
              </a:rPr>
              <a:t>l </a:t>
            </a:r>
            <a:r>
              <a:rPr sz="3200" b="1" spc="-20" dirty="0">
                <a:latin typeface="Arial"/>
                <a:cs typeface="Arial"/>
              </a:rPr>
              <a:t>p</a:t>
            </a:r>
            <a:r>
              <a:rPr sz="3200" b="1" spc="-25" dirty="0">
                <a:latin typeface="Arial"/>
                <a:cs typeface="Arial"/>
              </a:rPr>
              <a:t>er</a:t>
            </a:r>
            <a:r>
              <a:rPr sz="3200" b="1" spc="-15" dirty="0">
                <a:latin typeface="Arial"/>
                <a:cs typeface="Arial"/>
              </a:rPr>
              <a:t>ip</a:t>
            </a:r>
            <a:r>
              <a:rPr sz="3200" b="1" spc="-25" dirty="0">
                <a:latin typeface="Arial"/>
                <a:cs typeface="Arial"/>
              </a:rPr>
              <a:t>hera</a:t>
            </a:r>
            <a:r>
              <a:rPr sz="3200" b="1" spc="-10" dirty="0">
                <a:latin typeface="Arial"/>
                <a:cs typeface="Arial"/>
              </a:rPr>
              <a:t>l</a:t>
            </a:r>
            <a:r>
              <a:rPr sz="3200" b="1" spc="-15" dirty="0">
                <a:latin typeface="Arial"/>
                <a:cs typeface="Arial"/>
              </a:rPr>
              <a:t> </a:t>
            </a:r>
            <a:r>
              <a:rPr sz="3200" b="1" spc="-25" dirty="0">
                <a:latin typeface="Arial"/>
                <a:cs typeface="Arial"/>
              </a:rPr>
              <a:t>vascular</a:t>
            </a:r>
            <a:r>
              <a:rPr sz="3200" b="1" spc="-20" dirty="0">
                <a:latin typeface="Arial"/>
                <a:cs typeface="Arial"/>
              </a:rPr>
              <a:t> resistance</a:t>
            </a:r>
            <a:r>
              <a:rPr sz="3200" b="1" spc="-10" dirty="0">
                <a:latin typeface="Arial"/>
                <a:cs typeface="Arial"/>
              </a:rPr>
              <a:t> </a:t>
            </a:r>
            <a:r>
              <a:rPr sz="3200" b="1" spc="-25" dirty="0">
                <a:latin typeface="Arial"/>
                <a:cs typeface="Arial"/>
              </a:rPr>
              <a:t>(TPVR).</a:t>
            </a:r>
            <a:endParaRPr sz="3200" dirty="0">
              <a:latin typeface="Arial"/>
              <a:cs typeface="Arial"/>
            </a:endParaRPr>
          </a:p>
          <a:p>
            <a:pPr marL="546100" marR="385445" indent="-533400">
              <a:lnSpc>
                <a:spcPct val="100000"/>
              </a:lnSpc>
              <a:spcBef>
                <a:spcPts val="765"/>
              </a:spcBef>
              <a:buFont typeface="Arial"/>
              <a:buChar char="•"/>
              <a:tabLst>
                <a:tab pos="546100" algn="l"/>
              </a:tabLst>
            </a:pPr>
            <a:r>
              <a:rPr sz="3200" b="1" spc="-25" dirty="0">
                <a:latin typeface="Arial"/>
                <a:cs typeface="Arial"/>
              </a:rPr>
              <a:t>Rela</a:t>
            </a:r>
            <a:r>
              <a:rPr sz="3200" b="1" spc="-20" dirty="0">
                <a:latin typeface="Arial"/>
                <a:cs typeface="Arial"/>
              </a:rPr>
              <a:t>x</a:t>
            </a:r>
            <a:r>
              <a:rPr sz="3200" b="1" spc="-10" dirty="0">
                <a:latin typeface="Arial"/>
                <a:cs typeface="Arial"/>
              </a:rPr>
              <a:t> </a:t>
            </a:r>
            <a:r>
              <a:rPr sz="3200" b="1" spc="-20" dirty="0">
                <a:latin typeface="Arial"/>
                <a:cs typeface="Arial"/>
              </a:rPr>
              <a:t>arteria</a:t>
            </a:r>
            <a:r>
              <a:rPr sz="3200" b="1" spc="-10" dirty="0">
                <a:latin typeface="Arial"/>
                <a:cs typeface="Arial"/>
              </a:rPr>
              <a:t>l</a:t>
            </a:r>
            <a:r>
              <a:rPr sz="3200" b="1" spc="10" dirty="0">
                <a:latin typeface="Arial"/>
                <a:cs typeface="Arial"/>
              </a:rPr>
              <a:t> </a:t>
            </a:r>
            <a:r>
              <a:rPr sz="3200" b="1" spc="-25" dirty="0">
                <a:latin typeface="Arial"/>
                <a:cs typeface="Arial"/>
              </a:rPr>
              <a:t>smoot</a:t>
            </a:r>
            <a:r>
              <a:rPr sz="3200" b="1" spc="-20" dirty="0">
                <a:latin typeface="Arial"/>
                <a:cs typeface="Arial"/>
              </a:rPr>
              <a:t>h</a:t>
            </a:r>
            <a:r>
              <a:rPr sz="3200" b="1" spc="-10" dirty="0">
                <a:latin typeface="Arial"/>
                <a:cs typeface="Arial"/>
              </a:rPr>
              <a:t> </a:t>
            </a:r>
            <a:r>
              <a:rPr sz="3200" b="1" spc="-25" dirty="0" smtClean="0">
                <a:latin typeface="Arial"/>
                <a:cs typeface="Arial"/>
              </a:rPr>
              <a:t>muscl</a:t>
            </a:r>
            <a:r>
              <a:rPr sz="3200" b="1" spc="-20" dirty="0" smtClean="0">
                <a:latin typeface="Arial"/>
                <a:cs typeface="Arial"/>
              </a:rPr>
              <a:t>e</a:t>
            </a:r>
            <a:r>
              <a:rPr lang="en-US" sz="3200" b="1" spc="-20" dirty="0" smtClean="0">
                <a:latin typeface="Arial"/>
                <a:cs typeface="Arial"/>
              </a:rPr>
              <a:t> </a:t>
            </a:r>
            <a:r>
              <a:rPr lang="en-US" sz="2400" b="1" spc="-20" dirty="0" smtClean="0">
                <a:solidFill>
                  <a:srgbClr val="FF0000"/>
                </a:solidFill>
                <a:latin typeface="Arial"/>
                <a:cs typeface="Arial"/>
              </a:rPr>
              <a:t>“arterial dilators”</a:t>
            </a:r>
            <a:r>
              <a:rPr sz="3200" b="1" spc="-15" dirty="0" smtClean="0">
                <a:latin typeface="Arial"/>
                <a:cs typeface="Arial"/>
              </a:rPr>
              <a:t> </a:t>
            </a:r>
            <a:r>
              <a:rPr sz="3200" b="1" spc="-25" dirty="0">
                <a:latin typeface="Arial"/>
                <a:cs typeface="Arial"/>
              </a:rPr>
              <a:t>more</a:t>
            </a:r>
            <a:r>
              <a:rPr sz="3200" b="1" spc="-15" dirty="0">
                <a:latin typeface="Arial"/>
                <a:cs typeface="Arial"/>
              </a:rPr>
              <a:t> </a:t>
            </a:r>
            <a:r>
              <a:rPr sz="3200" b="1" spc="-20" dirty="0">
                <a:latin typeface="Arial"/>
                <a:cs typeface="Arial"/>
              </a:rPr>
              <a:t>than </a:t>
            </a:r>
            <a:r>
              <a:rPr sz="3200" b="1" spc="-25" dirty="0">
                <a:latin typeface="Arial"/>
                <a:cs typeface="Arial"/>
              </a:rPr>
              <a:t>venou</a:t>
            </a:r>
            <a:r>
              <a:rPr sz="3200" b="1" spc="-20" dirty="0">
                <a:latin typeface="Arial"/>
                <a:cs typeface="Arial"/>
              </a:rPr>
              <a:t>s</a:t>
            </a:r>
            <a:r>
              <a:rPr sz="3200" b="1" spc="-15" dirty="0">
                <a:latin typeface="Arial"/>
                <a:cs typeface="Arial"/>
              </a:rPr>
              <a:t> </a:t>
            </a:r>
            <a:r>
              <a:rPr sz="3200" b="1" spc="-25" dirty="0">
                <a:latin typeface="Arial"/>
                <a:cs typeface="Arial"/>
              </a:rPr>
              <a:t>smoot</a:t>
            </a:r>
            <a:r>
              <a:rPr sz="3200" b="1" spc="-20" dirty="0">
                <a:latin typeface="Arial"/>
                <a:cs typeface="Arial"/>
              </a:rPr>
              <a:t>h</a:t>
            </a:r>
            <a:r>
              <a:rPr sz="3200" b="1" spc="-15" dirty="0">
                <a:latin typeface="Arial"/>
                <a:cs typeface="Arial"/>
              </a:rPr>
              <a:t> </a:t>
            </a:r>
            <a:r>
              <a:rPr sz="3200" b="1" spc="-25" dirty="0">
                <a:latin typeface="Arial"/>
                <a:cs typeface="Arial"/>
              </a:rPr>
              <a:t>muscl</a:t>
            </a:r>
            <a:r>
              <a:rPr sz="3200" b="1" spc="-20" dirty="0">
                <a:latin typeface="Arial"/>
                <a:cs typeface="Arial"/>
              </a:rPr>
              <a:t>e</a:t>
            </a:r>
            <a:r>
              <a:rPr sz="3200" b="1" spc="-10" dirty="0">
                <a:latin typeface="Arial"/>
                <a:cs typeface="Arial"/>
              </a:rPr>
              <a:t> </a:t>
            </a:r>
            <a:r>
              <a:rPr sz="3200" b="1" spc="-35" dirty="0">
                <a:latin typeface="Arial"/>
                <a:cs typeface="Arial"/>
              </a:rPr>
              <a:t>→</a:t>
            </a:r>
            <a:r>
              <a:rPr sz="3200" b="1" spc="-10" dirty="0">
                <a:latin typeface="Arial"/>
                <a:cs typeface="Arial"/>
              </a:rPr>
              <a:t> </a:t>
            </a:r>
            <a:r>
              <a:rPr sz="3200" b="1" spc="-25" dirty="0">
                <a:latin typeface="Arial"/>
                <a:cs typeface="Arial"/>
              </a:rPr>
              <a:t>minima</a:t>
            </a:r>
            <a:r>
              <a:rPr sz="3200" b="1" spc="-10" dirty="0">
                <a:latin typeface="Arial"/>
                <a:cs typeface="Arial"/>
              </a:rPr>
              <a:t>l</a:t>
            </a:r>
            <a:r>
              <a:rPr sz="3200" b="1" dirty="0">
                <a:latin typeface="Arial"/>
                <a:cs typeface="Arial"/>
              </a:rPr>
              <a:t> </a:t>
            </a:r>
            <a:r>
              <a:rPr sz="3200" b="1" spc="-25" dirty="0">
                <a:latin typeface="Arial"/>
                <a:cs typeface="Arial"/>
              </a:rPr>
              <a:t>postura</a:t>
            </a:r>
            <a:r>
              <a:rPr sz="3200" b="1" spc="-10" dirty="0">
                <a:latin typeface="Arial"/>
                <a:cs typeface="Arial"/>
              </a:rPr>
              <a:t>l</a:t>
            </a:r>
            <a:r>
              <a:rPr sz="3200" b="1" spc="-25" dirty="0">
                <a:latin typeface="Arial"/>
                <a:cs typeface="Arial"/>
              </a:rPr>
              <a:t> hypotensio</a:t>
            </a:r>
            <a:r>
              <a:rPr sz="3200" b="1" spc="-30" dirty="0">
                <a:latin typeface="Arial"/>
                <a:cs typeface="Arial"/>
              </a:rPr>
              <a:t>n</a:t>
            </a:r>
            <a:r>
              <a:rPr sz="3200" b="1" spc="-10" dirty="0" smtClean="0">
                <a:latin typeface="Arial"/>
                <a:cs typeface="Arial"/>
              </a:rPr>
              <a:t>.</a:t>
            </a:r>
            <a:r>
              <a:rPr lang="en-US" sz="3200" b="1" spc="-10" dirty="0" smtClean="0">
                <a:latin typeface="Arial"/>
                <a:cs typeface="Arial"/>
              </a:rPr>
              <a:t> </a:t>
            </a:r>
            <a:r>
              <a:rPr lang="en-US" sz="2400" b="1" spc="-10" dirty="0" smtClean="0">
                <a:solidFill>
                  <a:srgbClr val="FF0000"/>
                </a:solidFill>
                <a:latin typeface="Arial"/>
                <a:cs typeface="Arial"/>
              </a:rPr>
              <a:t>“Veins are intact; they </a:t>
            </a:r>
            <a:r>
              <a:rPr lang="en-US" sz="2400" b="1" spc="-10" dirty="0" smtClean="0">
                <a:solidFill>
                  <a:srgbClr val="FF0000"/>
                </a:solidFill>
                <a:latin typeface="Arial"/>
                <a:cs typeface="Arial"/>
              </a:rPr>
              <a:t>can vasoconstrict in </a:t>
            </a:r>
            <a:r>
              <a:rPr lang="en-US" sz="2400" b="1" spc="-10" dirty="0" smtClean="0">
                <a:solidFill>
                  <a:srgbClr val="FF0000"/>
                </a:solidFill>
                <a:latin typeface="Arial"/>
                <a:cs typeface="Arial"/>
              </a:rPr>
              <a:t>respond to vascular </a:t>
            </a:r>
            <a:r>
              <a:rPr lang="en-US" sz="2400" b="1" spc="-10" dirty="0" smtClean="0">
                <a:solidFill>
                  <a:srgbClr val="FF0000"/>
                </a:solidFill>
                <a:latin typeface="Arial"/>
                <a:cs typeface="Arial"/>
              </a:rPr>
              <a:t>vasoconstrictors”.</a:t>
            </a:r>
            <a:endParaRPr sz="3200" dirty="0">
              <a:solidFill>
                <a:srgbClr val="FF0000"/>
              </a:solidFill>
              <a:latin typeface="Arial"/>
              <a:cs typeface="Aria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9900" y="1198851"/>
            <a:ext cx="9753600" cy="4801314"/>
          </a:xfrm>
        </p:spPr>
        <p:txBody>
          <a:bodyPr/>
          <a:lstStyle/>
          <a:p>
            <a:pPr marL="12700" marR="5080">
              <a:spcBef>
                <a:spcPts val="765"/>
              </a:spcBef>
              <a:tabLst>
                <a:tab pos="554990" algn="l"/>
              </a:tabLst>
            </a:pPr>
            <a:r>
              <a:rPr lang="en-US" sz="2600" spc="-10" dirty="0">
                <a:solidFill>
                  <a:srgbClr val="FF0000"/>
                </a:solidFill>
              </a:rPr>
              <a:t> - Cyanide is the most rapidly killing poison that can kill in few seconds </a:t>
            </a:r>
            <a:r>
              <a:rPr lang="en-US" sz="2600" spc="-25" dirty="0">
                <a:solidFill>
                  <a:srgbClr val="FF0000"/>
                </a:solidFill>
              </a:rPr>
              <a:t>Metaboli</a:t>
            </a:r>
            <a:r>
              <a:rPr lang="en-US" sz="2600" spc="-20" dirty="0">
                <a:solidFill>
                  <a:srgbClr val="FF0000"/>
                </a:solidFill>
              </a:rPr>
              <a:t>c</a:t>
            </a:r>
            <a:r>
              <a:rPr lang="en-US" sz="2600" spc="-30" dirty="0">
                <a:solidFill>
                  <a:srgbClr val="FF0000"/>
                </a:solidFill>
              </a:rPr>
              <a:t> </a:t>
            </a:r>
            <a:r>
              <a:rPr lang="en-US" sz="2600" spc="-25" dirty="0">
                <a:solidFill>
                  <a:srgbClr val="FF0000"/>
                </a:solidFill>
              </a:rPr>
              <a:t>acidosi</a:t>
            </a:r>
            <a:r>
              <a:rPr lang="en-US" sz="2600" spc="-15" dirty="0">
                <a:solidFill>
                  <a:srgbClr val="FF0000"/>
                </a:solidFill>
              </a:rPr>
              <a:t>s,</a:t>
            </a:r>
            <a:r>
              <a:rPr lang="en-US" sz="2600" spc="-25" dirty="0">
                <a:solidFill>
                  <a:srgbClr val="FF0000"/>
                </a:solidFill>
              </a:rPr>
              <a:t> arrhythmia</a:t>
            </a:r>
            <a:r>
              <a:rPr lang="en-US" sz="2600" spc="-15" dirty="0">
                <a:solidFill>
                  <a:srgbClr val="FF0000"/>
                </a:solidFill>
              </a:rPr>
              <a:t>s,</a:t>
            </a:r>
            <a:r>
              <a:rPr lang="en-US" sz="2600" spc="-20" dirty="0">
                <a:solidFill>
                  <a:srgbClr val="FF0000"/>
                </a:solidFill>
              </a:rPr>
              <a:t> hypotension</a:t>
            </a:r>
            <a:r>
              <a:rPr lang="en-US" sz="2600" spc="-40" dirty="0">
                <a:solidFill>
                  <a:srgbClr val="FF0000"/>
                </a:solidFill>
              </a:rPr>
              <a:t> </a:t>
            </a:r>
            <a:r>
              <a:rPr lang="en-US" sz="2600" spc="-25" dirty="0">
                <a:solidFill>
                  <a:srgbClr val="FF0000"/>
                </a:solidFill>
              </a:rPr>
              <a:t>an</a:t>
            </a:r>
            <a:r>
              <a:rPr lang="en-US" sz="2600" spc="-20" dirty="0">
                <a:solidFill>
                  <a:srgbClr val="FF0000"/>
                </a:solidFill>
              </a:rPr>
              <a:t>d</a:t>
            </a:r>
            <a:r>
              <a:rPr lang="en-US" sz="2600" spc="-15" dirty="0">
                <a:solidFill>
                  <a:srgbClr val="FF0000"/>
                </a:solidFill>
              </a:rPr>
              <a:t> </a:t>
            </a:r>
            <a:r>
              <a:rPr lang="en-US" sz="2600" spc="-25" dirty="0">
                <a:solidFill>
                  <a:srgbClr val="FF0000"/>
                </a:solidFill>
              </a:rPr>
              <a:t>death; it interferes with the respiratory chain so you won’t be able to utilize oxygen. (even if you have hyperoxygenation of the blood); for example if  an airplane gets on fire the whole passengers will die because of breathing cyanide produced by burning of plastic stuff</a:t>
            </a:r>
            <a:r>
              <a:rPr lang="en-US" sz="2600" spc="-25" dirty="0" smtClean="0">
                <a:solidFill>
                  <a:srgbClr val="FF0000"/>
                </a:solidFill>
              </a:rPr>
              <a:t>.</a:t>
            </a:r>
            <a:br>
              <a:rPr lang="en-US" sz="2600" spc="-25" dirty="0" smtClean="0">
                <a:solidFill>
                  <a:srgbClr val="FF0000"/>
                </a:solidFill>
              </a:rPr>
            </a:br>
            <a:r>
              <a:rPr lang="en-US" sz="2600" spc="-25" dirty="0" smtClean="0">
                <a:solidFill>
                  <a:srgbClr val="FF0000"/>
                </a:solidFill>
              </a:rPr>
              <a:t> - cyanide interferes with cytochrome oxidase so there will be less or no utilization of oxygen (depending on the amount of cyanide), in which we’ll switch from aerobic to anaerobic </a:t>
            </a:r>
            <a:r>
              <a:rPr lang="en-US" sz="2600" spc="-25" dirty="0">
                <a:solidFill>
                  <a:srgbClr val="FF0000"/>
                </a:solidFill>
              </a:rPr>
              <a:t>metabolism </a:t>
            </a:r>
            <a:r>
              <a:rPr lang="en-US" sz="2600" spc="-25" dirty="0" smtClean="0">
                <a:solidFill>
                  <a:srgbClr val="FF0000"/>
                </a:solidFill>
              </a:rPr>
              <a:t>“glycolysis” producing pyruvic acid then lactic acid so we will end up having </a:t>
            </a:r>
            <a:r>
              <a:rPr lang="en-US" sz="2600" u="sng" spc="-25" dirty="0" smtClean="0"/>
              <a:t>metabolic acidosis</a:t>
            </a:r>
            <a:r>
              <a:rPr lang="en-US" sz="2600" spc="-25" dirty="0" smtClean="0"/>
              <a:t>.</a:t>
            </a:r>
            <a:endParaRPr lang="en-US" sz="2600" dirty="0"/>
          </a:p>
        </p:txBody>
      </p:sp>
      <p:sp>
        <p:nvSpPr>
          <p:cNvPr id="3" name="TextBox 2"/>
          <p:cNvSpPr txBox="1"/>
          <p:nvPr/>
        </p:nvSpPr>
        <p:spPr>
          <a:xfrm>
            <a:off x="5727700" y="7014091"/>
            <a:ext cx="4650312" cy="369332"/>
          </a:xfrm>
          <a:prstGeom prst="rect">
            <a:avLst/>
          </a:prstGeom>
          <a:noFill/>
        </p:spPr>
        <p:txBody>
          <a:bodyPr wrap="none" rtlCol="0">
            <a:spAutoFit/>
          </a:bodyPr>
          <a:lstStyle/>
          <a:p>
            <a:r>
              <a:rPr lang="en-US" dirty="0" smtClean="0">
                <a:solidFill>
                  <a:srgbClr val="00B0F0"/>
                </a:solidFill>
              </a:rPr>
              <a:t>Additional slide “mentioned during the lecture”</a:t>
            </a:r>
            <a:endParaRPr lang="en-US" dirty="0">
              <a:solidFill>
                <a:srgbClr val="00B0F0"/>
              </a:solidFill>
            </a:endParaRPr>
          </a:p>
        </p:txBody>
      </p:sp>
    </p:spTree>
    <p:extLst>
      <p:ext uri="{BB962C8B-B14F-4D97-AF65-F5344CB8AC3E}">
        <p14:creationId xmlns:p14="http://schemas.microsoft.com/office/powerpoint/2010/main" val="44663461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91782" y="-257175"/>
            <a:ext cx="7138682" cy="1089660"/>
          </a:xfrm>
          <a:prstGeom prst="rect">
            <a:avLst/>
          </a:prstGeom>
        </p:spPr>
        <p:txBody>
          <a:bodyPr vert="horz" wrap="square" lIns="0" tIns="234533" rIns="0" bIns="0" rtlCol="0">
            <a:spAutoFit/>
          </a:bodyPr>
          <a:lstStyle/>
          <a:p>
            <a:pPr marL="384175">
              <a:lnSpc>
                <a:spcPct val="100000"/>
              </a:lnSpc>
            </a:pPr>
            <a:r>
              <a:rPr sz="4800" spc="-30" dirty="0"/>
              <a:t>Sodium</a:t>
            </a:r>
            <a:r>
              <a:rPr sz="4800" spc="5" dirty="0"/>
              <a:t> </a:t>
            </a:r>
            <a:r>
              <a:rPr sz="4800" spc="-5" dirty="0"/>
              <a:t>Nitro</a:t>
            </a:r>
            <a:r>
              <a:rPr sz="4800" spc="-30" dirty="0"/>
              <a:t>p</a:t>
            </a:r>
            <a:r>
              <a:rPr sz="4800" dirty="0"/>
              <a:t>russide</a:t>
            </a:r>
          </a:p>
        </p:txBody>
      </p:sp>
      <p:sp>
        <p:nvSpPr>
          <p:cNvPr id="4" name="object 4"/>
          <p:cNvSpPr/>
          <p:nvPr/>
        </p:nvSpPr>
        <p:spPr>
          <a:xfrm>
            <a:off x="1232039" y="3777996"/>
            <a:ext cx="8229600" cy="914400"/>
          </a:xfrm>
          <a:custGeom>
            <a:avLst/>
            <a:gdLst/>
            <a:ahLst/>
            <a:cxnLst/>
            <a:rect l="l" t="t" r="r" b="b"/>
            <a:pathLst>
              <a:path w="8229600" h="914400">
                <a:moveTo>
                  <a:pt x="0" y="0"/>
                </a:moveTo>
                <a:lnTo>
                  <a:pt x="0" y="914400"/>
                </a:lnTo>
                <a:lnTo>
                  <a:pt x="8229600" y="914400"/>
                </a:lnTo>
                <a:lnTo>
                  <a:pt x="8229600" y="0"/>
                </a:lnTo>
                <a:lnTo>
                  <a:pt x="0" y="0"/>
                </a:lnTo>
                <a:close/>
              </a:path>
            </a:pathLst>
          </a:custGeom>
          <a:solidFill>
            <a:srgbClr val="FFFFFF"/>
          </a:solidFill>
        </p:spPr>
        <p:txBody>
          <a:bodyPr wrap="square" lIns="0" tIns="0" rIns="0" bIns="0" rtlCol="0"/>
          <a:lstStyle/>
          <a:p>
            <a:endParaRPr/>
          </a:p>
        </p:txBody>
      </p:sp>
      <p:sp>
        <p:nvSpPr>
          <p:cNvPr id="5" name="object 5"/>
          <p:cNvSpPr/>
          <p:nvPr/>
        </p:nvSpPr>
        <p:spPr>
          <a:xfrm>
            <a:off x="1232039" y="4692396"/>
            <a:ext cx="8229600" cy="914400"/>
          </a:xfrm>
          <a:custGeom>
            <a:avLst/>
            <a:gdLst/>
            <a:ahLst/>
            <a:cxnLst/>
            <a:rect l="l" t="t" r="r" b="b"/>
            <a:pathLst>
              <a:path w="8229600" h="914400">
                <a:moveTo>
                  <a:pt x="0" y="0"/>
                </a:moveTo>
                <a:lnTo>
                  <a:pt x="0" y="914400"/>
                </a:lnTo>
                <a:lnTo>
                  <a:pt x="8229600" y="914400"/>
                </a:lnTo>
                <a:lnTo>
                  <a:pt x="8229600" y="0"/>
                </a:lnTo>
                <a:lnTo>
                  <a:pt x="0" y="0"/>
                </a:lnTo>
                <a:close/>
              </a:path>
            </a:pathLst>
          </a:custGeom>
          <a:solidFill>
            <a:srgbClr val="FFFFFF"/>
          </a:solidFill>
        </p:spPr>
        <p:txBody>
          <a:bodyPr wrap="square" lIns="0" tIns="0" rIns="0" bIns="0" rtlCol="0"/>
          <a:lstStyle/>
          <a:p>
            <a:endParaRPr/>
          </a:p>
        </p:txBody>
      </p:sp>
      <p:sp>
        <p:nvSpPr>
          <p:cNvPr id="6" name="object 6"/>
          <p:cNvSpPr txBox="1"/>
          <p:nvPr/>
        </p:nvSpPr>
        <p:spPr>
          <a:xfrm>
            <a:off x="88900" y="1190625"/>
            <a:ext cx="10439400" cy="5047536"/>
          </a:xfrm>
          <a:prstGeom prst="rect">
            <a:avLst/>
          </a:prstGeom>
        </p:spPr>
        <p:txBody>
          <a:bodyPr vert="horz" wrap="square" lIns="0" tIns="0" rIns="0" bIns="0" rtlCol="0">
            <a:spAutoFit/>
          </a:bodyPr>
          <a:lstStyle/>
          <a:p>
            <a:pPr marL="565150" marR="5080" indent="-552450">
              <a:lnSpc>
                <a:spcPct val="100000"/>
              </a:lnSpc>
              <a:tabLst>
                <a:tab pos="565150" algn="l"/>
              </a:tabLst>
            </a:pPr>
            <a:r>
              <a:rPr sz="3200" b="1" spc="-25" dirty="0">
                <a:latin typeface="Arial"/>
                <a:cs typeface="Arial"/>
              </a:rPr>
              <a:t>5</a:t>
            </a:r>
            <a:r>
              <a:rPr sz="3200" b="1" spc="-10" dirty="0">
                <a:latin typeface="Arial"/>
                <a:cs typeface="Arial"/>
              </a:rPr>
              <a:t>.</a:t>
            </a:r>
            <a:r>
              <a:rPr sz="3200" b="1" dirty="0">
                <a:latin typeface="Arial"/>
                <a:cs typeface="Arial"/>
              </a:rPr>
              <a:t>	</a:t>
            </a:r>
            <a:r>
              <a:rPr sz="3200" b="1" spc="-25" dirty="0">
                <a:latin typeface="Arial"/>
                <a:cs typeface="Arial"/>
              </a:rPr>
              <a:t>Prolonge</a:t>
            </a:r>
            <a:r>
              <a:rPr sz="3200" b="1" spc="-20" dirty="0">
                <a:latin typeface="Arial"/>
                <a:cs typeface="Arial"/>
              </a:rPr>
              <a:t>d</a:t>
            </a:r>
            <a:r>
              <a:rPr sz="3200" b="1" spc="-25" dirty="0">
                <a:latin typeface="Arial"/>
                <a:cs typeface="Arial"/>
              </a:rPr>
              <a:t> treatmen</a:t>
            </a:r>
            <a:r>
              <a:rPr sz="3200" b="1" spc="-15" dirty="0">
                <a:latin typeface="Arial"/>
                <a:cs typeface="Arial"/>
              </a:rPr>
              <a:t>t</a:t>
            </a:r>
            <a:r>
              <a:rPr sz="3200" b="1" dirty="0">
                <a:latin typeface="Arial"/>
                <a:cs typeface="Arial"/>
              </a:rPr>
              <a:t> </a:t>
            </a:r>
            <a:r>
              <a:rPr sz="3200" b="1" spc="-30" dirty="0">
                <a:latin typeface="Arial"/>
                <a:cs typeface="Arial"/>
              </a:rPr>
              <a:t>ma</a:t>
            </a:r>
            <a:r>
              <a:rPr sz="3200" b="1" spc="-20" dirty="0">
                <a:latin typeface="Arial"/>
                <a:cs typeface="Arial"/>
              </a:rPr>
              <a:t>y</a:t>
            </a:r>
            <a:r>
              <a:rPr sz="3200" b="1" dirty="0">
                <a:latin typeface="Arial"/>
                <a:cs typeface="Arial"/>
              </a:rPr>
              <a:t> </a:t>
            </a:r>
            <a:r>
              <a:rPr sz="3200" b="1" spc="-20" dirty="0">
                <a:latin typeface="Arial"/>
                <a:cs typeface="Arial"/>
              </a:rPr>
              <a:t>produce</a:t>
            </a:r>
            <a:r>
              <a:rPr sz="3200" b="1" spc="-10" dirty="0">
                <a:latin typeface="Arial"/>
                <a:cs typeface="Arial"/>
              </a:rPr>
              <a:t> </a:t>
            </a:r>
            <a:r>
              <a:rPr sz="3200" b="1" spc="-25" dirty="0">
                <a:latin typeface="Arial"/>
                <a:cs typeface="Arial"/>
              </a:rPr>
              <a:t>thiocyanat</a:t>
            </a:r>
            <a:r>
              <a:rPr sz="3200" b="1" spc="-20" dirty="0">
                <a:latin typeface="Arial"/>
                <a:cs typeface="Arial"/>
              </a:rPr>
              <a:t>e</a:t>
            </a:r>
            <a:r>
              <a:rPr sz="3200" b="1" spc="-30" dirty="0">
                <a:latin typeface="Arial"/>
                <a:cs typeface="Arial"/>
              </a:rPr>
              <a:t> </a:t>
            </a:r>
            <a:r>
              <a:rPr sz="3200" b="1" spc="-20" dirty="0">
                <a:latin typeface="Arial"/>
                <a:cs typeface="Arial"/>
              </a:rPr>
              <a:t>toxicity</a:t>
            </a:r>
            <a:r>
              <a:rPr sz="3200" b="1" spc="-15" dirty="0">
                <a:latin typeface="Arial"/>
                <a:cs typeface="Arial"/>
              </a:rPr>
              <a:t> </a:t>
            </a:r>
            <a:r>
              <a:rPr sz="3200" b="1" spc="-20" dirty="0">
                <a:solidFill>
                  <a:srgbClr val="FF33CC"/>
                </a:solidFill>
                <a:latin typeface="Arial"/>
                <a:cs typeface="Arial"/>
              </a:rPr>
              <a:t>especially</a:t>
            </a:r>
            <a:r>
              <a:rPr sz="3200" b="1" spc="-15" dirty="0">
                <a:solidFill>
                  <a:srgbClr val="FF33CC"/>
                </a:solidFill>
                <a:latin typeface="Arial"/>
                <a:cs typeface="Arial"/>
              </a:rPr>
              <a:t> </a:t>
            </a:r>
            <a:r>
              <a:rPr sz="3200" b="1" spc="-20" dirty="0">
                <a:solidFill>
                  <a:srgbClr val="FF33CC"/>
                </a:solidFill>
                <a:latin typeface="Arial"/>
                <a:cs typeface="Arial"/>
              </a:rPr>
              <a:t>in</a:t>
            </a:r>
            <a:r>
              <a:rPr sz="3200" b="1" spc="-15" dirty="0">
                <a:solidFill>
                  <a:srgbClr val="FF33CC"/>
                </a:solidFill>
                <a:latin typeface="Arial"/>
                <a:cs typeface="Arial"/>
              </a:rPr>
              <a:t> </a:t>
            </a:r>
            <a:r>
              <a:rPr sz="3200" b="1" spc="-20" dirty="0">
                <a:solidFill>
                  <a:srgbClr val="FF33CC"/>
                </a:solidFill>
                <a:latin typeface="Arial"/>
                <a:cs typeface="Arial"/>
              </a:rPr>
              <a:t>patients</a:t>
            </a:r>
            <a:r>
              <a:rPr sz="3200" b="1" spc="-15" dirty="0">
                <a:solidFill>
                  <a:srgbClr val="FF33CC"/>
                </a:solidFill>
                <a:latin typeface="Arial"/>
                <a:cs typeface="Arial"/>
              </a:rPr>
              <a:t> </a:t>
            </a:r>
            <a:r>
              <a:rPr sz="3200" b="1" spc="-20" dirty="0">
                <a:solidFill>
                  <a:srgbClr val="FF33CC"/>
                </a:solidFill>
                <a:latin typeface="Arial"/>
                <a:cs typeface="Arial"/>
              </a:rPr>
              <a:t>with </a:t>
            </a:r>
            <a:r>
              <a:rPr sz="3200" b="1" spc="-25" dirty="0">
                <a:solidFill>
                  <a:srgbClr val="FF33CC"/>
                </a:solidFill>
                <a:latin typeface="Arial"/>
                <a:cs typeface="Arial"/>
              </a:rPr>
              <a:t>rena</a:t>
            </a:r>
            <a:r>
              <a:rPr sz="3200" b="1" spc="-10" dirty="0">
                <a:solidFill>
                  <a:srgbClr val="FF33CC"/>
                </a:solidFill>
                <a:latin typeface="Arial"/>
                <a:cs typeface="Arial"/>
              </a:rPr>
              <a:t>l</a:t>
            </a:r>
            <a:r>
              <a:rPr sz="3200" b="1" dirty="0">
                <a:solidFill>
                  <a:srgbClr val="FF33CC"/>
                </a:solidFill>
                <a:latin typeface="Arial"/>
                <a:cs typeface="Arial"/>
              </a:rPr>
              <a:t> </a:t>
            </a:r>
            <a:r>
              <a:rPr sz="3200" b="1" spc="-20" dirty="0">
                <a:solidFill>
                  <a:srgbClr val="FF33CC"/>
                </a:solidFill>
                <a:latin typeface="Arial"/>
                <a:cs typeface="Arial"/>
              </a:rPr>
              <a:t>failur</a:t>
            </a:r>
            <a:r>
              <a:rPr sz="3200" b="1" spc="-15" dirty="0">
                <a:solidFill>
                  <a:srgbClr val="FF33CC"/>
                </a:solidFill>
                <a:latin typeface="Arial"/>
                <a:cs typeface="Arial"/>
              </a:rPr>
              <a:t>e</a:t>
            </a:r>
            <a:r>
              <a:rPr sz="3200" b="1" spc="-15" dirty="0">
                <a:latin typeface="Arial"/>
                <a:cs typeface="Arial"/>
              </a:rPr>
              <a:t>:</a:t>
            </a:r>
            <a:r>
              <a:rPr sz="3200" b="1" spc="-5" dirty="0">
                <a:latin typeface="Arial"/>
                <a:cs typeface="Arial"/>
              </a:rPr>
              <a:t> </a:t>
            </a:r>
            <a:endParaRPr lang="en-US" sz="3200" b="1" spc="-5" dirty="0">
              <a:latin typeface="Arial"/>
              <a:cs typeface="Arial"/>
            </a:endParaRPr>
          </a:p>
          <a:p>
            <a:pPr marL="565150" marR="5080" indent="-552450">
              <a:lnSpc>
                <a:spcPct val="100000"/>
              </a:lnSpc>
              <a:buFontTx/>
              <a:buChar char="-"/>
              <a:tabLst>
                <a:tab pos="565150" algn="l"/>
              </a:tabLst>
            </a:pPr>
            <a:r>
              <a:rPr lang="en-US" sz="3200" b="1" spc="-25" dirty="0" smtClean="0">
                <a:latin typeface="Arial"/>
                <a:cs typeface="Arial"/>
              </a:rPr>
              <a:t>W</a:t>
            </a:r>
            <a:r>
              <a:rPr sz="3200" b="1" spc="-25" dirty="0" smtClean="0">
                <a:latin typeface="Arial"/>
                <a:cs typeface="Arial"/>
              </a:rPr>
              <a:t>eakness</a:t>
            </a:r>
            <a:r>
              <a:rPr lang="en-US" sz="3200" b="1" spc="-10" dirty="0">
                <a:latin typeface="Arial"/>
                <a:cs typeface="Arial"/>
              </a:rPr>
              <a:t>.</a:t>
            </a:r>
            <a:r>
              <a:rPr sz="3200" b="1" spc="-15" dirty="0" smtClean="0">
                <a:latin typeface="Arial"/>
                <a:cs typeface="Arial"/>
              </a:rPr>
              <a:t> </a:t>
            </a:r>
            <a:endParaRPr lang="en-US" sz="3200" b="1" spc="-15" dirty="0" smtClean="0">
              <a:latin typeface="Arial"/>
              <a:cs typeface="Arial"/>
            </a:endParaRPr>
          </a:p>
          <a:p>
            <a:pPr marL="565150" marR="5080" indent="-552450">
              <a:lnSpc>
                <a:spcPct val="100000"/>
              </a:lnSpc>
              <a:buFontTx/>
              <a:buChar char="-"/>
              <a:tabLst>
                <a:tab pos="565150" algn="l"/>
              </a:tabLst>
            </a:pPr>
            <a:r>
              <a:rPr lang="en-US" sz="3200" b="1" spc="-15" dirty="0" smtClean="0">
                <a:latin typeface="Arial"/>
                <a:cs typeface="Arial"/>
              </a:rPr>
              <a:t>D</a:t>
            </a:r>
            <a:r>
              <a:rPr sz="3200" b="1" spc="-15" dirty="0" smtClean="0">
                <a:latin typeface="Arial"/>
                <a:cs typeface="Arial"/>
              </a:rPr>
              <a:t>isorientation</a:t>
            </a:r>
            <a:r>
              <a:rPr lang="en-US" sz="3200" b="1" spc="-15" dirty="0" smtClean="0">
                <a:latin typeface="Arial"/>
                <a:cs typeface="Arial"/>
              </a:rPr>
              <a:t>; </a:t>
            </a:r>
            <a:r>
              <a:rPr lang="en-US" sz="2400" spc="-15" dirty="0" smtClean="0">
                <a:latin typeface="Arial"/>
                <a:cs typeface="Arial"/>
              </a:rPr>
              <a:t>to three things, </a:t>
            </a:r>
            <a:r>
              <a:rPr lang="en-US" sz="2400" spc="-15" dirty="0" smtClean="0">
                <a:solidFill>
                  <a:srgbClr val="FF0000"/>
                </a:solidFill>
                <a:latin typeface="Arial"/>
                <a:cs typeface="Arial"/>
              </a:rPr>
              <a:t>person time space and place</a:t>
            </a:r>
            <a:r>
              <a:rPr lang="en-US" sz="2400" spc="-15" dirty="0" smtClean="0">
                <a:latin typeface="Arial"/>
                <a:cs typeface="Arial"/>
              </a:rPr>
              <a:t>,</a:t>
            </a:r>
            <a:r>
              <a:rPr lang="en-US" sz="2400" spc="-40" dirty="0">
                <a:latin typeface="Arial"/>
                <a:cs typeface="Arial"/>
              </a:rPr>
              <a:t> </a:t>
            </a:r>
            <a:r>
              <a:rPr lang="en-US" sz="2400" spc="-40" dirty="0" smtClean="0">
                <a:latin typeface="Arial"/>
                <a:cs typeface="Arial"/>
              </a:rPr>
              <a:t>the patient can be affected by only one of them or the three together. </a:t>
            </a:r>
            <a:r>
              <a:rPr lang="en-US" sz="2400" spc="-40" dirty="0" smtClean="0">
                <a:solidFill>
                  <a:srgbClr val="FF0000"/>
                </a:solidFill>
                <a:latin typeface="Arial"/>
                <a:cs typeface="Arial"/>
              </a:rPr>
              <a:t>(related to CNS function)</a:t>
            </a:r>
            <a:r>
              <a:rPr lang="en-US" sz="3200" spc="-40" dirty="0" smtClean="0">
                <a:latin typeface="Arial"/>
                <a:cs typeface="Arial"/>
              </a:rPr>
              <a:t>.</a:t>
            </a:r>
          </a:p>
          <a:p>
            <a:pPr marL="565150" marR="5080" indent="-552450">
              <a:lnSpc>
                <a:spcPct val="100000"/>
              </a:lnSpc>
              <a:buFontTx/>
              <a:buChar char="-"/>
              <a:tabLst>
                <a:tab pos="565150" algn="l"/>
              </a:tabLst>
            </a:pPr>
            <a:r>
              <a:rPr lang="en-US" sz="3200" b="1" spc="-25" dirty="0" smtClean="0">
                <a:latin typeface="Arial"/>
                <a:cs typeface="Arial"/>
              </a:rPr>
              <a:t>M</a:t>
            </a:r>
            <a:r>
              <a:rPr sz="3200" b="1" spc="-25" dirty="0" smtClean="0">
                <a:latin typeface="Arial"/>
                <a:cs typeface="Arial"/>
              </a:rPr>
              <a:t>uscl</a:t>
            </a:r>
            <a:r>
              <a:rPr sz="3200" b="1" spc="-20" dirty="0" smtClean="0">
                <a:latin typeface="Arial"/>
                <a:cs typeface="Arial"/>
              </a:rPr>
              <a:t>e</a:t>
            </a:r>
            <a:r>
              <a:rPr sz="3200" b="1" spc="-5" dirty="0" smtClean="0">
                <a:latin typeface="Arial"/>
                <a:cs typeface="Arial"/>
              </a:rPr>
              <a:t> </a:t>
            </a:r>
            <a:r>
              <a:rPr sz="3200" b="1" spc="-25" dirty="0" smtClean="0">
                <a:latin typeface="Arial"/>
                <a:cs typeface="Arial"/>
              </a:rPr>
              <a:t>spasms</a:t>
            </a:r>
            <a:r>
              <a:rPr lang="en-US" sz="3200" b="1" spc="-25" dirty="0" smtClean="0">
                <a:latin typeface="Arial"/>
                <a:cs typeface="Arial"/>
              </a:rPr>
              <a:t>; </a:t>
            </a:r>
            <a:r>
              <a:rPr lang="en-US" sz="2400" spc="-25" dirty="0" smtClean="0">
                <a:latin typeface="Arial"/>
                <a:cs typeface="Arial"/>
              </a:rPr>
              <a:t>contraction of muscles accompanied with </a:t>
            </a:r>
            <a:r>
              <a:rPr lang="en-US" sz="2400" spc="-25" dirty="0" smtClean="0">
                <a:solidFill>
                  <a:srgbClr val="FF0000"/>
                </a:solidFill>
                <a:latin typeface="Arial"/>
                <a:cs typeface="Arial"/>
              </a:rPr>
              <a:t>pain</a:t>
            </a:r>
            <a:r>
              <a:rPr lang="en-US" sz="2400" spc="-25" dirty="0" smtClean="0">
                <a:latin typeface="Arial"/>
                <a:cs typeface="Arial"/>
              </a:rPr>
              <a:t>.</a:t>
            </a:r>
          </a:p>
          <a:p>
            <a:pPr marL="565150" marR="5080" indent="-552450">
              <a:lnSpc>
                <a:spcPct val="100000"/>
              </a:lnSpc>
              <a:buFontTx/>
              <a:buChar char="-"/>
              <a:tabLst>
                <a:tab pos="565150" algn="l"/>
              </a:tabLst>
            </a:pPr>
            <a:r>
              <a:rPr lang="en-US" sz="3200" b="1" spc="-25" dirty="0" smtClean="0">
                <a:latin typeface="Arial"/>
                <a:cs typeface="Arial"/>
              </a:rPr>
              <a:t>C</a:t>
            </a:r>
            <a:r>
              <a:rPr sz="3200" b="1" spc="-25" dirty="0" smtClean="0">
                <a:latin typeface="Arial"/>
                <a:cs typeface="Arial"/>
              </a:rPr>
              <a:t>onvulsions</a:t>
            </a:r>
            <a:r>
              <a:rPr lang="en-US" sz="3200" b="1" spc="-10" dirty="0" smtClean="0">
                <a:latin typeface="Arial"/>
                <a:cs typeface="Arial"/>
              </a:rPr>
              <a:t>; </a:t>
            </a:r>
            <a:r>
              <a:rPr lang="en-US" sz="2400" b="1" spc="-10" dirty="0" smtClean="0">
                <a:solidFill>
                  <a:srgbClr val="FF0000"/>
                </a:solidFill>
                <a:latin typeface="Arial"/>
                <a:cs typeface="Arial"/>
              </a:rPr>
              <a:t>(drug induced, it’s not necessarily related to epilepsy however the manifestations are the same as in epilepsy)</a:t>
            </a:r>
            <a:r>
              <a:rPr lang="en-US" sz="3200" b="1" spc="-10" dirty="0" smtClean="0">
                <a:latin typeface="Arial"/>
                <a:cs typeface="Arial"/>
              </a:rPr>
              <a:t> </a:t>
            </a:r>
            <a:r>
              <a:rPr lang="en-US" sz="2400" spc="-10" dirty="0" smtClean="0">
                <a:latin typeface="Arial"/>
                <a:cs typeface="Arial"/>
              </a:rPr>
              <a:t>contraction of the upper and lower limbs muscles, tongue biting and dropping of saliva out of the mouth.</a:t>
            </a:r>
            <a:endParaRPr sz="3200" dirty="0">
              <a:latin typeface="Arial"/>
              <a:cs typeface="Arial"/>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7500" y="504825"/>
            <a:ext cx="9906000" cy="4801314"/>
          </a:xfrm>
        </p:spPr>
        <p:txBody>
          <a:bodyPr/>
          <a:lstStyle/>
          <a:p>
            <a:pPr marL="565150" marR="5080" indent="-552450">
              <a:lnSpc>
                <a:spcPct val="100000"/>
              </a:lnSpc>
              <a:tabLst>
                <a:tab pos="565150" algn="l"/>
              </a:tabLst>
            </a:pPr>
            <a:r>
              <a:rPr lang="en-US" sz="2400" spc="-10" dirty="0"/>
              <a:t/>
            </a:r>
            <a:br>
              <a:rPr lang="en-US" sz="2400" spc="-10" dirty="0"/>
            </a:br>
            <a:r>
              <a:rPr lang="en-US" sz="2400" i="1" u="sng" spc="-10" dirty="0"/>
              <a:t>Note</a:t>
            </a:r>
            <a:r>
              <a:rPr lang="en-US" sz="2400" spc="-10" dirty="0"/>
              <a:t>: seizures are electrical activity in the brain and they appear as waves on EEG (</a:t>
            </a:r>
            <a:r>
              <a:rPr lang="en-US" sz="2400" dirty="0"/>
              <a:t>electroencephalogram</a:t>
            </a:r>
            <a:r>
              <a:rPr lang="en-US" sz="2400" spc="-10" dirty="0"/>
              <a:t>), on the other hand convulsions are the manifestations “epilepsy disease for example” but in general we can use seizures and convulsions interchangeably. (sometimes seizures can lead to convulsions but it’s not a must).</a:t>
            </a:r>
            <a:r>
              <a:rPr lang="en-US" sz="2400" spc="-20" dirty="0"/>
              <a:t/>
            </a:r>
            <a:br>
              <a:rPr lang="en-US" sz="2400" spc="-20" dirty="0"/>
            </a:br>
            <a:r>
              <a:rPr lang="en-US" sz="2400" spc="-20" dirty="0" smtClean="0"/>
              <a:t>- Delirium</a:t>
            </a:r>
            <a:r>
              <a:rPr lang="en-US" sz="2400" spc="-10" dirty="0" smtClean="0"/>
              <a:t>; </a:t>
            </a:r>
            <a:r>
              <a:rPr lang="en-US" sz="2400" b="0" spc="-10" dirty="0" smtClean="0"/>
              <a:t>(</a:t>
            </a:r>
            <a:r>
              <a:rPr lang="ar-JO" sz="2400" b="0" spc="-10" dirty="0" smtClean="0"/>
              <a:t>هذيان</a:t>
            </a:r>
            <a:r>
              <a:rPr lang="en-US" sz="2400" b="0" spc="-10" dirty="0" smtClean="0"/>
              <a:t>) hallucinations (false perceptions) + Disorientation “confusion”.</a:t>
            </a:r>
            <a:r>
              <a:rPr lang="en-US" sz="2400" dirty="0"/>
              <a:t/>
            </a:r>
            <a:br>
              <a:rPr lang="en-US" sz="2400" dirty="0"/>
            </a:br>
            <a:r>
              <a:rPr lang="en-US" sz="2400" dirty="0" smtClean="0"/>
              <a:t>- </a:t>
            </a:r>
            <a:r>
              <a:rPr lang="en-US" sz="2400" spc="-25" dirty="0" smtClean="0"/>
              <a:t>Psychosis</a:t>
            </a:r>
            <a:r>
              <a:rPr lang="en-US" sz="2400" spc="-25" dirty="0"/>
              <a:t>,</a:t>
            </a:r>
            <a:r>
              <a:rPr lang="en-US" sz="2400" b="0" spc="-25" dirty="0"/>
              <a:t> </a:t>
            </a:r>
            <a:r>
              <a:rPr lang="en-US" sz="2400" b="0" spc="-25" dirty="0" smtClean="0"/>
              <a:t>schizophrenia like diseases (</a:t>
            </a:r>
            <a:r>
              <a:rPr lang="ar-JO" sz="2400" b="0" spc="-25" dirty="0" smtClean="0"/>
              <a:t>انفصام الشخصية</a:t>
            </a:r>
            <a:r>
              <a:rPr lang="en-US" sz="2400" b="0" spc="-25" dirty="0" smtClean="0"/>
              <a:t>) </a:t>
            </a:r>
            <a:r>
              <a:rPr lang="en-US" sz="2400" b="0" spc="-25" dirty="0"/>
              <a:t/>
            </a:r>
            <a:br>
              <a:rPr lang="en-US" sz="2400" b="0" spc="-25" dirty="0"/>
            </a:br>
            <a:r>
              <a:rPr lang="en-US" sz="2400" spc="-25" dirty="0" smtClean="0"/>
              <a:t>- Hypothyroidism; </a:t>
            </a:r>
            <a:r>
              <a:rPr lang="en-US" sz="2400" b="0" spc="-25" dirty="0"/>
              <a:t>thiocyanat</a:t>
            </a:r>
            <a:r>
              <a:rPr lang="en-US" sz="2400" b="0" spc="-20" dirty="0"/>
              <a:t>e</a:t>
            </a:r>
            <a:r>
              <a:rPr lang="en-US" sz="2400" b="0" spc="-30" dirty="0"/>
              <a:t> </a:t>
            </a:r>
            <a:r>
              <a:rPr lang="en-US" sz="2400" b="0" spc="-30" dirty="0" smtClean="0"/>
              <a:t>will inhibit the uptake of iodine by the thyroid gland.</a:t>
            </a:r>
            <a:r>
              <a:rPr lang="en-US" sz="2400" dirty="0"/>
              <a:t/>
            </a:r>
            <a:br>
              <a:rPr lang="en-US" sz="2400" dirty="0"/>
            </a:br>
            <a:endParaRPr lang="en-US" sz="2400" dirty="0"/>
          </a:p>
        </p:txBody>
      </p:sp>
    </p:spTree>
    <p:extLst>
      <p:ext uri="{BB962C8B-B14F-4D97-AF65-F5344CB8AC3E}">
        <p14:creationId xmlns:p14="http://schemas.microsoft.com/office/powerpoint/2010/main" val="116890929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840605" y="787011"/>
            <a:ext cx="7138682" cy="1089660"/>
          </a:xfrm>
          <a:prstGeom prst="rect">
            <a:avLst/>
          </a:prstGeom>
        </p:spPr>
        <p:txBody>
          <a:bodyPr vert="horz" wrap="square" lIns="0" tIns="234533" rIns="0" bIns="0" rtlCol="0">
            <a:spAutoFit/>
          </a:bodyPr>
          <a:lstStyle/>
          <a:p>
            <a:pPr marL="384175">
              <a:lnSpc>
                <a:spcPct val="100000"/>
              </a:lnSpc>
            </a:pPr>
            <a:r>
              <a:rPr sz="4800" spc="-30" dirty="0"/>
              <a:t>Sodium</a:t>
            </a:r>
            <a:r>
              <a:rPr sz="4800" spc="5" dirty="0"/>
              <a:t> </a:t>
            </a:r>
            <a:r>
              <a:rPr sz="4800" spc="-5" dirty="0"/>
              <a:t>Nitro</a:t>
            </a:r>
            <a:r>
              <a:rPr sz="4800" spc="-30" dirty="0"/>
              <a:t>p</a:t>
            </a:r>
            <a:r>
              <a:rPr sz="4800" dirty="0"/>
              <a:t>russide</a:t>
            </a:r>
          </a:p>
        </p:txBody>
      </p:sp>
      <p:sp>
        <p:nvSpPr>
          <p:cNvPr id="3" name="object 3"/>
          <p:cNvSpPr/>
          <p:nvPr/>
        </p:nvSpPr>
        <p:spPr>
          <a:xfrm>
            <a:off x="1232039" y="1949195"/>
            <a:ext cx="8229600" cy="914400"/>
          </a:xfrm>
          <a:custGeom>
            <a:avLst/>
            <a:gdLst/>
            <a:ahLst/>
            <a:cxnLst/>
            <a:rect l="l" t="t" r="r" b="b"/>
            <a:pathLst>
              <a:path w="8229600" h="914400">
                <a:moveTo>
                  <a:pt x="0" y="0"/>
                </a:moveTo>
                <a:lnTo>
                  <a:pt x="0" y="914400"/>
                </a:lnTo>
                <a:lnTo>
                  <a:pt x="8229600" y="914400"/>
                </a:lnTo>
                <a:lnTo>
                  <a:pt x="8229600" y="0"/>
                </a:lnTo>
                <a:lnTo>
                  <a:pt x="0" y="0"/>
                </a:lnTo>
                <a:close/>
              </a:path>
            </a:pathLst>
          </a:custGeom>
          <a:solidFill>
            <a:srgbClr val="FFFFFF"/>
          </a:solidFill>
        </p:spPr>
        <p:txBody>
          <a:bodyPr wrap="square" lIns="0" tIns="0" rIns="0" bIns="0" rtlCol="0"/>
          <a:lstStyle/>
          <a:p>
            <a:endParaRPr/>
          </a:p>
        </p:txBody>
      </p:sp>
      <p:sp>
        <p:nvSpPr>
          <p:cNvPr id="4" name="object 4"/>
          <p:cNvSpPr txBox="1"/>
          <p:nvPr/>
        </p:nvSpPr>
        <p:spPr>
          <a:xfrm>
            <a:off x="1453267" y="2400236"/>
            <a:ext cx="7526020" cy="4057521"/>
          </a:xfrm>
          <a:prstGeom prst="rect">
            <a:avLst/>
          </a:prstGeom>
        </p:spPr>
        <p:txBody>
          <a:bodyPr vert="horz" wrap="square" lIns="0" tIns="0" rIns="0" bIns="0" rtlCol="0">
            <a:spAutoFit/>
          </a:bodyPr>
          <a:lstStyle/>
          <a:p>
            <a:pPr marL="315595" marR="201295" indent="-302895">
              <a:lnSpc>
                <a:spcPct val="100000"/>
              </a:lnSpc>
              <a:buFont typeface="Arial"/>
              <a:buChar char="•"/>
              <a:tabLst>
                <a:tab pos="316230" algn="l"/>
              </a:tabLst>
            </a:pPr>
            <a:r>
              <a:rPr sz="2800" b="1" spc="-5" dirty="0">
                <a:latin typeface="Arial"/>
                <a:cs typeface="Arial"/>
              </a:rPr>
              <a:t>Administratio</a:t>
            </a:r>
            <a:r>
              <a:rPr sz="2800" b="1" dirty="0">
                <a:latin typeface="Arial"/>
                <a:cs typeface="Arial"/>
              </a:rPr>
              <a:t>n</a:t>
            </a:r>
            <a:r>
              <a:rPr sz="2800" b="1" spc="10" dirty="0">
                <a:latin typeface="Arial"/>
                <a:cs typeface="Arial"/>
              </a:rPr>
              <a:t> </a:t>
            </a:r>
            <a:r>
              <a:rPr sz="2800" b="1" dirty="0">
                <a:latin typeface="Arial"/>
                <a:cs typeface="Arial"/>
              </a:rPr>
              <a:t>of</a:t>
            </a:r>
            <a:r>
              <a:rPr sz="2800" b="1" spc="-5" dirty="0">
                <a:latin typeface="Arial"/>
                <a:cs typeface="Arial"/>
              </a:rPr>
              <a:t> </a:t>
            </a:r>
            <a:r>
              <a:rPr sz="2800" b="1" u="sng" spc="-5" dirty="0" smtClean="0">
                <a:solidFill>
                  <a:srgbClr val="92D050"/>
                </a:solidFill>
                <a:latin typeface="Arial"/>
                <a:cs typeface="Arial"/>
              </a:rPr>
              <a:t>sodiu</a:t>
            </a:r>
            <a:r>
              <a:rPr sz="2800" b="1" u="sng" dirty="0" smtClean="0">
                <a:solidFill>
                  <a:srgbClr val="92D050"/>
                </a:solidFill>
                <a:latin typeface="Arial"/>
                <a:cs typeface="Arial"/>
              </a:rPr>
              <a:t>m thiosulfate</a:t>
            </a:r>
            <a:r>
              <a:rPr sz="2800" b="1" spc="10" dirty="0" smtClean="0">
                <a:latin typeface="Arial"/>
                <a:cs typeface="Arial"/>
              </a:rPr>
              <a:t> </a:t>
            </a:r>
            <a:r>
              <a:rPr sz="2800" b="1" spc="-5" dirty="0">
                <a:latin typeface="Arial"/>
                <a:cs typeface="Arial"/>
              </a:rPr>
              <a:t>a</a:t>
            </a:r>
            <a:r>
              <a:rPr sz="2800" b="1" dirty="0">
                <a:latin typeface="Arial"/>
                <a:cs typeface="Arial"/>
              </a:rPr>
              <a:t>s</a:t>
            </a:r>
            <a:r>
              <a:rPr sz="2800" b="1" spc="-5" dirty="0">
                <a:latin typeface="Arial"/>
                <a:cs typeface="Arial"/>
              </a:rPr>
              <a:t> </a:t>
            </a:r>
            <a:r>
              <a:rPr sz="2800" b="1" dirty="0">
                <a:latin typeface="Arial"/>
                <a:cs typeface="Arial"/>
              </a:rPr>
              <a:t>a </a:t>
            </a:r>
            <a:r>
              <a:rPr sz="2800" b="1" spc="-5" dirty="0">
                <a:latin typeface="Arial"/>
                <a:cs typeface="Arial"/>
              </a:rPr>
              <a:t>sulfu</a:t>
            </a:r>
            <a:r>
              <a:rPr sz="2800" b="1" dirty="0">
                <a:latin typeface="Arial"/>
                <a:cs typeface="Arial"/>
              </a:rPr>
              <a:t>r donor</a:t>
            </a:r>
            <a:r>
              <a:rPr sz="2800" b="1" spc="-5" dirty="0">
                <a:latin typeface="Arial"/>
                <a:cs typeface="Arial"/>
              </a:rPr>
              <a:t> </a:t>
            </a:r>
            <a:r>
              <a:rPr sz="2800" b="1" dirty="0">
                <a:latin typeface="Arial"/>
                <a:cs typeface="Arial"/>
              </a:rPr>
              <a:t>facilitates</a:t>
            </a:r>
            <a:r>
              <a:rPr sz="2800" b="1" spc="-5" dirty="0">
                <a:latin typeface="Arial"/>
                <a:cs typeface="Arial"/>
              </a:rPr>
              <a:t> metabolis</a:t>
            </a:r>
            <a:r>
              <a:rPr sz="2800" b="1" dirty="0">
                <a:latin typeface="Arial"/>
                <a:cs typeface="Arial"/>
              </a:rPr>
              <a:t>m</a:t>
            </a:r>
            <a:r>
              <a:rPr sz="2800" b="1" spc="5" dirty="0">
                <a:latin typeface="Arial"/>
                <a:cs typeface="Arial"/>
              </a:rPr>
              <a:t> </a:t>
            </a:r>
            <a:r>
              <a:rPr sz="2800" b="1" dirty="0">
                <a:latin typeface="Arial"/>
                <a:cs typeface="Arial"/>
              </a:rPr>
              <a:t>of cyanide</a:t>
            </a:r>
            <a:r>
              <a:rPr sz="2800" b="1" spc="5" dirty="0">
                <a:latin typeface="Arial"/>
                <a:cs typeface="Arial"/>
              </a:rPr>
              <a:t> </a:t>
            </a:r>
            <a:r>
              <a:rPr sz="2800" b="1" dirty="0">
                <a:latin typeface="Arial"/>
                <a:cs typeface="Arial"/>
              </a:rPr>
              <a:t>to </a:t>
            </a:r>
            <a:r>
              <a:rPr sz="2800" b="1" dirty="0">
                <a:solidFill>
                  <a:srgbClr val="92D050"/>
                </a:solidFill>
                <a:latin typeface="Arial"/>
                <a:cs typeface="Arial"/>
              </a:rPr>
              <a:t>thiocyanate</a:t>
            </a:r>
            <a:r>
              <a:rPr sz="2800" b="1" dirty="0">
                <a:latin typeface="Arial"/>
                <a:cs typeface="Arial"/>
              </a:rPr>
              <a:t>.</a:t>
            </a:r>
            <a:endParaRPr sz="2800" dirty="0">
              <a:latin typeface="Arial"/>
              <a:cs typeface="Arial"/>
            </a:endParaRPr>
          </a:p>
          <a:p>
            <a:pPr marL="315595" marR="5080" indent="-302895">
              <a:lnSpc>
                <a:spcPct val="100000"/>
              </a:lnSpc>
              <a:spcBef>
                <a:spcPts val="670"/>
              </a:spcBef>
              <a:buFont typeface="Arial"/>
              <a:buChar char="•"/>
              <a:tabLst>
                <a:tab pos="316230" algn="l"/>
              </a:tabLst>
            </a:pPr>
            <a:r>
              <a:rPr sz="2800" b="1" u="sng" spc="-5" dirty="0" err="1" smtClean="0">
                <a:solidFill>
                  <a:srgbClr val="92D050"/>
                </a:solidFill>
                <a:latin typeface="Arial"/>
                <a:cs typeface="Arial"/>
              </a:rPr>
              <a:t>Hydroxocobalami</a:t>
            </a:r>
            <a:r>
              <a:rPr sz="2800" b="1" u="sng" dirty="0" err="1" smtClean="0">
                <a:solidFill>
                  <a:srgbClr val="92D050"/>
                </a:solidFill>
                <a:latin typeface="Arial"/>
                <a:cs typeface="Arial"/>
              </a:rPr>
              <a:t>n</a:t>
            </a:r>
            <a:r>
              <a:rPr lang="en-US" sz="2800" b="1" spc="5" dirty="0">
                <a:solidFill>
                  <a:srgbClr val="92D050"/>
                </a:solidFill>
                <a:latin typeface="Arial"/>
                <a:cs typeface="Arial"/>
              </a:rPr>
              <a:t> </a:t>
            </a:r>
            <a:r>
              <a:rPr sz="2800" b="1" dirty="0" smtClean="0">
                <a:latin typeface="Arial"/>
                <a:cs typeface="Arial"/>
              </a:rPr>
              <a:t>combines </a:t>
            </a:r>
            <a:r>
              <a:rPr sz="2800" b="1" dirty="0">
                <a:latin typeface="Arial"/>
                <a:cs typeface="Arial"/>
              </a:rPr>
              <a:t>with</a:t>
            </a:r>
            <a:r>
              <a:rPr sz="2800" b="1" spc="-15" dirty="0">
                <a:latin typeface="Arial"/>
                <a:cs typeface="Arial"/>
              </a:rPr>
              <a:t> </a:t>
            </a:r>
            <a:r>
              <a:rPr sz="2800" b="1" spc="-5" dirty="0">
                <a:latin typeface="Arial"/>
                <a:cs typeface="Arial"/>
              </a:rPr>
              <a:t>cyanide </a:t>
            </a:r>
            <a:r>
              <a:rPr sz="2800" b="1" dirty="0">
                <a:latin typeface="Arial"/>
                <a:cs typeface="Arial"/>
              </a:rPr>
              <a:t>to form the nontoxic</a:t>
            </a:r>
            <a:r>
              <a:rPr sz="2800" b="1" spc="-5" dirty="0">
                <a:latin typeface="Arial"/>
                <a:cs typeface="Arial"/>
              </a:rPr>
              <a:t> </a:t>
            </a:r>
            <a:r>
              <a:rPr sz="2800" b="1" i="1" spc="-5" dirty="0">
                <a:solidFill>
                  <a:srgbClr val="92D050"/>
                </a:solidFill>
                <a:latin typeface="Arial"/>
                <a:cs typeface="Arial"/>
              </a:rPr>
              <a:t>cyanocobalami</a:t>
            </a:r>
            <a:r>
              <a:rPr sz="2800" b="1" i="1" dirty="0">
                <a:solidFill>
                  <a:srgbClr val="92D050"/>
                </a:solidFill>
                <a:latin typeface="Arial"/>
                <a:cs typeface="Arial"/>
              </a:rPr>
              <a:t>n</a:t>
            </a:r>
            <a:r>
              <a:rPr sz="2800" b="1" spc="15" dirty="0">
                <a:solidFill>
                  <a:srgbClr val="92D050"/>
                </a:solidFill>
                <a:latin typeface="Arial"/>
                <a:cs typeface="Arial"/>
              </a:rPr>
              <a:t> </a:t>
            </a:r>
            <a:r>
              <a:rPr sz="2800" b="1" dirty="0">
                <a:latin typeface="Arial"/>
                <a:cs typeface="Arial"/>
              </a:rPr>
              <a:t>(a form</a:t>
            </a:r>
            <a:r>
              <a:rPr sz="2800" b="1" spc="-15" dirty="0">
                <a:latin typeface="Arial"/>
                <a:cs typeface="Arial"/>
              </a:rPr>
              <a:t> </a:t>
            </a:r>
            <a:r>
              <a:rPr sz="2800" b="1" spc="-5" dirty="0">
                <a:latin typeface="Arial"/>
                <a:cs typeface="Arial"/>
              </a:rPr>
              <a:t>o</a:t>
            </a:r>
            <a:r>
              <a:rPr sz="2800" b="1" dirty="0">
                <a:latin typeface="Arial"/>
                <a:cs typeface="Arial"/>
              </a:rPr>
              <a:t>f vita</a:t>
            </a:r>
            <a:r>
              <a:rPr sz="2800" b="1" spc="-5" dirty="0">
                <a:latin typeface="Arial"/>
                <a:cs typeface="Arial"/>
              </a:rPr>
              <a:t>m</a:t>
            </a:r>
            <a:r>
              <a:rPr sz="2800" b="1" dirty="0">
                <a:latin typeface="Arial"/>
                <a:cs typeface="Arial"/>
              </a:rPr>
              <a:t>in</a:t>
            </a:r>
            <a:r>
              <a:rPr sz="2800" b="1" spc="-15" dirty="0">
                <a:latin typeface="Arial"/>
                <a:cs typeface="Arial"/>
              </a:rPr>
              <a:t> </a:t>
            </a:r>
            <a:r>
              <a:rPr sz="2800" b="1" spc="-5" dirty="0">
                <a:latin typeface="Arial"/>
                <a:cs typeface="Arial"/>
              </a:rPr>
              <a:t>B</a:t>
            </a:r>
            <a:r>
              <a:rPr sz="2775" b="1" baseline="-21021" dirty="0">
                <a:latin typeface="Arial"/>
                <a:cs typeface="Arial"/>
              </a:rPr>
              <a:t>12</a:t>
            </a:r>
            <a:r>
              <a:rPr sz="2800" b="1" dirty="0">
                <a:latin typeface="Arial"/>
                <a:cs typeface="Arial"/>
              </a:rPr>
              <a:t>).</a:t>
            </a:r>
            <a:endParaRPr sz="2800" dirty="0">
              <a:latin typeface="Arial"/>
              <a:cs typeface="Arial"/>
            </a:endParaRPr>
          </a:p>
          <a:p>
            <a:pPr marL="315595" marR="714375" indent="-302895">
              <a:spcBef>
                <a:spcPts val="670"/>
              </a:spcBef>
              <a:buFont typeface="Arial"/>
              <a:buChar char="•"/>
              <a:tabLst>
                <a:tab pos="316230" algn="l"/>
              </a:tabLst>
            </a:pPr>
            <a:r>
              <a:rPr sz="2800" b="1" spc="-5" dirty="0">
                <a:latin typeface="Arial"/>
                <a:cs typeface="Arial"/>
              </a:rPr>
              <a:t>Bot</a:t>
            </a:r>
            <a:r>
              <a:rPr sz="2800" b="1" dirty="0">
                <a:latin typeface="Arial"/>
                <a:cs typeface="Arial"/>
              </a:rPr>
              <a:t>h </a:t>
            </a:r>
            <a:r>
              <a:rPr sz="2800" b="1" spc="-5" dirty="0">
                <a:latin typeface="Arial"/>
                <a:cs typeface="Arial"/>
              </a:rPr>
              <a:t>ma</a:t>
            </a:r>
            <a:r>
              <a:rPr sz="2800" b="1" dirty="0">
                <a:latin typeface="Arial"/>
                <a:cs typeface="Arial"/>
              </a:rPr>
              <a:t>y be used</a:t>
            </a:r>
            <a:r>
              <a:rPr sz="2800" b="1" spc="-5" dirty="0">
                <a:latin typeface="Arial"/>
                <a:cs typeface="Arial"/>
              </a:rPr>
              <a:t> </a:t>
            </a:r>
            <a:r>
              <a:rPr sz="2800" b="1" dirty="0">
                <a:latin typeface="Arial"/>
                <a:cs typeface="Arial"/>
              </a:rPr>
              <a:t>for </a:t>
            </a:r>
            <a:r>
              <a:rPr sz="2800" b="1" u="sng" dirty="0">
                <a:latin typeface="Arial"/>
                <a:cs typeface="Arial"/>
              </a:rPr>
              <a:t>prophylaxis</a:t>
            </a:r>
            <a:r>
              <a:rPr sz="2800" b="1" u="sng" spc="-10" dirty="0">
                <a:latin typeface="Arial"/>
                <a:cs typeface="Arial"/>
              </a:rPr>
              <a:t> </a:t>
            </a:r>
            <a:r>
              <a:rPr sz="2800" b="1" u="sng" dirty="0">
                <a:latin typeface="Arial"/>
                <a:cs typeface="Arial"/>
              </a:rPr>
              <a:t>or treatment</a:t>
            </a:r>
            <a:r>
              <a:rPr sz="2800" b="1" spc="-5" dirty="0">
                <a:latin typeface="Arial"/>
                <a:cs typeface="Arial"/>
              </a:rPr>
              <a:t> </a:t>
            </a:r>
            <a:r>
              <a:rPr sz="2800" b="1" dirty="0">
                <a:latin typeface="Arial"/>
                <a:cs typeface="Arial"/>
              </a:rPr>
              <a:t>of cya</a:t>
            </a:r>
            <a:r>
              <a:rPr sz="2800" b="1" spc="-5" dirty="0">
                <a:latin typeface="Arial"/>
                <a:cs typeface="Arial"/>
              </a:rPr>
              <a:t>n</a:t>
            </a:r>
            <a:r>
              <a:rPr sz="2800" b="1" dirty="0">
                <a:latin typeface="Arial"/>
                <a:cs typeface="Arial"/>
              </a:rPr>
              <a:t>i</a:t>
            </a:r>
            <a:r>
              <a:rPr sz="2800" b="1" spc="-5" dirty="0">
                <a:latin typeface="Arial"/>
                <a:cs typeface="Arial"/>
              </a:rPr>
              <a:t>d</a:t>
            </a:r>
            <a:r>
              <a:rPr sz="2800" b="1" dirty="0">
                <a:latin typeface="Arial"/>
                <a:cs typeface="Arial"/>
              </a:rPr>
              <a:t>e</a:t>
            </a:r>
            <a:r>
              <a:rPr sz="2800" b="1" spc="5" dirty="0">
                <a:latin typeface="Arial"/>
                <a:cs typeface="Arial"/>
              </a:rPr>
              <a:t> </a:t>
            </a:r>
            <a:r>
              <a:rPr sz="2800" b="1" dirty="0">
                <a:latin typeface="Arial"/>
                <a:cs typeface="Arial"/>
              </a:rPr>
              <a:t>p</a:t>
            </a:r>
            <a:r>
              <a:rPr sz="2800" b="1" spc="-5" dirty="0">
                <a:latin typeface="Arial"/>
                <a:cs typeface="Arial"/>
              </a:rPr>
              <a:t>o</a:t>
            </a:r>
            <a:r>
              <a:rPr sz="2800" b="1" dirty="0">
                <a:latin typeface="Arial"/>
                <a:cs typeface="Arial"/>
              </a:rPr>
              <a:t>i</a:t>
            </a:r>
            <a:r>
              <a:rPr sz="2800" b="1" spc="-5" dirty="0">
                <a:latin typeface="Arial"/>
                <a:cs typeface="Arial"/>
              </a:rPr>
              <a:t>son</a:t>
            </a:r>
            <a:r>
              <a:rPr sz="2800" b="1" dirty="0">
                <a:latin typeface="Arial"/>
                <a:cs typeface="Arial"/>
              </a:rPr>
              <a:t>i</a:t>
            </a:r>
            <a:r>
              <a:rPr sz="2800" b="1" spc="-5" dirty="0">
                <a:latin typeface="Arial"/>
                <a:cs typeface="Arial"/>
              </a:rPr>
              <a:t>n</a:t>
            </a:r>
            <a:r>
              <a:rPr sz="2800" b="1" dirty="0">
                <a:latin typeface="Arial"/>
                <a:cs typeface="Arial"/>
              </a:rPr>
              <a:t>g</a:t>
            </a:r>
            <a:r>
              <a:rPr sz="2800" b="1" spc="5" dirty="0">
                <a:latin typeface="Arial"/>
                <a:cs typeface="Arial"/>
              </a:rPr>
              <a:t> </a:t>
            </a:r>
            <a:r>
              <a:rPr sz="2800" b="1" spc="-5" dirty="0" smtClean="0">
                <a:latin typeface="Arial"/>
                <a:cs typeface="Arial"/>
              </a:rPr>
              <a:t>du</a:t>
            </a:r>
            <a:r>
              <a:rPr sz="2800" b="1" dirty="0" smtClean="0">
                <a:latin typeface="Arial"/>
                <a:cs typeface="Arial"/>
              </a:rPr>
              <a:t>ri</a:t>
            </a:r>
            <a:r>
              <a:rPr sz="2800" b="1" spc="-5" dirty="0" smtClean="0">
                <a:latin typeface="Arial"/>
                <a:cs typeface="Arial"/>
              </a:rPr>
              <a:t>ng</a:t>
            </a:r>
            <a:r>
              <a:rPr lang="en-US" sz="2800" b="1" spc="-5" dirty="0" smtClean="0">
                <a:latin typeface="Arial"/>
                <a:cs typeface="Arial"/>
              </a:rPr>
              <a:t> </a:t>
            </a:r>
            <a:r>
              <a:rPr lang="en-US" sz="2800" b="1" dirty="0" err="1">
                <a:latin typeface="Arial"/>
                <a:cs typeface="Arial"/>
              </a:rPr>
              <a:t>nitroprusside</a:t>
            </a:r>
            <a:r>
              <a:rPr lang="en-US" sz="2800" b="1" spc="-10" dirty="0">
                <a:latin typeface="Arial"/>
                <a:cs typeface="Arial"/>
              </a:rPr>
              <a:t> </a:t>
            </a:r>
            <a:r>
              <a:rPr lang="en-US" sz="2800" b="1" dirty="0">
                <a:latin typeface="Arial"/>
                <a:cs typeface="Arial"/>
              </a:rPr>
              <a:t>infusion</a:t>
            </a:r>
            <a:r>
              <a:rPr lang="en-US" sz="2800" b="1" dirty="0" smtClean="0">
                <a:latin typeface="Arial"/>
                <a:cs typeface="Arial"/>
              </a:rPr>
              <a:t>.</a:t>
            </a:r>
            <a:endParaRPr lang="en-US" sz="2800" dirty="0">
              <a:latin typeface="Arial"/>
              <a:cs typeface="Arial"/>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842891" y="581025"/>
            <a:ext cx="7138682" cy="1089660"/>
          </a:xfrm>
          <a:prstGeom prst="rect">
            <a:avLst/>
          </a:prstGeom>
        </p:spPr>
        <p:txBody>
          <a:bodyPr vert="horz" wrap="square" lIns="0" tIns="256852" rIns="0" bIns="0" rtlCol="0">
            <a:spAutoFit/>
          </a:bodyPr>
          <a:lstStyle/>
          <a:p>
            <a:pPr marL="1908175">
              <a:lnSpc>
                <a:spcPct val="100000"/>
              </a:lnSpc>
            </a:pPr>
            <a:r>
              <a:rPr sz="4400" spc="-25" dirty="0"/>
              <a:t>Fenold</a:t>
            </a:r>
            <a:r>
              <a:rPr sz="4400" spc="-35" dirty="0"/>
              <a:t>opam</a:t>
            </a:r>
            <a:endParaRPr sz="4400" dirty="0"/>
          </a:p>
        </p:txBody>
      </p:sp>
      <p:sp>
        <p:nvSpPr>
          <p:cNvPr id="4" name="object 4"/>
          <p:cNvSpPr/>
          <p:nvPr/>
        </p:nvSpPr>
        <p:spPr>
          <a:xfrm>
            <a:off x="1232039" y="4692396"/>
            <a:ext cx="8229600" cy="914400"/>
          </a:xfrm>
          <a:custGeom>
            <a:avLst/>
            <a:gdLst/>
            <a:ahLst/>
            <a:cxnLst/>
            <a:rect l="l" t="t" r="r" b="b"/>
            <a:pathLst>
              <a:path w="8229600" h="914400">
                <a:moveTo>
                  <a:pt x="0" y="0"/>
                </a:moveTo>
                <a:lnTo>
                  <a:pt x="0" y="914400"/>
                </a:lnTo>
                <a:lnTo>
                  <a:pt x="8229600" y="914400"/>
                </a:lnTo>
                <a:lnTo>
                  <a:pt x="8229600" y="0"/>
                </a:lnTo>
                <a:lnTo>
                  <a:pt x="0" y="0"/>
                </a:lnTo>
                <a:close/>
              </a:path>
            </a:pathLst>
          </a:custGeom>
          <a:solidFill>
            <a:srgbClr val="FFFFFF"/>
          </a:solidFill>
        </p:spPr>
        <p:txBody>
          <a:bodyPr wrap="square" lIns="0" tIns="0" rIns="0" bIns="0" rtlCol="0"/>
          <a:lstStyle/>
          <a:p>
            <a:endParaRPr/>
          </a:p>
        </p:txBody>
      </p:sp>
      <p:sp>
        <p:nvSpPr>
          <p:cNvPr id="5" name="object 5"/>
          <p:cNvSpPr txBox="1"/>
          <p:nvPr/>
        </p:nvSpPr>
        <p:spPr>
          <a:xfrm>
            <a:off x="622300" y="2060351"/>
            <a:ext cx="8948559" cy="4308872"/>
          </a:xfrm>
          <a:prstGeom prst="rect">
            <a:avLst/>
          </a:prstGeom>
        </p:spPr>
        <p:txBody>
          <a:bodyPr vert="horz" wrap="square" lIns="0" tIns="0" rIns="0" bIns="0" rtlCol="0">
            <a:spAutoFit/>
          </a:bodyPr>
          <a:lstStyle/>
          <a:p>
            <a:pPr marL="315595" indent="-302895">
              <a:lnSpc>
                <a:spcPct val="100000"/>
              </a:lnSpc>
              <a:buFont typeface="Arial"/>
              <a:buChar char="•"/>
              <a:tabLst>
                <a:tab pos="316230" algn="l"/>
              </a:tabLst>
            </a:pPr>
            <a:r>
              <a:rPr sz="2800" b="1" spc="-15" dirty="0">
                <a:latin typeface="Arial"/>
                <a:cs typeface="Arial"/>
              </a:rPr>
              <a:t>It</a:t>
            </a:r>
            <a:r>
              <a:rPr sz="2800" b="1" spc="-10" dirty="0">
                <a:latin typeface="Arial"/>
                <a:cs typeface="Arial"/>
              </a:rPr>
              <a:t> </a:t>
            </a:r>
            <a:r>
              <a:rPr sz="2800" b="1" spc="-15" dirty="0">
                <a:latin typeface="Arial"/>
                <a:cs typeface="Arial"/>
              </a:rPr>
              <a:t>i</a:t>
            </a:r>
            <a:r>
              <a:rPr sz="2800" b="1" spc="-20" dirty="0">
                <a:latin typeface="Arial"/>
                <a:cs typeface="Arial"/>
              </a:rPr>
              <a:t>s</a:t>
            </a:r>
            <a:r>
              <a:rPr sz="2800" b="1" spc="-10" dirty="0">
                <a:latin typeface="Arial"/>
                <a:cs typeface="Arial"/>
              </a:rPr>
              <a:t> </a:t>
            </a:r>
            <a:r>
              <a:rPr sz="2800" b="1" spc="-25" dirty="0">
                <a:latin typeface="Arial"/>
                <a:cs typeface="Arial"/>
              </a:rPr>
              <a:t>a</a:t>
            </a:r>
            <a:r>
              <a:rPr sz="2800" b="1" spc="-20" dirty="0">
                <a:latin typeface="Arial"/>
                <a:cs typeface="Arial"/>
              </a:rPr>
              <a:t>n</a:t>
            </a:r>
            <a:r>
              <a:rPr sz="2800" b="1" spc="-10" dirty="0">
                <a:latin typeface="Arial"/>
                <a:cs typeface="Arial"/>
              </a:rPr>
              <a:t> </a:t>
            </a:r>
            <a:r>
              <a:rPr sz="2800" b="1" u="sng" spc="-20" dirty="0">
                <a:solidFill>
                  <a:srgbClr val="92D050"/>
                </a:solidFill>
                <a:latin typeface="Arial"/>
                <a:cs typeface="Arial"/>
              </a:rPr>
              <a:t>arteriola</a:t>
            </a:r>
            <a:r>
              <a:rPr sz="2800" b="1" u="sng" spc="-15" dirty="0">
                <a:solidFill>
                  <a:srgbClr val="92D050"/>
                </a:solidFill>
                <a:latin typeface="Arial"/>
                <a:cs typeface="Arial"/>
              </a:rPr>
              <a:t>r</a:t>
            </a:r>
            <a:r>
              <a:rPr sz="2800" b="1" u="sng" spc="20" dirty="0">
                <a:solidFill>
                  <a:srgbClr val="92D050"/>
                </a:solidFill>
                <a:latin typeface="Arial"/>
                <a:cs typeface="Arial"/>
              </a:rPr>
              <a:t> </a:t>
            </a:r>
            <a:r>
              <a:rPr sz="2800" b="1" u="sng" spc="-20" dirty="0">
                <a:solidFill>
                  <a:srgbClr val="92D050"/>
                </a:solidFill>
                <a:latin typeface="Arial"/>
                <a:cs typeface="Arial"/>
              </a:rPr>
              <a:t>dilator</a:t>
            </a:r>
            <a:r>
              <a:rPr sz="2800" b="1" spc="-20" dirty="0">
                <a:latin typeface="Arial"/>
                <a:cs typeface="Arial"/>
              </a:rPr>
              <a:t>.</a:t>
            </a:r>
            <a:endParaRPr sz="2800" dirty="0">
              <a:latin typeface="Arial"/>
              <a:cs typeface="Arial"/>
            </a:endParaRPr>
          </a:p>
          <a:p>
            <a:pPr marL="315595" marR="221615" indent="-302895">
              <a:lnSpc>
                <a:spcPct val="100000"/>
              </a:lnSpc>
              <a:spcBef>
                <a:spcPts val="765"/>
              </a:spcBef>
              <a:buFont typeface="Arial"/>
              <a:buChar char="•"/>
              <a:tabLst>
                <a:tab pos="316230" algn="l"/>
              </a:tabLst>
            </a:pPr>
            <a:r>
              <a:rPr sz="2800" b="1" spc="-25" dirty="0">
                <a:latin typeface="Arial"/>
                <a:cs typeface="Arial"/>
              </a:rPr>
              <a:t>Use</a:t>
            </a:r>
            <a:r>
              <a:rPr sz="2800" b="1" spc="-20" dirty="0">
                <a:latin typeface="Arial"/>
                <a:cs typeface="Arial"/>
              </a:rPr>
              <a:t>d</a:t>
            </a:r>
            <a:r>
              <a:rPr sz="2800" b="1" spc="-15" dirty="0">
                <a:latin typeface="Arial"/>
                <a:cs typeface="Arial"/>
              </a:rPr>
              <a:t> </a:t>
            </a:r>
            <a:r>
              <a:rPr sz="2800" b="1" spc="-20" dirty="0">
                <a:latin typeface="Arial"/>
                <a:cs typeface="Arial"/>
              </a:rPr>
              <a:t>for</a:t>
            </a:r>
            <a:r>
              <a:rPr sz="2800" b="1" spc="-5" dirty="0">
                <a:latin typeface="Arial"/>
                <a:cs typeface="Arial"/>
              </a:rPr>
              <a:t> </a:t>
            </a:r>
            <a:r>
              <a:rPr sz="2800" b="1" spc="-20" dirty="0">
                <a:latin typeface="Arial"/>
                <a:cs typeface="Arial"/>
              </a:rPr>
              <a:t>h</a:t>
            </a:r>
            <a:r>
              <a:rPr sz="2800" b="1" spc="-25" dirty="0">
                <a:latin typeface="Arial"/>
                <a:cs typeface="Arial"/>
              </a:rPr>
              <a:t>ype</a:t>
            </a:r>
            <a:r>
              <a:rPr sz="2800" b="1" spc="-15" dirty="0">
                <a:latin typeface="Arial"/>
                <a:cs typeface="Arial"/>
              </a:rPr>
              <a:t>r</a:t>
            </a:r>
            <a:r>
              <a:rPr sz="2800" b="1" spc="-25" dirty="0">
                <a:latin typeface="Arial"/>
                <a:cs typeface="Arial"/>
              </a:rPr>
              <a:t>tens</a:t>
            </a:r>
            <a:r>
              <a:rPr sz="2800" b="1" spc="-20" dirty="0">
                <a:latin typeface="Arial"/>
                <a:cs typeface="Arial"/>
              </a:rPr>
              <a:t>ive</a:t>
            </a:r>
            <a:r>
              <a:rPr sz="2800" b="1" spc="-15" dirty="0">
                <a:latin typeface="Arial"/>
                <a:cs typeface="Arial"/>
              </a:rPr>
              <a:t> </a:t>
            </a:r>
            <a:r>
              <a:rPr sz="2800" b="1" spc="-25" dirty="0">
                <a:latin typeface="Arial"/>
                <a:cs typeface="Arial"/>
              </a:rPr>
              <a:t>emergen</a:t>
            </a:r>
            <a:r>
              <a:rPr sz="2800" b="1" spc="-20" dirty="0">
                <a:latin typeface="Arial"/>
                <a:cs typeface="Arial"/>
              </a:rPr>
              <a:t>cies</a:t>
            </a:r>
            <a:r>
              <a:rPr sz="2800" b="1" spc="-25" dirty="0">
                <a:latin typeface="Arial"/>
                <a:cs typeface="Arial"/>
              </a:rPr>
              <a:t> an</a:t>
            </a:r>
            <a:r>
              <a:rPr sz="2800" b="1" spc="-20" dirty="0">
                <a:latin typeface="Arial"/>
                <a:cs typeface="Arial"/>
              </a:rPr>
              <a:t>d postoperative</a:t>
            </a:r>
            <a:r>
              <a:rPr sz="2800" b="1" spc="-35" dirty="0">
                <a:latin typeface="Arial"/>
                <a:cs typeface="Arial"/>
              </a:rPr>
              <a:t> </a:t>
            </a:r>
            <a:r>
              <a:rPr sz="2800" b="1" spc="-20" dirty="0">
                <a:latin typeface="Arial"/>
                <a:cs typeface="Arial"/>
              </a:rPr>
              <a:t>hypertension.</a:t>
            </a:r>
            <a:endParaRPr sz="2800" dirty="0">
              <a:latin typeface="Arial"/>
              <a:cs typeface="Arial"/>
            </a:endParaRPr>
          </a:p>
          <a:p>
            <a:pPr marL="315595" marR="5080" indent="-302895">
              <a:lnSpc>
                <a:spcPct val="100000"/>
              </a:lnSpc>
              <a:spcBef>
                <a:spcPts val="765"/>
              </a:spcBef>
              <a:buFont typeface="Arial"/>
              <a:buChar char="•"/>
              <a:tabLst>
                <a:tab pos="316230" algn="l"/>
              </a:tabLst>
            </a:pPr>
            <a:r>
              <a:rPr sz="2800" b="1" spc="-25" dirty="0">
                <a:latin typeface="Arial"/>
                <a:cs typeface="Arial"/>
              </a:rPr>
              <a:t>Agonis</a:t>
            </a:r>
            <a:r>
              <a:rPr sz="2800" b="1" spc="-15" dirty="0">
                <a:latin typeface="Arial"/>
                <a:cs typeface="Arial"/>
              </a:rPr>
              <a:t>t </a:t>
            </a:r>
            <a:r>
              <a:rPr sz="2800" b="1" spc="-25" dirty="0">
                <a:latin typeface="Arial"/>
                <a:cs typeface="Arial"/>
              </a:rPr>
              <a:t>a</a:t>
            </a:r>
            <a:r>
              <a:rPr sz="2800" b="1" spc="-15" dirty="0">
                <a:latin typeface="Arial"/>
                <a:cs typeface="Arial"/>
              </a:rPr>
              <a:t>t</a:t>
            </a:r>
            <a:r>
              <a:rPr sz="2800" b="1" spc="-5" dirty="0">
                <a:latin typeface="Arial"/>
                <a:cs typeface="Arial"/>
              </a:rPr>
              <a:t> </a:t>
            </a:r>
            <a:r>
              <a:rPr sz="2800" b="1" spc="-20" dirty="0">
                <a:solidFill>
                  <a:srgbClr val="92D050"/>
                </a:solidFill>
                <a:latin typeface="Arial"/>
                <a:cs typeface="Arial"/>
              </a:rPr>
              <a:t>dopamine</a:t>
            </a:r>
            <a:r>
              <a:rPr sz="2800" b="1" spc="-30" dirty="0">
                <a:solidFill>
                  <a:srgbClr val="92D050"/>
                </a:solidFill>
                <a:latin typeface="Arial"/>
                <a:cs typeface="Arial"/>
              </a:rPr>
              <a:t> D</a:t>
            </a:r>
            <a:r>
              <a:rPr sz="2800" b="1" spc="15" baseline="-21164" dirty="0">
                <a:solidFill>
                  <a:srgbClr val="92D050"/>
                </a:solidFill>
                <a:latin typeface="Arial"/>
                <a:cs typeface="Arial"/>
              </a:rPr>
              <a:t>1</a:t>
            </a:r>
            <a:r>
              <a:rPr sz="2800" b="1" spc="-25" dirty="0">
                <a:solidFill>
                  <a:srgbClr val="92D050"/>
                </a:solidFill>
                <a:latin typeface="Arial"/>
                <a:cs typeface="Arial"/>
              </a:rPr>
              <a:t>-receptor</a:t>
            </a:r>
            <a:r>
              <a:rPr sz="2800" b="1" spc="-20" dirty="0">
                <a:solidFill>
                  <a:srgbClr val="92D050"/>
                </a:solidFill>
                <a:latin typeface="Arial"/>
                <a:cs typeface="Arial"/>
              </a:rPr>
              <a:t>s</a:t>
            </a:r>
            <a:r>
              <a:rPr sz="2800" b="1" spc="-5" dirty="0">
                <a:latin typeface="Arial"/>
                <a:cs typeface="Arial"/>
              </a:rPr>
              <a:t> </a:t>
            </a:r>
            <a:r>
              <a:rPr sz="2800" b="1" spc="-35" dirty="0">
                <a:latin typeface="Arial"/>
                <a:cs typeface="Arial"/>
              </a:rPr>
              <a:t>→</a:t>
            </a:r>
            <a:r>
              <a:rPr sz="2800" b="1" spc="-10" dirty="0">
                <a:latin typeface="Arial"/>
                <a:cs typeface="Arial"/>
              </a:rPr>
              <a:t> </a:t>
            </a:r>
            <a:r>
              <a:rPr sz="2800" b="1" spc="-20" dirty="0">
                <a:latin typeface="Arial"/>
                <a:cs typeface="Arial"/>
              </a:rPr>
              <a:t>dilates</a:t>
            </a:r>
            <a:r>
              <a:rPr sz="2800" b="1" spc="-30" dirty="0">
                <a:latin typeface="Arial"/>
                <a:cs typeface="Arial"/>
              </a:rPr>
              <a:t> </a:t>
            </a:r>
            <a:r>
              <a:rPr sz="2800" b="1" spc="-20" dirty="0">
                <a:latin typeface="Arial"/>
                <a:cs typeface="Arial"/>
              </a:rPr>
              <a:t>arterioles</a:t>
            </a:r>
            <a:r>
              <a:rPr sz="2800" b="1" spc="10" dirty="0">
                <a:latin typeface="Arial"/>
                <a:cs typeface="Arial"/>
              </a:rPr>
              <a:t> </a:t>
            </a:r>
            <a:r>
              <a:rPr sz="2800" b="1" spc="-25" dirty="0">
                <a:latin typeface="Arial"/>
                <a:cs typeface="Arial"/>
              </a:rPr>
              <a:t>an</a:t>
            </a:r>
            <a:r>
              <a:rPr sz="2800" b="1" spc="-20" dirty="0">
                <a:latin typeface="Arial"/>
                <a:cs typeface="Arial"/>
              </a:rPr>
              <a:t>d</a:t>
            </a:r>
            <a:r>
              <a:rPr sz="2800" b="1" spc="-15" dirty="0">
                <a:latin typeface="Arial"/>
                <a:cs typeface="Arial"/>
              </a:rPr>
              <a:t> </a:t>
            </a:r>
            <a:r>
              <a:rPr sz="2800" b="1" spc="-20" dirty="0">
                <a:latin typeface="Arial"/>
                <a:cs typeface="Arial"/>
              </a:rPr>
              <a:t>p</a:t>
            </a:r>
            <a:r>
              <a:rPr sz="2800" b="1" spc="-25" dirty="0">
                <a:latin typeface="Arial"/>
                <a:cs typeface="Arial"/>
              </a:rPr>
              <a:t>roduce</a:t>
            </a:r>
            <a:r>
              <a:rPr sz="2800" b="1" spc="-20" dirty="0">
                <a:latin typeface="Arial"/>
                <a:cs typeface="Arial"/>
              </a:rPr>
              <a:t> </a:t>
            </a:r>
            <a:r>
              <a:rPr sz="2800" b="1" spc="-20" dirty="0" err="1">
                <a:latin typeface="Arial"/>
                <a:cs typeface="Arial"/>
              </a:rPr>
              <a:t>natriuresis</a:t>
            </a:r>
            <a:r>
              <a:rPr sz="2800" b="1" spc="-20" dirty="0" smtClean="0">
                <a:latin typeface="Arial"/>
                <a:cs typeface="Arial"/>
              </a:rPr>
              <a:t>.</a:t>
            </a:r>
            <a:endParaRPr lang="en-US" sz="2800" b="1" spc="-20" dirty="0" smtClean="0">
              <a:latin typeface="Arial"/>
              <a:cs typeface="Arial"/>
            </a:endParaRPr>
          </a:p>
          <a:p>
            <a:pPr marL="315595" marR="5080" indent="-302895">
              <a:lnSpc>
                <a:spcPct val="100000"/>
              </a:lnSpc>
              <a:spcBef>
                <a:spcPts val="765"/>
              </a:spcBef>
              <a:buFont typeface="Arial"/>
              <a:buChar char="•"/>
              <a:tabLst>
                <a:tab pos="316230" algn="l"/>
              </a:tabLst>
            </a:pPr>
            <a:r>
              <a:rPr lang="en-US" sz="2400" b="1" spc="-30" dirty="0" smtClean="0">
                <a:solidFill>
                  <a:srgbClr val="FF0000"/>
                </a:solidFill>
                <a:latin typeface="Arial"/>
                <a:cs typeface="Arial"/>
              </a:rPr>
              <a:t>D</a:t>
            </a:r>
            <a:r>
              <a:rPr lang="en-US" sz="2400" b="1" spc="15" baseline="-21164" dirty="0" smtClean="0">
                <a:solidFill>
                  <a:srgbClr val="FF0000"/>
                </a:solidFill>
                <a:latin typeface="Arial"/>
                <a:cs typeface="Arial"/>
              </a:rPr>
              <a:t>1</a:t>
            </a:r>
            <a:r>
              <a:rPr lang="en-US" sz="2400" b="1" spc="15" dirty="0" smtClean="0">
                <a:solidFill>
                  <a:srgbClr val="FF0000"/>
                </a:solidFill>
                <a:latin typeface="Arial"/>
                <a:cs typeface="Arial"/>
              </a:rPr>
              <a:t>-receptors are found in kidneys to protect it from increased blood flow “during shocks when everything in the circulation is compromised”; since kidneys are very important they took around ¼ of the cardiac output, they can’t bear low blood volume. </a:t>
            </a:r>
            <a:endParaRPr sz="2400" dirty="0">
              <a:solidFill>
                <a:srgbClr val="FF0000"/>
              </a:solidFill>
              <a:latin typeface="Arial"/>
              <a:cs typeface="Arial"/>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823112" y="841375"/>
            <a:ext cx="7138682" cy="1089660"/>
          </a:xfrm>
          <a:prstGeom prst="rect">
            <a:avLst/>
          </a:prstGeom>
        </p:spPr>
        <p:txBody>
          <a:bodyPr vert="horz" wrap="square" lIns="0" tIns="256852" rIns="0" bIns="0" rtlCol="0">
            <a:spAutoFit/>
          </a:bodyPr>
          <a:lstStyle/>
          <a:p>
            <a:pPr marL="1908175">
              <a:lnSpc>
                <a:spcPct val="100000"/>
              </a:lnSpc>
            </a:pPr>
            <a:r>
              <a:rPr sz="4400" spc="-25" dirty="0"/>
              <a:t>Fenold</a:t>
            </a:r>
            <a:r>
              <a:rPr sz="4400" spc="-35" dirty="0"/>
              <a:t>opam</a:t>
            </a:r>
            <a:endParaRPr sz="4400" dirty="0"/>
          </a:p>
        </p:txBody>
      </p:sp>
      <p:sp>
        <p:nvSpPr>
          <p:cNvPr id="3" name="object 3"/>
          <p:cNvSpPr/>
          <p:nvPr/>
        </p:nvSpPr>
        <p:spPr>
          <a:xfrm>
            <a:off x="1232039" y="1949195"/>
            <a:ext cx="8229600" cy="914400"/>
          </a:xfrm>
          <a:custGeom>
            <a:avLst/>
            <a:gdLst/>
            <a:ahLst/>
            <a:cxnLst/>
            <a:rect l="l" t="t" r="r" b="b"/>
            <a:pathLst>
              <a:path w="8229600" h="914400">
                <a:moveTo>
                  <a:pt x="0" y="0"/>
                </a:moveTo>
                <a:lnTo>
                  <a:pt x="0" y="914400"/>
                </a:lnTo>
                <a:lnTo>
                  <a:pt x="8229600" y="914400"/>
                </a:lnTo>
                <a:lnTo>
                  <a:pt x="8229600" y="0"/>
                </a:lnTo>
                <a:lnTo>
                  <a:pt x="0" y="0"/>
                </a:lnTo>
                <a:close/>
              </a:path>
            </a:pathLst>
          </a:custGeom>
          <a:solidFill>
            <a:srgbClr val="FFFFFF"/>
          </a:solidFill>
        </p:spPr>
        <p:txBody>
          <a:bodyPr wrap="square" lIns="0" tIns="0" rIns="0" bIns="0" rtlCol="0"/>
          <a:lstStyle/>
          <a:p>
            <a:endParaRPr/>
          </a:p>
        </p:txBody>
      </p:sp>
      <p:sp>
        <p:nvSpPr>
          <p:cNvPr id="4" name="object 4"/>
          <p:cNvSpPr/>
          <p:nvPr/>
        </p:nvSpPr>
        <p:spPr>
          <a:xfrm>
            <a:off x="1232039" y="3777996"/>
            <a:ext cx="8229600" cy="914400"/>
          </a:xfrm>
          <a:custGeom>
            <a:avLst/>
            <a:gdLst/>
            <a:ahLst/>
            <a:cxnLst/>
            <a:rect l="l" t="t" r="r" b="b"/>
            <a:pathLst>
              <a:path w="8229600" h="914400">
                <a:moveTo>
                  <a:pt x="0" y="0"/>
                </a:moveTo>
                <a:lnTo>
                  <a:pt x="0" y="914400"/>
                </a:lnTo>
                <a:lnTo>
                  <a:pt x="8229600" y="914400"/>
                </a:lnTo>
                <a:lnTo>
                  <a:pt x="8229600" y="0"/>
                </a:lnTo>
                <a:lnTo>
                  <a:pt x="0" y="0"/>
                </a:lnTo>
                <a:close/>
              </a:path>
            </a:pathLst>
          </a:custGeom>
          <a:solidFill>
            <a:srgbClr val="FFFFFF"/>
          </a:solidFill>
        </p:spPr>
        <p:txBody>
          <a:bodyPr wrap="square" lIns="0" tIns="0" rIns="0" bIns="0" rtlCol="0"/>
          <a:lstStyle/>
          <a:p>
            <a:endParaRPr/>
          </a:p>
        </p:txBody>
      </p:sp>
      <p:sp>
        <p:nvSpPr>
          <p:cNvPr id="5" name="object 5"/>
          <p:cNvSpPr/>
          <p:nvPr/>
        </p:nvSpPr>
        <p:spPr>
          <a:xfrm>
            <a:off x="1232039" y="4692396"/>
            <a:ext cx="8229600" cy="914400"/>
          </a:xfrm>
          <a:custGeom>
            <a:avLst/>
            <a:gdLst/>
            <a:ahLst/>
            <a:cxnLst/>
            <a:rect l="l" t="t" r="r" b="b"/>
            <a:pathLst>
              <a:path w="8229600" h="914400">
                <a:moveTo>
                  <a:pt x="0" y="0"/>
                </a:moveTo>
                <a:lnTo>
                  <a:pt x="0" y="914400"/>
                </a:lnTo>
                <a:lnTo>
                  <a:pt x="8229600" y="914400"/>
                </a:lnTo>
                <a:lnTo>
                  <a:pt x="8229600" y="0"/>
                </a:lnTo>
                <a:lnTo>
                  <a:pt x="0" y="0"/>
                </a:lnTo>
                <a:close/>
              </a:path>
            </a:pathLst>
          </a:custGeom>
          <a:solidFill>
            <a:srgbClr val="FFFFFF"/>
          </a:solidFill>
        </p:spPr>
        <p:txBody>
          <a:bodyPr wrap="square" lIns="0" tIns="0" rIns="0" bIns="0" rtlCol="0"/>
          <a:lstStyle/>
          <a:p>
            <a:endParaRPr/>
          </a:p>
        </p:txBody>
      </p:sp>
      <p:sp>
        <p:nvSpPr>
          <p:cNvPr id="6" name="object 6"/>
          <p:cNvSpPr txBox="1"/>
          <p:nvPr/>
        </p:nvSpPr>
        <p:spPr>
          <a:xfrm>
            <a:off x="1453267" y="2409014"/>
            <a:ext cx="7158355" cy="2564805"/>
          </a:xfrm>
          <a:prstGeom prst="rect">
            <a:avLst/>
          </a:prstGeom>
        </p:spPr>
        <p:txBody>
          <a:bodyPr vert="horz" wrap="square" lIns="0" tIns="0" rIns="0" bIns="0" rtlCol="0">
            <a:spAutoFit/>
          </a:bodyPr>
          <a:lstStyle/>
          <a:p>
            <a:pPr marL="315595" marR="16510" indent="-302895">
              <a:lnSpc>
                <a:spcPct val="100000"/>
              </a:lnSpc>
              <a:buFont typeface="Arial"/>
              <a:buChar char="•"/>
              <a:tabLst>
                <a:tab pos="316230" algn="l"/>
              </a:tabLst>
            </a:pPr>
            <a:r>
              <a:rPr sz="3200" b="1" spc="-25" dirty="0">
                <a:latin typeface="Arial"/>
                <a:cs typeface="Arial"/>
              </a:rPr>
              <a:t>Metabolize</a:t>
            </a:r>
            <a:r>
              <a:rPr sz="3200" b="1" spc="-20" dirty="0">
                <a:latin typeface="Arial"/>
                <a:cs typeface="Arial"/>
              </a:rPr>
              <a:t>d</a:t>
            </a:r>
            <a:r>
              <a:rPr sz="3200" b="1" spc="-25" dirty="0">
                <a:latin typeface="Arial"/>
                <a:cs typeface="Arial"/>
              </a:rPr>
              <a:t> </a:t>
            </a:r>
            <a:r>
              <a:rPr sz="3200" b="1" spc="-20" dirty="0">
                <a:latin typeface="Arial"/>
                <a:cs typeface="Arial"/>
              </a:rPr>
              <a:t>by</a:t>
            </a:r>
            <a:r>
              <a:rPr sz="3200" b="1" spc="-10" dirty="0">
                <a:latin typeface="Arial"/>
                <a:cs typeface="Arial"/>
              </a:rPr>
              <a:t> </a:t>
            </a:r>
            <a:r>
              <a:rPr sz="3200" b="1" spc="-25" dirty="0">
                <a:latin typeface="Arial"/>
                <a:cs typeface="Arial"/>
              </a:rPr>
              <a:t>conjugation</a:t>
            </a:r>
            <a:r>
              <a:rPr sz="3200" b="1" spc="-10" dirty="0">
                <a:latin typeface="Arial"/>
                <a:cs typeface="Arial"/>
              </a:rPr>
              <a:t>,</a:t>
            </a:r>
            <a:r>
              <a:rPr sz="3200" b="1" spc="-15" dirty="0">
                <a:latin typeface="Arial"/>
                <a:cs typeface="Arial"/>
              </a:rPr>
              <a:t> </a:t>
            </a:r>
            <a:r>
              <a:rPr sz="3200" b="1" spc="-20" dirty="0">
                <a:latin typeface="Arial"/>
                <a:cs typeface="Arial"/>
              </a:rPr>
              <a:t>t</a:t>
            </a:r>
            <a:r>
              <a:rPr sz="3200" b="1" spc="-30" dirty="0">
                <a:latin typeface="Arial"/>
                <a:cs typeface="Arial"/>
              </a:rPr>
              <a:t>½</a:t>
            </a:r>
            <a:r>
              <a:rPr sz="3200" b="1" dirty="0">
                <a:latin typeface="Arial"/>
                <a:cs typeface="Arial"/>
              </a:rPr>
              <a:t> </a:t>
            </a:r>
            <a:r>
              <a:rPr sz="3200" b="1" spc="-25" dirty="0">
                <a:latin typeface="Arial"/>
                <a:cs typeface="Arial"/>
              </a:rPr>
              <a:t>~10 min</a:t>
            </a:r>
            <a:r>
              <a:rPr sz="3200" b="1" spc="-10" dirty="0">
                <a:latin typeface="Arial"/>
                <a:cs typeface="Arial"/>
              </a:rPr>
              <a:t>, </a:t>
            </a:r>
            <a:r>
              <a:rPr sz="3200" b="1" spc="-20" dirty="0">
                <a:latin typeface="Arial"/>
                <a:cs typeface="Arial"/>
              </a:rPr>
              <a:t>used</a:t>
            </a:r>
            <a:r>
              <a:rPr sz="3200" b="1" spc="-15" dirty="0">
                <a:latin typeface="Arial"/>
                <a:cs typeface="Arial"/>
              </a:rPr>
              <a:t> </a:t>
            </a:r>
            <a:r>
              <a:rPr sz="3200" b="1" spc="-20" dirty="0">
                <a:latin typeface="Arial"/>
                <a:cs typeface="Arial"/>
              </a:rPr>
              <a:t>by</a:t>
            </a:r>
            <a:r>
              <a:rPr sz="3200" b="1" spc="-15" dirty="0">
                <a:latin typeface="Arial"/>
                <a:cs typeface="Arial"/>
              </a:rPr>
              <a:t> infusion.</a:t>
            </a:r>
            <a:endParaRPr sz="3200" dirty="0">
              <a:latin typeface="Arial"/>
              <a:cs typeface="Arial"/>
            </a:endParaRPr>
          </a:p>
          <a:p>
            <a:pPr marL="315595" marR="5080" indent="-302895">
              <a:lnSpc>
                <a:spcPct val="100000"/>
              </a:lnSpc>
              <a:spcBef>
                <a:spcPts val="765"/>
              </a:spcBef>
              <a:buFont typeface="Arial"/>
              <a:buChar char="•"/>
              <a:tabLst>
                <a:tab pos="316230" algn="l"/>
              </a:tabLst>
            </a:pPr>
            <a:r>
              <a:rPr sz="3200" b="1" spc="-25" dirty="0" smtClean="0">
                <a:latin typeface="Arial"/>
                <a:cs typeface="Arial"/>
              </a:rPr>
              <a:t>Advers</a:t>
            </a:r>
            <a:r>
              <a:rPr sz="3200" b="1" spc="-20" dirty="0" smtClean="0">
                <a:latin typeface="Arial"/>
                <a:cs typeface="Arial"/>
              </a:rPr>
              <a:t>e</a:t>
            </a:r>
            <a:r>
              <a:rPr sz="3200" b="1" spc="-10" dirty="0" smtClean="0">
                <a:latin typeface="Arial"/>
                <a:cs typeface="Arial"/>
              </a:rPr>
              <a:t> </a:t>
            </a:r>
            <a:r>
              <a:rPr sz="3200" b="1" spc="-20" dirty="0">
                <a:latin typeface="Arial"/>
                <a:cs typeface="Arial"/>
              </a:rPr>
              <a:t>effects</a:t>
            </a:r>
            <a:r>
              <a:rPr sz="3200" b="1" spc="-15" dirty="0">
                <a:latin typeface="Arial"/>
                <a:cs typeface="Arial"/>
              </a:rPr>
              <a:t>:</a:t>
            </a:r>
            <a:r>
              <a:rPr sz="3200" b="1" spc="-5" dirty="0">
                <a:latin typeface="Arial"/>
                <a:cs typeface="Arial"/>
              </a:rPr>
              <a:t> </a:t>
            </a:r>
            <a:r>
              <a:rPr sz="3200" b="1" spc="-20" dirty="0">
                <a:latin typeface="Arial"/>
                <a:cs typeface="Arial"/>
              </a:rPr>
              <a:t>reflex</a:t>
            </a:r>
            <a:r>
              <a:rPr sz="3200" b="1" spc="-5" dirty="0">
                <a:latin typeface="Arial"/>
                <a:cs typeface="Arial"/>
              </a:rPr>
              <a:t> </a:t>
            </a:r>
            <a:r>
              <a:rPr sz="3200" b="1" spc="-25" dirty="0">
                <a:latin typeface="Arial"/>
                <a:cs typeface="Arial"/>
              </a:rPr>
              <a:t>tachycardia,</a:t>
            </a:r>
            <a:r>
              <a:rPr sz="3200" b="1" spc="-15" dirty="0">
                <a:latin typeface="Arial"/>
                <a:cs typeface="Arial"/>
              </a:rPr>
              <a:t> </a:t>
            </a:r>
            <a:r>
              <a:rPr sz="3200" b="1" spc="-20" dirty="0">
                <a:latin typeface="Arial"/>
                <a:cs typeface="Arial"/>
              </a:rPr>
              <a:t>headache,</a:t>
            </a:r>
            <a:r>
              <a:rPr sz="3200" b="1" spc="-35" dirty="0">
                <a:latin typeface="Arial"/>
                <a:cs typeface="Arial"/>
              </a:rPr>
              <a:t> </a:t>
            </a:r>
            <a:r>
              <a:rPr sz="3200" b="1" spc="-25" dirty="0">
                <a:latin typeface="Arial"/>
                <a:cs typeface="Arial"/>
              </a:rPr>
              <a:t>flushing</a:t>
            </a:r>
            <a:r>
              <a:rPr sz="3200" b="1" spc="-10" dirty="0">
                <a:latin typeface="Arial"/>
                <a:cs typeface="Arial"/>
              </a:rPr>
              <a:t>,</a:t>
            </a:r>
            <a:r>
              <a:rPr sz="3200" b="1" spc="-20" dirty="0">
                <a:latin typeface="Arial"/>
                <a:cs typeface="Arial"/>
              </a:rPr>
              <a:t> </a:t>
            </a:r>
            <a:r>
              <a:rPr sz="3200" b="1" spc="-25" dirty="0">
                <a:latin typeface="Arial"/>
                <a:cs typeface="Arial"/>
              </a:rPr>
              <a:t>an</a:t>
            </a:r>
            <a:r>
              <a:rPr sz="3200" b="1" spc="-20" dirty="0">
                <a:latin typeface="Arial"/>
                <a:cs typeface="Arial"/>
              </a:rPr>
              <a:t>d</a:t>
            </a:r>
            <a:r>
              <a:rPr sz="3200" b="1" spc="-25" dirty="0">
                <a:latin typeface="Arial"/>
                <a:cs typeface="Arial"/>
              </a:rPr>
              <a:t> </a:t>
            </a:r>
            <a:r>
              <a:rPr sz="3200" b="1" spc="-20" dirty="0">
                <a:latin typeface="Arial"/>
                <a:cs typeface="Arial"/>
              </a:rPr>
              <a:t>increased</a:t>
            </a:r>
            <a:r>
              <a:rPr sz="3200" b="1" spc="-10" dirty="0">
                <a:latin typeface="Arial"/>
                <a:cs typeface="Arial"/>
              </a:rPr>
              <a:t> </a:t>
            </a:r>
            <a:r>
              <a:rPr sz="3200" b="1" spc="-25" dirty="0">
                <a:latin typeface="Arial"/>
                <a:cs typeface="Arial"/>
              </a:rPr>
              <a:t>intraocula</a:t>
            </a:r>
            <a:r>
              <a:rPr sz="3200" b="1" spc="-15" dirty="0">
                <a:latin typeface="Arial"/>
                <a:cs typeface="Arial"/>
              </a:rPr>
              <a:t>r</a:t>
            </a:r>
            <a:r>
              <a:rPr sz="3200" b="1" spc="-25" dirty="0">
                <a:latin typeface="Arial"/>
                <a:cs typeface="Arial"/>
              </a:rPr>
              <a:t> </a:t>
            </a:r>
            <a:r>
              <a:rPr sz="3200" b="1" spc="-20" dirty="0">
                <a:latin typeface="Arial"/>
                <a:cs typeface="Arial"/>
              </a:rPr>
              <a:t>p</a:t>
            </a:r>
            <a:r>
              <a:rPr sz="3200" b="1" spc="-25" dirty="0">
                <a:latin typeface="Arial"/>
                <a:cs typeface="Arial"/>
              </a:rPr>
              <a:t>ressur</a:t>
            </a:r>
            <a:r>
              <a:rPr sz="3200" b="1" spc="-15" dirty="0">
                <a:latin typeface="Arial"/>
                <a:cs typeface="Arial"/>
              </a:rPr>
              <a:t>e.</a:t>
            </a:r>
            <a:endParaRPr sz="3200" dirty="0">
              <a:latin typeface="Arial"/>
              <a:cs typeface="Arial"/>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777498" y="428625"/>
            <a:ext cx="7138682" cy="1490467"/>
          </a:xfrm>
          <a:prstGeom prst="rect">
            <a:avLst/>
          </a:prstGeom>
        </p:spPr>
        <p:txBody>
          <a:bodyPr vert="horz" wrap="square" lIns="0" tIns="256852" rIns="0" bIns="0" rtlCol="0">
            <a:spAutoFit/>
          </a:bodyPr>
          <a:lstStyle/>
          <a:p>
            <a:pPr marL="44450" algn="ctr">
              <a:lnSpc>
                <a:spcPct val="100000"/>
              </a:lnSpc>
            </a:pPr>
            <a:r>
              <a:rPr sz="4400" spc="-30" dirty="0"/>
              <a:t>Calciu</a:t>
            </a:r>
            <a:r>
              <a:rPr sz="4400" spc="-40" dirty="0"/>
              <a:t>m</a:t>
            </a:r>
            <a:r>
              <a:rPr sz="4400" spc="10" dirty="0"/>
              <a:t> </a:t>
            </a:r>
            <a:r>
              <a:rPr sz="4400" spc="-35" dirty="0"/>
              <a:t>Channe</a:t>
            </a:r>
            <a:r>
              <a:rPr sz="4400" spc="-15" dirty="0"/>
              <a:t>l</a:t>
            </a:r>
            <a:r>
              <a:rPr sz="4400" spc="15" dirty="0"/>
              <a:t> </a:t>
            </a:r>
            <a:r>
              <a:rPr sz="4400" spc="-30" dirty="0" smtClean="0"/>
              <a:t>Blockers</a:t>
            </a:r>
            <a:r>
              <a:rPr lang="en-US" sz="3600" spc="-30" dirty="0" smtClean="0"/>
              <a:t> (vasodilators)</a:t>
            </a:r>
            <a:endParaRPr sz="3600" dirty="0"/>
          </a:p>
        </p:txBody>
      </p:sp>
      <p:sp>
        <p:nvSpPr>
          <p:cNvPr id="4" name="object 4"/>
          <p:cNvSpPr/>
          <p:nvPr/>
        </p:nvSpPr>
        <p:spPr>
          <a:xfrm>
            <a:off x="1232039" y="4692396"/>
            <a:ext cx="8229600" cy="914400"/>
          </a:xfrm>
          <a:custGeom>
            <a:avLst/>
            <a:gdLst/>
            <a:ahLst/>
            <a:cxnLst/>
            <a:rect l="l" t="t" r="r" b="b"/>
            <a:pathLst>
              <a:path w="8229600" h="914400">
                <a:moveTo>
                  <a:pt x="0" y="0"/>
                </a:moveTo>
                <a:lnTo>
                  <a:pt x="0" y="914400"/>
                </a:lnTo>
                <a:lnTo>
                  <a:pt x="8229600" y="914400"/>
                </a:lnTo>
                <a:lnTo>
                  <a:pt x="8229600" y="0"/>
                </a:lnTo>
                <a:lnTo>
                  <a:pt x="0" y="0"/>
                </a:lnTo>
                <a:close/>
              </a:path>
            </a:pathLst>
          </a:custGeom>
          <a:solidFill>
            <a:srgbClr val="FFFFFF"/>
          </a:solidFill>
        </p:spPr>
        <p:txBody>
          <a:bodyPr wrap="square" lIns="0" tIns="0" rIns="0" bIns="0" rtlCol="0"/>
          <a:lstStyle/>
          <a:p>
            <a:endParaRPr/>
          </a:p>
        </p:txBody>
      </p:sp>
      <p:sp>
        <p:nvSpPr>
          <p:cNvPr id="5" name="object 5"/>
          <p:cNvSpPr txBox="1"/>
          <p:nvPr/>
        </p:nvSpPr>
        <p:spPr>
          <a:xfrm>
            <a:off x="298450" y="2343284"/>
            <a:ext cx="10229850" cy="5619487"/>
          </a:xfrm>
          <a:prstGeom prst="rect">
            <a:avLst/>
          </a:prstGeom>
        </p:spPr>
        <p:txBody>
          <a:bodyPr vert="horz" wrap="square" lIns="0" tIns="0" rIns="0" bIns="0" rtlCol="0">
            <a:spAutoFit/>
          </a:bodyPr>
          <a:lstStyle/>
          <a:p>
            <a:pPr marL="554355" marR="5080" indent="-541655">
              <a:lnSpc>
                <a:spcPct val="100000"/>
              </a:lnSpc>
              <a:buFont typeface="Arial"/>
              <a:buChar char="•"/>
              <a:tabLst>
                <a:tab pos="554990" algn="l"/>
              </a:tabLst>
            </a:pPr>
            <a:r>
              <a:rPr sz="3000" b="1" dirty="0">
                <a:latin typeface="Arial"/>
                <a:cs typeface="Arial"/>
              </a:rPr>
              <a:t>Transmembrane</a:t>
            </a:r>
            <a:r>
              <a:rPr sz="3000" b="1" spc="-30" dirty="0">
                <a:latin typeface="Arial"/>
                <a:cs typeface="Arial"/>
              </a:rPr>
              <a:t> </a:t>
            </a:r>
            <a:r>
              <a:rPr sz="3000" b="1" spc="-5" dirty="0">
                <a:latin typeface="Arial"/>
                <a:cs typeface="Arial"/>
              </a:rPr>
              <a:t>calciu</a:t>
            </a:r>
            <a:r>
              <a:rPr sz="3000" b="1" dirty="0">
                <a:latin typeface="Arial"/>
                <a:cs typeface="Arial"/>
              </a:rPr>
              <a:t>m</a:t>
            </a:r>
            <a:r>
              <a:rPr sz="3000" b="1" spc="-10" dirty="0">
                <a:latin typeface="Arial"/>
                <a:cs typeface="Arial"/>
              </a:rPr>
              <a:t> </a:t>
            </a:r>
            <a:r>
              <a:rPr sz="3000" b="1" spc="-15" dirty="0">
                <a:latin typeface="Arial"/>
                <a:cs typeface="Arial"/>
              </a:rPr>
              <a:t>influx</a:t>
            </a:r>
            <a:r>
              <a:rPr sz="3000" b="1" spc="10" dirty="0">
                <a:latin typeface="Arial"/>
                <a:cs typeface="Arial"/>
              </a:rPr>
              <a:t> </a:t>
            </a:r>
            <a:r>
              <a:rPr sz="3000" b="1" spc="-15" dirty="0">
                <a:latin typeface="Arial"/>
                <a:cs typeface="Arial"/>
              </a:rPr>
              <a:t>is</a:t>
            </a:r>
            <a:r>
              <a:rPr sz="3000" b="1" spc="-10" dirty="0">
                <a:latin typeface="Arial"/>
                <a:cs typeface="Arial"/>
              </a:rPr>
              <a:t> </a:t>
            </a:r>
            <a:r>
              <a:rPr sz="3000" b="1" spc="-5" dirty="0">
                <a:latin typeface="Arial"/>
                <a:cs typeface="Arial"/>
              </a:rPr>
              <a:t>necessar</a:t>
            </a:r>
            <a:r>
              <a:rPr sz="3000" b="1" dirty="0">
                <a:latin typeface="Arial"/>
                <a:cs typeface="Arial"/>
              </a:rPr>
              <a:t>y</a:t>
            </a:r>
            <a:r>
              <a:rPr sz="3000" b="1" spc="-35" dirty="0">
                <a:latin typeface="Arial"/>
                <a:cs typeface="Arial"/>
              </a:rPr>
              <a:t> </a:t>
            </a:r>
            <a:r>
              <a:rPr sz="3000" b="1" dirty="0">
                <a:latin typeface="Arial"/>
                <a:cs typeface="Arial"/>
              </a:rPr>
              <a:t>for</a:t>
            </a:r>
            <a:r>
              <a:rPr sz="3000" b="1" spc="-5" dirty="0">
                <a:latin typeface="Arial"/>
                <a:cs typeface="Arial"/>
              </a:rPr>
              <a:t> </a:t>
            </a:r>
            <a:r>
              <a:rPr sz="3000" b="1" spc="-25" dirty="0">
                <a:latin typeface="Arial"/>
                <a:cs typeface="Arial"/>
              </a:rPr>
              <a:t>con</a:t>
            </a:r>
            <a:r>
              <a:rPr sz="3000" b="1" dirty="0">
                <a:latin typeface="Arial"/>
                <a:cs typeface="Arial"/>
              </a:rPr>
              <a:t>trac</a:t>
            </a:r>
            <a:r>
              <a:rPr sz="3000" b="1" spc="-10" dirty="0">
                <a:latin typeface="Arial"/>
                <a:cs typeface="Arial"/>
              </a:rPr>
              <a:t>ti</a:t>
            </a:r>
            <a:r>
              <a:rPr sz="3000" b="1" spc="-25" dirty="0">
                <a:latin typeface="Arial"/>
                <a:cs typeface="Arial"/>
              </a:rPr>
              <a:t>o</a:t>
            </a:r>
            <a:r>
              <a:rPr sz="3000" b="1" spc="-20" dirty="0">
                <a:latin typeface="Arial"/>
                <a:cs typeface="Arial"/>
              </a:rPr>
              <a:t>n</a:t>
            </a:r>
            <a:r>
              <a:rPr sz="3000" b="1" spc="10" dirty="0">
                <a:latin typeface="Arial"/>
                <a:cs typeface="Arial"/>
              </a:rPr>
              <a:t> </a:t>
            </a:r>
            <a:r>
              <a:rPr sz="3000" b="1" spc="-25" dirty="0">
                <a:latin typeface="Arial"/>
                <a:cs typeface="Arial"/>
              </a:rPr>
              <a:t>o</a:t>
            </a:r>
            <a:r>
              <a:rPr sz="3000" b="1" dirty="0">
                <a:latin typeface="Arial"/>
                <a:cs typeface="Arial"/>
              </a:rPr>
              <a:t>f</a:t>
            </a:r>
            <a:r>
              <a:rPr sz="3000" b="1" spc="5" dirty="0">
                <a:latin typeface="Arial"/>
                <a:cs typeface="Arial"/>
              </a:rPr>
              <a:t> </a:t>
            </a:r>
            <a:r>
              <a:rPr sz="3000" b="1" spc="-25" dirty="0" smtClean="0">
                <a:latin typeface="Arial"/>
                <a:cs typeface="Arial"/>
              </a:rPr>
              <a:t>smoo</a:t>
            </a:r>
            <a:r>
              <a:rPr sz="3000" b="1" spc="-15" dirty="0" smtClean="0">
                <a:latin typeface="Arial"/>
                <a:cs typeface="Arial"/>
              </a:rPr>
              <a:t>th</a:t>
            </a:r>
            <a:r>
              <a:rPr lang="en-US" sz="3000" b="1" spc="-15" dirty="0" smtClean="0">
                <a:latin typeface="Arial"/>
                <a:cs typeface="Arial"/>
              </a:rPr>
              <a:t>, skeletal</a:t>
            </a:r>
            <a:r>
              <a:rPr sz="3000" b="1" spc="-10" dirty="0" smtClean="0">
                <a:latin typeface="Arial"/>
                <a:cs typeface="Arial"/>
              </a:rPr>
              <a:t> </a:t>
            </a:r>
            <a:r>
              <a:rPr sz="3000" b="1" spc="-25" dirty="0">
                <a:latin typeface="Arial"/>
                <a:cs typeface="Arial"/>
              </a:rPr>
              <a:t>an</a:t>
            </a:r>
            <a:r>
              <a:rPr sz="3000" b="1" spc="-20" dirty="0">
                <a:latin typeface="Arial"/>
                <a:cs typeface="Arial"/>
              </a:rPr>
              <a:t>d</a:t>
            </a:r>
            <a:r>
              <a:rPr sz="3000" b="1" spc="5" dirty="0">
                <a:latin typeface="Arial"/>
                <a:cs typeface="Arial"/>
              </a:rPr>
              <a:t> </a:t>
            </a:r>
            <a:r>
              <a:rPr sz="3000" b="1" spc="-5" dirty="0">
                <a:latin typeface="Arial"/>
                <a:cs typeface="Arial"/>
              </a:rPr>
              <a:t>cardia</a:t>
            </a:r>
            <a:r>
              <a:rPr sz="3000" b="1" dirty="0">
                <a:latin typeface="Arial"/>
                <a:cs typeface="Arial"/>
              </a:rPr>
              <a:t>c</a:t>
            </a:r>
            <a:r>
              <a:rPr sz="3000" b="1" spc="-10" dirty="0">
                <a:latin typeface="Arial"/>
                <a:cs typeface="Arial"/>
              </a:rPr>
              <a:t> </a:t>
            </a:r>
            <a:r>
              <a:rPr sz="3000" b="1" spc="-5" dirty="0">
                <a:latin typeface="Arial"/>
                <a:cs typeface="Arial"/>
              </a:rPr>
              <a:t>muscle</a:t>
            </a:r>
            <a:r>
              <a:rPr sz="3000" b="1" spc="-5" dirty="0" smtClean="0">
                <a:latin typeface="Arial"/>
                <a:cs typeface="Arial"/>
              </a:rPr>
              <a:t>.</a:t>
            </a:r>
            <a:r>
              <a:rPr lang="en-US" sz="3000" b="1" spc="-5" dirty="0" smtClean="0">
                <a:latin typeface="Arial"/>
                <a:cs typeface="Arial"/>
              </a:rPr>
              <a:t> </a:t>
            </a:r>
          </a:p>
          <a:p>
            <a:pPr marL="554355" marR="5080" indent="-541655">
              <a:lnSpc>
                <a:spcPct val="100000"/>
              </a:lnSpc>
              <a:buFont typeface="Arial"/>
              <a:buChar char="•"/>
              <a:tabLst>
                <a:tab pos="554990" algn="l"/>
              </a:tabLst>
            </a:pPr>
            <a:r>
              <a:rPr lang="en-US" sz="2400" b="1" spc="-5" dirty="0" smtClean="0">
                <a:solidFill>
                  <a:srgbClr val="FF0000"/>
                </a:solidFill>
                <a:latin typeface="Arial"/>
                <a:cs typeface="Arial"/>
              </a:rPr>
              <a:t>So when we inhibit the effect of Calcium in one way or another, contractility will be reduced.</a:t>
            </a:r>
          </a:p>
          <a:p>
            <a:pPr marL="554355" marR="5080" indent="-541655">
              <a:lnSpc>
                <a:spcPct val="100000"/>
              </a:lnSpc>
              <a:buFont typeface="Arial"/>
              <a:buChar char="•"/>
              <a:tabLst>
                <a:tab pos="554990" algn="l"/>
              </a:tabLst>
            </a:pPr>
            <a:r>
              <a:rPr lang="en-US" sz="2400" b="1" spc="-5" dirty="0" smtClean="0">
                <a:solidFill>
                  <a:srgbClr val="FF0000"/>
                </a:solidFill>
                <a:latin typeface="Arial"/>
                <a:cs typeface="Arial"/>
              </a:rPr>
              <a:t>Drugs that modifies calcium entry into the cells can cause vasodilation.</a:t>
            </a:r>
            <a:endParaRPr sz="2400" dirty="0">
              <a:solidFill>
                <a:srgbClr val="FF0000"/>
              </a:solidFill>
              <a:latin typeface="Arial"/>
              <a:cs typeface="Arial"/>
            </a:endParaRPr>
          </a:p>
          <a:p>
            <a:pPr marL="12700">
              <a:lnSpc>
                <a:spcPct val="100000"/>
              </a:lnSpc>
              <a:spcBef>
                <a:spcPts val="720"/>
              </a:spcBef>
            </a:pPr>
            <a:r>
              <a:rPr sz="3000" b="1" spc="-20" dirty="0">
                <a:solidFill>
                  <a:srgbClr val="9A0033"/>
                </a:solidFill>
                <a:latin typeface="Arial"/>
                <a:cs typeface="Arial"/>
              </a:rPr>
              <a:t>Classification</a:t>
            </a:r>
            <a:r>
              <a:rPr sz="3000" b="1" spc="15" dirty="0">
                <a:solidFill>
                  <a:srgbClr val="9A0033"/>
                </a:solidFill>
                <a:latin typeface="Arial"/>
                <a:cs typeface="Arial"/>
              </a:rPr>
              <a:t> </a:t>
            </a:r>
            <a:r>
              <a:rPr sz="3000" b="1" spc="-15" dirty="0">
                <a:solidFill>
                  <a:srgbClr val="9A0033"/>
                </a:solidFill>
                <a:latin typeface="Arial"/>
                <a:cs typeface="Arial"/>
              </a:rPr>
              <a:t>of</a:t>
            </a:r>
            <a:r>
              <a:rPr sz="3000" b="1" dirty="0">
                <a:solidFill>
                  <a:srgbClr val="9A0033"/>
                </a:solidFill>
                <a:latin typeface="Arial"/>
                <a:cs typeface="Arial"/>
              </a:rPr>
              <a:t> </a:t>
            </a:r>
            <a:r>
              <a:rPr sz="3000" b="1" spc="-5" dirty="0">
                <a:solidFill>
                  <a:srgbClr val="9A0033"/>
                </a:solidFill>
                <a:latin typeface="Arial"/>
                <a:cs typeface="Arial"/>
              </a:rPr>
              <a:t>CCBs:</a:t>
            </a:r>
            <a:endParaRPr sz="3000" dirty="0">
              <a:latin typeface="Arial"/>
              <a:cs typeface="Arial"/>
            </a:endParaRPr>
          </a:p>
          <a:p>
            <a:pPr marL="554355" indent="-541655">
              <a:lnSpc>
                <a:spcPct val="100000"/>
              </a:lnSpc>
              <a:spcBef>
                <a:spcPts val="720"/>
              </a:spcBef>
              <a:buClr>
                <a:srgbClr val="006500"/>
              </a:buClr>
              <a:buFont typeface="Arial"/>
              <a:buAutoNum type="arabicPeriod"/>
              <a:tabLst>
                <a:tab pos="554990" algn="l"/>
              </a:tabLst>
            </a:pPr>
            <a:r>
              <a:rPr sz="3000" b="1" spc="-25" dirty="0" smtClean="0">
                <a:solidFill>
                  <a:srgbClr val="006500"/>
                </a:solidFill>
                <a:latin typeface="Arial"/>
                <a:cs typeface="Arial"/>
              </a:rPr>
              <a:t>V</a:t>
            </a:r>
            <a:r>
              <a:rPr sz="3000" b="1" dirty="0" smtClean="0">
                <a:solidFill>
                  <a:srgbClr val="006500"/>
                </a:solidFill>
                <a:latin typeface="Arial"/>
                <a:cs typeface="Arial"/>
              </a:rPr>
              <a:t>era</a:t>
            </a:r>
            <a:r>
              <a:rPr sz="3000" b="1" spc="-25" dirty="0" smtClean="0">
                <a:solidFill>
                  <a:srgbClr val="006500"/>
                </a:solidFill>
                <a:latin typeface="Arial"/>
                <a:cs typeface="Arial"/>
              </a:rPr>
              <a:t>pamil</a:t>
            </a:r>
            <a:r>
              <a:rPr lang="en-US" sz="3000" b="1" spc="-25" dirty="0" smtClean="0">
                <a:solidFill>
                  <a:srgbClr val="006500"/>
                </a:solidFill>
                <a:latin typeface="Arial"/>
                <a:cs typeface="Arial"/>
              </a:rPr>
              <a:t>.</a:t>
            </a:r>
            <a:endParaRPr sz="3000" dirty="0">
              <a:latin typeface="Arial"/>
              <a:cs typeface="Arial"/>
            </a:endParaRPr>
          </a:p>
          <a:p>
            <a:pPr marL="554355" indent="-541655">
              <a:lnSpc>
                <a:spcPct val="100000"/>
              </a:lnSpc>
              <a:spcBef>
                <a:spcPts val="720"/>
              </a:spcBef>
              <a:buClr>
                <a:srgbClr val="006500"/>
              </a:buClr>
              <a:buFont typeface="Arial"/>
              <a:buAutoNum type="arabicPeriod"/>
              <a:tabLst>
                <a:tab pos="554990" algn="l"/>
              </a:tabLst>
            </a:pPr>
            <a:r>
              <a:rPr sz="3000" b="1" spc="-5" dirty="0" err="1" smtClean="0">
                <a:solidFill>
                  <a:srgbClr val="006500"/>
                </a:solidFill>
                <a:latin typeface="Arial"/>
                <a:cs typeface="Arial"/>
              </a:rPr>
              <a:t>Diltiazem</a:t>
            </a:r>
            <a:r>
              <a:rPr lang="en-US" sz="3000" b="1" spc="-5" dirty="0" smtClean="0">
                <a:solidFill>
                  <a:srgbClr val="006500"/>
                </a:solidFill>
                <a:latin typeface="Arial"/>
                <a:cs typeface="Arial"/>
              </a:rPr>
              <a:t>.</a:t>
            </a:r>
            <a:endParaRPr sz="3000" dirty="0">
              <a:latin typeface="Arial"/>
              <a:cs typeface="Arial"/>
            </a:endParaRPr>
          </a:p>
          <a:p>
            <a:pPr marL="554355" indent="-541655">
              <a:spcBef>
                <a:spcPts val="720"/>
              </a:spcBef>
              <a:buClr>
                <a:srgbClr val="006500"/>
              </a:buClr>
              <a:buFont typeface="Arial"/>
              <a:buAutoNum type="arabicPeriod"/>
              <a:tabLst>
                <a:tab pos="554990" algn="l"/>
              </a:tabLst>
            </a:pPr>
            <a:r>
              <a:rPr sz="3000" b="1" spc="-25" dirty="0">
                <a:solidFill>
                  <a:srgbClr val="006500"/>
                </a:solidFill>
                <a:latin typeface="Arial"/>
                <a:cs typeface="Arial"/>
              </a:rPr>
              <a:t>Dihydropyri</a:t>
            </a:r>
            <a:r>
              <a:rPr sz="3000" b="1" u="sng" spc="-25" dirty="0">
                <a:solidFill>
                  <a:srgbClr val="006500"/>
                </a:solidFill>
                <a:latin typeface="Arial"/>
                <a:cs typeface="Arial"/>
              </a:rPr>
              <a:t>dines</a:t>
            </a:r>
            <a:r>
              <a:rPr sz="3000" b="1" spc="-10" dirty="0">
                <a:solidFill>
                  <a:srgbClr val="006500"/>
                </a:solidFill>
                <a:latin typeface="Arial"/>
                <a:cs typeface="Arial"/>
              </a:rPr>
              <a:t>:</a:t>
            </a:r>
            <a:r>
              <a:rPr sz="3000" b="1" spc="20" dirty="0">
                <a:solidFill>
                  <a:srgbClr val="006500"/>
                </a:solidFill>
                <a:latin typeface="Arial"/>
                <a:cs typeface="Arial"/>
              </a:rPr>
              <a:t> </a:t>
            </a:r>
            <a:r>
              <a:rPr sz="3000" b="1" spc="-20" dirty="0" err="1" smtClean="0">
                <a:solidFill>
                  <a:srgbClr val="006500"/>
                </a:solidFill>
                <a:latin typeface="Arial"/>
                <a:cs typeface="Arial"/>
              </a:rPr>
              <a:t>Nife</a:t>
            </a:r>
            <a:r>
              <a:rPr sz="3000" b="1" u="sng" spc="-20" dirty="0" err="1" smtClean="0">
                <a:solidFill>
                  <a:srgbClr val="006500"/>
                </a:solidFill>
                <a:latin typeface="Arial"/>
                <a:cs typeface="Arial"/>
              </a:rPr>
              <a:t>dipin</a:t>
            </a:r>
            <a:r>
              <a:rPr sz="3000" b="1" u="sng" spc="-15" dirty="0" err="1" smtClean="0">
                <a:solidFill>
                  <a:srgbClr val="006500"/>
                </a:solidFill>
                <a:latin typeface="Arial"/>
                <a:cs typeface="Arial"/>
              </a:rPr>
              <a:t>e</a:t>
            </a:r>
            <a:r>
              <a:rPr lang="en-US" sz="2400" b="1" spc="-15" dirty="0" smtClean="0">
                <a:solidFill>
                  <a:srgbClr val="FF0000"/>
                </a:solidFill>
                <a:latin typeface="Arial"/>
                <a:cs typeface="Arial"/>
              </a:rPr>
              <a:t>(the prototype)</a:t>
            </a:r>
            <a:r>
              <a:rPr sz="3000" b="1" spc="-10" dirty="0" smtClean="0">
                <a:solidFill>
                  <a:srgbClr val="006500"/>
                </a:solidFill>
                <a:latin typeface="Arial"/>
                <a:cs typeface="Arial"/>
              </a:rPr>
              <a:t>,</a:t>
            </a:r>
            <a:r>
              <a:rPr lang="en-US" sz="3000" b="1" spc="-25" dirty="0" smtClean="0">
                <a:solidFill>
                  <a:srgbClr val="006500"/>
                </a:solidFill>
                <a:latin typeface="Arial"/>
                <a:cs typeface="Arial"/>
              </a:rPr>
              <a:t> </a:t>
            </a:r>
            <a:r>
              <a:rPr lang="en-US" sz="3000" b="1" spc="-25" dirty="0">
                <a:solidFill>
                  <a:srgbClr val="006500"/>
                </a:solidFill>
                <a:latin typeface="Arial"/>
                <a:cs typeface="Arial"/>
              </a:rPr>
              <a:t>Amlo</a:t>
            </a:r>
            <a:r>
              <a:rPr lang="en-US" sz="3000" b="1" u="sng" spc="-25" dirty="0">
                <a:solidFill>
                  <a:srgbClr val="006500"/>
                </a:solidFill>
                <a:latin typeface="Arial"/>
                <a:cs typeface="Arial"/>
              </a:rPr>
              <a:t>dipine</a:t>
            </a:r>
            <a:r>
              <a:rPr lang="en-US" sz="3000" b="1" spc="-10" dirty="0">
                <a:solidFill>
                  <a:srgbClr val="006500"/>
                </a:solidFill>
                <a:latin typeface="Arial"/>
                <a:cs typeface="Arial"/>
              </a:rPr>
              <a:t>,</a:t>
            </a:r>
            <a:r>
              <a:rPr lang="en-US" sz="3000" b="1" spc="30" dirty="0">
                <a:solidFill>
                  <a:srgbClr val="006500"/>
                </a:solidFill>
                <a:latin typeface="Arial"/>
                <a:cs typeface="Arial"/>
              </a:rPr>
              <a:t> </a:t>
            </a:r>
            <a:r>
              <a:rPr lang="en-US" sz="3000" b="1" spc="-20" dirty="0" err="1">
                <a:solidFill>
                  <a:srgbClr val="006500"/>
                </a:solidFill>
                <a:latin typeface="Arial"/>
                <a:cs typeface="Arial"/>
              </a:rPr>
              <a:t>Nicar</a:t>
            </a:r>
            <a:r>
              <a:rPr lang="en-US" sz="3000" b="1" u="sng" spc="-20" dirty="0" err="1">
                <a:solidFill>
                  <a:srgbClr val="006500"/>
                </a:solidFill>
                <a:latin typeface="Arial"/>
                <a:cs typeface="Arial"/>
              </a:rPr>
              <a:t>dipine</a:t>
            </a:r>
            <a:r>
              <a:rPr lang="en-US" sz="3000" b="1" spc="-10" dirty="0">
                <a:solidFill>
                  <a:srgbClr val="006500"/>
                </a:solidFill>
                <a:latin typeface="Arial"/>
                <a:cs typeface="Arial"/>
              </a:rPr>
              <a:t>,</a:t>
            </a:r>
            <a:r>
              <a:rPr lang="en-US" sz="3000" b="1" spc="30" dirty="0">
                <a:solidFill>
                  <a:srgbClr val="006500"/>
                </a:solidFill>
                <a:latin typeface="Arial"/>
                <a:cs typeface="Arial"/>
              </a:rPr>
              <a:t> </a:t>
            </a:r>
            <a:r>
              <a:rPr lang="en-US" sz="3000" b="1" spc="-10" dirty="0">
                <a:solidFill>
                  <a:srgbClr val="006500"/>
                </a:solidFill>
                <a:latin typeface="Arial"/>
                <a:cs typeface="Arial"/>
              </a:rPr>
              <a:t>..</a:t>
            </a:r>
            <a:endParaRPr lang="en-US" sz="3000" dirty="0">
              <a:latin typeface="Arial"/>
              <a:cs typeface="Arial"/>
            </a:endParaRPr>
          </a:p>
          <a:p>
            <a:pPr marL="12700">
              <a:lnSpc>
                <a:spcPct val="100000"/>
              </a:lnSpc>
              <a:spcBef>
                <a:spcPts val="720"/>
              </a:spcBef>
              <a:buClr>
                <a:srgbClr val="006500"/>
              </a:buClr>
              <a:tabLst>
                <a:tab pos="554990" algn="l"/>
              </a:tabLst>
            </a:pPr>
            <a:endParaRPr sz="3000" dirty="0">
              <a:latin typeface="Arial"/>
              <a:cs typeface="Arial"/>
            </a:endParaRPr>
          </a:p>
        </p:txBody>
      </p:sp>
      <p:sp>
        <p:nvSpPr>
          <p:cNvPr id="8" name="TextBox 7"/>
          <p:cNvSpPr txBox="1"/>
          <p:nvPr/>
        </p:nvSpPr>
        <p:spPr>
          <a:xfrm>
            <a:off x="7632700" y="5000625"/>
            <a:ext cx="2798490" cy="1200329"/>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dirty="0" smtClean="0"/>
              <a:t>In the first two classes we have only one drug in each class but in the third class we have many drugs.</a:t>
            </a:r>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1384433" y="1415795"/>
            <a:ext cx="7924799" cy="4648199"/>
          </a:xfrm>
          <a:prstGeom prst="rect">
            <a:avLst/>
          </a:prstGeom>
          <a:blipFill>
            <a:blip r:embed="rId3" cstate="print"/>
            <a:stretch>
              <a:fillRect/>
            </a:stretch>
          </a:blipFill>
        </p:spPr>
        <p:txBody>
          <a:bodyPr wrap="square" lIns="0" tIns="0" rIns="0" bIns="0" rtlCol="0"/>
          <a:lstStyle/>
          <a:p>
            <a:endParaRPr/>
          </a:p>
        </p:txBody>
      </p:sp>
      <p:sp>
        <p:nvSpPr>
          <p:cNvPr id="5" name="TextBox 4"/>
          <p:cNvSpPr txBox="1"/>
          <p:nvPr/>
        </p:nvSpPr>
        <p:spPr>
          <a:xfrm>
            <a:off x="1460500" y="711339"/>
            <a:ext cx="3591368" cy="707886"/>
          </a:xfrm>
          <a:prstGeom prst="rect">
            <a:avLst/>
          </a:prstGeom>
          <a:noFill/>
        </p:spPr>
        <p:txBody>
          <a:bodyPr wrap="none" rtlCol="0">
            <a:spAutoFit/>
          </a:bodyPr>
          <a:lstStyle/>
          <a:p>
            <a:r>
              <a:rPr lang="en-US" b="1" spc="-20" dirty="0">
                <a:solidFill>
                  <a:srgbClr val="9A0033"/>
                </a:solidFill>
                <a:latin typeface="Arial"/>
                <a:cs typeface="Arial"/>
              </a:rPr>
              <a:t>Classification</a:t>
            </a:r>
            <a:r>
              <a:rPr lang="en-US" b="1" spc="15" dirty="0">
                <a:solidFill>
                  <a:srgbClr val="9A0033"/>
                </a:solidFill>
                <a:latin typeface="Arial"/>
                <a:cs typeface="Arial"/>
              </a:rPr>
              <a:t> </a:t>
            </a:r>
            <a:r>
              <a:rPr lang="en-US" b="1" spc="-15" dirty="0">
                <a:solidFill>
                  <a:srgbClr val="9A0033"/>
                </a:solidFill>
                <a:latin typeface="Arial"/>
                <a:cs typeface="Arial"/>
              </a:rPr>
              <a:t>of</a:t>
            </a:r>
            <a:r>
              <a:rPr lang="en-US" b="1" dirty="0">
                <a:solidFill>
                  <a:srgbClr val="9A0033"/>
                </a:solidFill>
                <a:latin typeface="Arial"/>
                <a:cs typeface="Arial"/>
              </a:rPr>
              <a:t> </a:t>
            </a:r>
            <a:r>
              <a:rPr lang="en-US" b="1" spc="-5" dirty="0">
                <a:solidFill>
                  <a:srgbClr val="9A0033"/>
                </a:solidFill>
                <a:latin typeface="Arial"/>
                <a:cs typeface="Arial"/>
              </a:rPr>
              <a:t>CCBs</a:t>
            </a:r>
            <a:r>
              <a:rPr lang="en-US" b="1" spc="-5" dirty="0" smtClean="0">
                <a:solidFill>
                  <a:srgbClr val="9A0033"/>
                </a:solidFill>
                <a:latin typeface="Arial"/>
                <a:cs typeface="Arial"/>
              </a:rPr>
              <a:t>:  </a:t>
            </a:r>
            <a:r>
              <a:rPr lang="en-US" sz="4000" b="1" spc="-5" dirty="0" smtClean="0">
                <a:solidFill>
                  <a:srgbClr val="9A0033"/>
                </a:solidFill>
                <a:latin typeface="Arial"/>
                <a:cs typeface="Arial"/>
              </a:rPr>
              <a:t>🤔</a:t>
            </a:r>
            <a:endParaRPr lang="en-US" dirty="0">
              <a:latin typeface="Arial"/>
              <a:cs typeface="Arial"/>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842891" y="713056"/>
            <a:ext cx="7138682" cy="1089660"/>
          </a:xfrm>
          <a:prstGeom prst="rect">
            <a:avLst/>
          </a:prstGeom>
        </p:spPr>
        <p:txBody>
          <a:bodyPr vert="horz" wrap="square" lIns="0" tIns="256852" rIns="0" bIns="0" rtlCol="0">
            <a:spAutoFit/>
          </a:bodyPr>
          <a:lstStyle/>
          <a:p>
            <a:pPr marL="44450">
              <a:lnSpc>
                <a:spcPct val="100000"/>
              </a:lnSpc>
            </a:pPr>
            <a:r>
              <a:rPr sz="4400" spc="-30" dirty="0"/>
              <a:t>Calciu</a:t>
            </a:r>
            <a:r>
              <a:rPr sz="4400" spc="-40" dirty="0"/>
              <a:t>m</a:t>
            </a:r>
            <a:r>
              <a:rPr sz="4400" spc="10" dirty="0"/>
              <a:t> </a:t>
            </a:r>
            <a:r>
              <a:rPr sz="4400" spc="-35" dirty="0"/>
              <a:t>Channe</a:t>
            </a:r>
            <a:r>
              <a:rPr sz="4400" spc="-15" dirty="0"/>
              <a:t>l</a:t>
            </a:r>
            <a:r>
              <a:rPr sz="4400" spc="15" dirty="0"/>
              <a:t> </a:t>
            </a:r>
            <a:r>
              <a:rPr sz="4400" spc="-25" dirty="0"/>
              <a:t>Blockers</a:t>
            </a:r>
            <a:endParaRPr sz="4400" dirty="0"/>
          </a:p>
        </p:txBody>
      </p:sp>
      <p:sp>
        <p:nvSpPr>
          <p:cNvPr id="4" name="object 4"/>
          <p:cNvSpPr/>
          <p:nvPr/>
        </p:nvSpPr>
        <p:spPr>
          <a:xfrm>
            <a:off x="1232039" y="3777996"/>
            <a:ext cx="8229600" cy="914400"/>
          </a:xfrm>
          <a:custGeom>
            <a:avLst/>
            <a:gdLst/>
            <a:ahLst/>
            <a:cxnLst/>
            <a:rect l="l" t="t" r="r" b="b"/>
            <a:pathLst>
              <a:path w="8229600" h="914400">
                <a:moveTo>
                  <a:pt x="0" y="0"/>
                </a:moveTo>
                <a:lnTo>
                  <a:pt x="0" y="914400"/>
                </a:lnTo>
                <a:lnTo>
                  <a:pt x="8229600" y="914400"/>
                </a:lnTo>
                <a:lnTo>
                  <a:pt x="8229600" y="0"/>
                </a:lnTo>
                <a:lnTo>
                  <a:pt x="0" y="0"/>
                </a:lnTo>
                <a:close/>
              </a:path>
            </a:pathLst>
          </a:custGeom>
          <a:solidFill>
            <a:srgbClr val="FFFFFF"/>
          </a:solidFill>
        </p:spPr>
        <p:txBody>
          <a:bodyPr wrap="square" lIns="0" tIns="0" rIns="0" bIns="0" rtlCol="0"/>
          <a:lstStyle/>
          <a:p>
            <a:endParaRPr/>
          </a:p>
        </p:txBody>
      </p:sp>
      <p:sp>
        <p:nvSpPr>
          <p:cNvPr id="5" name="object 5"/>
          <p:cNvSpPr/>
          <p:nvPr/>
        </p:nvSpPr>
        <p:spPr>
          <a:xfrm>
            <a:off x="1232039" y="4692396"/>
            <a:ext cx="8229600" cy="914400"/>
          </a:xfrm>
          <a:custGeom>
            <a:avLst/>
            <a:gdLst/>
            <a:ahLst/>
            <a:cxnLst/>
            <a:rect l="l" t="t" r="r" b="b"/>
            <a:pathLst>
              <a:path w="8229600" h="914400">
                <a:moveTo>
                  <a:pt x="0" y="0"/>
                </a:moveTo>
                <a:lnTo>
                  <a:pt x="0" y="914400"/>
                </a:lnTo>
                <a:lnTo>
                  <a:pt x="8229600" y="914400"/>
                </a:lnTo>
                <a:lnTo>
                  <a:pt x="8229600" y="0"/>
                </a:lnTo>
                <a:lnTo>
                  <a:pt x="0" y="0"/>
                </a:lnTo>
                <a:close/>
              </a:path>
            </a:pathLst>
          </a:custGeom>
          <a:solidFill>
            <a:srgbClr val="FFFFFF"/>
          </a:solidFill>
        </p:spPr>
        <p:txBody>
          <a:bodyPr wrap="square" lIns="0" tIns="0" rIns="0" bIns="0" rtlCol="0"/>
          <a:lstStyle/>
          <a:p>
            <a:endParaRPr/>
          </a:p>
        </p:txBody>
      </p:sp>
      <p:sp>
        <p:nvSpPr>
          <p:cNvPr id="6" name="object 6"/>
          <p:cNvSpPr txBox="1"/>
          <p:nvPr/>
        </p:nvSpPr>
        <p:spPr>
          <a:xfrm>
            <a:off x="1003300" y="2025134"/>
            <a:ext cx="9067800" cy="5109091"/>
          </a:xfrm>
          <a:prstGeom prst="rect">
            <a:avLst/>
          </a:prstGeom>
        </p:spPr>
        <p:txBody>
          <a:bodyPr vert="horz" wrap="square" lIns="0" tIns="0" rIns="0" bIns="0" rtlCol="0">
            <a:spAutoFit/>
          </a:bodyPr>
          <a:lstStyle/>
          <a:p>
            <a:pPr marL="315595" indent="-302895">
              <a:lnSpc>
                <a:spcPct val="100000"/>
              </a:lnSpc>
              <a:buFont typeface="Arial"/>
              <a:buChar char="•"/>
              <a:tabLst>
                <a:tab pos="316230" algn="l"/>
              </a:tabLst>
            </a:pPr>
            <a:r>
              <a:rPr sz="3200" b="1" spc="-25" dirty="0">
                <a:latin typeface="Arial"/>
                <a:cs typeface="Arial"/>
              </a:rPr>
              <a:t>The</a:t>
            </a:r>
            <a:r>
              <a:rPr sz="3200" b="1" spc="-20" dirty="0">
                <a:latin typeface="Arial"/>
                <a:cs typeface="Arial"/>
              </a:rPr>
              <a:t>y</a:t>
            </a:r>
            <a:r>
              <a:rPr sz="3200" b="1" spc="-25" dirty="0">
                <a:latin typeface="Arial"/>
                <a:cs typeface="Arial"/>
              </a:rPr>
              <a:t> ar</a:t>
            </a:r>
            <a:r>
              <a:rPr sz="3200" b="1" spc="-20" dirty="0">
                <a:latin typeface="Arial"/>
                <a:cs typeface="Arial"/>
              </a:rPr>
              <a:t>e</a:t>
            </a:r>
            <a:r>
              <a:rPr sz="3200" b="1" dirty="0">
                <a:latin typeface="Arial"/>
                <a:cs typeface="Arial"/>
              </a:rPr>
              <a:t> </a:t>
            </a:r>
            <a:r>
              <a:rPr sz="3200" b="1" spc="-25" dirty="0">
                <a:latin typeface="Arial"/>
                <a:cs typeface="Arial"/>
              </a:rPr>
              <a:t>exclusivel</a:t>
            </a:r>
            <a:r>
              <a:rPr sz="3200" b="1" spc="-20" dirty="0">
                <a:latin typeface="Arial"/>
                <a:cs typeface="Arial"/>
              </a:rPr>
              <a:t>y</a:t>
            </a:r>
            <a:r>
              <a:rPr sz="3200" b="1" spc="-10" dirty="0">
                <a:latin typeface="Arial"/>
                <a:cs typeface="Arial"/>
              </a:rPr>
              <a:t> </a:t>
            </a:r>
            <a:r>
              <a:rPr sz="3200" b="1" spc="-25" dirty="0">
                <a:latin typeface="Arial"/>
                <a:cs typeface="Arial"/>
              </a:rPr>
              <a:t>L-typ</a:t>
            </a:r>
            <a:r>
              <a:rPr sz="3200" b="1" spc="-20" dirty="0">
                <a:latin typeface="Arial"/>
                <a:cs typeface="Arial"/>
              </a:rPr>
              <a:t>e</a:t>
            </a:r>
            <a:r>
              <a:rPr sz="3200" b="1" spc="-25" dirty="0">
                <a:latin typeface="Arial"/>
                <a:cs typeface="Arial"/>
              </a:rPr>
              <a:t> CCBs.</a:t>
            </a:r>
            <a:endParaRPr sz="3200" dirty="0">
              <a:latin typeface="Arial"/>
              <a:cs typeface="Arial"/>
            </a:endParaRPr>
          </a:p>
          <a:p>
            <a:pPr marL="315595" marR="5080" indent="-302895">
              <a:lnSpc>
                <a:spcPct val="100000"/>
              </a:lnSpc>
              <a:spcBef>
                <a:spcPts val="765"/>
              </a:spcBef>
              <a:buFont typeface="Arial"/>
              <a:buChar char="•"/>
              <a:tabLst>
                <a:tab pos="316230" algn="l"/>
              </a:tabLst>
            </a:pPr>
            <a:r>
              <a:rPr sz="3200" b="1" spc="-25" dirty="0">
                <a:latin typeface="Arial"/>
                <a:cs typeface="Arial"/>
              </a:rPr>
              <a:t>Thes</a:t>
            </a:r>
            <a:r>
              <a:rPr sz="3200" b="1" spc="-20" dirty="0">
                <a:latin typeface="Arial"/>
                <a:cs typeface="Arial"/>
              </a:rPr>
              <a:t>e</a:t>
            </a:r>
            <a:r>
              <a:rPr sz="3200" b="1" spc="-35" dirty="0">
                <a:latin typeface="Arial"/>
                <a:cs typeface="Arial"/>
              </a:rPr>
              <a:t> </a:t>
            </a:r>
            <a:r>
              <a:rPr sz="3200" b="1" spc="-25" dirty="0">
                <a:latin typeface="Arial"/>
                <a:cs typeface="Arial"/>
              </a:rPr>
              <a:t>drug</a:t>
            </a:r>
            <a:r>
              <a:rPr sz="3200" b="1" spc="-20" dirty="0">
                <a:latin typeface="Arial"/>
                <a:cs typeface="Arial"/>
              </a:rPr>
              <a:t>s</a:t>
            </a:r>
            <a:r>
              <a:rPr sz="3200" b="1" spc="-10" dirty="0">
                <a:latin typeface="Arial"/>
                <a:cs typeface="Arial"/>
              </a:rPr>
              <a:t> </a:t>
            </a:r>
            <a:r>
              <a:rPr sz="3200" b="1" spc="-25" dirty="0">
                <a:latin typeface="Arial"/>
                <a:cs typeface="Arial"/>
              </a:rPr>
              <a:t>ar</a:t>
            </a:r>
            <a:r>
              <a:rPr sz="3200" b="1" spc="-20" dirty="0">
                <a:latin typeface="Arial"/>
                <a:cs typeface="Arial"/>
              </a:rPr>
              <a:t>e</a:t>
            </a:r>
            <a:r>
              <a:rPr sz="3200" b="1" spc="-5" dirty="0">
                <a:latin typeface="Arial"/>
                <a:cs typeface="Arial"/>
              </a:rPr>
              <a:t> </a:t>
            </a:r>
            <a:r>
              <a:rPr sz="3200" b="1" spc="-20" dirty="0">
                <a:latin typeface="Arial"/>
                <a:cs typeface="Arial"/>
              </a:rPr>
              <a:t>orally</a:t>
            </a:r>
            <a:r>
              <a:rPr sz="3200" b="1" spc="-15" dirty="0">
                <a:latin typeface="Arial"/>
                <a:cs typeface="Arial"/>
              </a:rPr>
              <a:t> </a:t>
            </a:r>
            <a:r>
              <a:rPr sz="3200" b="1" spc="-20" dirty="0">
                <a:latin typeface="Arial"/>
                <a:cs typeface="Arial"/>
              </a:rPr>
              <a:t>active</a:t>
            </a:r>
            <a:r>
              <a:rPr sz="3200" b="1" spc="-5" dirty="0">
                <a:latin typeface="Arial"/>
                <a:cs typeface="Arial"/>
              </a:rPr>
              <a:t> </a:t>
            </a:r>
            <a:r>
              <a:rPr sz="3200" b="1" spc="-25" dirty="0">
                <a:latin typeface="Arial"/>
                <a:cs typeface="Arial"/>
              </a:rPr>
              <a:t>(some</a:t>
            </a:r>
            <a:r>
              <a:rPr sz="3200" b="1" spc="-20" dirty="0">
                <a:latin typeface="Arial"/>
                <a:cs typeface="Arial"/>
              </a:rPr>
              <a:t> can</a:t>
            </a:r>
            <a:r>
              <a:rPr sz="3200" b="1" spc="-15" dirty="0">
                <a:latin typeface="Arial"/>
                <a:cs typeface="Arial"/>
              </a:rPr>
              <a:t> </a:t>
            </a:r>
            <a:r>
              <a:rPr sz="3200" b="1" spc="-25" dirty="0">
                <a:latin typeface="Arial"/>
                <a:cs typeface="Arial"/>
              </a:rPr>
              <a:t>b</a:t>
            </a:r>
            <a:r>
              <a:rPr sz="3200" b="1" spc="-20" dirty="0">
                <a:latin typeface="Arial"/>
                <a:cs typeface="Arial"/>
              </a:rPr>
              <a:t>e injected)</a:t>
            </a:r>
            <a:r>
              <a:rPr sz="3200" b="1" spc="-10" dirty="0">
                <a:latin typeface="Arial"/>
                <a:cs typeface="Arial"/>
              </a:rPr>
              <a:t>,</a:t>
            </a:r>
            <a:r>
              <a:rPr sz="3200" b="1" spc="-20" dirty="0">
                <a:latin typeface="Arial"/>
                <a:cs typeface="Arial"/>
              </a:rPr>
              <a:t> </a:t>
            </a:r>
            <a:r>
              <a:rPr sz="3200" b="1" spc="-25" dirty="0">
                <a:latin typeface="Arial"/>
                <a:cs typeface="Arial"/>
              </a:rPr>
              <a:t>characterize</a:t>
            </a:r>
            <a:r>
              <a:rPr sz="3200" b="1" spc="-20" dirty="0">
                <a:latin typeface="Arial"/>
                <a:cs typeface="Arial"/>
              </a:rPr>
              <a:t>d</a:t>
            </a:r>
            <a:r>
              <a:rPr sz="3200" b="1" spc="-5" dirty="0">
                <a:latin typeface="Arial"/>
                <a:cs typeface="Arial"/>
              </a:rPr>
              <a:t> </a:t>
            </a:r>
            <a:r>
              <a:rPr sz="3200" b="1" spc="-20" dirty="0">
                <a:latin typeface="Arial"/>
                <a:cs typeface="Arial"/>
              </a:rPr>
              <a:t>by high</a:t>
            </a:r>
            <a:r>
              <a:rPr sz="3200" b="1" spc="-25" dirty="0">
                <a:latin typeface="Arial"/>
                <a:cs typeface="Arial"/>
              </a:rPr>
              <a:t> </a:t>
            </a:r>
            <a:r>
              <a:rPr sz="3200" b="1" spc="-20" dirty="0">
                <a:latin typeface="Arial"/>
                <a:cs typeface="Arial"/>
              </a:rPr>
              <a:t>first-pass</a:t>
            </a:r>
            <a:r>
              <a:rPr sz="3200" b="1" spc="-5" dirty="0">
                <a:latin typeface="Arial"/>
                <a:cs typeface="Arial"/>
              </a:rPr>
              <a:t> </a:t>
            </a:r>
            <a:r>
              <a:rPr sz="3200" b="1" spc="-20" dirty="0">
                <a:latin typeface="Arial"/>
                <a:cs typeface="Arial"/>
              </a:rPr>
              <a:t>effec</a:t>
            </a:r>
            <a:r>
              <a:rPr sz="3200" b="1" spc="-15" dirty="0">
                <a:latin typeface="Arial"/>
                <a:cs typeface="Arial"/>
              </a:rPr>
              <a:t>t</a:t>
            </a:r>
            <a:r>
              <a:rPr sz="3200" b="1" spc="-5" dirty="0">
                <a:latin typeface="Arial"/>
                <a:cs typeface="Arial"/>
              </a:rPr>
              <a:t> </a:t>
            </a:r>
            <a:r>
              <a:rPr sz="3200" b="1" spc="-25" dirty="0">
                <a:latin typeface="Arial"/>
                <a:cs typeface="Arial"/>
              </a:rPr>
              <a:t>an</a:t>
            </a:r>
            <a:r>
              <a:rPr sz="3200" b="1" spc="-20" dirty="0">
                <a:latin typeface="Arial"/>
                <a:cs typeface="Arial"/>
              </a:rPr>
              <a:t>d high</a:t>
            </a:r>
            <a:r>
              <a:rPr sz="3200" b="1" spc="-25" dirty="0">
                <a:latin typeface="Arial"/>
                <a:cs typeface="Arial"/>
              </a:rPr>
              <a:t> </a:t>
            </a:r>
            <a:r>
              <a:rPr sz="3200" b="1" spc="-20" dirty="0">
                <a:latin typeface="Arial"/>
                <a:cs typeface="Arial"/>
              </a:rPr>
              <a:t>plasma</a:t>
            </a:r>
            <a:r>
              <a:rPr sz="3200" b="1" spc="-15" dirty="0">
                <a:latin typeface="Arial"/>
                <a:cs typeface="Arial"/>
              </a:rPr>
              <a:t> protein</a:t>
            </a:r>
            <a:r>
              <a:rPr sz="3200" b="1" spc="-20" dirty="0">
                <a:latin typeface="Arial"/>
                <a:cs typeface="Arial"/>
              </a:rPr>
              <a:t> bindin</a:t>
            </a:r>
            <a:r>
              <a:rPr sz="3200" b="1" spc="-30" dirty="0">
                <a:latin typeface="Arial"/>
                <a:cs typeface="Arial"/>
              </a:rPr>
              <a:t>g</a:t>
            </a:r>
            <a:r>
              <a:rPr sz="3200" b="1" spc="-10" dirty="0">
                <a:latin typeface="Arial"/>
                <a:cs typeface="Arial"/>
              </a:rPr>
              <a:t>.</a:t>
            </a:r>
            <a:endParaRPr sz="3200" dirty="0">
              <a:latin typeface="Arial"/>
              <a:cs typeface="Arial"/>
            </a:endParaRPr>
          </a:p>
          <a:p>
            <a:pPr marL="315595" marR="1108075" indent="-302895">
              <a:lnSpc>
                <a:spcPct val="100000"/>
              </a:lnSpc>
              <a:spcBef>
                <a:spcPts val="765"/>
              </a:spcBef>
              <a:buFont typeface="Arial"/>
              <a:buChar char="•"/>
              <a:tabLst>
                <a:tab pos="316230" algn="l"/>
              </a:tabLst>
            </a:pPr>
            <a:r>
              <a:rPr sz="3200" b="1" spc="-20" dirty="0">
                <a:solidFill>
                  <a:srgbClr val="FF0000"/>
                </a:solidFill>
                <a:latin typeface="Arial"/>
                <a:cs typeface="Arial"/>
              </a:rPr>
              <a:t>Their </a:t>
            </a:r>
            <a:r>
              <a:rPr sz="3200" b="1" spc="-25" dirty="0">
                <a:solidFill>
                  <a:srgbClr val="FF0000"/>
                </a:solidFill>
                <a:latin typeface="Arial"/>
                <a:cs typeface="Arial"/>
              </a:rPr>
              <a:t>metabolis</a:t>
            </a:r>
            <a:r>
              <a:rPr sz="3200" b="1" spc="-30" dirty="0">
                <a:solidFill>
                  <a:srgbClr val="FF0000"/>
                </a:solidFill>
                <a:latin typeface="Arial"/>
                <a:cs typeface="Arial"/>
              </a:rPr>
              <a:t>m</a:t>
            </a:r>
            <a:r>
              <a:rPr sz="3200" b="1" spc="-5" dirty="0">
                <a:solidFill>
                  <a:srgbClr val="FF0000"/>
                </a:solidFill>
                <a:latin typeface="Arial"/>
                <a:cs typeface="Arial"/>
              </a:rPr>
              <a:t> </a:t>
            </a:r>
            <a:r>
              <a:rPr sz="3200" b="1" spc="-15" dirty="0">
                <a:solidFill>
                  <a:srgbClr val="FF0000"/>
                </a:solidFill>
                <a:latin typeface="Arial"/>
                <a:cs typeface="Arial"/>
              </a:rPr>
              <a:t>is inhibited</a:t>
            </a:r>
            <a:r>
              <a:rPr sz="3200" b="1" spc="-20" dirty="0">
                <a:solidFill>
                  <a:srgbClr val="FF0000"/>
                </a:solidFill>
                <a:latin typeface="Arial"/>
                <a:cs typeface="Arial"/>
              </a:rPr>
              <a:t> by </a:t>
            </a:r>
            <a:r>
              <a:rPr sz="3200" b="1" u="sng" spc="-20" dirty="0">
                <a:solidFill>
                  <a:srgbClr val="FF0000"/>
                </a:solidFill>
                <a:latin typeface="Arial"/>
                <a:cs typeface="Arial"/>
              </a:rPr>
              <a:t>grap</a:t>
            </a:r>
            <a:r>
              <a:rPr sz="3200" b="1" u="sng" spc="-25" dirty="0">
                <a:solidFill>
                  <a:srgbClr val="FF0000"/>
                </a:solidFill>
                <a:latin typeface="Arial"/>
                <a:cs typeface="Arial"/>
              </a:rPr>
              <a:t>e</a:t>
            </a:r>
            <a:r>
              <a:rPr sz="3200" b="1" u="sng" spc="-20" dirty="0">
                <a:solidFill>
                  <a:srgbClr val="FF0000"/>
                </a:solidFill>
                <a:latin typeface="Arial"/>
                <a:cs typeface="Arial"/>
              </a:rPr>
              <a:t>fru</a:t>
            </a:r>
            <a:r>
              <a:rPr sz="3200" b="1" u="sng" spc="-15" dirty="0">
                <a:solidFill>
                  <a:srgbClr val="FF0000"/>
                </a:solidFill>
                <a:latin typeface="Arial"/>
                <a:cs typeface="Arial"/>
              </a:rPr>
              <a:t>it</a:t>
            </a:r>
            <a:r>
              <a:rPr sz="3200" b="1" u="sng" spc="-20" dirty="0">
                <a:solidFill>
                  <a:srgbClr val="FF0000"/>
                </a:solidFill>
                <a:latin typeface="Arial"/>
                <a:cs typeface="Arial"/>
              </a:rPr>
              <a:t> </a:t>
            </a:r>
            <a:r>
              <a:rPr sz="3200" b="1" u="sng" spc="-15" dirty="0">
                <a:solidFill>
                  <a:srgbClr val="FF0000"/>
                </a:solidFill>
                <a:latin typeface="Arial"/>
                <a:cs typeface="Arial"/>
              </a:rPr>
              <a:t>j</a:t>
            </a:r>
            <a:r>
              <a:rPr sz="3200" b="1" u="sng" spc="-20" dirty="0">
                <a:solidFill>
                  <a:srgbClr val="FF0000"/>
                </a:solidFill>
                <a:latin typeface="Arial"/>
                <a:cs typeface="Arial"/>
              </a:rPr>
              <a:t>uice</a:t>
            </a:r>
            <a:r>
              <a:rPr sz="3200" b="1" spc="-20" dirty="0" smtClean="0">
                <a:solidFill>
                  <a:srgbClr val="FF0000"/>
                </a:solidFill>
                <a:latin typeface="Arial"/>
                <a:cs typeface="Arial"/>
              </a:rPr>
              <a:t>.</a:t>
            </a:r>
            <a:r>
              <a:rPr lang="en-US" sz="3200" b="1" spc="-20" dirty="0" smtClean="0">
                <a:solidFill>
                  <a:srgbClr val="FF0000"/>
                </a:solidFill>
                <a:latin typeface="Arial"/>
                <a:cs typeface="Arial"/>
              </a:rPr>
              <a:t>      </a:t>
            </a:r>
            <a:r>
              <a:rPr lang="en-US" sz="2400" spc="-20" dirty="0" smtClean="0">
                <a:solidFill>
                  <a:srgbClr val="FF0000"/>
                </a:solidFill>
                <a:latin typeface="Arial"/>
                <a:cs typeface="Arial"/>
              </a:rPr>
              <a:t>Accumulation </a:t>
            </a:r>
            <a:r>
              <a:rPr lang="en-US" sz="2400" spc="-20" dirty="0">
                <a:solidFill>
                  <a:srgbClr val="FF0000"/>
                </a:solidFill>
                <a:latin typeface="Arial"/>
                <a:cs typeface="Arial"/>
              </a:rPr>
              <a:t>and exaggeration of </a:t>
            </a:r>
            <a:r>
              <a:rPr lang="en-US" sz="2400" spc="-20" dirty="0" smtClean="0">
                <a:solidFill>
                  <a:srgbClr val="FF0000"/>
                </a:solidFill>
                <a:latin typeface="Arial"/>
                <a:cs typeface="Arial"/>
              </a:rPr>
              <a:t>the pharmacological effect “toxicity”.</a:t>
            </a:r>
            <a:endParaRPr lang="en-US" sz="3200" dirty="0">
              <a:latin typeface="Arial"/>
              <a:cs typeface="Arial"/>
            </a:endParaRPr>
          </a:p>
          <a:p>
            <a:pPr marL="315595" marR="1108075" indent="-302895">
              <a:lnSpc>
                <a:spcPct val="100000"/>
              </a:lnSpc>
              <a:spcBef>
                <a:spcPts val="765"/>
              </a:spcBef>
              <a:buFont typeface="Arial"/>
              <a:buChar char="•"/>
              <a:tabLst>
                <a:tab pos="316230" algn="l"/>
              </a:tabLst>
            </a:pPr>
            <a:r>
              <a:rPr lang="en-US" sz="2400" spc="-20" dirty="0" smtClean="0">
                <a:solidFill>
                  <a:srgbClr val="FF0000"/>
                </a:solidFill>
                <a:latin typeface="Arial"/>
                <a:cs typeface="Arial"/>
              </a:rPr>
              <a:t>You have to consider grap</a:t>
            </a:r>
            <a:r>
              <a:rPr lang="en-US" sz="2400" spc="-25" dirty="0" smtClean="0">
                <a:solidFill>
                  <a:srgbClr val="FF0000"/>
                </a:solidFill>
                <a:latin typeface="Arial"/>
                <a:cs typeface="Arial"/>
              </a:rPr>
              <a:t>e</a:t>
            </a:r>
            <a:r>
              <a:rPr lang="en-US" sz="2400" spc="-20" dirty="0" smtClean="0">
                <a:solidFill>
                  <a:srgbClr val="FF0000"/>
                </a:solidFill>
                <a:latin typeface="Arial"/>
                <a:cs typeface="Arial"/>
              </a:rPr>
              <a:t>fru</a:t>
            </a:r>
            <a:r>
              <a:rPr lang="en-US" sz="2400" spc="-15" dirty="0" smtClean="0">
                <a:solidFill>
                  <a:srgbClr val="FF0000"/>
                </a:solidFill>
                <a:latin typeface="Arial"/>
                <a:cs typeface="Arial"/>
              </a:rPr>
              <a:t>it</a:t>
            </a:r>
            <a:r>
              <a:rPr lang="en-US" sz="2400" spc="-20" dirty="0" smtClean="0">
                <a:solidFill>
                  <a:srgbClr val="FF0000"/>
                </a:solidFill>
                <a:latin typeface="Arial"/>
                <a:cs typeface="Arial"/>
              </a:rPr>
              <a:t> </a:t>
            </a:r>
            <a:r>
              <a:rPr lang="en-US" sz="2400" spc="-15" dirty="0" smtClean="0">
                <a:solidFill>
                  <a:srgbClr val="FF0000"/>
                </a:solidFill>
                <a:latin typeface="Arial"/>
                <a:cs typeface="Arial"/>
              </a:rPr>
              <a:t>j</a:t>
            </a:r>
            <a:r>
              <a:rPr lang="en-US" sz="2400" spc="-20" dirty="0" smtClean="0">
                <a:solidFill>
                  <a:srgbClr val="FF0000"/>
                </a:solidFill>
                <a:latin typeface="Arial"/>
                <a:cs typeface="Arial"/>
              </a:rPr>
              <a:t>uice as if it was another drug, so please don’t forget to tell your patient to avoid drinking this juice with the drug “CCB”, another way is to modify the dose.</a:t>
            </a:r>
          </a:p>
        </p:txBody>
      </p:sp>
      <p:sp>
        <p:nvSpPr>
          <p:cNvPr id="8" name="Right Arrow 7"/>
          <p:cNvSpPr/>
          <p:nvPr/>
        </p:nvSpPr>
        <p:spPr>
          <a:xfrm>
            <a:off x="4432300" y="4900041"/>
            <a:ext cx="457339"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842891" y="47625"/>
            <a:ext cx="7138682" cy="1089660"/>
          </a:xfrm>
          <a:prstGeom prst="rect">
            <a:avLst/>
          </a:prstGeom>
        </p:spPr>
        <p:txBody>
          <a:bodyPr vert="horz" wrap="square" lIns="0" tIns="256852" rIns="0" bIns="0" rtlCol="0">
            <a:spAutoFit/>
          </a:bodyPr>
          <a:lstStyle/>
          <a:p>
            <a:pPr marL="44450">
              <a:lnSpc>
                <a:spcPct val="100000"/>
              </a:lnSpc>
            </a:pPr>
            <a:r>
              <a:rPr sz="4400" spc="-30" dirty="0"/>
              <a:t>Calciu</a:t>
            </a:r>
            <a:r>
              <a:rPr sz="4400" spc="-40" dirty="0"/>
              <a:t>m</a:t>
            </a:r>
            <a:r>
              <a:rPr sz="4400" spc="10" dirty="0"/>
              <a:t> </a:t>
            </a:r>
            <a:r>
              <a:rPr sz="4400" spc="-35" dirty="0"/>
              <a:t>Channe</a:t>
            </a:r>
            <a:r>
              <a:rPr sz="4400" spc="-15" dirty="0"/>
              <a:t>l</a:t>
            </a:r>
            <a:r>
              <a:rPr sz="4400" spc="15" dirty="0"/>
              <a:t> </a:t>
            </a:r>
            <a:r>
              <a:rPr sz="4400" spc="-25" dirty="0"/>
              <a:t>Blockers</a:t>
            </a:r>
            <a:endParaRPr sz="4400" dirty="0"/>
          </a:p>
        </p:txBody>
      </p:sp>
      <p:sp>
        <p:nvSpPr>
          <p:cNvPr id="3" name="object 3"/>
          <p:cNvSpPr/>
          <p:nvPr/>
        </p:nvSpPr>
        <p:spPr>
          <a:xfrm>
            <a:off x="1232039" y="1949195"/>
            <a:ext cx="8229600" cy="914400"/>
          </a:xfrm>
          <a:custGeom>
            <a:avLst/>
            <a:gdLst/>
            <a:ahLst/>
            <a:cxnLst/>
            <a:rect l="l" t="t" r="r" b="b"/>
            <a:pathLst>
              <a:path w="8229600" h="914400">
                <a:moveTo>
                  <a:pt x="0" y="0"/>
                </a:moveTo>
                <a:lnTo>
                  <a:pt x="0" y="914400"/>
                </a:lnTo>
                <a:lnTo>
                  <a:pt x="8229600" y="914400"/>
                </a:lnTo>
                <a:lnTo>
                  <a:pt x="8229600" y="0"/>
                </a:lnTo>
                <a:lnTo>
                  <a:pt x="0" y="0"/>
                </a:lnTo>
                <a:close/>
              </a:path>
            </a:pathLst>
          </a:custGeom>
          <a:solidFill>
            <a:srgbClr val="FFFFFF"/>
          </a:solidFill>
        </p:spPr>
        <p:txBody>
          <a:bodyPr wrap="square" lIns="0" tIns="0" rIns="0" bIns="0" rtlCol="0"/>
          <a:lstStyle/>
          <a:p>
            <a:endParaRPr/>
          </a:p>
        </p:txBody>
      </p:sp>
      <p:sp>
        <p:nvSpPr>
          <p:cNvPr id="5" name="object 5"/>
          <p:cNvSpPr txBox="1"/>
          <p:nvPr/>
        </p:nvSpPr>
        <p:spPr>
          <a:xfrm>
            <a:off x="317500" y="1800225"/>
            <a:ext cx="9982200" cy="4762842"/>
          </a:xfrm>
          <a:prstGeom prst="rect">
            <a:avLst/>
          </a:prstGeom>
        </p:spPr>
        <p:txBody>
          <a:bodyPr vert="horz" wrap="square" lIns="0" tIns="0" rIns="0" bIns="0" rtlCol="0">
            <a:spAutoFit/>
          </a:bodyPr>
          <a:lstStyle/>
          <a:p>
            <a:pPr marL="12700">
              <a:lnSpc>
                <a:spcPct val="100000"/>
              </a:lnSpc>
            </a:pPr>
            <a:r>
              <a:rPr sz="3100" b="1" dirty="0">
                <a:solidFill>
                  <a:srgbClr val="000065"/>
                </a:solidFill>
                <a:latin typeface="Arial"/>
                <a:cs typeface="Arial"/>
              </a:rPr>
              <a:t>Mechanism</a:t>
            </a:r>
            <a:r>
              <a:rPr sz="3100" b="1" spc="-25" dirty="0">
                <a:solidFill>
                  <a:srgbClr val="000065"/>
                </a:solidFill>
                <a:latin typeface="Arial"/>
                <a:cs typeface="Arial"/>
              </a:rPr>
              <a:t> </a:t>
            </a:r>
            <a:r>
              <a:rPr sz="3100" b="1" dirty="0">
                <a:solidFill>
                  <a:srgbClr val="000065"/>
                </a:solidFill>
                <a:latin typeface="Arial"/>
                <a:cs typeface="Arial"/>
              </a:rPr>
              <a:t>of Action:</a:t>
            </a:r>
            <a:endParaRPr sz="3100" dirty="0">
              <a:latin typeface="Arial"/>
              <a:cs typeface="Arial"/>
            </a:endParaRPr>
          </a:p>
          <a:p>
            <a:pPr marL="315595" marR="143510" indent="-302895">
              <a:lnSpc>
                <a:spcPct val="100000"/>
              </a:lnSpc>
              <a:spcBef>
                <a:spcPts val="745"/>
              </a:spcBef>
              <a:buFont typeface="Arial"/>
              <a:buChar char="•"/>
              <a:tabLst>
                <a:tab pos="316230" algn="l"/>
              </a:tabLst>
            </a:pPr>
            <a:r>
              <a:rPr sz="3100" b="1" spc="-5" dirty="0">
                <a:solidFill>
                  <a:srgbClr val="92D050"/>
                </a:solidFill>
                <a:latin typeface="Arial"/>
                <a:cs typeface="Arial"/>
              </a:rPr>
              <a:t>Bloc</a:t>
            </a:r>
            <a:r>
              <a:rPr sz="3100" b="1" dirty="0">
                <a:solidFill>
                  <a:srgbClr val="92D050"/>
                </a:solidFill>
                <a:latin typeface="Arial"/>
                <a:cs typeface="Arial"/>
              </a:rPr>
              <a:t>k</a:t>
            </a:r>
            <a:r>
              <a:rPr sz="3100" b="1" spc="-15" dirty="0">
                <a:solidFill>
                  <a:srgbClr val="92D050"/>
                </a:solidFill>
                <a:latin typeface="Arial"/>
                <a:cs typeface="Arial"/>
              </a:rPr>
              <a:t> </a:t>
            </a:r>
            <a:r>
              <a:rPr sz="3100" b="1" dirty="0">
                <a:solidFill>
                  <a:srgbClr val="92D050"/>
                </a:solidFill>
                <a:latin typeface="Arial"/>
                <a:cs typeface="Arial"/>
              </a:rPr>
              <a:t>L-type</a:t>
            </a:r>
            <a:r>
              <a:rPr sz="3100" b="1" spc="-25" dirty="0">
                <a:solidFill>
                  <a:srgbClr val="92D050"/>
                </a:solidFill>
                <a:latin typeface="Arial"/>
                <a:cs typeface="Arial"/>
              </a:rPr>
              <a:t> </a:t>
            </a:r>
            <a:r>
              <a:rPr sz="3100" b="1" spc="-5" dirty="0">
                <a:solidFill>
                  <a:srgbClr val="92D050"/>
                </a:solidFill>
                <a:latin typeface="Arial"/>
                <a:cs typeface="Arial"/>
              </a:rPr>
              <a:t>C</a:t>
            </a:r>
            <a:r>
              <a:rPr sz="3100" b="1" spc="10" dirty="0">
                <a:solidFill>
                  <a:srgbClr val="92D050"/>
                </a:solidFill>
                <a:latin typeface="Arial"/>
                <a:cs typeface="Arial"/>
              </a:rPr>
              <a:t>a</a:t>
            </a:r>
            <a:r>
              <a:rPr sz="3075" b="1" spc="-7" baseline="25745" dirty="0">
                <a:solidFill>
                  <a:srgbClr val="92D050"/>
                </a:solidFill>
                <a:latin typeface="Arial"/>
                <a:cs typeface="Arial"/>
              </a:rPr>
              <a:t>2</a:t>
            </a:r>
            <a:r>
              <a:rPr sz="3075" b="1" baseline="25745" dirty="0">
                <a:solidFill>
                  <a:srgbClr val="92D050"/>
                </a:solidFill>
                <a:latin typeface="Arial"/>
                <a:cs typeface="Arial"/>
              </a:rPr>
              <a:t>+</a:t>
            </a:r>
            <a:r>
              <a:rPr sz="3100" b="1" dirty="0">
                <a:solidFill>
                  <a:srgbClr val="92D050"/>
                </a:solidFill>
                <a:latin typeface="Arial"/>
                <a:cs typeface="Arial"/>
              </a:rPr>
              <a:t>-</a:t>
            </a:r>
            <a:r>
              <a:rPr sz="3100" b="1" spc="10" dirty="0">
                <a:solidFill>
                  <a:srgbClr val="92D050"/>
                </a:solidFill>
                <a:latin typeface="Arial"/>
                <a:cs typeface="Arial"/>
              </a:rPr>
              <a:t> </a:t>
            </a:r>
            <a:r>
              <a:rPr sz="3100" b="1" dirty="0">
                <a:solidFill>
                  <a:srgbClr val="92D050"/>
                </a:solidFill>
                <a:latin typeface="Arial"/>
                <a:cs typeface="Arial"/>
              </a:rPr>
              <a:t>channels</a:t>
            </a:r>
            <a:r>
              <a:rPr sz="3100" b="1" spc="-25" dirty="0">
                <a:latin typeface="Arial"/>
                <a:cs typeface="Arial"/>
              </a:rPr>
              <a:t> </a:t>
            </a:r>
            <a:r>
              <a:rPr sz="3100" b="1" dirty="0">
                <a:latin typeface="Arial"/>
                <a:cs typeface="Arial"/>
              </a:rPr>
              <a:t>in</a:t>
            </a:r>
            <a:r>
              <a:rPr sz="3100" b="1" spc="-15" dirty="0">
                <a:latin typeface="Arial"/>
                <a:cs typeface="Arial"/>
              </a:rPr>
              <a:t> </a:t>
            </a:r>
            <a:r>
              <a:rPr sz="3100" b="1" spc="-5" dirty="0">
                <a:latin typeface="Arial"/>
                <a:cs typeface="Arial"/>
              </a:rPr>
              <a:t>cardiac </a:t>
            </a:r>
            <a:r>
              <a:rPr sz="3100" b="1" dirty="0">
                <a:latin typeface="Arial"/>
                <a:cs typeface="Arial"/>
              </a:rPr>
              <a:t>and</a:t>
            </a:r>
            <a:r>
              <a:rPr sz="3100" b="1" spc="-30" dirty="0">
                <a:latin typeface="Arial"/>
                <a:cs typeface="Arial"/>
              </a:rPr>
              <a:t> </a:t>
            </a:r>
            <a:r>
              <a:rPr sz="3100" b="1" dirty="0">
                <a:latin typeface="Arial"/>
                <a:cs typeface="Arial"/>
              </a:rPr>
              <a:t>smoo</a:t>
            </a:r>
            <a:r>
              <a:rPr sz="3100" b="1" spc="-5" dirty="0">
                <a:latin typeface="Arial"/>
                <a:cs typeface="Arial"/>
              </a:rPr>
              <a:t>t</a:t>
            </a:r>
            <a:r>
              <a:rPr sz="3100" b="1" dirty="0">
                <a:latin typeface="Arial"/>
                <a:cs typeface="Arial"/>
              </a:rPr>
              <a:t>h</a:t>
            </a:r>
            <a:r>
              <a:rPr sz="3100" b="1" spc="-15" dirty="0">
                <a:latin typeface="Arial"/>
                <a:cs typeface="Arial"/>
              </a:rPr>
              <a:t> </a:t>
            </a:r>
            <a:r>
              <a:rPr sz="3100" b="1" dirty="0">
                <a:latin typeface="Arial"/>
                <a:cs typeface="Arial"/>
              </a:rPr>
              <a:t>muscles</a:t>
            </a:r>
            <a:r>
              <a:rPr sz="3100" b="1" spc="-20" dirty="0">
                <a:latin typeface="Arial"/>
                <a:cs typeface="Arial"/>
              </a:rPr>
              <a:t> </a:t>
            </a:r>
            <a:r>
              <a:rPr sz="3100" b="1" spc="-5" dirty="0">
                <a:latin typeface="Arial"/>
                <a:cs typeface="Arial"/>
              </a:rPr>
              <a:t>(</a:t>
            </a:r>
            <a:r>
              <a:rPr sz="3100" b="1" dirty="0">
                <a:latin typeface="Arial"/>
                <a:cs typeface="Arial"/>
              </a:rPr>
              <a:t>L = </a:t>
            </a:r>
            <a:r>
              <a:rPr sz="3100" b="1" u="sng" dirty="0">
                <a:latin typeface="Arial"/>
                <a:cs typeface="Arial"/>
              </a:rPr>
              <a:t>long,</a:t>
            </a:r>
            <a:r>
              <a:rPr sz="3100" b="1" u="sng" spc="-30" dirty="0">
                <a:latin typeface="Arial"/>
                <a:cs typeface="Arial"/>
              </a:rPr>
              <a:t> </a:t>
            </a:r>
            <a:r>
              <a:rPr sz="3100" b="1" u="sng" dirty="0">
                <a:latin typeface="Arial"/>
                <a:cs typeface="Arial"/>
              </a:rPr>
              <a:t>la</a:t>
            </a:r>
            <a:r>
              <a:rPr sz="3100" b="1" u="sng" spc="-5" dirty="0">
                <a:latin typeface="Arial"/>
                <a:cs typeface="Arial"/>
              </a:rPr>
              <a:t>r</a:t>
            </a:r>
            <a:r>
              <a:rPr sz="3100" b="1" u="sng" dirty="0">
                <a:latin typeface="Arial"/>
                <a:cs typeface="Arial"/>
              </a:rPr>
              <a:t>ge high</a:t>
            </a:r>
            <a:r>
              <a:rPr sz="3100" b="1" u="sng" spc="-30" dirty="0">
                <a:latin typeface="Arial"/>
                <a:cs typeface="Arial"/>
              </a:rPr>
              <a:t> </a:t>
            </a:r>
            <a:r>
              <a:rPr sz="3100" b="1" u="sng" spc="-5" dirty="0">
                <a:latin typeface="Arial"/>
                <a:cs typeface="Arial"/>
              </a:rPr>
              <a:t>threshol</a:t>
            </a:r>
            <a:r>
              <a:rPr sz="3100" b="1" u="sng" dirty="0">
                <a:latin typeface="Arial"/>
                <a:cs typeface="Arial"/>
              </a:rPr>
              <a:t>d</a:t>
            </a:r>
            <a:r>
              <a:rPr sz="3100" b="1" u="sng" spc="-25" dirty="0">
                <a:latin typeface="Arial"/>
                <a:cs typeface="Arial"/>
              </a:rPr>
              <a:t> </a:t>
            </a:r>
            <a:r>
              <a:rPr sz="3100" b="1" u="sng" spc="-5" dirty="0">
                <a:latin typeface="Arial"/>
                <a:cs typeface="Arial"/>
              </a:rPr>
              <a:t>C</a:t>
            </a:r>
            <a:r>
              <a:rPr sz="3100" b="1" u="sng" spc="5" dirty="0">
                <a:latin typeface="Arial"/>
                <a:cs typeface="Arial"/>
              </a:rPr>
              <a:t>a</a:t>
            </a:r>
            <a:r>
              <a:rPr sz="3075" b="1" u="sng" spc="-7" baseline="25745" dirty="0">
                <a:latin typeface="Arial"/>
                <a:cs typeface="Arial"/>
              </a:rPr>
              <a:t>2</a:t>
            </a:r>
            <a:r>
              <a:rPr sz="3075" b="1" u="sng" baseline="25745" dirty="0">
                <a:latin typeface="Arial"/>
                <a:cs typeface="Arial"/>
              </a:rPr>
              <a:t>+ </a:t>
            </a:r>
            <a:r>
              <a:rPr sz="3075" b="1" u="sng" spc="-405" baseline="25745" dirty="0">
                <a:latin typeface="Arial"/>
                <a:cs typeface="Arial"/>
              </a:rPr>
              <a:t> </a:t>
            </a:r>
            <a:r>
              <a:rPr sz="3100" b="1" u="sng" spc="-5" dirty="0">
                <a:latin typeface="Arial"/>
                <a:cs typeface="Arial"/>
              </a:rPr>
              <a:t>current</a:t>
            </a:r>
            <a:r>
              <a:rPr sz="3100" b="1" spc="-5" dirty="0" smtClean="0">
                <a:latin typeface="Arial"/>
                <a:cs typeface="Arial"/>
              </a:rPr>
              <a:t>).</a:t>
            </a:r>
            <a:endParaRPr lang="en-US" sz="3100" b="1" spc="-5" dirty="0" smtClean="0">
              <a:latin typeface="Arial"/>
              <a:cs typeface="Arial"/>
            </a:endParaRPr>
          </a:p>
          <a:p>
            <a:pPr marL="315595" marR="143510" indent="-302895">
              <a:lnSpc>
                <a:spcPct val="100000"/>
              </a:lnSpc>
              <a:spcBef>
                <a:spcPts val="745"/>
              </a:spcBef>
              <a:buFont typeface="Arial"/>
              <a:buChar char="•"/>
              <a:tabLst>
                <a:tab pos="316230" algn="l"/>
              </a:tabLst>
            </a:pPr>
            <a:r>
              <a:rPr lang="en-US" sz="2400" spc="-5" dirty="0" smtClean="0">
                <a:solidFill>
                  <a:srgbClr val="FF0000"/>
                </a:solidFill>
                <a:latin typeface="Arial"/>
                <a:cs typeface="Arial"/>
              </a:rPr>
              <a:t>Not all </a:t>
            </a:r>
            <a:r>
              <a:rPr lang="en-US" sz="2400" spc="-5" dirty="0">
                <a:solidFill>
                  <a:srgbClr val="FF0000"/>
                </a:solidFill>
                <a:latin typeface="Arial"/>
                <a:cs typeface="Arial"/>
              </a:rPr>
              <a:t>C</a:t>
            </a:r>
            <a:r>
              <a:rPr lang="en-US" sz="2400" spc="10" dirty="0">
                <a:solidFill>
                  <a:srgbClr val="FF0000"/>
                </a:solidFill>
                <a:latin typeface="Arial"/>
                <a:cs typeface="Arial"/>
              </a:rPr>
              <a:t>a</a:t>
            </a:r>
            <a:r>
              <a:rPr lang="en-US" sz="2400" spc="-7" baseline="25745" dirty="0">
                <a:solidFill>
                  <a:srgbClr val="FF0000"/>
                </a:solidFill>
                <a:latin typeface="Arial"/>
                <a:cs typeface="Arial"/>
              </a:rPr>
              <a:t>2</a:t>
            </a:r>
            <a:r>
              <a:rPr lang="en-US" sz="2400" baseline="25745" dirty="0">
                <a:solidFill>
                  <a:srgbClr val="FF0000"/>
                </a:solidFill>
                <a:latin typeface="Arial"/>
                <a:cs typeface="Arial"/>
              </a:rPr>
              <a:t>+</a:t>
            </a:r>
            <a:r>
              <a:rPr lang="en-US" sz="2400" dirty="0">
                <a:solidFill>
                  <a:srgbClr val="FF0000"/>
                </a:solidFill>
                <a:latin typeface="Arial"/>
                <a:cs typeface="Arial"/>
              </a:rPr>
              <a:t>-</a:t>
            </a:r>
            <a:r>
              <a:rPr lang="en-US" sz="2400" spc="10" dirty="0">
                <a:solidFill>
                  <a:srgbClr val="FF0000"/>
                </a:solidFill>
                <a:latin typeface="Arial"/>
                <a:cs typeface="Arial"/>
              </a:rPr>
              <a:t> </a:t>
            </a:r>
            <a:r>
              <a:rPr lang="en-US" sz="2400" dirty="0" smtClean="0">
                <a:solidFill>
                  <a:srgbClr val="FF0000"/>
                </a:solidFill>
                <a:latin typeface="Arial"/>
                <a:cs typeface="Arial"/>
              </a:rPr>
              <a:t>channels are blocked; so these drugs won’t affect contractility nor activity of skeletal muscles.</a:t>
            </a:r>
          </a:p>
          <a:p>
            <a:pPr marL="315595" marR="143510" indent="-302895">
              <a:lnSpc>
                <a:spcPct val="100000"/>
              </a:lnSpc>
              <a:spcBef>
                <a:spcPts val="745"/>
              </a:spcBef>
              <a:buFont typeface="Arial"/>
              <a:buChar char="•"/>
              <a:tabLst>
                <a:tab pos="316230" algn="l"/>
              </a:tabLst>
            </a:pPr>
            <a:r>
              <a:rPr lang="en-US" sz="2400" dirty="0" smtClean="0">
                <a:solidFill>
                  <a:srgbClr val="FF0000"/>
                </a:solidFill>
                <a:latin typeface="Arial"/>
                <a:cs typeface="Arial"/>
              </a:rPr>
              <a:t>Remember: skeletal muscles don’t depend on </a:t>
            </a:r>
            <a:r>
              <a:rPr lang="en-US" sz="2400" dirty="0">
                <a:solidFill>
                  <a:srgbClr val="FF0000"/>
                </a:solidFill>
                <a:latin typeface="Arial"/>
                <a:cs typeface="Arial"/>
              </a:rPr>
              <a:t>L-type</a:t>
            </a:r>
            <a:r>
              <a:rPr lang="en-US" sz="2400" spc="-25" dirty="0">
                <a:solidFill>
                  <a:srgbClr val="FF0000"/>
                </a:solidFill>
                <a:latin typeface="Arial"/>
                <a:cs typeface="Arial"/>
              </a:rPr>
              <a:t> </a:t>
            </a:r>
            <a:r>
              <a:rPr lang="en-US" sz="2400" spc="-5" dirty="0">
                <a:solidFill>
                  <a:srgbClr val="FF0000"/>
                </a:solidFill>
                <a:latin typeface="Arial"/>
                <a:cs typeface="Arial"/>
              </a:rPr>
              <a:t>C</a:t>
            </a:r>
            <a:r>
              <a:rPr lang="en-US" sz="2400" spc="10" dirty="0">
                <a:solidFill>
                  <a:srgbClr val="FF0000"/>
                </a:solidFill>
                <a:latin typeface="Arial"/>
                <a:cs typeface="Arial"/>
              </a:rPr>
              <a:t>a</a:t>
            </a:r>
            <a:r>
              <a:rPr lang="en-US" sz="2400" spc="-7" baseline="25745" dirty="0">
                <a:solidFill>
                  <a:srgbClr val="FF0000"/>
                </a:solidFill>
                <a:latin typeface="Arial"/>
                <a:cs typeface="Arial"/>
              </a:rPr>
              <a:t>2</a:t>
            </a:r>
            <a:r>
              <a:rPr lang="en-US" sz="2400" baseline="25745" dirty="0">
                <a:solidFill>
                  <a:srgbClr val="FF0000"/>
                </a:solidFill>
                <a:latin typeface="Arial"/>
                <a:cs typeface="Arial"/>
              </a:rPr>
              <a:t>+</a:t>
            </a:r>
            <a:r>
              <a:rPr lang="en-US" sz="2400" dirty="0">
                <a:solidFill>
                  <a:srgbClr val="FF0000"/>
                </a:solidFill>
                <a:latin typeface="Arial"/>
                <a:cs typeface="Arial"/>
              </a:rPr>
              <a:t>-</a:t>
            </a:r>
            <a:r>
              <a:rPr lang="en-US" sz="2400" spc="10" dirty="0">
                <a:solidFill>
                  <a:srgbClr val="FF0000"/>
                </a:solidFill>
                <a:latin typeface="Arial"/>
                <a:cs typeface="Arial"/>
              </a:rPr>
              <a:t> </a:t>
            </a:r>
            <a:r>
              <a:rPr lang="en-US" sz="2400" dirty="0" smtClean="0">
                <a:solidFill>
                  <a:srgbClr val="FF0000"/>
                </a:solidFill>
                <a:latin typeface="Arial"/>
                <a:cs typeface="Arial"/>
              </a:rPr>
              <a:t>channels for contraction, they depend on the channels located on the sarcoplasmic reticulum(SR). So, the main source of </a:t>
            </a:r>
            <a:r>
              <a:rPr lang="en-US" sz="2400" spc="-5" dirty="0">
                <a:solidFill>
                  <a:srgbClr val="FF0000"/>
                </a:solidFill>
                <a:latin typeface="Arial"/>
                <a:cs typeface="Arial"/>
              </a:rPr>
              <a:t>C</a:t>
            </a:r>
            <a:r>
              <a:rPr lang="en-US" sz="2400" spc="10" dirty="0">
                <a:solidFill>
                  <a:srgbClr val="FF0000"/>
                </a:solidFill>
                <a:latin typeface="Arial"/>
                <a:cs typeface="Arial"/>
              </a:rPr>
              <a:t>a</a:t>
            </a:r>
            <a:r>
              <a:rPr lang="en-US" sz="2400" spc="-7" baseline="25745" dirty="0">
                <a:solidFill>
                  <a:srgbClr val="FF0000"/>
                </a:solidFill>
                <a:latin typeface="Arial"/>
                <a:cs typeface="Arial"/>
              </a:rPr>
              <a:t>2</a:t>
            </a:r>
            <a:r>
              <a:rPr lang="en-US" sz="2400" baseline="25745" dirty="0" smtClean="0">
                <a:solidFill>
                  <a:srgbClr val="FF0000"/>
                </a:solidFill>
                <a:latin typeface="Arial"/>
                <a:cs typeface="Arial"/>
              </a:rPr>
              <a:t>+ </a:t>
            </a:r>
            <a:r>
              <a:rPr lang="en-US" sz="2400" dirty="0" smtClean="0">
                <a:solidFill>
                  <a:srgbClr val="FF0000"/>
                </a:solidFill>
                <a:latin typeface="Arial"/>
                <a:cs typeface="Arial"/>
              </a:rPr>
              <a:t> that’s used for </a:t>
            </a:r>
            <a:r>
              <a:rPr lang="en-US" sz="2400" dirty="0">
                <a:solidFill>
                  <a:srgbClr val="FF0000"/>
                </a:solidFill>
                <a:latin typeface="Arial"/>
                <a:cs typeface="Arial"/>
              </a:rPr>
              <a:t>skeletal muscles </a:t>
            </a:r>
            <a:r>
              <a:rPr lang="en-US" sz="2400" dirty="0" smtClean="0">
                <a:solidFill>
                  <a:srgbClr val="FF0000"/>
                </a:solidFill>
                <a:latin typeface="Arial"/>
                <a:cs typeface="Arial"/>
              </a:rPr>
              <a:t>contraction is the SR in which the extracellular </a:t>
            </a:r>
            <a:r>
              <a:rPr lang="en-US" sz="2400" spc="-5" dirty="0">
                <a:solidFill>
                  <a:srgbClr val="FF0000"/>
                </a:solidFill>
                <a:latin typeface="Arial"/>
                <a:cs typeface="Arial"/>
              </a:rPr>
              <a:t>C</a:t>
            </a:r>
            <a:r>
              <a:rPr lang="en-US" sz="2400" spc="10" dirty="0">
                <a:solidFill>
                  <a:srgbClr val="FF0000"/>
                </a:solidFill>
                <a:latin typeface="Arial"/>
                <a:cs typeface="Arial"/>
              </a:rPr>
              <a:t>a</a:t>
            </a:r>
            <a:r>
              <a:rPr lang="en-US" sz="2400" spc="-7" baseline="25745" dirty="0">
                <a:solidFill>
                  <a:srgbClr val="FF0000"/>
                </a:solidFill>
                <a:latin typeface="Arial"/>
                <a:cs typeface="Arial"/>
              </a:rPr>
              <a:t>2</a:t>
            </a:r>
            <a:r>
              <a:rPr lang="en-US" sz="2400" baseline="25745" dirty="0" smtClean="0">
                <a:solidFill>
                  <a:srgbClr val="FF0000"/>
                </a:solidFill>
                <a:latin typeface="Arial"/>
                <a:cs typeface="Arial"/>
              </a:rPr>
              <a:t>+</a:t>
            </a:r>
            <a:r>
              <a:rPr lang="en-US" sz="2400" dirty="0" smtClean="0">
                <a:solidFill>
                  <a:srgbClr val="FF0000"/>
                </a:solidFill>
                <a:latin typeface="Arial"/>
                <a:cs typeface="Arial"/>
              </a:rPr>
              <a:t> is just a trigger.</a:t>
            </a:r>
            <a:endParaRPr sz="2400" dirty="0">
              <a:solidFill>
                <a:srgbClr val="FF0000"/>
              </a:solidFill>
              <a:latin typeface="Arial"/>
              <a:cs typeface="Aria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750816" y="786955"/>
            <a:ext cx="7138682" cy="1089660"/>
          </a:xfrm>
          <a:prstGeom prst="rect">
            <a:avLst/>
          </a:prstGeom>
        </p:spPr>
        <p:txBody>
          <a:bodyPr vert="horz" wrap="square" lIns="0" tIns="256852" rIns="0" bIns="0" rtlCol="0">
            <a:spAutoFit/>
          </a:bodyPr>
          <a:lstStyle/>
          <a:p>
            <a:pPr marL="1892300">
              <a:lnSpc>
                <a:spcPct val="100000"/>
              </a:lnSpc>
            </a:pPr>
            <a:r>
              <a:rPr sz="4400" spc="-25" dirty="0"/>
              <a:t>Vasodilators</a:t>
            </a:r>
            <a:endParaRPr sz="4400" dirty="0"/>
          </a:p>
        </p:txBody>
      </p:sp>
      <p:sp>
        <p:nvSpPr>
          <p:cNvPr id="3" name="object 3"/>
          <p:cNvSpPr/>
          <p:nvPr/>
        </p:nvSpPr>
        <p:spPr>
          <a:xfrm>
            <a:off x="1232039" y="1949195"/>
            <a:ext cx="8229600" cy="914400"/>
          </a:xfrm>
          <a:custGeom>
            <a:avLst/>
            <a:gdLst/>
            <a:ahLst/>
            <a:cxnLst/>
            <a:rect l="l" t="t" r="r" b="b"/>
            <a:pathLst>
              <a:path w="8229600" h="914400">
                <a:moveTo>
                  <a:pt x="0" y="0"/>
                </a:moveTo>
                <a:lnTo>
                  <a:pt x="0" y="914400"/>
                </a:lnTo>
                <a:lnTo>
                  <a:pt x="8229600" y="914400"/>
                </a:lnTo>
                <a:lnTo>
                  <a:pt x="8229600" y="0"/>
                </a:lnTo>
                <a:lnTo>
                  <a:pt x="0" y="0"/>
                </a:lnTo>
                <a:close/>
              </a:path>
            </a:pathLst>
          </a:custGeom>
          <a:solidFill>
            <a:srgbClr val="FFFFFF"/>
          </a:solidFill>
        </p:spPr>
        <p:txBody>
          <a:bodyPr wrap="square" lIns="0" tIns="0" rIns="0" bIns="0" rtlCol="0"/>
          <a:lstStyle/>
          <a:p>
            <a:endParaRPr/>
          </a:p>
        </p:txBody>
      </p:sp>
      <p:sp>
        <p:nvSpPr>
          <p:cNvPr id="4" name="object 4"/>
          <p:cNvSpPr/>
          <p:nvPr/>
        </p:nvSpPr>
        <p:spPr>
          <a:xfrm>
            <a:off x="1232039" y="3777996"/>
            <a:ext cx="8229600" cy="914400"/>
          </a:xfrm>
          <a:custGeom>
            <a:avLst/>
            <a:gdLst/>
            <a:ahLst/>
            <a:cxnLst/>
            <a:rect l="l" t="t" r="r" b="b"/>
            <a:pathLst>
              <a:path w="8229600" h="914400">
                <a:moveTo>
                  <a:pt x="0" y="0"/>
                </a:moveTo>
                <a:lnTo>
                  <a:pt x="0" y="914400"/>
                </a:lnTo>
                <a:lnTo>
                  <a:pt x="8229600" y="914400"/>
                </a:lnTo>
                <a:lnTo>
                  <a:pt x="8229600" y="0"/>
                </a:lnTo>
                <a:lnTo>
                  <a:pt x="0" y="0"/>
                </a:lnTo>
                <a:close/>
              </a:path>
            </a:pathLst>
          </a:custGeom>
          <a:solidFill>
            <a:srgbClr val="FFFFFF"/>
          </a:solidFill>
        </p:spPr>
        <p:txBody>
          <a:bodyPr wrap="square" lIns="0" tIns="0" rIns="0" bIns="0" rtlCol="0"/>
          <a:lstStyle/>
          <a:p>
            <a:endParaRPr/>
          </a:p>
        </p:txBody>
      </p:sp>
      <p:sp>
        <p:nvSpPr>
          <p:cNvPr id="5" name="object 5"/>
          <p:cNvSpPr/>
          <p:nvPr/>
        </p:nvSpPr>
        <p:spPr>
          <a:xfrm>
            <a:off x="1232039" y="4692396"/>
            <a:ext cx="8229600" cy="914400"/>
          </a:xfrm>
          <a:custGeom>
            <a:avLst/>
            <a:gdLst/>
            <a:ahLst/>
            <a:cxnLst/>
            <a:rect l="l" t="t" r="r" b="b"/>
            <a:pathLst>
              <a:path w="8229600" h="914400">
                <a:moveTo>
                  <a:pt x="0" y="0"/>
                </a:moveTo>
                <a:lnTo>
                  <a:pt x="0" y="914400"/>
                </a:lnTo>
                <a:lnTo>
                  <a:pt x="8229600" y="914400"/>
                </a:lnTo>
                <a:lnTo>
                  <a:pt x="8229600" y="0"/>
                </a:lnTo>
                <a:lnTo>
                  <a:pt x="0" y="0"/>
                </a:lnTo>
                <a:close/>
              </a:path>
            </a:pathLst>
          </a:custGeom>
          <a:solidFill>
            <a:srgbClr val="FFFFFF"/>
          </a:solidFill>
        </p:spPr>
        <p:txBody>
          <a:bodyPr wrap="square" lIns="0" tIns="0" rIns="0" bIns="0" rtlCol="0"/>
          <a:lstStyle/>
          <a:p>
            <a:endParaRPr/>
          </a:p>
        </p:txBody>
      </p:sp>
      <p:sp>
        <p:nvSpPr>
          <p:cNvPr id="6" name="object 6"/>
          <p:cNvSpPr txBox="1"/>
          <p:nvPr/>
        </p:nvSpPr>
        <p:spPr>
          <a:xfrm>
            <a:off x="1529467" y="2409014"/>
            <a:ext cx="7395845" cy="4042132"/>
          </a:xfrm>
          <a:prstGeom prst="rect">
            <a:avLst/>
          </a:prstGeom>
        </p:spPr>
        <p:txBody>
          <a:bodyPr vert="horz" wrap="square" lIns="0" tIns="0" rIns="0" bIns="0" rtlCol="0">
            <a:spAutoFit/>
          </a:bodyPr>
          <a:lstStyle/>
          <a:p>
            <a:pPr marL="527050" marR="749935" indent="-514350">
              <a:lnSpc>
                <a:spcPct val="100000"/>
              </a:lnSpc>
              <a:buFont typeface="Arial"/>
              <a:buChar char="•"/>
              <a:tabLst>
                <a:tab pos="527050" algn="l"/>
              </a:tabLst>
            </a:pPr>
            <a:r>
              <a:rPr sz="3200" b="1" spc="-25" dirty="0">
                <a:latin typeface="Arial"/>
                <a:cs typeface="Arial"/>
              </a:rPr>
              <a:t>Neuroendocrin</a:t>
            </a:r>
            <a:r>
              <a:rPr sz="3200" b="1" spc="-20" dirty="0">
                <a:latin typeface="Arial"/>
                <a:cs typeface="Arial"/>
              </a:rPr>
              <a:t>e</a:t>
            </a:r>
            <a:r>
              <a:rPr sz="3200" b="1" spc="-25" dirty="0">
                <a:latin typeface="Arial"/>
                <a:cs typeface="Arial"/>
              </a:rPr>
              <a:t> an</a:t>
            </a:r>
            <a:r>
              <a:rPr sz="3200" b="1" spc="-20" dirty="0">
                <a:latin typeface="Arial"/>
                <a:cs typeface="Arial"/>
              </a:rPr>
              <a:t>d</a:t>
            </a:r>
            <a:r>
              <a:rPr sz="3200" b="1" spc="-15" dirty="0">
                <a:latin typeface="Arial"/>
                <a:cs typeface="Arial"/>
              </a:rPr>
              <a:t> </a:t>
            </a:r>
            <a:r>
              <a:rPr sz="3200" b="1" spc="-25" dirty="0">
                <a:latin typeface="Arial"/>
                <a:cs typeface="Arial"/>
              </a:rPr>
              <a:t>autonomic</a:t>
            </a:r>
            <a:r>
              <a:rPr sz="3200" b="1" spc="-20" dirty="0">
                <a:latin typeface="Arial"/>
                <a:cs typeface="Arial"/>
              </a:rPr>
              <a:t> reflexes</a:t>
            </a:r>
            <a:r>
              <a:rPr sz="3200" b="1" spc="-5" dirty="0">
                <a:latin typeface="Arial"/>
                <a:cs typeface="Arial"/>
              </a:rPr>
              <a:t> </a:t>
            </a:r>
            <a:r>
              <a:rPr sz="3200" b="1" spc="-25" dirty="0">
                <a:solidFill>
                  <a:srgbClr val="92D050"/>
                </a:solidFill>
                <a:latin typeface="Arial"/>
                <a:cs typeface="Arial"/>
              </a:rPr>
              <a:t>compromis</a:t>
            </a:r>
            <a:r>
              <a:rPr sz="3200" b="1" spc="-20" dirty="0">
                <a:solidFill>
                  <a:srgbClr val="92D050"/>
                </a:solidFill>
                <a:latin typeface="Arial"/>
                <a:cs typeface="Arial"/>
              </a:rPr>
              <a:t>e</a:t>
            </a:r>
            <a:r>
              <a:rPr sz="3200" b="1" dirty="0">
                <a:solidFill>
                  <a:srgbClr val="92D050"/>
                </a:solidFill>
                <a:latin typeface="Arial"/>
                <a:cs typeface="Arial"/>
              </a:rPr>
              <a:t> </a:t>
            </a:r>
            <a:r>
              <a:rPr sz="3200" b="1" spc="-20" dirty="0">
                <a:solidFill>
                  <a:srgbClr val="92D050"/>
                </a:solidFill>
                <a:latin typeface="Arial"/>
                <a:cs typeface="Arial"/>
              </a:rPr>
              <a:t>their anti</a:t>
            </a:r>
            <a:r>
              <a:rPr sz="3200" b="1" spc="-15" dirty="0">
                <a:solidFill>
                  <a:srgbClr val="92D050"/>
                </a:solidFill>
                <a:latin typeface="Arial"/>
                <a:cs typeface="Arial"/>
              </a:rPr>
              <a:t>h</a:t>
            </a:r>
            <a:r>
              <a:rPr sz="3200" b="1" spc="-25" dirty="0">
                <a:solidFill>
                  <a:srgbClr val="92D050"/>
                </a:solidFill>
                <a:latin typeface="Arial"/>
                <a:cs typeface="Arial"/>
              </a:rPr>
              <a:t>y</a:t>
            </a:r>
            <a:r>
              <a:rPr sz="3200" b="1" spc="-20" dirty="0">
                <a:solidFill>
                  <a:srgbClr val="92D050"/>
                </a:solidFill>
                <a:latin typeface="Arial"/>
                <a:cs typeface="Arial"/>
              </a:rPr>
              <a:t>p</a:t>
            </a:r>
            <a:r>
              <a:rPr sz="3200" b="1" spc="-25" dirty="0">
                <a:solidFill>
                  <a:srgbClr val="92D050"/>
                </a:solidFill>
                <a:latin typeface="Arial"/>
                <a:cs typeface="Arial"/>
              </a:rPr>
              <a:t>ertensiv</a:t>
            </a:r>
            <a:r>
              <a:rPr sz="3200" b="1" spc="-20" dirty="0">
                <a:solidFill>
                  <a:srgbClr val="92D050"/>
                </a:solidFill>
                <a:latin typeface="Arial"/>
                <a:cs typeface="Arial"/>
              </a:rPr>
              <a:t>e</a:t>
            </a:r>
            <a:r>
              <a:rPr sz="3200" b="1" spc="-25" dirty="0">
                <a:solidFill>
                  <a:srgbClr val="92D050"/>
                </a:solidFill>
                <a:latin typeface="Arial"/>
                <a:cs typeface="Arial"/>
              </a:rPr>
              <a:t> </a:t>
            </a:r>
            <a:r>
              <a:rPr sz="3200" b="1" spc="-20" dirty="0" smtClean="0">
                <a:solidFill>
                  <a:srgbClr val="92D050"/>
                </a:solidFill>
                <a:latin typeface="Arial"/>
                <a:cs typeface="Arial"/>
              </a:rPr>
              <a:t>effects</a:t>
            </a:r>
            <a:r>
              <a:rPr lang="en-US" sz="3200" b="1" spc="-20" dirty="0" smtClean="0">
                <a:solidFill>
                  <a:srgbClr val="92D050"/>
                </a:solidFill>
                <a:latin typeface="Arial"/>
                <a:cs typeface="Arial"/>
              </a:rPr>
              <a:t> “Adaptation”</a:t>
            </a:r>
            <a:r>
              <a:rPr sz="3200" b="1" spc="-20" dirty="0" smtClean="0">
                <a:latin typeface="Arial"/>
                <a:cs typeface="Arial"/>
              </a:rPr>
              <a:t>:</a:t>
            </a:r>
            <a:endParaRPr sz="3200" dirty="0">
              <a:latin typeface="Arial"/>
              <a:cs typeface="Arial"/>
            </a:endParaRPr>
          </a:p>
          <a:p>
            <a:pPr marL="527050" marR="5080" indent="-514350">
              <a:lnSpc>
                <a:spcPct val="100000"/>
              </a:lnSpc>
              <a:spcBef>
                <a:spcPts val="765"/>
              </a:spcBef>
              <a:tabLst>
                <a:tab pos="527050" algn="l"/>
              </a:tabLst>
            </a:pPr>
            <a:r>
              <a:rPr sz="3200" b="1" spc="-25" dirty="0">
                <a:latin typeface="Arial"/>
                <a:cs typeface="Arial"/>
              </a:rPr>
              <a:t>1</a:t>
            </a:r>
            <a:r>
              <a:rPr sz="3200" b="1" spc="-10" dirty="0">
                <a:latin typeface="Arial"/>
                <a:cs typeface="Arial"/>
              </a:rPr>
              <a:t>.</a:t>
            </a:r>
            <a:r>
              <a:rPr sz="3200" b="1" dirty="0">
                <a:latin typeface="Arial"/>
                <a:cs typeface="Arial"/>
              </a:rPr>
              <a:t>	</a:t>
            </a:r>
            <a:r>
              <a:rPr sz="3200" b="1" spc="-25" dirty="0">
                <a:latin typeface="Arial"/>
                <a:cs typeface="Arial"/>
              </a:rPr>
              <a:t>Refle</a:t>
            </a:r>
            <a:r>
              <a:rPr sz="3200" b="1" spc="-20" dirty="0">
                <a:latin typeface="Arial"/>
                <a:cs typeface="Arial"/>
              </a:rPr>
              <a:t>x</a:t>
            </a:r>
            <a:r>
              <a:rPr sz="3200" b="1" spc="-10" dirty="0">
                <a:latin typeface="Arial"/>
                <a:cs typeface="Arial"/>
              </a:rPr>
              <a:t> </a:t>
            </a:r>
            <a:r>
              <a:rPr sz="3200" b="1" spc="-25" dirty="0">
                <a:latin typeface="Arial"/>
                <a:cs typeface="Arial"/>
              </a:rPr>
              <a:t>sympatheti</a:t>
            </a:r>
            <a:r>
              <a:rPr sz="3200" b="1" spc="-20" dirty="0">
                <a:latin typeface="Arial"/>
                <a:cs typeface="Arial"/>
              </a:rPr>
              <a:t>c</a:t>
            </a:r>
            <a:r>
              <a:rPr sz="3200" b="1" spc="-5" dirty="0">
                <a:latin typeface="Arial"/>
                <a:cs typeface="Arial"/>
              </a:rPr>
              <a:t> </a:t>
            </a:r>
            <a:r>
              <a:rPr sz="3200" b="1" spc="-25" dirty="0">
                <a:latin typeface="Arial"/>
                <a:cs typeface="Arial"/>
              </a:rPr>
              <a:t>stimulatio</a:t>
            </a:r>
            <a:r>
              <a:rPr sz="3200" b="1" spc="-20" dirty="0">
                <a:latin typeface="Arial"/>
                <a:cs typeface="Arial"/>
              </a:rPr>
              <a:t>n</a:t>
            </a:r>
            <a:r>
              <a:rPr sz="3200" b="1" dirty="0">
                <a:latin typeface="Arial"/>
                <a:cs typeface="Arial"/>
              </a:rPr>
              <a:t> </a:t>
            </a:r>
            <a:r>
              <a:rPr sz="3200" b="1" spc="-35" dirty="0">
                <a:latin typeface="Arial"/>
                <a:cs typeface="Arial"/>
              </a:rPr>
              <a:t>→</a:t>
            </a:r>
            <a:r>
              <a:rPr sz="3200" b="1" spc="-10" dirty="0">
                <a:latin typeface="Arial"/>
                <a:cs typeface="Arial"/>
              </a:rPr>
              <a:t> </a:t>
            </a:r>
            <a:r>
              <a:rPr sz="3200" b="1" spc="-25" dirty="0">
                <a:latin typeface="Arial"/>
                <a:cs typeface="Arial"/>
              </a:rPr>
              <a:t>increase</a:t>
            </a:r>
            <a:r>
              <a:rPr sz="3200" b="1" spc="-20" dirty="0">
                <a:latin typeface="Arial"/>
                <a:cs typeface="Arial"/>
              </a:rPr>
              <a:t>s</a:t>
            </a:r>
            <a:r>
              <a:rPr sz="3200" b="1" spc="-25" dirty="0">
                <a:latin typeface="Arial"/>
                <a:cs typeface="Arial"/>
              </a:rPr>
              <a:t> hear</a:t>
            </a:r>
            <a:r>
              <a:rPr sz="3200" b="1" spc="-15" dirty="0">
                <a:latin typeface="Arial"/>
                <a:cs typeface="Arial"/>
              </a:rPr>
              <a:t>t</a:t>
            </a:r>
            <a:r>
              <a:rPr sz="3200" b="1" spc="-10" dirty="0">
                <a:latin typeface="Arial"/>
                <a:cs typeface="Arial"/>
              </a:rPr>
              <a:t> </a:t>
            </a:r>
            <a:r>
              <a:rPr sz="3200" b="1" spc="-20" dirty="0">
                <a:latin typeface="Arial"/>
                <a:cs typeface="Arial"/>
              </a:rPr>
              <a:t>rat</a:t>
            </a:r>
            <a:r>
              <a:rPr sz="3200" b="1" spc="-30" dirty="0">
                <a:latin typeface="Arial"/>
                <a:cs typeface="Arial"/>
              </a:rPr>
              <a:t>e</a:t>
            </a:r>
            <a:r>
              <a:rPr sz="3200" b="1" spc="-10" dirty="0">
                <a:latin typeface="Arial"/>
                <a:cs typeface="Arial"/>
              </a:rPr>
              <a:t>,</a:t>
            </a:r>
            <a:r>
              <a:rPr sz="3200" b="1" spc="10" dirty="0">
                <a:latin typeface="Arial"/>
                <a:cs typeface="Arial"/>
              </a:rPr>
              <a:t> </a:t>
            </a:r>
            <a:r>
              <a:rPr sz="3200" b="1" spc="-25" dirty="0">
                <a:latin typeface="Arial"/>
                <a:cs typeface="Arial"/>
              </a:rPr>
              <a:t>cardia</a:t>
            </a:r>
            <a:r>
              <a:rPr sz="3200" b="1" spc="-20" dirty="0">
                <a:latin typeface="Arial"/>
                <a:cs typeface="Arial"/>
              </a:rPr>
              <a:t>c</a:t>
            </a:r>
            <a:r>
              <a:rPr sz="3200" b="1" spc="-5" dirty="0">
                <a:latin typeface="Arial"/>
                <a:cs typeface="Arial"/>
              </a:rPr>
              <a:t> </a:t>
            </a:r>
            <a:r>
              <a:rPr sz="3200" b="1" spc="-25" dirty="0">
                <a:latin typeface="Arial"/>
                <a:cs typeface="Arial"/>
              </a:rPr>
              <a:t>output an</a:t>
            </a:r>
            <a:r>
              <a:rPr sz="3200" b="1" spc="-20" dirty="0">
                <a:latin typeface="Arial"/>
                <a:cs typeface="Arial"/>
              </a:rPr>
              <a:t>d</a:t>
            </a:r>
            <a:r>
              <a:rPr sz="3200" b="1" spc="-10" dirty="0">
                <a:latin typeface="Arial"/>
                <a:cs typeface="Arial"/>
              </a:rPr>
              <a:t> </a:t>
            </a:r>
            <a:r>
              <a:rPr sz="3200" b="1" spc="-25" dirty="0">
                <a:latin typeface="Arial"/>
                <a:cs typeface="Arial"/>
              </a:rPr>
              <a:t>periphera</a:t>
            </a:r>
            <a:r>
              <a:rPr sz="3200" b="1" spc="-10" dirty="0">
                <a:latin typeface="Arial"/>
                <a:cs typeface="Arial"/>
              </a:rPr>
              <a:t>l</a:t>
            </a:r>
            <a:r>
              <a:rPr sz="3200" b="1" spc="-25" dirty="0">
                <a:latin typeface="Arial"/>
                <a:cs typeface="Arial"/>
              </a:rPr>
              <a:t> vascula</a:t>
            </a:r>
            <a:r>
              <a:rPr sz="3200" b="1" spc="-15" dirty="0">
                <a:latin typeface="Arial"/>
                <a:cs typeface="Arial"/>
              </a:rPr>
              <a:t>r</a:t>
            </a:r>
            <a:r>
              <a:rPr sz="3200" b="1" spc="-10" dirty="0">
                <a:latin typeface="Arial"/>
                <a:cs typeface="Arial"/>
              </a:rPr>
              <a:t> </a:t>
            </a:r>
            <a:r>
              <a:rPr sz="3200" b="1" spc="-25" dirty="0">
                <a:latin typeface="Arial"/>
                <a:cs typeface="Arial"/>
              </a:rPr>
              <a:t>resistance an</a:t>
            </a:r>
            <a:r>
              <a:rPr sz="3200" b="1" spc="-20" dirty="0">
                <a:latin typeface="Arial"/>
                <a:cs typeface="Arial"/>
              </a:rPr>
              <a:t>d thu</a:t>
            </a:r>
            <a:r>
              <a:rPr sz="3200" b="1" spc="-25" dirty="0">
                <a:latin typeface="Arial"/>
                <a:cs typeface="Arial"/>
              </a:rPr>
              <a:t>s</a:t>
            </a:r>
            <a:r>
              <a:rPr sz="3200" b="1" spc="-10" dirty="0">
                <a:latin typeface="Arial"/>
                <a:cs typeface="Arial"/>
              </a:rPr>
              <a:t>,</a:t>
            </a:r>
            <a:r>
              <a:rPr sz="3200" b="1" spc="-15" dirty="0">
                <a:latin typeface="Arial"/>
                <a:cs typeface="Arial"/>
              </a:rPr>
              <a:t> </a:t>
            </a:r>
            <a:r>
              <a:rPr sz="3200" b="1" spc="-25" dirty="0">
                <a:latin typeface="Arial"/>
                <a:cs typeface="Arial"/>
              </a:rPr>
              <a:t>myocardia</a:t>
            </a:r>
            <a:r>
              <a:rPr sz="3200" b="1" spc="-10" dirty="0">
                <a:latin typeface="Arial"/>
                <a:cs typeface="Arial"/>
              </a:rPr>
              <a:t>l</a:t>
            </a:r>
            <a:r>
              <a:rPr sz="3200" b="1" spc="-5" dirty="0">
                <a:latin typeface="Arial"/>
                <a:cs typeface="Arial"/>
              </a:rPr>
              <a:t> </a:t>
            </a:r>
            <a:r>
              <a:rPr sz="3200" b="1" spc="-25" dirty="0">
                <a:latin typeface="Arial"/>
                <a:cs typeface="Arial"/>
              </a:rPr>
              <a:t>O</a:t>
            </a:r>
            <a:r>
              <a:rPr sz="3150" b="1" spc="15" baseline="-21164" dirty="0">
                <a:latin typeface="Arial"/>
                <a:cs typeface="Arial"/>
              </a:rPr>
              <a:t>2</a:t>
            </a:r>
            <a:r>
              <a:rPr sz="3150" b="1" baseline="-21164" dirty="0">
                <a:latin typeface="Arial"/>
                <a:cs typeface="Arial"/>
              </a:rPr>
              <a:t> </a:t>
            </a:r>
            <a:r>
              <a:rPr sz="3150" b="1" spc="-434" baseline="-21164" dirty="0">
                <a:latin typeface="Arial"/>
                <a:cs typeface="Arial"/>
              </a:rPr>
              <a:t> </a:t>
            </a:r>
            <a:r>
              <a:rPr sz="3200" b="1" spc="-25" dirty="0">
                <a:latin typeface="Arial"/>
                <a:cs typeface="Arial"/>
              </a:rPr>
              <a:t>demand</a:t>
            </a:r>
            <a:r>
              <a:rPr sz="3200" b="1" spc="-10" dirty="0">
                <a:latin typeface="Arial"/>
                <a:cs typeface="Arial"/>
              </a:rPr>
              <a:t>.</a:t>
            </a:r>
            <a:endParaRPr sz="3200" dirty="0">
              <a:latin typeface="Arial"/>
              <a:cs typeface="Aria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07870" y="352425"/>
            <a:ext cx="7138682" cy="1089660"/>
          </a:xfrm>
          <a:prstGeom prst="rect">
            <a:avLst/>
          </a:prstGeom>
        </p:spPr>
        <p:txBody>
          <a:bodyPr vert="horz" wrap="square" lIns="0" tIns="256852" rIns="0" bIns="0" rtlCol="0">
            <a:spAutoFit/>
          </a:bodyPr>
          <a:lstStyle/>
          <a:p>
            <a:pPr marL="44450">
              <a:lnSpc>
                <a:spcPct val="100000"/>
              </a:lnSpc>
            </a:pPr>
            <a:r>
              <a:rPr sz="4400" spc="-30" dirty="0"/>
              <a:t>Calciu</a:t>
            </a:r>
            <a:r>
              <a:rPr sz="4400" spc="-40" dirty="0"/>
              <a:t>m</a:t>
            </a:r>
            <a:r>
              <a:rPr sz="4400" spc="10" dirty="0"/>
              <a:t> </a:t>
            </a:r>
            <a:r>
              <a:rPr sz="4400" spc="-35" dirty="0"/>
              <a:t>Channe</a:t>
            </a:r>
            <a:r>
              <a:rPr sz="4400" spc="-15" dirty="0"/>
              <a:t>l</a:t>
            </a:r>
            <a:r>
              <a:rPr sz="4400" spc="15" dirty="0"/>
              <a:t> </a:t>
            </a:r>
            <a:r>
              <a:rPr sz="4400" spc="-25" dirty="0"/>
              <a:t>Blockers</a:t>
            </a:r>
            <a:endParaRPr sz="4400" dirty="0"/>
          </a:p>
        </p:txBody>
      </p:sp>
      <p:sp>
        <p:nvSpPr>
          <p:cNvPr id="3" name="object 3"/>
          <p:cNvSpPr/>
          <p:nvPr/>
        </p:nvSpPr>
        <p:spPr>
          <a:xfrm>
            <a:off x="1232039" y="1949195"/>
            <a:ext cx="8229600" cy="914400"/>
          </a:xfrm>
          <a:custGeom>
            <a:avLst/>
            <a:gdLst/>
            <a:ahLst/>
            <a:cxnLst/>
            <a:rect l="l" t="t" r="r" b="b"/>
            <a:pathLst>
              <a:path w="8229600" h="914400">
                <a:moveTo>
                  <a:pt x="0" y="0"/>
                </a:moveTo>
                <a:lnTo>
                  <a:pt x="0" y="914400"/>
                </a:lnTo>
                <a:lnTo>
                  <a:pt x="8229600" y="914400"/>
                </a:lnTo>
                <a:lnTo>
                  <a:pt x="8229600" y="0"/>
                </a:lnTo>
                <a:lnTo>
                  <a:pt x="0" y="0"/>
                </a:lnTo>
                <a:close/>
              </a:path>
            </a:pathLst>
          </a:custGeom>
          <a:solidFill>
            <a:srgbClr val="FFFFFF"/>
          </a:solidFill>
        </p:spPr>
        <p:txBody>
          <a:bodyPr wrap="square" lIns="0" tIns="0" rIns="0" bIns="0" rtlCol="0"/>
          <a:lstStyle/>
          <a:p>
            <a:endParaRPr/>
          </a:p>
        </p:txBody>
      </p:sp>
      <p:sp>
        <p:nvSpPr>
          <p:cNvPr id="4" name="object 4"/>
          <p:cNvSpPr/>
          <p:nvPr/>
        </p:nvSpPr>
        <p:spPr>
          <a:xfrm>
            <a:off x="1232039" y="3777996"/>
            <a:ext cx="8229600" cy="914400"/>
          </a:xfrm>
          <a:custGeom>
            <a:avLst/>
            <a:gdLst/>
            <a:ahLst/>
            <a:cxnLst/>
            <a:rect l="l" t="t" r="r" b="b"/>
            <a:pathLst>
              <a:path w="8229600" h="914400">
                <a:moveTo>
                  <a:pt x="0" y="0"/>
                </a:moveTo>
                <a:lnTo>
                  <a:pt x="0" y="914400"/>
                </a:lnTo>
                <a:lnTo>
                  <a:pt x="8229600" y="914400"/>
                </a:lnTo>
                <a:lnTo>
                  <a:pt x="8229600" y="0"/>
                </a:lnTo>
                <a:lnTo>
                  <a:pt x="0" y="0"/>
                </a:lnTo>
                <a:close/>
              </a:path>
            </a:pathLst>
          </a:custGeom>
          <a:solidFill>
            <a:srgbClr val="FFFFFF"/>
          </a:solidFill>
        </p:spPr>
        <p:txBody>
          <a:bodyPr wrap="square" lIns="0" tIns="0" rIns="0" bIns="0" rtlCol="0"/>
          <a:lstStyle/>
          <a:p>
            <a:endParaRPr/>
          </a:p>
        </p:txBody>
      </p:sp>
      <p:sp>
        <p:nvSpPr>
          <p:cNvPr id="5" name="object 5"/>
          <p:cNvSpPr/>
          <p:nvPr/>
        </p:nvSpPr>
        <p:spPr>
          <a:xfrm>
            <a:off x="1232039" y="4692396"/>
            <a:ext cx="8229600" cy="914400"/>
          </a:xfrm>
          <a:custGeom>
            <a:avLst/>
            <a:gdLst/>
            <a:ahLst/>
            <a:cxnLst/>
            <a:rect l="l" t="t" r="r" b="b"/>
            <a:pathLst>
              <a:path w="8229600" h="914400">
                <a:moveTo>
                  <a:pt x="0" y="0"/>
                </a:moveTo>
                <a:lnTo>
                  <a:pt x="0" y="914400"/>
                </a:lnTo>
                <a:lnTo>
                  <a:pt x="8229600" y="914400"/>
                </a:lnTo>
                <a:lnTo>
                  <a:pt x="8229600" y="0"/>
                </a:lnTo>
                <a:lnTo>
                  <a:pt x="0" y="0"/>
                </a:lnTo>
                <a:close/>
              </a:path>
            </a:pathLst>
          </a:custGeom>
          <a:solidFill>
            <a:srgbClr val="FFFFFF"/>
          </a:solidFill>
        </p:spPr>
        <p:txBody>
          <a:bodyPr wrap="square" lIns="0" tIns="0" rIns="0" bIns="0" rtlCol="0"/>
          <a:lstStyle/>
          <a:p>
            <a:endParaRPr/>
          </a:p>
        </p:txBody>
      </p:sp>
      <p:sp>
        <p:nvSpPr>
          <p:cNvPr id="6" name="object 6"/>
          <p:cNvSpPr txBox="1"/>
          <p:nvPr/>
        </p:nvSpPr>
        <p:spPr>
          <a:xfrm>
            <a:off x="622300" y="1966340"/>
            <a:ext cx="9220200" cy="4624343"/>
          </a:xfrm>
          <a:prstGeom prst="rect">
            <a:avLst/>
          </a:prstGeom>
        </p:spPr>
        <p:txBody>
          <a:bodyPr vert="horz" wrap="square" lIns="0" tIns="0" rIns="0" bIns="0" rtlCol="0">
            <a:spAutoFit/>
          </a:bodyPr>
          <a:lstStyle/>
          <a:p>
            <a:pPr marL="315595" marR="448945" indent="-302895">
              <a:lnSpc>
                <a:spcPct val="100000"/>
              </a:lnSpc>
              <a:spcBef>
                <a:spcPts val="740"/>
              </a:spcBef>
              <a:buFont typeface="Arial"/>
              <a:buChar char="•"/>
              <a:tabLst>
                <a:tab pos="316230" algn="l"/>
              </a:tabLst>
            </a:pPr>
            <a:r>
              <a:rPr lang="en-US" sz="3200" b="1" spc="-5" dirty="0" err="1">
                <a:latin typeface="Arial"/>
                <a:cs typeface="Arial"/>
              </a:rPr>
              <a:t>Dihydropyridine</a:t>
            </a:r>
            <a:r>
              <a:rPr lang="en-US" sz="3200" b="1" dirty="0" err="1">
                <a:latin typeface="Arial"/>
                <a:cs typeface="Arial"/>
              </a:rPr>
              <a:t>s</a:t>
            </a:r>
            <a:r>
              <a:rPr lang="en-US" sz="3200" b="1" spc="-15" dirty="0">
                <a:latin typeface="Arial"/>
                <a:cs typeface="Arial"/>
              </a:rPr>
              <a:t> </a:t>
            </a:r>
            <a:r>
              <a:rPr lang="en-US" sz="3200" b="1" dirty="0">
                <a:latin typeface="Arial"/>
                <a:cs typeface="Arial"/>
              </a:rPr>
              <a:t>bind</a:t>
            </a:r>
            <a:r>
              <a:rPr lang="en-US" sz="3200" b="1" spc="-30" dirty="0">
                <a:latin typeface="Arial"/>
                <a:cs typeface="Arial"/>
              </a:rPr>
              <a:t> </a:t>
            </a:r>
            <a:r>
              <a:rPr lang="en-US" sz="3200" b="1" spc="-5" dirty="0">
                <a:latin typeface="Arial"/>
                <a:cs typeface="Arial"/>
              </a:rPr>
              <a:t>t</a:t>
            </a:r>
            <a:r>
              <a:rPr lang="en-US" sz="3200" b="1" dirty="0">
                <a:latin typeface="Arial"/>
                <a:cs typeface="Arial"/>
              </a:rPr>
              <a:t>o</a:t>
            </a:r>
            <a:r>
              <a:rPr lang="en-US" sz="3200" b="1" spc="-5" dirty="0">
                <a:latin typeface="Arial"/>
                <a:cs typeface="Arial"/>
              </a:rPr>
              <a:t> </a:t>
            </a:r>
            <a:r>
              <a:rPr lang="en-US" sz="3200" b="1" dirty="0">
                <a:latin typeface="Arial"/>
                <a:cs typeface="Arial"/>
              </a:rPr>
              <a:t>one</a:t>
            </a:r>
            <a:r>
              <a:rPr lang="en-US" sz="3200" b="1" spc="-15" dirty="0">
                <a:latin typeface="Arial"/>
                <a:cs typeface="Arial"/>
              </a:rPr>
              <a:t> </a:t>
            </a:r>
            <a:r>
              <a:rPr lang="en-US" sz="3200" b="1" dirty="0">
                <a:latin typeface="Arial"/>
                <a:cs typeface="Arial"/>
              </a:rPr>
              <a:t>type</a:t>
            </a:r>
            <a:r>
              <a:rPr lang="en-US" sz="3200" b="1" spc="-10" dirty="0">
                <a:latin typeface="Arial"/>
                <a:cs typeface="Arial"/>
              </a:rPr>
              <a:t> </a:t>
            </a:r>
            <a:r>
              <a:rPr lang="en-US" sz="3200" b="1" dirty="0">
                <a:latin typeface="Arial"/>
                <a:cs typeface="Arial"/>
              </a:rPr>
              <a:t>of receptors.</a:t>
            </a:r>
            <a:endParaRPr lang="en-US" sz="3200" dirty="0">
              <a:latin typeface="Arial"/>
              <a:cs typeface="Arial"/>
            </a:endParaRPr>
          </a:p>
          <a:p>
            <a:pPr marL="315595" indent="-302895">
              <a:spcBef>
                <a:spcPts val="745"/>
              </a:spcBef>
              <a:buFont typeface="Arial"/>
              <a:buChar char="•"/>
              <a:tabLst>
                <a:tab pos="316230" algn="l"/>
              </a:tabLst>
            </a:pPr>
            <a:r>
              <a:rPr lang="en-US" sz="3200" b="1" dirty="0">
                <a:latin typeface="Arial"/>
                <a:cs typeface="Arial"/>
              </a:rPr>
              <a:t>Verapamil</a:t>
            </a:r>
            <a:r>
              <a:rPr lang="en-US" sz="3200" b="1" spc="-20" dirty="0">
                <a:latin typeface="Arial"/>
                <a:cs typeface="Arial"/>
              </a:rPr>
              <a:t> </a:t>
            </a:r>
            <a:r>
              <a:rPr lang="en-US" sz="3200" b="1" dirty="0">
                <a:latin typeface="Arial"/>
                <a:cs typeface="Arial"/>
              </a:rPr>
              <a:t>and</a:t>
            </a:r>
            <a:r>
              <a:rPr lang="en-US" sz="3200" b="1" spc="-25" dirty="0">
                <a:latin typeface="Arial"/>
                <a:cs typeface="Arial"/>
              </a:rPr>
              <a:t> </a:t>
            </a:r>
            <a:r>
              <a:rPr lang="en-US" sz="3200" b="1" dirty="0" err="1">
                <a:latin typeface="Arial"/>
                <a:cs typeface="Arial"/>
              </a:rPr>
              <a:t>dilt</a:t>
            </a:r>
            <a:r>
              <a:rPr lang="en-US" sz="3200" b="1" spc="-5" dirty="0" err="1">
                <a:latin typeface="Arial"/>
                <a:cs typeface="Arial"/>
              </a:rPr>
              <a:t>i</a:t>
            </a:r>
            <a:r>
              <a:rPr lang="en-US" sz="3200" b="1" dirty="0" err="1">
                <a:latin typeface="Arial"/>
                <a:cs typeface="Arial"/>
              </a:rPr>
              <a:t>azem</a:t>
            </a:r>
            <a:r>
              <a:rPr lang="en-US" sz="3200" b="1" spc="-15" dirty="0">
                <a:latin typeface="Arial"/>
                <a:cs typeface="Arial"/>
              </a:rPr>
              <a:t> </a:t>
            </a:r>
            <a:r>
              <a:rPr lang="en-US" sz="3200" b="1" dirty="0">
                <a:latin typeface="Arial"/>
                <a:cs typeface="Arial"/>
              </a:rPr>
              <a:t>bind</a:t>
            </a:r>
            <a:r>
              <a:rPr lang="en-US" sz="3200" b="1" spc="-25" dirty="0">
                <a:latin typeface="Arial"/>
                <a:cs typeface="Arial"/>
              </a:rPr>
              <a:t> </a:t>
            </a:r>
            <a:r>
              <a:rPr lang="en-US" sz="3200" b="1" spc="-5" dirty="0">
                <a:latin typeface="Arial"/>
                <a:cs typeface="Arial"/>
              </a:rPr>
              <a:t>t</a:t>
            </a:r>
            <a:r>
              <a:rPr lang="en-US" sz="3200" b="1" dirty="0">
                <a:latin typeface="Arial"/>
                <a:cs typeface="Arial"/>
              </a:rPr>
              <a:t>o</a:t>
            </a:r>
            <a:r>
              <a:rPr lang="en-US" sz="3200" b="1" spc="-5" dirty="0">
                <a:latin typeface="Arial"/>
                <a:cs typeface="Arial"/>
              </a:rPr>
              <a:t> </a:t>
            </a:r>
            <a:r>
              <a:rPr lang="en-US" sz="3200" b="1" spc="-5" dirty="0">
                <a:solidFill>
                  <a:srgbClr val="92D050"/>
                </a:solidFill>
                <a:latin typeface="Arial"/>
                <a:cs typeface="Arial"/>
              </a:rPr>
              <a:t>r</a:t>
            </a:r>
            <a:r>
              <a:rPr lang="en-US" sz="3200" b="1" dirty="0">
                <a:solidFill>
                  <a:srgbClr val="92D050"/>
                </a:solidFill>
                <a:latin typeface="Arial"/>
                <a:cs typeface="Arial"/>
              </a:rPr>
              <a:t>ela</a:t>
            </a:r>
            <a:r>
              <a:rPr lang="en-US" sz="3200" b="1" spc="-5" dirty="0">
                <a:solidFill>
                  <a:srgbClr val="92D050"/>
                </a:solidFill>
                <a:latin typeface="Arial"/>
                <a:cs typeface="Arial"/>
              </a:rPr>
              <a:t>t</a:t>
            </a:r>
            <a:r>
              <a:rPr lang="en-US" sz="3200" b="1" dirty="0">
                <a:solidFill>
                  <a:srgbClr val="92D050"/>
                </a:solidFill>
                <a:latin typeface="Arial"/>
                <a:cs typeface="Arial"/>
              </a:rPr>
              <a:t>ed</a:t>
            </a:r>
            <a:r>
              <a:rPr lang="en-US" sz="3200" b="1" dirty="0">
                <a:latin typeface="Arial"/>
                <a:cs typeface="Arial"/>
              </a:rPr>
              <a:t> but</a:t>
            </a:r>
            <a:r>
              <a:rPr lang="en-US" sz="3200" b="1" spc="-20" dirty="0">
                <a:latin typeface="Arial"/>
                <a:cs typeface="Arial"/>
              </a:rPr>
              <a:t> </a:t>
            </a:r>
            <a:r>
              <a:rPr lang="en-US" sz="3200" b="1" u="heavy" dirty="0">
                <a:solidFill>
                  <a:srgbClr val="92D050"/>
                </a:solidFill>
                <a:latin typeface="Arial"/>
                <a:cs typeface="Arial"/>
              </a:rPr>
              <a:t>not</a:t>
            </a:r>
            <a:r>
              <a:rPr lang="en-US" sz="3200" b="1" spc="-20" dirty="0">
                <a:solidFill>
                  <a:srgbClr val="92D050"/>
                </a:solidFill>
                <a:latin typeface="Arial"/>
                <a:cs typeface="Arial"/>
              </a:rPr>
              <a:t> </a:t>
            </a:r>
            <a:r>
              <a:rPr lang="en-US" sz="3200" b="1" dirty="0">
                <a:solidFill>
                  <a:srgbClr val="92D050"/>
                </a:solidFill>
                <a:latin typeface="Arial"/>
                <a:cs typeface="Arial"/>
              </a:rPr>
              <a:t>identical</a:t>
            </a:r>
            <a:r>
              <a:rPr lang="en-US" sz="3200" b="1" spc="-35" dirty="0">
                <a:solidFill>
                  <a:srgbClr val="92D050"/>
                </a:solidFill>
                <a:latin typeface="Arial"/>
                <a:cs typeface="Arial"/>
              </a:rPr>
              <a:t> </a:t>
            </a:r>
            <a:r>
              <a:rPr lang="en-US" sz="3200" b="1" dirty="0">
                <a:latin typeface="Arial"/>
                <a:cs typeface="Arial"/>
              </a:rPr>
              <a:t>receptors</a:t>
            </a:r>
            <a:r>
              <a:rPr lang="en-US" sz="3200" b="1" dirty="0" smtClean="0">
                <a:latin typeface="Arial"/>
                <a:cs typeface="Arial"/>
              </a:rPr>
              <a:t>.</a:t>
            </a:r>
            <a:endParaRPr lang="en-US" sz="3200" b="1" spc="-20" dirty="0" smtClean="0">
              <a:latin typeface="Arial"/>
              <a:cs typeface="Arial"/>
            </a:endParaRPr>
          </a:p>
          <a:p>
            <a:pPr marL="315595" marR="92710" indent="-302895">
              <a:lnSpc>
                <a:spcPct val="100000"/>
              </a:lnSpc>
              <a:buFont typeface="Arial"/>
              <a:buChar char="•"/>
              <a:tabLst>
                <a:tab pos="316230" algn="l"/>
              </a:tabLst>
            </a:pPr>
            <a:r>
              <a:rPr sz="3200" b="1" spc="-20" dirty="0" smtClean="0">
                <a:latin typeface="Arial"/>
                <a:cs typeface="Arial"/>
              </a:rPr>
              <a:t>The</a:t>
            </a:r>
            <a:r>
              <a:rPr sz="3200" b="1" spc="-15" dirty="0" smtClean="0">
                <a:latin typeface="Arial"/>
                <a:cs typeface="Arial"/>
              </a:rPr>
              <a:t> </a:t>
            </a:r>
            <a:r>
              <a:rPr sz="3200" b="1" spc="-20" dirty="0">
                <a:latin typeface="Arial"/>
                <a:cs typeface="Arial"/>
              </a:rPr>
              <a:t>drugs</a:t>
            </a:r>
            <a:r>
              <a:rPr sz="3200" b="1" spc="-15" dirty="0">
                <a:latin typeface="Arial"/>
                <a:cs typeface="Arial"/>
              </a:rPr>
              <a:t> </a:t>
            </a:r>
            <a:r>
              <a:rPr sz="3200" b="1" spc="-25" dirty="0">
                <a:latin typeface="Arial"/>
                <a:cs typeface="Arial"/>
              </a:rPr>
              <a:t>ac</a:t>
            </a:r>
            <a:r>
              <a:rPr sz="3200" b="1" spc="-15" dirty="0">
                <a:latin typeface="Arial"/>
                <a:cs typeface="Arial"/>
              </a:rPr>
              <a:t>t</a:t>
            </a:r>
            <a:r>
              <a:rPr sz="3200" b="1" spc="-10" dirty="0">
                <a:latin typeface="Arial"/>
                <a:cs typeface="Arial"/>
              </a:rPr>
              <a:t> </a:t>
            </a:r>
            <a:r>
              <a:rPr sz="3200" b="1" spc="-20" dirty="0">
                <a:latin typeface="Arial"/>
                <a:cs typeface="Arial"/>
              </a:rPr>
              <a:t>fro</a:t>
            </a:r>
            <a:r>
              <a:rPr sz="3200" b="1" spc="-30" dirty="0">
                <a:latin typeface="Arial"/>
                <a:cs typeface="Arial"/>
              </a:rPr>
              <a:t>m</a:t>
            </a:r>
            <a:r>
              <a:rPr sz="3200" b="1" spc="-10" dirty="0">
                <a:latin typeface="Arial"/>
                <a:cs typeface="Arial"/>
              </a:rPr>
              <a:t> </a:t>
            </a:r>
            <a:r>
              <a:rPr sz="3200" b="1" spc="-25" dirty="0">
                <a:latin typeface="Arial"/>
                <a:cs typeface="Arial"/>
              </a:rPr>
              <a:t>th</a:t>
            </a:r>
            <a:r>
              <a:rPr sz="3200" b="1" spc="-20" dirty="0">
                <a:latin typeface="Arial"/>
                <a:cs typeface="Arial"/>
              </a:rPr>
              <a:t>e</a:t>
            </a:r>
            <a:r>
              <a:rPr sz="3200" b="1" spc="-10" dirty="0">
                <a:latin typeface="Arial"/>
                <a:cs typeface="Arial"/>
              </a:rPr>
              <a:t> </a:t>
            </a:r>
            <a:r>
              <a:rPr sz="3200" b="1" spc="-20" dirty="0">
                <a:latin typeface="Arial"/>
                <a:cs typeface="Arial"/>
              </a:rPr>
              <a:t>inner</a:t>
            </a:r>
            <a:r>
              <a:rPr sz="3200" b="1" spc="-15" dirty="0">
                <a:latin typeface="Arial"/>
                <a:cs typeface="Arial"/>
              </a:rPr>
              <a:t> </a:t>
            </a:r>
            <a:r>
              <a:rPr sz="3200" b="1" spc="-25" dirty="0">
                <a:latin typeface="Arial"/>
                <a:cs typeface="Arial"/>
              </a:rPr>
              <a:t>sid</a:t>
            </a:r>
            <a:r>
              <a:rPr sz="3200" b="1" spc="-20" dirty="0">
                <a:latin typeface="Arial"/>
                <a:cs typeface="Arial"/>
              </a:rPr>
              <a:t>e</a:t>
            </a:r>
            <a:r>
              <a:rPr sz="3200" b="1" spc="-10" dirty="0">
                <a:latin typeface="Arial"/>
                <a:cs typeface="Arial"/>
              </a:rPr>
              <a:t> </a:t>
            </a:r>
            <a:r>
              <a:rPr sz="3200" b="1" spc="-20" dirty="0">
                <a:latin typeface="Arial"/>
                <a:cs typeface="Arial"/>
              </a:rPr>
              <a:t>of</a:t>
            </a:r>
            <a:r>
              <a:rPr sz="3200" b="1" spc="-15" dirty="0">
                <a:latin typeface="Arial"/>
                <a:cs typeface="Arial"/>
              </a:rPr>
              <a:t> the</a:t>
            </a:r>
            <a:r>
              <a:rPr sz="3200" b="1" spc="-20" dirty="0">
                <a:latin typeface="Arial"/>
                <a:cs typeface="Arial"/>
              </a:rPr>
              <a:t> </a:t>
            </a:r>
            <a:r>
              <a:rPr sz="3200" b="1" spc="-30" dirty="0">
                <a:latin typeface="Arial"/>
                <a:cs typeface="Arial"/>
              </a:rPr>
              <a:t>membran</a:t>
            </a:r>
            <a:r>
              <a:rPr sz="3200" b="1" spc="-20" dirty="0">
                <a:latin typeface="Arial"/>
                <a:cs typeface="Arial"/>
              </a:rPr>
              <a:t>e</a:t>
            </a:r>
            <a:r>
              <a:rPr sz="3200" b="1" spc="10" dirty="0">
                <a:latin typeface="Arial"/>
                <a:cs typeface="Arial"/>
              </a:rPr>
              <a:t> </a:t>
            </a:r>
            <a:r>
              <a:rPr sz="3200" b="1" spc="-25" dirty="0">
                <a:latin typeface="Arial"/>
                <a:cs typeface="Arial"/>
              </a:rPr>
              <a:t>an</a:t>
            </a:r>
            <a:r>
              <a:rPr sz="3200" b="1" spc="-20" dirty="0">
                <a:latin typeface="Arial"/>
                <a:cs typeface="Arial"/>
              </a:rPr>
              <a:t>d</a:t>
            </a:r>
            <a:r>
              <a:rPr sz="3200" b="1" spc="-15" dirty="0">
                <a:latin typeface="Arial"/>
                <a:cs typeface="Arial"/>
              </a:rPr>
              <a:t> </a:t>
            </a:r>
            <a:r>
              <a:rPr sz="3200" b="1" spc="-20" dirty="0">
                <a:latin typeface="Arial"/>
                <a:cs typeface="Arial"/>
              </a:rPr>
              <a:t>bind </a:t>
            </a:r>
            <a:r>
              <a:rPr sz="3200" b="1" spc="-25" dirty="0">
                <a:latin typeface="Arial"/>
                <a:cs typeface="Arial"/>
              </a:rPr>
              <a:t>more</a:t>
            </a:r>
            <a:r>
              <a:rPr sz="3200" b="1" spc="-20" dirty="0">
                <a:latin typeface="Arial"/>
                <a:cs typeface="Arial"/>
              </a:rPr>
              <a:t> effective</a:t>
            </a:r>
            <a:r>
              <a:rPr sz="3200" b="1" spc="-15" dirty="0">
                <a:latin typeface="Arial"/>
                <a:cs typeface="Arial"/>
              </a:rPr>
              <a:t>ly </a:t>
            </a:r>
            <a:r>
              <a:rPr sz="3200" b="1" spc="-20" dirty="0">
                <a:latin typeface="Arial"/>
                <a:cs typeface="Arial"/>
              </a:rPr>
              <a:t>to</a:t>
            </a:r>
            <a:r>
              <a:rPr sz="3200" b="1" spc="-15" dirty="0">
                <a:latin typeface="Arial"/>
                <a:cs typeface="Arial"/>
              </a:rPr>
              <a:t> o</a:t>
            </a:r>
            <a:r>
              <a:rPr sz="3200" b="1" spc="-20" dirty="0">
                <a:latin typeface="Arial"/>
                <a:cs typeface="Arial"/>
              </a:rPr>
              <a:t>p</a:t>
            </a:r>
            <a:r>
              <a:rPr sz="3200" b="1" spc="-25" dirty="0">
                <a:latin typeface="Arial"/>
                <a:cs typeface="Arial"/>
              </a:rPr>
              <a:t>e</a:t>
            </a:r>
            <a:r>
              <a:rPr sz="3200" b="1" spc="-20" dirty="0">
                <a:latin typeface="Arial"/>
                <a:cs typeface="Arial"/>
              </a:rPr>
              <a:t>n</a:t>
            </a:r>
            <a:r>
              <a:rPr sz="3200" b="1" spc="-25" dirty="0">
                <a:latin typeface="Arial"/>
                <a:cs typeface="Arial"/>
              </a:rPr>
              <a:t> channel</a:t>
            </a:r>
            <a:r>
              <a:rPr sz="3200" b="1" spc="-20" dirty="0">
                <a:latin typeface="Arial"/>
                <a:cs typeface="Arial"/>
              </a:rPr>
              <a:t>s </a:t>
            </a:r>
            <a:r>
              <a:rPr sz="3200" b="1" spc="-25" dirty="0">
                <a:latin typeface="Arial"/>
                <a:cs typeface="Arial"/>
              </a:rPr>
              <a:t>and</a:t>
            </a:r>
            <a:r>
              <a:rPr sz="3200" b="1" spc="-15" dirty="0">
                <a:latin typeface="Arial"/>
                <a:cs typeface="Arial"/>
              </a:rPr>
              <a:t> </a:t>
            </a:r>
            <a:r>
              <a:rPr sz="3200" b="1" spc="-20" dirty="0">
                <a:latin typeface="Arial"/>
                <a:cs typeface="Arial"/>
              </a:rPr>
              <a:t>inactivated</a:t>
            </a:r>
            <a:r>
              <a:rPr sz="3200" b="1" spc="-40" dirty="0">
                <a:latin typeface="Arial"/>
                <a:cs typeface="Arial"/>
              </a:rPr>
              <a:t> </a:t>
            </a:r>
            <a:r>
              <a:rPr sz="3200" b="1" spc="-25" dirty="0">
                <a:latin typeface="Arial"/>
                <a:cs typeface="Arial"/>
              </a:rPr>
              <a:t>channels.</a:t>
            </a:r>
            <a:endParaRPr sz="3200" dirty="0">
              <a:latin typeface="Arial"/>
              <a:cs typeface="Arial"/>
            </a:endParaRPr>
          </a:p>
          <a:p>
            <a:pPr marL="315595" marR="5080" indent="-302895">
              <a:lnSpc>
                <a:spcPct val="100000"/>
              </a:lnSpc>
              <a:spcBef>
                <a:spcPts val="765"/>
              </a:spcBef>
              <a:buFont typeface="Arial"/>
              <a:buChar char="•"/>
              <a:tabLst>
                <a:tab pos="316230" algn="l"/>
              </a:tabLst>
            </a:pPr>
            <a:r>
              <a:rPr sz="3200" b="1" spc="-25" dirty="0">
                <a:latin typeface="Arial"/>
                <a:cs typeface="Arial"/>
              </a:rPr>
              <a:t>Bindin</a:t>
            </a:r>
            <a:r>
              <a:rPr sz="3200" b="1" spc="-20" dirty="0">
                <a:latin typeface="Arial"/>
                <a:cs typeface="Arial"/>
              </a:rPr>
              <a:t>g</a:t>
            </a:r>
            <a:r>
              <a:rPr sz="3200" b="1" spc="-25" dirty="0">
                <a:latin typeface="Arial"/>
                <a:cs typeface="Arial"/>
              </a:rPr>
              <a:t> </a:t>
            </a:r>
            <a:r>
              <a:rPr sz="3200" b="1" spc="-20" dirty="0">
                <a:latin typeface="Arial"/>
                <a:cs typeface="Arial"/>
              </a:rPr>
              <a:t>of</a:t>
            </a:r>
            <a:r>
              <a:rPr sz="3200" b="1" spc="-15" dirty="0">
                <a:latin typeface="Arial"/>
                <a:cs typeface="Arial"/>
              </a:rPr>
              <a:t> </a:t>
            </a:r>
            <a:r>
              <a:rPr sz="3200" b="1" spc="-20" dirty="0">
                <a:latin typeface="Arial"/>
                <a:cs typeface="Arial"/>
              </a:rPr>
              <a:t>the</a:t>
            </a:r>
            <a:r>
              <a:rPr sz="3200" b="1" spc="-15" dirty="0">
                <a:latin typeface="Arial"/>
                <a:cs typeface="Arial"/>
              </a:rPr>
              <a:t> </a:t>
            </a:r>
            <a:r>
              <a:rPr sz="3200" b="1" spc="-20" dirty="0">
                <a:latin typeface="Arial"/>
                <a:cs typeface="Arial"/>
              </a:rPr>
              <a:t>d</a:t>
            </a:r>
            <a:r>
              <a:rPr sz="3200" b="1" spc="-25" dirty="0">
                <a:latin typeface="Arial"/>
                <a:cs typeface="Arial"/>
              </a:rPr>
              <a:t>ru</a:t>
            </a:r>
            <a:r>
              <a:rPr sz="3200" b="1" spc="-20" dirty="0">
                <a:latin typeface="Arial"/>
                <a:cs typeface="Arial"/>
              </a:rPr>
              <a:t>g</a:t>
            </a:r>
            <a:r>
              <a:rPr sz="3200" b="1" spc="-10" dirty="0">
                <a:latin typeface="Arial"/>
                <a:cs typeface="Arial"/>
              </a:rPr>
              <a:t> </a:t>
            </a:r>
            <a:r>
              <a:rPr sz="3200" b="1" spc="-25" dirty="0">
                <a:latin typeface="Arial"/>
                <a:cs typeface="Arial"/>
              </a:rPr>
              <a:t>reduce</a:t>
            </a:r>
            <a:r>
              <a:rPr sz="3200" b="1" spc="-20" dirty="0">
                <a:latin typeface="Arial"/>
                <a:cs typeface="Arial"/>
              </a:rPr>
              <a:t>s</a:t>
            </a:r>
            <a:r>
              <a:rPr sz="3200" b="1" spc="-10" dirty="0">
                <a:latin typeface="Arial"/>
                <a:cs typeface="Arial"/>
              </a:rPr>
              <a:t> </a:t>
            </a:r>
            <a:r>
              <a:rPr sz="3200" b="1" spc="-20" dirty="0">
                <a:latin typeface="Arial"/>
                <a:cs typeface="Arial"/>
              </a:rPr>
              <a:t>the</a:t>
            </a:r>
            <a:r>
              <a:rPr sz="3200" b="1" spc="-10" dirty="0">
                <a:latin typeface="Arial"/>
                <a:cs typeface="Arial"/>
              </a:rPr>
              <a:t> </a:t>
            </a:r>
            <a:r>
              <a:rPr sz="3200" b="1" spc="-25" dirty="0">
                <a:latin typeface="Arial"/>
                <a:cs typeface="Arial"/>
              </a:rPr>
              <a:t>frequenc</a:t>
            </a:r>
            <a:r>
              <a:rPr sz="3200" b="1" spc="-20" dirty="0">
                <a:latin typeface="Arial"/>
                <a:cs typeface="Arial"/>
              </a:rPr>
              <a:t>y</a:t>
            </a:r>
            <a:r>
              <a:rPr sz="3200" b="1" spc="-15" dirty="0">
                <a:latin typeface="Arial"/>
                <a:cs typeface="Arial"/>
              </a:rPr>
              <a:t> </a:t>
            </a:r>
            <a:r>
              <a:rPr sz="3200" b="1" spc="-20" dirty="0">
                <a:latin typeface="Arial"/>
                <a:cs typeface="Arial"/>
              </a:rPr>
              <a:t>of</a:t>
            </a:r>
            <a:r>
              <a:rPr sz="3200" b="1" spc="-15" dirty="0">
                <a:latin typeface="Arial"/>
                <a:cs typeface="Arial"/>
              </a:rPr>
              <a:t> </a:t>
            </a:r>
            <a:r>
              <a:rPr sz="3200" b="1" spc="-20" dirty="0">
                <a:latin typeface="Arial"/>
                <a:cs typeface="Arial"/>
              </a:rPr>
              <a:t>opening</a:t>
            </a:r>
            <a:r>
              <a:rPr sz="3200" b="1" spc="-30" dirty="0">
                <a:latin typeface="Arial"/>
                <a:cs typeface="Arial"/>
              </a:rPr>
              <a:t> </a:t>
            </a:r>
            <a:r>
              <a:rPr sz="3200" b="1" spc="-15" dirty="0">
                <a:latin typeface="Arial"/>
                <a:cs typeface="Arial"/>
              </a:rPr>
              <a:t>in </a:t>
            </a:r>
            <a:r>
              <a:rPr sz="3200" b="1" spc="-25" dirty="0">
                <a:latin typeface="Arial"/>
                <a:cs typeface="Arial"/>
              </a:rPr>
              <a:t>respons</a:t>
            </a:r>
            <a:r>
              <a:rPr sz="3200" b="1" spc="-20" dirty="0">
                <a:latin typeface="Arial"/>
                <a:cs typeface="Arial"/>
              </a:rPr>
              <a:t>e</a:t>
            </a:r>
            <a:r>
              <a:rPr sz="3200" b="1" spc="-10" dirty="0">
                <a:latin typeface="Arial"/>
                <a:cs typeface="Arial"/>
              </a:rPr>
              <a:t> </a:t>
            </a:r>
            <a:r>
              <a:rPr sz="3200" b="1" spc="-25" dirty="0">
                <a:latin typeface="Arial"/>
                <a:cs typeface="Arial"/>
              </a:rPr>
              <a:t>to</a:t>
            </a:r>
            <a:r>
              <a:rPr sz="3200" b="1" spc="-20" dirty="0">
                <a:latin typeface="Arial"/>
                <a:cs typeface="Arial"/>
              </a:rPr>
              <a:t> depolarizatio</a:t>
            </a:r>
            <a:r>
              <a:rPr sz="3200" b="1" spc="-30" dirty="0">
                <a:latin typeface="Arial"/>
                <a:cs typeface="Arial"/>
              </a:rPr>
              <a:t>n</a:t>
            </a:r>
            <a:r>
              <a:rPr sz="3200" b="1" spc="-10" dirty="0">
                <a:latin typeface="Arial"/>
                <a:cs typeface="Arial"/>
              </a:rPr>
              <a:t>.</a:t>
            </a:r>
            <a:endParaRPr sz="3200" dirty="0">
              <a:latin typeface="Arial"/>
              <a:cs typeface="Arial"/>
            </a:endParaRPr>
          </a:p>
        </p:txBody>
      </p:sp>
      <p:sp>
        <p:nvSpPr>
          <p:cNvPr id="8" name="TextBox 7"/>
          <p:cNvSpPr txBox="1"/>
          <p:nvPr/>
        </p:nvSpPr>
        <p:spPr>
          <a:xfrm>
            <a:off x="7257500" y="876895"/>
            <a:ext cx="3435900" cy="923330"/>
          </a:xfrm>
          <a:prstGeom prst="rect">
            <a:avLst/>
          </a:prstGeom>
          <a:noFill/>
        </p:spPr>
        <p:txBody>
          <a:bodyPr wrap="square" rtlCol="0">
            <a:spAutoFit/>
          </a:bodyPr>
          <a:lstStyle/>
          <a:p>
            <a:r>
              <a:rPr lang="en-US" dirty="0" smtClean="0">
                <a:solidFill>
                  <a:srgbClr val="FF0000"/>
                </a:solidFill>
              </a:rPr>
              <a:t>These different types of drugs don’t bind at the same site, each drug has its own receptor.</a:t>
            </a:r>
            <a:endParaRPr lang="en-US" dirty="0">
              <a:solidFill>
                <a:srgbClr val="FF0000"/>
              </a:solidFill>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917700" y="276225"/>
            <a:ext cx="7138682" cy="1089660"/>
          </a:xfrm>
          <a:prstGeom prst="rect">
            <a:avLst/>
          </a:prstGeom>
        </p:spPr>
        <p:txBody>
          <a:bodyPr vert="horz" wrap="square" lIns="0" tIns="256852" rIns="0" bIns="0" rtlCol="0">
            <a:spAutoFit/>
          </a:bodyPr>
          <a:lstStyle/>
          <a:p>
            <a:pPr marL="44450">
              <a:lnSpc>
                <a:spcPct val="100000"/>
              </a:lnSpc>
            </a:pPr>
            <a:r>
              <a:rPr sz="4400" spc="-30" dirty="0"/>
              <a:t>Calciu</a:t>
            </a:r>
            <a:r>
              <a:rPr sz="4400" spc="-40" dirty="0"/>
              <a:t>m</a:t>
            </a:r>
            <a:r>
              <a:rPr sz="4400" spc="10" dirty="0"/>
              <a:t> </a:t>
            </a:r>
            <a:r>
              <a:rPr sz="4400" spc="-35" dirty="0"/>
              <a:t>Channe</a:t>
            </a:r>
            <a:r>
              <a:rPr sz="4400" spc="-15" dirty="0"/>
              <a:t>l</a:t>
            </a:r>
            <a:r>
              <a:rPr sz="4400" spc="15" dirty="0"/>
              <a:t> </a:t>
            </a:r>
            <a:r>
              <a:rPr sz="4400" spc="-25" dirty="0"/>
              <a:t>Blockers</a:t>
            </a:r>
            <a:endParaRPr sz="4400" dirty="0"/>
          </a:p>
        </p:txBody>
      </p:sp>
      <p:sp>
        <p:nvSpPr>
          <p:cNvPr id="4" name="object 4"/>
          <p:cNvSpPr/>
          <p:nvPr/>
        </p:nvSpPr>
        <p:spPr>
          <a:xfrm>
            <a:off x="1232039" y="4692396"/>
            <a:ext cx="8229600" cy="914400"/>
          </a:xfrm>
          <a:custGeom>
            <a:avLst/>
            <a:gdLst/>
            <a:ahLst/>
            <a:cxnLst/>
            <a:rect l="l" t="t" r="r" b="b"/>
            <a:pathLst>
              <a:path w="8229600" h="914400">
                <a:moveTo>
                  <a:pt x="0" y="0"/>
                </a:moveTo>
                <a:lnTo>
                  <a:pt x="0" y="914400"/>
                </a:lnTo>
                <a:lnTo>
                  <a:pt x="8229600" y="914400"/>
                </a:lnTo>
                <a:lnTo>
                  <a:pt x="8229600" y="0"/>
                </a:lnTo>
                <a:lnTo>
                  <a:pt x="0" y="0"/>
                </a:lnTo>
                <a:close/>
              </a:path>
            </a:pathLst>
          </a:custGeom>
          <a:solidFill>
            <a:srgbClr val="FFFFFF"/>
          </a:solidFill>
        </p:spPr>
        <p:txBody>
          <a:bodyPr wrap="square" lIns="0" tIns="0" rIns="0" bIns="0" rtlCol="0"/>
          <a:lstStyle/>
          <a:p>
            <a:endParaRPr/>
          </a:p>
        </p:txBody>
      </p:sp>
      <p:sp>
        <p:nvSpPr>
          <p:cNvPr id="6" name="object 6"/>
          <p:cNvSpPr txBox="1"/>
          <p:nvPr/>
        </p:nvSpPr>
        <p:spPr>
          <a:xfrm>
            <a:off x="1079500" y="1800225"/>
            <a:ext cx="8610600" cy="5506636"/>
          </a:xfrm>
          <a:prstGeom prst="rect">
            <a:avLst/>
          </a:prstGeom>
        </p:spPr>
        <p:txBody>
          <a:bodyPr vert="horz" wrap="square" lIns="0" tIns="0" rIns="0" bIns="0" rtlCol="0">
            <a:spAutoFit/>
          </a:bodyPr>
          <a:lstStyle/>
          <a:p>
            <a:pPr marL="315595" marR="5080" indent="-302895">
              <a:lnSpc>
                <a:spcPct val="100000"/>
              </a:lnSpc>
              <a:buFont typeface="Arial"/>
              <a:buChar char="•"/>
              <a:tabLst>
                <a:tab pos="316230" algn="l"/>
              </a:tabLst>
            </a:pPr>
            <a:r>
              <a:rPr lang="en-US" sz="2400" b="1" u="sng" dirty="0" smtClean="0">
                <a:solidFill>
                  <a:srgbClr val="FF0000"/>
                </a:solidFill>
                <a:effectLst>
                  <a:outerShdw blurRad="38100" dist="38100" dir="2700000" algn="tl">
                    <a:srgbClr val="000000">
                      <a:alpha val="43137"/>
                    </a:srgbClr>
                  </a:outerShdw>
                </a:effectLst>
                <a:latin typeface="Arial"/>
                <a:cs typeface="Arial"/>
              </a:rPr>
              <a:t>Note:</a:t>
            </a:r>
            <a:r>
              <a:rPr lang="en-US" sz="2400" b="1" dirty="0" smtClean="0">
                <a:solidFill>
                  <a:srgbClr val="FF0000"/>
                </a:solidFill>
                <a:latin typeface="Arial"/>
                <a:cs typeface="Arial"/>
              </a:rPr>
              <a:t> In smooth and cardiac muscles we depend on extracellular calcium that moves into the cells through the </a:t>
            </a:r>
            <a:r>
              <a:rPr lang="en-US" sz="2400" b="1" dirty="0">
                <a:solidFill>
                  <a:srgbClr val="FF0000"/>
                </a:solidFill>
                <a:latin typeface="Arial"/>
                <a:cs typeface="Arial"/>
              </a:rPr>
              <a:t>L-type</a:t>
            </a:r>
            <a:r>
              <a:rPr lang="en-US" sz="2400" b="1" spc="-25" dirty="0">
                <a:solidFill>
                  <a:srgbClr val="FF0000"/>
                </a:solidFill>
                <a:latin typeface="Arial"/>
                <a:cs typeface="Arial"/>
              </a:rPr>
              <a:t> </a:t>
            </a:r>
            <a:r>
              <a:rPr lang="en-US" sz="2400" b="1" spc="-5" dirty="0">
                <a:solidFill>
                  <a:srgbClr val="FF0000"/>
                </a:solidFill>
                <a:latin typeface="Arial"/>
                <a:cs typeface="Arial"/>
              </a:rPr>
              <a:t>C</a:t>
            </a:r>
            <a:r>
              <a:rPr lang="en-US" sz="2400" b="1" spc="10" dirty="0">
                <a:solidFill>
                  <a:srgbClr val="FF0000"/>
                </a:solidFill>
                <a:latin typeface="Arial"/>
                <a:cs typeface="Arial"/>
              </a:rPr>
              <a:t>a</a:t>
            </a:r>
            <a:r>
              <a:rPr lang="en-US" sz="2400" b="1" spc="-7" baseline="25745" dirty="0">
                <a:solidFill>
                  <a:srgbClr val="FF0000"/>
                </a:solidFill>
                <a:latin typeface="Arial"/>
                <a:cs typeface="Arial"/>
              </a:rPr>
              <a:t>2</a:t>
            </a:r>
            <a:r>
              <a:rPr lang="en-US" sz="2400" b="1" baseline="25745" dirty="0">
                <a:solidFill>
                  <a:srgbClr val="FF0000"/>
                </a:solidFill>
                <a:latin typeface="Arial"/>
                <a:cs typeface="Arial"/>
              </a:rPr>
              <a:t>+</a:t>
            </a:r>
            <a:r>
              <a:rPr lang="en-US" sz="2400" b="1" dirty="0">
                <a:solidFill>
                  <a:srgbClr val="FF0000"/>
                </a:solidFill>
                <a:latin typeface="Arial"/>
                <a:cs typeface="Arial"/>
              </a:rPr>
              <a:t>-</a:t>
            </a:r>
            <a:r>
              <a:rPr lang="en-US" sz="2400" b="1" spc="10" dirty="0">
                <a:solidFill>
                  <a:srgbClr val="FF0000"/>
                </a:solidFill>
                <a:latin typeface="Arial"/>
                <a:cs typeface="Arial"/>
              </a:rPr>
              <a:t> </a:t>
            </a:r>
            <a:r>
              <a:rPr lang="en-US" sz="2400" b="1" dirty="0" smtClean="0">
                <a:solidFill>
                  <a:srgbClr val="FF0000"/>
                </a:solidFill>
                <a:latin typeface="Arial"/>
                <a:cs typeface="Arial"/>
              </a:rPr>
              <a:t>channels</a:t>
            </a:r>
            <a:r>
              <a:rPr lang="en-US" sz="2400" b="1" spc="-25" dirty="0" smtClean="0">
                <a:solidFill>
                  <a:srgbClr val="FF0000"/>
                </a:solidFill>
                <a:latin typeface="Arial"/>
                <a:cs typeface="Arial"/>
              </a:rPr>
              <a:t>.</a:t>
            </a:r>
            <a:endParaRPr lang="en-US" sz="2400" b="1" dirty="0" smtClean="0">
              <a:solidFill>
                <a:srgbClr val="FF0000"/>
              </a:solidFill>
              <a:latin typeface="Arial"/>
              <a:cs typeface="Arial"/>
            </a:endParaRPr>
          </a:p>
          <a:p>
            <a:pPr marL="315595" marR="5080" indent="-302895">
              <a:lnSpc>
                <a:spcPct val="100000"/>
              </a:lnSpc>
              <a:buFont typeface="Arial"/>
              <a:buChar char="•"/>
              <a:tabLst>
                <a:tab pos="316230" algn="l"/>
              </a:tabLst>
            </a:pPr>
            <a:r>
              <a:rPr sz="3100" b="1" dirty="0" smtClean="0">
                <a:latin typeface="Arial"/>
                <a:cs typeface="Arial"/>
              </a:rPr>
              <a:t>The</a:t>
            </a:r>
            <a:r>
              <a:rPr sz="3100" b="1" spc="-30" dirty="0" smtClean="0">
                <a:latin typeface="Arial"/>
                <a:cs typeface="Arial"/>
              </a:rPr>
              <a:t> </a:t>
            </a:r>
            <a:r>
              <a:rPr sz="3100" b="1" dirty="0">
                <a:latin typeface="Arial"/>
                <a:cs typeface="Arial"/>
              </a:rPr>
              <a:t>result is</a:t>
            </a:r>
            <a:r>
              <a:rPr sz="3100" b="1" spc="-10" dirty="0">
                <a:latin typeface="Arial"/>
                <a:cs typeface="Arial"/>
              </a:rPr>
              <a:t> </a:t>
            </a:r>
            <a:r>
              <a:rPr sz="3100" b="1" dirty="0">
                <a:latin typeface="Arial"/>
                <a:cs typeface="Arial"/>
              </a:rPr>
              <a:t>a</a:t>
            </a:r>
            <a:r>
              <a:rPr sz="3100" b="1" spc="-5" dirty="0">
                <a:latin typeface="Arial"/>
                <a:cs typeface="Arial"/>
              </a:rPr>
              <a:t> </a:t>
            </a:r>
            <a:r>
              <a:rPr sz="3100" b="1" dirty="0">
                <a:latin typeface="Arial"/>
                <a:cs typeface="Arial"/>
              </a:rPr>
              <a:t>marked</a:t>
            </a:r>
            <a:r>
              <a:rPr sz="3100" b="1" spc="-5" dirty="0">
                <a:latin typeface="Arial"/>
                <a:cs typeface="Arial"/>
              </a:rPr>
              <a:t> </a:t>
            </a:r>
            <a:r>
              <a:rPr sz="3100" b="1" dirty="0">
                <a:latin typeface="Arial"/>
                <a:cs typeface="Arial"/>
              </a:rPr>
              <a:t>decrease</a:t>
            </a:r>
            <a:r>
              <a:rPr sz="3100" b="1" spc="-15" dirty="0">
                <a:latin typeface="Arial"/>
                <a:cs typeface="Arial"/>
              </a:rPr>
              <a:t> </a:t>
            </a:r>
            <a:r>
              <a:rPr sz="3100" b="1" dirty="0">
                <a:latin typeface="Arial"/>
                <a:cs typeface="Arial"/>
              </a:rPr>
              <a:t>in transmembrane</a:t>
            </a:r>
            <a:r>
              <a:rPr sz="3100" b="1" spc="-20" dirty="0">
                <a:latin typeface="Arial"/>
                <a:cs typeface="Arial"/>
              </a:rPr>
              <a:t> </a:t>
            </a:r>
            <a:r>
              <a:rPr sz="3100" b="1" dirty="0">
                <a:latin typeface="Arial"/>
                <a:cs typeface="Arial"/>
              </a:rPr>
              <a:t>calcium</a:t>
            </a:r>
            <a:r>
              <a:rPr sz="3100" b="1" spc="-10" dirty="0">
                <a:latin typeface="Arial"/>
                <a:cs typeface="Arial"/>
              </a:rPr>
              <a:t> </a:t>
            </a:r>
            <a:r>
              <a:rPr sz="3100" b="1" dirty="0">
                <a:latin typeface="Arial"/>
                <a:cs typeface="Arial"/>
              </a:rPr>
              <a:t>current,</a:t>
            </a:r>
            <a:r>
              <a:rPr sz="3100" b="1" spc="-10" dirty="0">
                <a:latin typeface="Arial"/>
                <a:cs typeface="Arial"/>
              </a:rPr>
              <a:t> </a:t>
            </a:r>
            <a:r>
              <a:rPr sz="3100" b="1" dirty="0">
                <a:latin typeface="Arial"/>
                <a:cs typeface="Arial"/>
              </a:rPr>
              <a:t>which in</a:t>
            </a:r>
            <a:r>
              <a:rPr sz="3100" b="1" spc="-15" dirty="0">
                <a:latin typeface="Arial"/>
                <a:cs typeface="Arial"/>
              </a:rPr>
              <a:t> </a:t>
            </a:r>
            <a:r>
              <a:rPr sz="3100" b="1" dirty="0">
                <a:latin typeface="Arial"/>
                <a:cs typeface="Arial"/>
              </a:rPr>
              <a:t>smooth</a:t>
            </a:r>
            <a:r>
              <a:rPr sz="3100" b="1" spc="-10" dirty="0">
                <a:latin typeface="Arial"/>
                <a:cs typeface="Arial"/>
              </a:rPr>
              <a:t> </a:t>
            </a:r>
            <a:r>
              <a:rPr sz="3100" b="1" dirty="0">
                <a:latin typeface="Arial"/>
                <a:cs typeface="Arial"/>
              </a:rPr>
              <a:t>muscle</a:t>
            </a:r>
            <a:r>
              <a:rPr sz="3100" b="1" spc="-10" dirty="0">
                <a:latin typeface="Arial"/>
                <a:cs typeface="Arial"/>
              </a:rPr>
              <a:t> </a:t>
            </a:r>
            <a:r>
              <a:rPr sz="3100" b="1" dirty="0">
                <a:latin typeface="Arial"/>
                <a:cs typeface="Arial"/>
              </a:rPr>
              <a:t>results</a:t>
            </a:r>
            <a:r>
              <a:rPr sz="3100" b="1" spc="-10" dirty="0">
                <a:latin typeface="Arial"/>
                <a:cs typeface="Arial"/>
              </a:rPr>
              <a:t> </a:t>
            </a:r>
            <a:r>
              <a:rPr sz="3100" b="1" dirty="0">
                <a:latin typeface="Arial"/>
                <a:cs typeface="Arial"/>
              </a:rPr>
              <a:t>in</a:t>
            </a:r>
            <a:r>
              <a:rPr sz="3100" b="1" spc="-15" dirty="0">
                <a:latin typeface="Arial"/>
                <a:cs typeface="Arial"/>
              </a:rPr>
              <a:t> </a:t>
            </a:r>
            <a:r>
              <a:rPr sz="3100" b="1" dirty="0">
                <a:latin typeface="Arial"/>
                <a:cs typeface="Arial"/>
              </a:rPr>
              <a:t>long- lasting</a:t>
            </a:r>
            <a:r>
              <a:rPr sz="3100" b="1" spc="-35" dirty="0">
                <a:latin typeface="Arial"/>
                <a:cs typeface="Arial"/>
              </a:rPr>
              <a:t> </a:t>
            </a:r>
            <a:r>
              <a:rPr sz="3100" b="1" dirty="0">
                <a:latin typeface="Arial"/>
                <a:cs typeface="Arial"/>
              </a:rPr>
              <a:t>relaxation.</a:t>
            </a:r>
            <a:endParaRPr sz="3100" dirty="0">
              <a:latin typeface="Arial"/>
              <a:cs typeface="Arial"/>
            </a:endParaRPr>
          </a:p>
          <a:p>
            <a:pPr marL="315595" marR="205740" indent="-302895">
              <a:lnSpc>
                <a:spcPct val="100000"/>
              </a:lnSpc>
              <a:spcBef>
                <a:spcPts val="745"/>
              </a:spcBef>
              <a:buFont typeface="Arial"/>
              <a:buChar char="•"/>
              <a:tabLst>
                <a:tab pos="316230" algn="l"/>
              </a:tabLst>
            </a:pPr>
            <a:r>
              <a:rPr sz="3100" b="1" dirty="0">
                <a:latin typeface="Arial"/>
                <a:cs typeface="Arial"/>
              </a:rPr>
              <a:t>In</a:t>
            </a:r>
            <a:r>
              <a:rPr sz="3100" b="1" spc="-15" dirty="0">
                <a:latin typeface="Arial"/>
                <a:cs typeface="Arial"/>
              </a:rPr>
              <a:t> </a:t>
            </a:r>
            <a:r>
              <a:rPr sz="3100" b="1" dirty="0">
                <a:latin typeface="Arial"/>
                <a:cs typeface="Arial"/>
              </a:rPr>
              <a:t>cardiac</a:t>
            </a:r>
            <a:r>
              <a:rPr sz="3100" b="1" spc="-15" dirty="0">
                <a:latin typeface="Arial"/>
                <a:cs typeface="Arial"/>
              </a:rPr>
              <a:t> </a:t>
            </a:r>
            <a:r>
              <a:rPr sz="3100" b="1" dirty="0">
                <a:latin typeface="Arial"/>
                <a:cs typeface="Arial"/>
              </a:rPr>
              <a:t>muscle</a:t>
            </a:r>
            <a:r>
              <a:rPr sz="3100" b="1" spc="-15" dirty="0">
                <a:latin typeface="Arial"/>
                <a:cs typeface="Arial"/>
              </a:rPr>
              <a:t> </a:t>
            </a:r>
            <a:r>
              <a:rPr sz="3100" b="1" spc="-5" dirty="0">
                <a:latin typeface="Arial"/>
                <a:cs typeface="Arial"/>
              </a:rPr>
              <a:t>r</a:t>
            </a:r>
            <a:r>
              <a:rPr sz="3100" b="1" dirty="0">
                <a:latin typeface="Arial"/>
                <a:cs typeface="Arial"/>
              </a:rPr>
              <a:t>esults in</a:t>
            </a:r>
            <a:r>
              <a:rPr sz="3100" b="1" spc="-10" dirty="0">
                <a:latin typeface="Arial"/>
                <a:cs typeface="Arial"/>
              </a:rPr>
              <a:t> </a:t>
            </a:r>
            <a:r>
              <a:rPr sz="3100" b="1" spc="-5" dirty="0">
                <a:latin typeface="Arial"/>
                <a:cs typeface="Arial"/>
              </a:rPr>
              <a:t>r</a:t>
            </a:r>
            <a:r>
              <a:rPr sz="3100" b="1" dirty="0">
                <a:latin typeface="Arial"/>
                <a:cs typeface="Arial"/>
              </a:rPr>
              <a:t>eduction in</a:t>
            </a:r>
            <a:r>
              <a:rPr sz="3100" b="1" spc="-15" dirty="0">
                <a:latin typeface="Arial"/>
                <a:cs typeface="Arial"/>
              </a:rPr>
              <a:t> </a:t>
            </a:r>
            <a:r>
              <a:rPr sz="3100" b="1" dirty="0">
                <a:latin typeface="Arial"/>
                <a:cs typeface="Arial"/>
              </a:rPr>
              <a:t>contractility</a:t>
            </a:r>
            <a:r>
              <a:rPr sz="3100" b="1" spc="-5" dirty="0">
                <a:latin typeface="Arial"/>
                <a:cs typeface="Arial"/>
              </a:rPr>
              <a:t> </a:t>
            </a:r>
            <a:r>
              <a:rPr sz="3100" b="1" dirty="0">
                <a:latin typeface="Arial"/>
                <a:cs typeface="Arial"/>
              </a:rPr>
              <a:t>and</a:t>
            </a:r>
            <a:r>
              <a:rPr sz="3100" b="1" spc="-10" dirty="0">
                <a:latin typeface="Arial"/>
                <a:cs typeface="Arial"/>
              </a:rPr>
              <a:t> </a:t>
            </a:r>
            <a:r>
              <a:rPr sz="3100" b="1" dirty="0">
                <a:latin typeface="Arial"/>
                <a:cs typeface="Arial"/>
              </a:rPr>
              <a:t>decreases</a:t>
            </a:r>
            <a:r>
              <a:rPr sz="3100" b="1" spc="-25" dirty="0">
                <a:latin typeface="Arial"/>
                <a:cs typeface="Arial"/>
              </a:rPr>
              <a:t> </a:t>
            </a:r>
            <a:r>
              <a:rPr sz="3100" b="1" dirty="0">
                <a:latin typeface="Arial"/>
                <a:cs typeface="Arial"/>
              </a:rPr>
              <a:t>in</a:t>
            </a:r>
            <a:r>
              <a:rPr sz="3100" b="1" spc="-15" dirty="0">
                <a:latin typeface="Arial"/>
                <a:cs typeface="Arial"/>
              </a:rPr>
              <a:t> </a:t>
            </a:r>
            <a:r>
              <a:rPr sz="3100" b="1" dirty="0">
                <a:latin typeface="Arial"/>
                <a:cs typeface="Arial"/>
              </a:rPr>
              <a:t>sinus node</a:t>
            </a:r>
            <a:r>
              <a:rPr sz="3100" b="1" spc="-30" dirty="0">
                <a:latin typeface="Arial"/>
                <a:cs typeface="Arial"/>
              </a:rPr>
              <a:t> </a:t>
            </a:r>
            <a:r>
              <a:rPr sz="3100" b="1" dirty="0">
                <a:latin typeface="Arial"/>
                <a:cs typeface="Arial"/>
              </a:rPr>
              <a:t>pacemaker</a:t>
            </a:r>
            <a:r>
              <a:rPr sz="3100" b="1" spc="-20" dirty="0">
                <a:latin typeface="Arial"/>
                <a:cs typeface="Arial"/>
              </a:rPr>
              <a:t> </a:t>
            </a:r>
            <a:r>
              <a:rPr sz="3100" b="1" dirty="0">
                <a:latin typeface="Arial"/>
                <a:cs typeface="Arial"/>
              </a:rPr>
              <a:t>rate</a:t>
            </a:r>
            <a:r>
              <a:rPr sz="3100" b="1" spc="10" dirty="0">
                <a:latin typeface="Arial"/>
                <a:cs typeface="Arial"/>
              </a:rPr>
              <a:t> </a:t>
            </a:r>
            <a:r>
              <a:rPr sz="3100" b="1" dirty="0">
                <a:latin typeface="Arial"/>
                <a:cs typeface="Arial"/>
              </a:rPr>
              <a:t>and</a:t>
            </a:r>
            <a:r>
              <a:rPr sz="3100" b="1" spc="-20" dirty="0">
                <a:latin typeface="Arial"/>
                <a:cs typeface="Arial"/>
              </a:rPr>
              <a:t> </a:t>
            </a:r>
            <a:r>
              <a:rPr sz="3100" b="1" dirty="0">
                <a:latin typeface="Arial"/>
                <a:cs typeface="Arial"/>
              </a:rPr>
              <a:t>atrio- </a:t>
            </a:r>
            <a:r>
              <a:rPr sz="3100" b="1" spc="-5" dirty="0">
                <a:latin typeface="Arial"/>
                <a:cs typeface="Arial"/>
              </a:rPr>
              <a:t>ventricula</a:t>
            </a:r>
            <a:r>
              <a:rPr sz="3100" b="1" dirty="0">
                <a:latin typeface="Arial"/>
                <a:cs typeface="Arial"/>
              </a:rPr>
              <a:t>r</a:t>
            </a:r>
            <a:r>
              <a:rPr sz="3100" b="1" spc="-15" dirty="0">
                <a:latin typeface="Arial"/>
                <a:cs typeface="Arial"/>
              </a:rPr>
              <a:t> </a:t>
            </a:r>
            <a:r>
              <a:rPr sz="3100" b="1" dirty="0">
                <a:latin typeface="Arial"/>
                <a:cs typeface="Arial"/>
              </a:rPr>
              <a:t>node</a:t>
            </a:r>
            <a:r>
              <a:rPr sz="3100" b="1" spc="-25" dirty="0">
                <a:latin typeface="Arial"/>
                <a:cs typeface="Arial"/>
              </a:rPr>
              <a:t> </a:t>
            </a:r>
            <a:r>
              <a:rPr sz="3100" b="1" spc="-5" dirty="0">
                <a:latin typeface="Arial"/>
                <a:cs typeface="Arial"/>
              </a:rPr>
              <a:t>conductio</a:t>
            </a:r>
            <a:r>
              <a:rPr sz="3100" b="1" dirty="0">
                <a:latin typeface="Arial"/>
                <a:cs typeface="Arial"/>
              </a:rPr>
              <a:t>n</a:t>
            </a:r>
            <a:r>
              <a:rPr sz="3100" b="1" spc="-10" dirty="0">
                <a:latin typeface="Arial"/>
                <a:cs typeface="Arial"/>
              </a:rPr>
              <a:t> </a:t>
            </a:r>
            <a:r>
              <a:rPr sz="3100" b="1" spc="-5" dirty="0">
                <a:latin typeface="Arial"/>
                <a:cs typeface="Arial"/>
              </a:rPr>
              <a:t>velocity</a:t>
            </a:r>
            <a:r>
              <a:rPr sz="3100" b="1" spc="-5" dirty="0" smtClean="0">
                <a:latin typeface="Arial"/>
                <a:cs typeface="Arial"/>
              </a:rPr>
              <a:t>.</a:t>
            </a:r>
            <a:r>
              <a:rPr lang="en-US" sz="3100" b="1" spc="-5" dirty="0" smtClean="0">
                <a:latin typeface="Arial"/>
                <a:cs typeface="Arial"/>
              </a:rPr>
              <a:t> </a:t>
            </a:r>
            <a:r>
              <a:rPr lang="en-US" sz="3100" b="1" spc="-5" dirty="0" smtClean="0">
                <a:solidFill>
                  <a:srgbClr val="92D050"/>
                </a:solidFill>
                <a:latin typeface="Arial"/>
                <a:cs typeface="Arial"/>
              </a:rPr>
              <a:t>(</a:t>
            </a:r>
            <a:r>
              <a:rPr lang="en-US" sz="2400" b="1" spc="-5" dirty="0" smtClean="0">
                <a:solidFill>
                  <a:srgbClr val="92D050"/>
                </a:solidFill>
                <a:latin typeface="Arial"/>
                <a:cs typeface="Arial"/>
              </a:rPr>
              <a:t>in the case of </a:t>
            </a:r>
            <a:r>
              <a:rPr lang="en-US" sz="2400" dirty="0">
                <a:solidFill>
                  <a:srgbClr val="92D050"/>
                </a:solidFill>
              </a:rPr>
              <a:t>Verapamil</a:t>
            </a:r>
            <a:r>
              <a:rPr lang="en-US" sz="2400" spc="-20" dirty="0">
                <a:solidFill>
                  <a:srgbClr val="92D050"/>
                </a:solidFill>
              </a:rPr>
              <a:t> </a:t>
            </a:r>
            <a:r>
              <a:rPr lang="en-US" sz="2400" dirty="0">
                <a:solidFill>
                  <a:srgbClr val="92D050"/>
                </a:solidFill>
              </a:rPr>
              <a:t>and</a:t>
            </a:r>
            <a:r>
              <a:rPr lang="en-US" sz="2400" spc="-25" dirty="0">
                <a:solidFill>
                  <a:srgbClr val="92D050"/>
                </a:solidFill>
              </a:rPr>
              <a:t> </a:t>
            </a:r>
            <a:r>
              <a:rPr lang="en-US" sz="2400" dirty="0" err="1" smtClean="0">
                <a:solidFill>
                  <a:srgbClr val="92D050"/>
                </a:solidFill>
              </a:rPr>
              <a:t>dilt</a:t>
            </a:r>
            <a:r>
              <a:rPr lang="en-US" sz="2400" spc="-5" dirty="0" err="1" smtClean="0">
                <a:solidFill>
                  <a:srgbClr val="92D050"/>
                </a:solidFill>
              </a:rPr>
              <a:t>i</a:t>
            </a:r>
            <a:r>
              <a:rPr lang="en-US" sz="2400" dirty="0" err="1" smtClean="0">
                <a:solidFill>
                  <a:srgbClr val="92D050"/>
                </a:solidFill>
              </a:rPr>
              <a:t>azem</a:t>
            </a:r>
            <a:r>
              <a:rPr lang="en-US" sz="2400" dirty="0" smtClean="0">
                <a:solidFill>
                  <a:srgbClr val="92D050"/>
                </a:solidFill>
              </a:rPr>
              <a:t> “check the next slide </a:t>
            </a:r>
            <a:r>
              <a:rPr lang="en-US" sz="2400" dirty="0" smtClean="0">
                <a:solidFill>
                  <a:srgbClr val="92D050"/>
                </a:solidFill>
                <a:sym typeface="Wingdings" pitchFamily="2" charset="2"/>
              </a:rPr>
              <a:t></a:t>
            </a:r>
            <a:r>
              <a:rPr lang="en-US" sz="2400" dirty="0" smtClean="0">
                <a:solidFill>
                  <a:srgbClr val="92D050"/>
                </a:solidFill>
              </a:rPr>
              <a:t>”</a:t>
            </a:r>
            <a:r>
              <a:rPr lang="en-US" sz="2400" b="1" spc="-5" dirty="0" smtClean="0">
                <a:solidFill>
                  <a:srgbClr val="92D050"/>
                </a:solidFill>
                <a:latin typeface="Arial"/>
                <a:cs typeface="Arial"/>
              </a:rPr>
              <a:t>)</a:t>
            </a:r>
            <a:endParaRPr sz="2400" dirty="0">
              <a:solidFill>
                <a:srgbClr val="92D050"/>
              </a:solidFill>
              <a:latin typeface="Arial"/>
              <a:cs typeface="Arial"/>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9900" y="504825"/>
            <a:ext cx="9829800" cy="5539978"/>
          </a:xfrm>
        </p:spPr>
        <p:txBody>
          <a:bodyPr/>
          <a:lstStyle/>
          <a:p>
            <a:r>
              <a:rPr lang="en-US" sz="3000" b="0" dirty="0" smtClean="0"/>
              <a:t>- </a:t>
            </a:r>
            <a:r>
              <a:rPr lang="en-US" sz="3000" dirty="0" smtClean="0"/>
              <a:t>Verapamil</a:t>
            </a:r>
            <a:r>
              <a:rPr lang="en-US" sz="3000" b="0" spc="-20" dirty="0" smtClean="0"/>
              <a:t> </a:t>
            </a:r>
            <a:r>
              <a:rPr lang="en-US" sz="3000" b="0" dirty="0"/>
              <a:t>and</a:t>
            </a:r>
            <a:r>
              <a:rPr lang="en-US" sz="3000" b="0" spc="-25" dirty="0"/>
              <a:t> </a:t>
            </a:r>
            <a:r>
              <a:rPr lang="en-US" sz="3000" dirty="0" err="1" smtClean="0"/>
              <a:t>Dilt</a:t>
            </a:r>
            <a:r>
              <a:rPr lang="en-US" sz="3000" spc="-5" dirty="0" err="1" smtClean="0"/>
              <a:t>i</a:t>
            </a:r>
            <a:r>
              <a:rPr lang="en-US" sz="3000" dirty="0" err="1" smtClean="0"/>
              <a:t>azem</a:t>
            </a:r>
            <a:r>
              <a:rPr lang="en-US" sz="3000" b="0" dirty="0" smtClean="0"/>
              <a:t> act on both cardiac and smooth muscles while </a:t>
            </a:r>
            <a:r>
              <a:rPr lang="en-US" sz="3000" spc="-5" dirty="0" err="1" smtClean="0"/>
              <a:t>Dihydropyridine</a:t>
            </a:r>
            <a:r>
              <a:rPr lang="en-US" sz="3000" dirty="0" err="1" smtClean="0"/>
              <a:t>s</a:t>
            </a:r>
            <a:r>
              <a:rPr lang="en-US" sz="3000" b="0" dirty="0" smtClean="0"/>
              <a:t> act only on smooth muscles (it has no effect on cardiac muscle); so they only produce vasodilation associated with reflex sympathetic stimulation and reflex sodium and water retention and that </a:t>
            </a:r>
            <a:r>
              <a:rPr lang="en-US" sz="3000" b="0" u="sng" dirty="0" smtClean="0"/>
              <a:t>won’t happen in </a:t>
            </a:r>
            <a:r>
              <a:rPr lang="en-US" sz="3000" b="0" u="sng" dirty="0"/>
              <a:t>Verapamil</a:t>
            </a:r>
            <a:r>
              <a:rPr lang="en-US" sz="3000" b="0" u="sng" spc="-20" dirty="0"/>
              <a:t> </a:t>
            </a:r>
            <a:r>
              <a:rPr lang="en-US" sz="3000" b="0" u="sng" dirty="0"/>
              <a:t>and</a:t>
            </a:r>
            <a:r>
              <a:rPr lang="en-US" sz="3000" b="0" u="sng" spc="-25" dirty="0"/>
              <a:t> </a:t>
            </a:r>
            <a:r>
              <a:rPr lang="en-US" sz="3000" b="0" u="sng" dirty="0" err="1" smtClean="0"/>
              <a:t>Dilt</a:t>
            </a:r>
            <a:r>
              <a:rPr lang="en-US" sz="3000" b="0" u="sng" spc="-5" dirty="0" err="1" smtClean="0"/>
              <a:t>i</a:t>
            </a:r>
            <a:r>
              <a:rPr lang="en-US" sz="3000" b="0" u="sng" dirty="0" err="1" smtClean="0"/>
              <a:t>azem</a:t>
            </a:r>
            <a:r>
              <a:rPr lang="en-US" sz="3000" b="0" dirty="0" smtClean="0"/>
              <a:t> since they affect the muscles’ of the heart itself “tissue of the heart”      in which they </a:t>
            </a:r>
            <a:r>
              <a:rPr lang="en-US" sz="3000" u="sng" dirty="0" smtClean="0"/>
              <a:t>reduce</a:t>
            </a:r>
            <a:r>
              <a:rPr lang="en-US" sz="3000" b="0" dirty="0" smtClean="0"/>
              <a:t>: SA node rate, contractility of the heart and conduction velocity in the AV nodes (there is no reflex sympathetic stimulation nor reflex tachycardia while </a:t>
            </a:r>
            <a:r>
              <a:rPr lang="en-US" sz="3000" b="0" spc="-5" dirty="0" err="1"/>
              <a:t>Dihydropyridine</a:t>
            </a:r>
            <a:r>
              <a:rPr lang="en-US" sz="3000" b="0" dirty="0" err="1"/>
              <a:t>s</a:t>
            </a:r>
            <a:r>
              <a:rPr lang="en-US" sz="3000" b="0" dirty="0"/>
              <a:t> </a:t>
            </a:r>
            <a:r>
              <a:rPr lang="en-US" sz="3000" b="0" dirty="0" smtClean="0"/>
              <a:t>do cause these reflexes).</a:t>
            </a:r>
            <a:endParaRPr lang="en-US" sz="3000" b="0" dirty="0"/>
          </a:p>
        </p:txBody>
      </p:sp>
      <p:sp>
        <p:nvSpPr>
          <p:cNvPr id="4" name="Right Arrow 3"/>
          <p:cNvSpPr/>
          <p:nvPr/>
        </p:nvSpPr>
        <p:spPr>
          <a:xfrm>
            <a:off x="3822700" y="3857625"/>
            <a:ext cx="457200" cy="152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5727700" y="7014091"/>
            <a:ext cx="4650312" cy="369332"/>
          </a:xfrm>
          <a:prstGeom prst="rect">
            <a:avLst/>
          </a:prstGeom>
          <a:noFill/>
        </p:spPr>
        <p:txBody>
          <a:bodyPr wrap="none" rtlCol="0">
            <a:spAutoFit/>
          </a:bodyPr>
          <a:lstStyle/>
          <a:p>
            <a:r>
              <a:rPr lang="en-US" dirty="0" smtClean="0">
                <a:solidFill>
                  <a:srgbClr val="00B0F0"/>
                </a:solidFill>
              </a:rPr>
              <a:t>Additional slide “mentioned during the lecture”</a:t>
            </a:r>
            <a:endParaRPr lang="en-US" dirty="0">
              <a:solidFill>
                <a:srgbClr val="00B0F0"/>
              </a:solidFill>
            </a:endParaRPr>
          </a:p>
        </p:txBody>
      </p:sp>
    </p:spTree>
    <p:extLst>
      <p:ext uri="{BB962C8B-B14F-4D97-AF65-F5344CB8AC3E}">
        <p14:creationId xmlns:p14="http://schemas.microsoft.com/office/powerpoint/2010/main" val="137403580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777498" y="352425"/>
            <a:ext cx="7138682" cy="1089660"/>
          </a:xfrm>
          <a:prstGeom prst="rect">
            <a:avLst/>
          </a:prstGeom>
        </p:spPr>
        <p:txBody>
          <a:bodyPr vert="horz" wrap="square" lIns="0" tIns="256852" rIns="0" bIns="0" rtlCol="0">
            <a:spAutoFit/>
          </a:bodyPr>
          <a:lstStyle/>
          <a:p>
            <a:pPr marL="44450">
              <a:lnSpc>
                <a:spcPct val="100000"/>
              </a:lnSpc>
            </a:pPr>
            <a:r>
              <a:rPr sz="4400" spc="-30" dirty="0"/>
              <a:t>Calciu</a:t>
            </a:r>
            <a:r>
              <a:rPr sz="4400" spc="-40" dirty="0"/>
              <a:t>m</a:t>
            </a:r>
            <a:r>
              <a:rPr sz="4400" spc="10" dirty="0"/>
              <a:t> </a:t>
            </a:r>
            <a:r>
              <a:rPr sz="4400" spc="-35" dirty="0"/>
              <a:t>Channe</a:t>
            </a:r>
            <a:r>
              <a:rPr sz="4400" spc="-15" dirty="0"/>
              <a:t>l</a:t>
            </a:r>
            <a:r>
              <a:rPr sz="4400" spc="15" dirty="0"/>
              <a:t> </a:t>
            </a:r>
            <a:r>
              <a:rPr sz="4400" spc="-25" dirty="0"/>
              <a:t>Blockers</a:t>
            </a:r>
            <a:endParaRPr sz="4400" dirty="0"/>
          </a:p>
        </p:txBody>
      </p:sp>
      <p:sp>
        <p:nvSpPr>
          <p:cNvPr id="5" name="object 5"/>
          <p:cNvSpPr txBox="1"/>
          <p:nvPr/>
        </p:nvSpPr>
        <p:spPr>
          <a:xfrm>
            <a:off x="1453267" y="1647825"/>
            <a:ext cx="8008372" cy="4555093"/>
          </a:xfrm>
          <a:prstGeom prst="rect">
            <a:avLst/>
          </a:prstGeom>
        </p:spPr>
        <p:txBody>
          <a:bodyPr vert="horz" wrap="square" lIns="0" tIns="0" rIns="0" bIns="0" rtlCol="0">
            <a:spAutoFit/>
          </a:bodyPr>
          <a:lstStyle/>
          <a:p>
            <a:pPr marL="315595" marR="5080" indent="-302895">
              <a:lnSpc>
                <a:spcPct val="100000"/>
              </a:lnSpc>
              <a:buFont typeface="Arial"/>
              <a:buChar char="•"/>
              <a:tabLst>
                <a:tab pos="316230" algn="l"/>
              </a:tabLst>
            </a:pPr>
            <a:r>
              <a:rPr sz="3200" b="1" u="sng" spc="-25" dirty="0">
                <a:latin typeface="Arial"/>
                <a:cs typeface="Arial"/>
              </a:rPr>
              <a:t>Potassiu</a:t>
            </a:r>
            <a:r>
              <a:rPr sz="3200" b="1" u="sng" spc="-30" dirty="0">
                <a:latin typeface="Arial"/>
                <a:cs typeface="Arial"/>
              </a:rPr>
              <a:t>m</a:t>
            </a:r>
            <a:r>
              <a:rPr sz="3200" b="1" u="sng" spc="-20" dirty="0">
                <a:latin typeface="Arial"/>
                <a:cs typeface="Arial"/>
              </a:rPr>
              <a:t> </a:t>
            </a:r>
            <a:r>
              <a:rPr sz="3200" b="1" u="sng" spc="-25" dirty="0">
                <a:latin typeface="Arial"/>
                <a:cs typeface="Arial"/>
              </a:rPr>
              <a:t>channel</a:t>
            </a:r>
            <a:r>
              <a:rPr sz="3200" b="1" u="sng" spc="-20" dirty="0">
                <a:latin typeface="Arial"/>
                <a:cs typeface="Arial"/>
              </a:rPr>
              <a:t>s</a:t>
            </a:r>
            <a:r>
              <a:rPr sz="3200" b="1" u="sng" spc="-10" dirty="0">
                <a:latin typeface="Arial"/>
                <a:cs typeface="Arial"/>
              </a:rPr>
              <a:t> </a:t>
            </a:r>
            <a:r>
              <a:rPr sz="3200" b="1" spc="-15" dirty="0">
                <a:latin typeface="Arial"/>
                <a:cs typeface="Arial"/>
              </a:rPr>
              <a:t>i</a:t>
            </a:r>
            <a:r>
              <a:rPr sz="3200" b="1" spc="-20" dirty="0">
                <a:latin typeface="Arial"/>
                <a:cs typeface="Arial"/>
              </a:rPr>
              <a:t>n </a:t>
            </a:r>
            <a:r>
              <a:rPr sz="3200" b="1" spc="-25" dirty="0">
                <a:latin typeface="Arial"/>
                <a:cs typeface="Arial"/>
              </a:rPr>
              <a:t>vascular smoot</a:t>
            </a:r>
            <a:r>
              <a:rPr sz="3200" b="1" spc="-20" dirty="0">
                <a:latin typeface="Arial"/>
                <a:cs typeface="Arial"/>
              </a:rPr>
              <a:t>h</a:t>
            </a:r>
            <a:r>
              <a:rPr sz="3200" b="1" spc="-15" dirty="0">
                <a:latin typeface="Arial"/>
                <a:cs typeface="Arial"/>
              </a:rPr>
              <a:t> </a:t>
            </a:r>
            <a:r>
              <a:rPr sz="3200" b="1" spc="-25" dirty="0">
                <a:latin typeface="Arial"/>
                <a:cs typeface="Arial"/>
              </a:rPr>
              <a:t>muscl</a:t>
            </a:r>
            <a:r>
              <a:rPr sz="3200" b="1" spc="-20" dirty="0">
                <a:latin typeface="Arial"/>
                <a:cs typeface="Arial"/>
              </a:rPr>
              <a:t>e</a:t>
            </a:r>
            <a:r>
              <a:rPr sz="3200" b="1" spc="-15" dirty="0">
                <a:latin typeface="Arial"/>
                <a:cs typeface="Arial"/>
              </a:rPr>
              <a:t> </a:t>
            </a:r>
            <a:r>
              <a:rPr sz="3200" b="1" spc="-25" dirty="0">
                <a:latin typeface="Arial"/>
                <a:cs typeface="Arial"/>
              </a:rPr>
              <a:t>ar</a:t>
            </a:r>
            <a:r>
              <a:rPr sz="3200" b="1" spc="-20" dirty="0">
                <a:latin typeface="Arial"/>
                <a:cs typeface="Arial"/>
              </a:rPr>
              <a:t>e</a:t>
            </a:r>
            <a:r>
              <a:rPr sz="3200" b="1" spc="5" dirty="0">
                <a:latin typeface="Arial"/>
                <a:cs typeface="Arial"/>
              </a:rPr>
              <a:t> </a:t>
            </a:r>
            <a:r>
              <a:rPr sz="3200" b="1" spc="-15" dirty="0">
                <a:latin typeface="Arial"/>
                <a:cs typeface="Arial"/>
              </a:rPr>
              <a:t>inhibited</a:t>
            </a:r>
            <a:r>
              <a:rPr sz="3200" b="1" spc="-25" dirty="0">
                <a:latin typeface="Arial"/>
                <a:cs typeface="Arial"/>
              </a:rPr>
              <a:t> </a:t>
            </a:r>
            <a:r>
              <a:rPr sz="3200" b="1" spc="-20" dirty="0">
                <a:latin typeface="Arial"/>
                <a:cs typeface="Arial"/>
              </a:rPr>
              <a:t>by</a:t>
            </a:r>
            <a:r>
              <a:rPr sz="3200" b="1" spc="-10" dirty="0">
                <a:latin typeface="Arial"/>
                <a:cs typeface="Arial"/>
              </a:rPr>
              <a:t> </a:t>
            </a:r>
            <a:r>
              <a:rPr sz="3200" b="1" u="sng" spc="-25" dirty="0">
                <a:solidFill>
                  <a:srgbClr val="92D050"/>
                </a:solidFill>
                <a:latin typeface="Arial"/>
                <a:cs typeface="Arial"/>
              </a:rPr>
              <a:t>vera</a:t>
            </a:r>
            <a:r>
              <a:rPr sz="3200" b="1" u="sng" spc="-20" dirty="0">
                <a:solidFill>
                  <a:srgbClr val="92D050"/>
                </a:solidFill>
                <a:latin typeface="Arial"/>
                <a:cs typeface="Arial"/>
              </a:rPr>
              <a:t>p</a:t>
            </a:r>
            <a:r>
              <a:rPr sz="3200" b="1" u="sng" spc="-25" dirty="0">
                <a:solidFill>
                  <a:srgbClr val="92D050"/>
                </a:solidFill>
                <a:latin typeface="Arial"/>
                <a:cs typeface="Arial"/>
              </a:rPr>
              <a:t>ami</a:t>
            </a:r>
            <a:r>
              <a:rPr sz="3200" b="1" u="sng" spc="-10" dirty="0">
                <a:solidFill>
                  <a:srgbClr val="92D050"/>
                </a:solidFill>
                <a:latin typeface="Arial"/>
                <a:cs typeface="Arial"/>
              </a:rPr>
              <a:t>l</a:t>
            </a:r>
            <a:r>
              <a:rPr sz="3200" b="1" spc="-10" dirty="0">
                <a:latin typeface="Arial"/>
                <a:cs typeface="Arial"/>
              </a:rPr>
              <a:t>,</a:t>
            </a:r>
            <a:r>
              <a:rPr sz="3200" b="1" spc="-15" dirty="0">
                <a:latin typeface="Arial"/>
                <a:cs typeface="Arial"/>
              </a:rPr>
              <a:t> </a:t>
            </a:r>
            <a:r>
              <a:rPr sz="3200" b="1" spc="-25" dirty="0">
                <a:latin typeface="Arial"/>
                <a:cs typeface="Arial"/>
              </a:rPr>
              <a:t>thu</a:t>
            </a:r>
            <a:r>
              <a:rPr sz="3200" b="1" spc="-20" dirty="0">
                <a:latin typeface="Arial"/>
                <a:cs typeface="Arial"/>
              </a:rPr>
              <a:t>s</a:t>
            </a:r>
            <a:r>
              <a:rPr sz="3200" b="1" spc="-15" dirty="0">
                <a:latin typeface="Arial"/>
                <a:cs typeface="Arial"/>
              </a:rPr>
              <a:t> </a:t>
            </a:r>
            <a:r>
              <a:rPr sz="3200" b="1" spc="-20" dirty="0">
                <a:latin typeface="Arial"/>
                <a:cs typeface="Arial"/>
              </a:rPr>
              <a:t>limiti</a:t>
            </a:r>
            <a:r>
              <a:rPr sz="3200" b="1" spc="-10" dirty="0">
                <a:latin typeface="Arial"/>
                <a:cs typeface="Arial"/>
              </a:rPr>
              <a:t>n</a:t>
            </a:r>
            <a:r>
              <a:rPr sz="3200" b="1" spc="-20" dirty="0">
                <a:latin typeface="Arial"/>
                <a:cs typeface="Arial"/>
              </a:rPr>
              <a:t>g</a:t>
            </a:r>
            <a:r>
              <a:rPr sz="3200" b="1" spc="-5" dirty="0">
                <a:latin typeface="Arial"/>
                <a:cs typeface="Arial"/>
              </a:rPr>
              <a:t> </a:t>
            </a:r>
            <a:r>
              <a:rPr sz="3200" b="1" spc="-25" dirty="0">
                <a:latin typeface="Arial"/>
                <a:cs typeface="Arial"/>
              </a:rPr>
              <a:t>the</a:t>
            </a:r>
            <a:r>
              <a:rPr sz="3200" b="1" spc="-20" dirty="0">
                <a:latin typeface="Arial"/>
                <a:cs typeface="Arial"/>
              </a:rPr>
              <a:t> vasodilation</a:t>
            </a:r>
            <a:r>
              <a:rPr sz="3200" b="1" spc="-15" dirty="0">
                <a:latin typeface="Arial"/>
                <a:cs typeface="Arial"/>
              </a:rPr>
              <a:t> </a:t>
            </a:r>
            <a:r>
              <a:rPr sz="3200" b="1" spc="-20" dirty="0">
                <a:latin typeface="Arial"/>
                <a:cs typeface="Arial"/>
              </a:rPr>
              <a:t>produced</a:t>
            </a:r>
            <a:r>
              <a:rPr sz="3200" b="1" spc="-35" dirty="0">
                <a:latin typeface="Arial"/>
                <a:cs typeface="Arial"/>
              </a:rPr>
              <a:t> </a:t>
            </a:r>
            <a:r>
              <a:rPr sz="3200" b="1" spc="-20" dirty="0">
                <a:latin typeface="Arial"/>
                <a:cs typeface="Arial"/>
              </a:rPr>
              <a:t>by</a:t>
            </a:r>
            <a:r>
              <a:rPr sz="3200" b="1" spc="-10" dirty="0">
                <a:latin typeface="Arial"/>
                <a:cs typeface="Arial"/>
              </a:rPr>
              <a:t> </a:t>
            </a:r>
            <a:r>
              <a:rPr sz="3200" b="1" spc="-20" dirty="0">
                <a:latin typeface="Arial"/>
                <a:cs typeface="Arial"/>
              </a:rPr>
              <a:t>this</a:t>
            </a:r>
            <a:r>
              <a:rPr sz="3200" b="1" spc="-10" dirty="0">
                <a:latin typeface="Arial"/>
                <a:cs typeface="Arial"/>
              </a:rPr>
              <a:t> </a:t>
            </a:r>
            <a:r>
              <a:rPr sz="3200" b="1" spc="-20" dirty="0">
                <a:latin typeface="Arial"/>
                <a:cs typeface="Arial"/>
              </a:rPr>
              <a:t>drug</a:t>
            </a:r>
            <a:r>
              <a:rPr sz="3200" b="1" spc="-20" dirty="0" smtClean="0">
                <a:latin typeface="Arial"/>
                <a:cs typeface="Arial"/>
              </a:rPr>
              <a:t>.</a:t>
            </a:r>
            <a:endParaRPr lang="en-US" sz="3200" b="1" spc="-20" dirty="0" smtClean="0">
              <a:latin typeface="Arial"/>
              <a:cs typeface="Arial"/>
            </a:endParaRPr>
          </a:p>
          <a:p>
            <a:pPr marL="315595" marR="5080" indent="-302895">
              <a:lnSpc>
                <a:spcPct val="100000"/>
              </a:lnSpc>
              <a:buFont typeface="Arial"/>
              <a:buChar char="•"/>
              <a:tabLst>
                <a:tab pos="316230" algn="l"/>
              </a:tabLst>
            </a:pPr>
            <a:r>
              <a:rPr lang="en-US" sz="3200" b="1" spc="-20" dirty="0" smtClean="0">
                <a:latin typeface="Arial"/>
                <a:cs typeface="Arial"/>
              </a:rPr>
              <a:t>And that’s the main difference between </a:t>
            </a:r>
            <a:r>
              <a:rPr lang="en-US" sz="3200" dirty="0"/>
              <a:t>Verapamil</a:t>
            </a:r>
            <a:r>
              <a:rPr lang="en-US" sz="3200" spc="-20" dirty="0"/>
              <a:t> </a:t>
            </a:r>
            <a:r>
              <a:rPr lang="en-US" sz="3200" dirty="0"/>
              <a:t>and</a:t>
            </a:r>
            <a:r>
              <a:rPr lang="en-US" sz="3200" spc="-25" dirty="0"/>
              <a:t> </a:t>
            </a:r>
            <a:r>
              <a:rPr lang="en-US" sz="3200" dirty="0" err="1"/>
              <a:t>dilt</a:t>
            </a:r>
            <a:r>
              <a:rPr lang="en-US" sz="3200" spc="-5" dirty="0" err="1"/>
              <a:t>i</a:t>
            </a:r>
            <a:r>
              <a:rPr lang="en-US" sz="3200" dirty="0" err="1"/>
              <a:t>azem</a:t>
            </a:r>
            <a:r>
              <a:rPr lang="en-US" sz="3200" dirty="0"/>
              <a:t> </a:t>
            </a:r>
            <a:r>
              <a:rPr lang="en-US" sz="3200" dirty="0" smtClean="0"/>
              <a:t>in which </a:t>
            </a:r>
            <a:r>
              <a:rPr lang="en-US" sz="3200" dirty="0" err="1" smtClean="0"/>
              <a:t>diltiazem</a:t>
            </a:r>
            <a:r>
              <a:rPr lang="en-US" sz="3200" dirty="0" smtClean="0"/>
              <a:t> will induce more vasodilation than verapamil.</a:t>
            </a:r>
          </a:p>
          <a:p>
            <a:pPr marL="315595" marR="5080" indent="-302895">
              <a:lnSpc>
                <a:spcPct val="100000"/>
              </a:lnSpc>
              <a:buFont typeface="Arial"/>
              <a:buChar char="•"/>
              <a:tabLst>
                <a:tab pos="316230" algn="l"/>
              </a:tabLst>
            </a:pPr>
            <a:r>
              <a:rPr lang="en-US" sz="2400" b="1" u="sng" dirty="0" err="1" smtClean="0">
                <a:latin typeface="Arial"/>
                <a:cs typeface="Arial"/>
              </a:rPr>
              <a:t>Rmember</a:t>
            </a:r>
            <a:r>
              <a:rPr lang="en-US" sz="2400" b="1" u="sng" dirty="0" smtClean="0">
                <a:latin typeface="Arial"/>
                <a:cs typeface="Arial"/>
              </a:rPr>
              <a:t>:</a:t>
            </a:r>
            <a:r>
              <a:rPr lang="en-US" sz="2400" b="1" dirty="0" smtClean="0">
                <a:latin typeface="Arial"/>
                <a:cs typeface="Arial"/>
              </a:rPr>
              <a:t> more opening of the channels “</a:t>
            </a:r>
            <a:r>
              <a:rPr lang="en-US" sz="2400" b="1" u="sng" spc="-25" dirty="0">
                <a:latin typeface="Arial"/>
                <a:cs typeface="Arial"/>
              </a:rPr>
              <a:t>Potassiu</a:t>
            </a:r>
            <a:r>
              <a:rPr lang="en-US" sz="2400" b="1" u="sng" spc="-30" dirty="0">
                <a:latin typeface="Arial"/>
                <a:cs typeface="Arial"/>
              </a:rPr>
              <a:t>m</a:t>
            </a:r>
            <a:r>
              <a:rPr lang="en-US" sz="2400" b="1" u="sng" spc="-20" dirty="0">
                <a:latin typeface="Arial"/>
                <a:cs typeface="Arial"/>
              </a:rPr>
              <a:t> </a:t>
            </a:r>
            <a:r>
              <a:rPr lang="en-US" sz="2400" b="1" u="sng" spc="-25" dirty="0">
                <a:latin typeface="Arial"/>
                <a:cs typeface="Arial"/>
              </a:rPr>
              <a:t>channel</a:t>
            </a:r>
            <a:r>
              <a:rPr lang="en-US" sz="2400" b="1" u="sng" spc="-20" dirty="0">
                <a:latin typeface="Arial"/>
                <a:cs typeface="Arial"/>
              </a:rPr>
              <a:t>s</a:t>
            </a:r>
            <a:r>
              <a:rPr lang="en-US" sz="2400" b="1" u="sng" spc="-10" dirty="0">
                <a:latin typeface="Arial"/>
                <a:cs typeface="Arial"/>
              </a:rPr>
              <a:t> </a:t>
            </a:r>
            <a:r>
              <a:rPr lang="en-US" sz="2400" b="1" u="sng" spc="-10" dirty="0" smtClean="0">
                <a:latin typeface="Arial"/>
                <a:cs typeface="Arial"/>
              </a:rPr>
              <a:t>in this case</a:t>
            </a:r>
            <a:r>
              <a:rPr lang="en-US" sz="2400" b="1" dirty="0" smtClean="0">
                <a:latin typeface="Arial"/>
                <a:cs typeface="Arial"/>
              </a:rPr>
              <a:t>” and hyperpolarization of the cells will induce vasodilation.</a:t>
            </a:r>
            <a:endParaRPr sz="2400" b="1" u="sng" dirty="0">
              <a:latin typeface="Arial"/>
              <a:cs typeface="Arial"/>
            </a:endParaRPr>
          </a:p>
        </p:txBody>
      </p:sp>
      <p:sp>
        <p:nvSpPr>
          <p:cNvPr id="7" name="Rectangle 6"/>
          <p:cNvSpPr/>
          <p:nvPr/>
        </p:nvSpPr>
        <p:spPr>
          <a:xfrm>
            <a:off x="5118100" y="6771590"/>
            <a:ext cx="5346700" cy="646331"/>
          </a:xfrm>
          <a:prstGeom prst="rect">
            <a:avLst/>
          </a:prstGeom>
        </p:spPr>
        <p:txBody>
          <a:bodyPr>
            <a:spAutoFit/>
          </a:bodyPr>
          <a:lstStyle/>
          <a:p>
            <a:r>
              <a:rPr lang="en-US" dirty="0">
                <a:solidFill>
                  <a:srgbClr val="00B0F0"/>
                </a:solidFill>
              </a:rPr>
              <a:t>Forgive me for any mistake may have occurred.</a:t>
            </a:r>
          </a:p>
          <a:p>
            <a:r>
              <a:rPr lang="en-US" dirty="0" smtClean="0">
                <a:solidFill>
                  <a:srgbClr val="00B0F0"/>
                </a:solidFill>
              </a:rPr>
              <a:t>Good </a:t>
            </a:r>
            <a:r>
              <a:rPr lang="en-US" dirty="0">
                <a:solidFill>
                  <a:srgbClr val="00B0F0"/>
                </a:solidFill>
              </a:rPr>
              <a:t>luck all.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815211" y="629626"/>
            <a:ext cx="7138682" cy="1089660"/>
          </a:xfrm>
          <a:prstGeom prst="rect">
            <a:avLst/>
          </a:prstGeom>
        </p:spPr>
        <p:txBody>
          <a:bodyPr vert="horz" wrap="square" lIns="0" tIns="256852" rIns="0" bIns="0" rtlCol="0">
            <a:spAutoFit/>
          </a:bodyPr>
          <a:lstStyle/>
          <a:p>
            <a:pPr marL="1892300">
              <a:lnSpc>
                <a:spcPct val="100000"/>
              </a:lnSpc>
            </a:pPr>
            <a:r>
              <a:rPr sz="4400" spc="-25" dirty="0"/>
              <a:t>Vasodilators</a:t>
            </a:r>
            <a:endParaRPr sz="4400" dirty="0"/>
          </a:p>
        </p:txBody>
      </p:sp>
      <p:sp>
        <p:nvSpPr>
          <p:cNvPr id="3" name="object 3"/>
          <p:cNvSpPr/>
          <p:nvPr/>
        </p:nvSpPr>
        <p:spPr>
          <a:xfrm>
            <a:off x="1232039" y="1949195"/>
            <a:ext cx="8229600" cy="914400"/>
          </a:xfrm>
          <a:custGeom>
            <a:avLst/>
            <a:gdLst/>
            <a:ahLst/>
            <a:cxnLst/>
            <a:rect l="l" t="t" r="r" b="b"/>
            <a:pathLst>
              <a:path w="8229600" h="914400">
                <a:moveTo>
                  <a:pt x="0" y="0"/>
                </a:moveTo>
                <a:lnTo>
                  <a:pt x="0" y="914400"/>
                </a:lnTo>
                <a:lnTo>
                  <a:pt x="8229600" y="914400"/>
                </a:lnTo>
                <a:lnTo>
                  <a:pt x="8229600" y="0"/>
                </a:lnTo>
                <a:lnTo>
                  <a:pt x="0" y="0"/>
                </a:lnTo>
                <a:close/>
              </a:path>
            </a:pathLst>
          </a:custGeom>
          <a:solidFill>
            <a:srgbClr val="FFFFFF"/>
          </a:solidFill>
        </p:spPr>
        <p:txBody>
          <a:bodyPr wrap="square" lIns="0" tIns="0" rIns="0" bIns="0" rtlCol="0"/>
          <a:lstStyle/>
          <a:p>
            <a:endParaRPr/>
          </a:p>
        </p:txBody>
      </p:sp>
      <p:sp>
        <p:nvSpPr>
          <p:cNvPr id="4" name="object 4"/>
          <p:cNvSpPr/>
          <p:nvPr/>
        </p:nvSpPr>
        <p:spPr>
          <a:xfrm>
            <a:off x="1232039" y="3777996"/>
            <a:ext cx="8229600" cy="914400"/>
          </a:xfrm>
          <a:custGeom>
            <a:avLst/>
            <a:gdLst/>
            <a:ahLst/>
            <a:cxnLst/>
            <a:rect l="l" t="t" r="r" b="b"/>
            <a:pathLst>
              <a:path w="8229600" h="914400">
                <a:moveTo>
                  <a:pt x="0" y="0"/>
                </a:moveTo>
                <a:lnTo>
                  <a:pt x="0" y="914400"/>
                </a:lnTo>
                <a:lnTo>
                  <a:pt x="8229600" y="914400"/>
                </a:lnTo>
                <a:lnTo>
                  <a:pt x="8229600" y="0"/>
                </a:lnTo>
                <a:lnTo>
                  <a:pt x="0" y="0"/>
                </a:lnTo>
                <a:close/>
              </a:path>
            </a:pathLst>
          </a:custGeom>
          <a:solidFill>
            <a:srgbClr val="FFFFFF"/>
          </a:solidFill>
        </p:spPr>
        <p:txBody>
          <a:bodyPr wrap="square" lIns="0" tIns="0" rIns="0" bIns="0" rtlCol="0"/>
          <a:lstStyle/>
          <a:p>
            <a:endParaRPr/>
          </a:p>
        </p:txBody>
      </p:sp>
      <p:sp>
        <p:nvSpPr>
          <p:cNvPr id="5" name="object 5"/>
          <p:cNvSpPr/>
          <p:nvPr/>
        </p:nvSpPr>
        <p:spPr>
          <a:xfrm>
            <a:off x="1232039" y="4692396"/>
            <a:ext cx="8229600" cy="914400"/>
          </a:xfrm>
          <a:custGeom>
            <a:avLst/>
            <a:gdLst/>
            <a:ahLst/>
            <a:cxnLst/>
            <a:rect l="l" t="t" r="r" b="b"/>
            <a:pathLst>
              <a:path w="8229600" h="914400">
                <a:moveTo>
                  <a:pt x="0" y="0"/>
                </a:moveTo>
                <a:lnTo>
                  <a:pt x="0" y="914400"/>
                </a:lnTo>
                <a:lnTo>
                  <a:pt x="8229600" y="914400"/>
                </a:lnTo>
                <a:lnTo>
                  <a:pt x="8229600" y="0"/>
                </a:lnTo>
                <a:lnTo>
                  <a:pt x="0" y="0"/>
                </a:lnTo>
                <a:close/>
              </a:path>
            </a:pathLst>
          </a:custGeom>
          <a:solidFill>
            <a:srgbClr val="FFFFFF"/>
          </a:solidFill>
        </p:spPr>
        <p:txBody>
          <a:bodyPr wrap="square" lIns="0" tIns="0" rIns="0" bIns="0" rtlCol="0"/>
          <a:lstStyle/>
          <a:p>
            <a:endParaRPr/>
          </a:p>
        </p:txBody>
      </p:sp>
      <p:sp>
        <p:nvSpPr>
          <p:cNvPr id="6" name="object 6"/>
          <p:cNvSpPr txBox="1"/>
          <p:nvPr/>
        </p:nvSpPr>
        <p:spPr>
          <a:xfrm>
            <a:off x="1529467" y="2409014"/>
            <a:ext cx="7710170" cy="4144724"/>
          </a:xfrm>
          <a:prstGeom prst="rect">
            <a:avLst/>
          </a:prstGeom>
        </p:spPr>
        <p:txBody>
          <a:bodyPr vert="horz" wrap="square" lIns="0" tIns="0" rIns="0" bIns="0" rtlCol="0">
            <a:spAutoFit/>
          </a:bodyPr>
          <a:lstStyle/>
          <a:p>
            <a:pPr marL="622300" indent="-609600">
              <a:lnSpc>
                <a:spcPct val="100000"/>
              </a:lnSpc>
              <a:buFont typeface="Arial"/>
              <a:buAutoNum type="arabicPeriod" startAt="2"/>
              <a:tabLst>
                <a:tab pos="622935" algn="l"/>
              </a:tabLst>
            </a:pPr>
            <a:r>
              <a:rPr sz="3200" b="1" spc="-25" dirty="0">
                <a:latin typeface="Arial"/>
                <a:cs typeface="Arial"/>
              </a:rPr>
              <a:t>Elevatio</a:t>
            </a:r>
            <a:r>
              <a:rPr sz="3200" b="1" spc="-20" dirty="0">
                <a:latin typeface="Arial"/>
                <a:cs typeface="Arial"/>
              </a:rPr>
              <a:t>n</a:t>
            </a:r>
            <a:r>
              <a:rPr sz="3200" b="1" spc="-15" dirty="0">
                <a:latin typeface="Arial"/>
                <a:cs typeface="Arial"/>
              </a:rPr>
              <a:t> </a:t>
            </a:r>
            <a:r>
              <a:rPr sz="3200" b="1" spc="-25" dirty="0">
                <a:latin typeface="Arial"/>
                <a:cs typeface="Arial"/>
              </a:rPr>
              <a:t>o</a:t>
            </a:r>
            <a:r>
              <a:rPr sz="3200" b="1" spc="-15" dirty="0">
                <a:latin typeface="Arial"/>
                <a:cs typeface="Arial"/>
              </a:rPr>
              <a:t>f </a:t>
            </a:r>
            <a:r>
              <a:rPr sz="3200" b="1" spc="-25" dirty="0">
                <a:latin typeface="Arial"/>
                <a:cs typeface="Arial"/>
              </a:rPr>
              <a:t>plasm</a:t>
            </a:r>
            <a:r>
              <a:rPr sz="3200" b="1" spc="-20" dirty="0">
                <a:latin typeface="Arial"/>
                <a:cs typeface="Arial"/>
              </a:rPr>
              <a:t>a renin</a:t>
            </a:r>
            <a:r>
              <a:rPr sz="3200" b="1" spc="-10" dirty="0">
                <a:latin typeface="Arial"/>
                <a:cs typeface="Arial"/>
              </a:rPr>
              <a:t> </a:t>
            </a:r>
            <a:r>
              <a:rPr sz="3200" b="1" spc="-20" dirty="0">
                <a:latin typeface="Arial"/>
                <a:cs typeface="Arial"/>
              </a:rPr>
              <a:t>activity</a:t>
            </a:r>
            <a:r>
              <a:rPr sz="3200" b="1" dirty="0">
                <a:latin typeface="Arial"/>
                <a:cs typeface="Arial"/>
              </a:rPr>
              <a:t> </a:t>
            </a:r>
            <a:r>
              <a:rPr sz="3200" b="1" spc="-35" dirty="0">
                <a:latin typeface="Arial"/>
                <a:cs typeface="Arial"/>
              </a:rPr>
              <a:t>→</a:t>
            </a:r>
            <a:endParaRPr sz="3200" dirty="0">
              <a:latin typeface="Arial"/>
              <a:cs typeface="Arial"/>
            </a:endParaRPr>
          </a:p>
          <a:p>
            <a:pPr marL="622300">
              <a:lnSpc>
                <a:spcPct val="100000"/>
              </a:lnSpc>
            </a:pPr>
            <a:r>
              <a:rPr sz="3200" b="1" spc="-20" dirty="0">
                <a:latin typeface="Arial"/>
                <a:cs typeface="Arial"/>
              </a:rPr>
              <a:t>elevation of</a:t>
            </a:r>
            <a:r>
              <a:rPr sz="3200" b="1" spc="-10" dirty="0">
                <a:latin typeface="Arial"/>
                <a:cs typeface="Arial"/>
              </a:rPr>
              <a:t> </a:t>
            </a:r>
            <a:r>
              <a:rPr sz="3200" b="1" spc="-25" dirty="0">
                <a:latin typeface="Arial"/>
                <a:cs typeface="Arial"/>
              </a:rPr>
              <a:t>angiotensi</a:t>
            </a:r>
            <a:r>
              <a:rPr sz="3200" b="1" spc="-20" dirty="0">
                <a:latin typeface="Arial"/>
                <a:cs typeface="Arial"/>
              </a:rPr>
              <a:t>n</a:t>
            </a:r>
            <a:r>
              <a:rPr sz="3200" b="1" spc="-15" dirty="0">
                <a:latin typeface="Arial"/>
                <a:cs typeface="Arial"/>
              </a:rPr>
              <a:t> II:</a:t>
            </a:r>
            <a:endParaRPr sz="3200" dirty="0">
              <a:latin typeface="Arial"/>
              <a:cs typeface="Arial"/>
            </a:endParaRPr>
          </a:p>
          <a:p>
            <a:pPr marL="622300" marR="1242060" lvl="1">
              <a:lnSpc>
                <a:spcPct val="100000"/>
              </a:lnSpc>
              <a:spcBef>
                <a:spcPts val="765"/>
              </a:spcBef>
              <a:buFont typeface="Arial"/>
              <a:buAutoNum type="alphaLcPeriod"/>
              <a:tabLst>
                <a:tab pos="1073150" algn="l"/>
              </a:tabLst>
            </a:pPr>
            <a:r>
              <a:rPr lang="en-US" sz="3200" b="1" spc="-25" dirty="0" smtClean="0">
                <a:latin typeface="Arial"/>
                <a:cs typeface="Arial"/>
              </a:rPr>
              <a:t> V</a:t>
            </a:r>
            <a:r>
              <a:rPr sz="3200" b="1" spc="-25" dirty="0" smtClean="0">
                <a:latin typeface="Arial"/>
                <a:cs typeface="Arial"/>
              </a:rPr>
              <a:t>asoconstriction</a:t>
            </a:r>
            <a:r>
              <a:rPr sz="3200" b="1" spc="-15" dirty="0">
                <a:latin typeface="Arial"/>
                <a:cs typeface="Arial"/>
              </a:rPr>
              <a:t>:</a:t>
            </a:r>
            <a:r>
              <a:rPr sz="3200" b="1" spc="-25" dirty="0">
                <a:latin typeface="Arial"/>
                <a:cs typeface="Arial"/>
              </a:rPr>
              <a:t> increases periphera</a:t>
            </a:r>
            <a:r>
              <a:rPr sz="3200" b="1" spc="-10" dirty="0">
                <a:latin typeface="Arial"/>
                <a:cs typeface="Arial"/>
              </a:rPr>
              <a:t>l</a:t>
            </a:r>
            <a:r>
              <a:rPr sz="3200" b="1" spc="-25" dirty="0">
                <a:latin typeface="Arial"/>
                <a:cs typeface="Arial"/>
              </a:rPr>
              <a:t> vascula</a:t>
            </a:r>
            <a:r>
              <a:rPr sz="3200" b="1" spc="-15" dirty="0">
                <a:latin typeface="Arial"/>
                <a:cs typeface="Arial"/>
              </a:rPr>
              <a:t>r</a:t>
            </a:r>
            <a:r>
              <a:rPr sz="3200" b="1" spc="-10" dirty="0">
                <a:latin typeface="Arial"/>
                <a:cs typeface="Arial"/>
              </a:rPr>
              <a:t> </a:t>
            </a:r>
            <a:r>
              <a:rPr sz="3200" b="1" spc="-25" dirty="0">
                <a:latin typeface="Arial"/>
                <a:cs typeface="Arial"/>
              </a:rPr>
              <a:t>resistance</a:t>
            </a:r>
            <a:endParaRPr sz="3200" dirty="0">
              <a:latin typeface="Arial"/>
              <a:cs typeface="Arial"/>
            </a:endParaRPr>
          </a:p>
          <a:p>
            <a:pPr marL="622300" marR="5080" lvl="1">
              <a:lnSpc>
                <a:spcPct val="100000"/>
              </a:lnSpc>
              <a:spcBef>
                <a:spcPts val="765"/>
              </a:spcBef>
              <a:buFont typeface="Arial"/>
              <a:buAutoNum type="alphaLcPeriod"/>
              <a:tabLst>
                <a:tab pos="1094740" algn="l"/>
              </a:tabLst>
            </a:pPr>
            <a:r>
              <a:rPr lang="en-US" sz="3200" b="1" spc="-20" dirty="0" smtClean="0">
                <a:latin typeface="Arial"/>
                <a:cs typeface="Arial"/>
              </a:rPr>
              <a:t> E</a:t>
            </a:r>
            <a:r>
              <a:rPr sz="3200" b="1" spc="-20" dirty="0" smtClean="0">
                <a:latin typeface="Arial"/>
                <a:cs typeface="Arial"/>
              </a:rPr>
              <a:t>levation</a:t>
            </a:r>
            <a:r>
              <a:rPr sz="3200" b="1" spc="-15" dirty="0" smtClean="0">
                <a:latin typeface="Arial"/>
                <a:cs typeface="Arial"/>
              </a:rPr>
              <a:t> </a:t>
            </a:r>
            <a:r>
              <a:rPr sz="3200" b="1" spc="-20" dirty="0">
                <a:latin typeface="Arial"/>
                <a:cs typeface="Arial"/>
              </a:rPr>
              <a:t>of</a:t>
            </a:r>
            <a:r>
              <a:rPr sz="3200" b="1" spc="-15" dirty="0">
                <a:latin typeface="Arial"/>
                <a:cs typeface="Arial"/>
              </a:rPr>
              <a:t> </a:t>
            </a:r>
            <a:r>
              <a:rPr sz="3200" b="1" spc="-25" dirty="0">
                <a:latin typeface="Arial"/>
                <a:cs typeface="Arial"/>
              </a:rPr>
              <a:t>aldosterone</a:t>
            </a:r>
            <a:r>
              <a:rPr sz="3200" b="1" spc="-15" dirty="0">
                <a:latin typeface="Arial"/>
                <a:cs typeface="Arial"/>
              </a:rPr>
              <a:t>:</a:t>
            </a:r>
            <a:r>
              <a:rPr sz="3200" b="1" spc="-20" dirty="0">
                <a:latin typeface="Arial"/>
                <a:cs typeface="Arial"/>
              </a:rPr>
              <a:t> </a:t>
            </a:r>
            <a:r>
              <a:rPr sz="3200" b="1" spc="-25" dirty="0">
                <a:latin typeface="Arial"/>
                <a:cs typeface="Arial"/>
              </a:rPr>
              <a:t>Na</a:t>
            </a:r>
            <a:r>
              <a:rPr sz="3150" b="1" spc="15" baseline="25132" dirty="0">
                <a:latin typeface="Arial"/>
                <a:cs typeface="Arial"/>
              </a:rPr>
              <a:t>+</a:t>
            </a:r>
            <a:r>
              <a:rPr sz="3150" b="1" baseline="25132" dirty="0">
                <a:latin typeface="Arial"/>
                <a:cs typeface="Arial"/>
              </a:rPr>
              <a:t> </a:t>
            </a:r>
            <a:r>
              <a:rPr sz="3150" b="1" spc="-419" baseline="25132" dirty="0">
                <a:latin typeface="Arial"/>
                <a:cs typeface="Arial"/>
              </a:rPr>
              <a:t> </a:t>
            </a:r>
            <a:r>
              <a:rPr sz="3200" b="1" spc="-25" dirty="0">
                <a:latin typeface="Arial"/>
                <a:cs typeface="Arial"/>
              </a:rPr>
              <a:t>and</a:t>
            </a:r>
            <a:r>
              <a:rPr sz="3200" b="1" spc="-15" dirty="0">
                <a:latin typeface="Arial"/>
                <a:cs typeface="Arial"/>
              </a:rPr>
              <a:t> </a:t>
            </a:r>
            <a:r>
              <a:rPr sz="3200" b="1" spc="-25" dirty="0">
                <a:latin typeface="Arial"/>
                <a:cs typeface="Arial"/>
              </a:rPr>
              <a:t>H</a:t>
            </a:r>
            <a:r>
              <a:rPr sz="3150" b="1" spc="15" baseline="-21164" dirty="0">
                <a:latin typeface="Arial"/>
                <a:cs typeface="Arial"/>
              </a:rPr>
              <a:t>2</a:t>
            </a:r>
            <a:r>
              <a:rPr sz="3200" b="1" spc="-25" dirty="0">
                <a:latin typeface="Arial"/>
                <a:cs typeface="Arial"/>
              </a:rPr>
              <a:t>O</a:t>
            </a:r>
            <a:r>
              <a:rPr sz="3200" b="1" spc="-15" dirty="0">
                <a:latin typeface="Arial"/>
                <a:cs typeface="Arial"/>
              </a:rPr>
              <a:t> </a:t>
            </a:r>
            <a:r>
              <a:rPr sz="3200" b="1" spc="-20" dirty="0">
                <a:latin typeface="Arial"/>
                <a:cs typeface="Arial"/>
              </a:rPr>
              <a:t>retention</a:t>
            </a:r>
            <a:r>
              <a:rPr sz="3200" b="1" spc="-5" dirty="0">
                <a:latin typeface="Arial"/>
                <a:cs typeface="Arial"/>
              </a:rPr>
              <a:t> </a:t>
            </a:r>
            <a:r>
              <a:rPr sz="3200" b="1" spc="-20" dirty="0">
                <a:latin typeface="Arial"/>
                <a:cs typeface="Arial"/>
              </a:rPr>
              <a:t>which</a:t>
            </a:r>
            <a:r>
              <a:rPr sz="3200" b="1" spc="-15" dirty="0">
                <a:latin typeface="Arial"/>
                <a:cs typeface="Arial"/>
              </a:rPr>
              <a:t> </a:t>
            </a:r>
            <a:r>
              <a:rPr sz="3200" b="1" spc="-20" dirty="0">
                <a:latin typeface="Arial"/>
                <a:cs typeface="Arial"/>
              </a:rPr>
              <a:t>increases</a:t>
            </a:r>
            <a:r>
              <a:rPr sz="3200" b="1" spc="-25" dirty="0">
                <a:latin typeface="Arial"/>
                <a:cs typeface="Arial"/>
              </a:rPr>
              <a:t> </a:t>
            </a:r>
            <a:r>
              <a:rPr sz="3200" b="1" spc="-20" dirty="0">
                <a:latin typeface="Arial"/>
                <a:cs typeface="Arial"/>
              </a:rPr>
              <a:t>blood</a:t>
            </a:r>
            <a:r>
              <a:rPr sz="3200" b="1" spc="-10" dirty="0">
                <a:latin typeface="Arial"/>
                <a:cs typeface="Arial"/>
              </a:rPr>
              <a:t> </a:t>
            </a:r>
            <a:r>
              <a:rPr sz="3200" b="1" spc="-25" dirty="0">
                <a:latin typeface="Arial"/>
                <a:cs typeface="Arial"/>
              </a:rPr>
              <a:t>v</a:t>
            </a:r>
            <a:r>
              <a:rPr sz="3200" b="1" spc="-20" dirty="0">
                <a:latin typeface="Arial"/>
                <a:cs typeface="Arial"/>
              </a:rPr>
              <a:t>o</a:t>
            </a:r>
            <a:r>
              <a:rPr sz="3200" b="1" spc="-25" dirty="0">
                <a:latin typeface="Arial"/>
                <a:cs typeface="Arial"/>
              </a:rPr>
              <a:t>lume</a:t>
            </a:r>
            <a:r>
              <a:rPr sz="3200" b="1" spc="-25" dirty="0" smtClean="0">
                <a:latin typeface="Arial"/>
                <a:cs typeface="Arial"/>
              </a:rPr>
              <a:t>.</a:t>
            </a:r>
            <a:r>
              <a:rPr lang="en-US" sz="3200" b="1" spc="-25" dirty="0" smtClean="0">
                <a:latin typeface="Arial"/>
                <a:cs typeface="Arial"/>
              </a:rPr>
              <a:t> </a:t>
            </a:r>
            <a:r>
              <a:rPr lang="en-US" sz="3200" b="1" spc="-25" dirty="0" smtClean="0">
                <a:solidFill>
                  <a:srgbClr val="FF0000"/>
                </a:solidFill>
                <a:latin typeface="Arial"/>
                <a:cs typeface="Arial"/>
              </a:rPr>
              <a:t>Aldosterone also cause H+ and K+ excretion </a:t>
            </a:r>
            <a:endParaRPr sz="3200" dirty="0">
              <a:latin typeface="Arial"/>
              <a:cs typeface="Aria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826860" y="708176"/>
            <a:ext cx="7138682" cy="1089660"/>
          </a:xfrm>
          <a:prstGeom prst="rect">
            <a:avLst/>
          </a:prstGeom>
        </p:spPr>
        <p:txBody>
          <a:bodyPr vert="horz" wrap="square" lIns="0" tIns="256852" rIns="0" bIns="0" rtlCol="0">
            <a:spAutoFit/>
          </a:bodyPr>
          <a:lstStyle/>
          <a:p>
            <a:pPr marL="1892300">
              <a:lnSpc>
                <a:spcPct val="100000"/>
              </a:lnSpc>
            </a:pPr>
            <a:r>
              <a:rPr sz="4400" spc="-25" dirty="0"/>
              <a:t>Vasodilators</a:t>
            </a:r>
            <a:endParaRPr sz="4400" dirty="0"/>
          </a:p>
        </p:txBody>
      </p:sp>
      <p:sp>
        <p:nvSpPr>
          <p:cNvPr id="3" name="object 3"/>
          <p:cNvSpPr/>
          <p:nvPr/>
        </p:nvSpPr>
        <p:spPr>
          <a:xfrm>
            <a:off x="1232039" y="1949195"/>
            <a:ext cx="8229600" cy="914400"/>
          </a:xfrm>
          <a:custGeom>
            <a:avLst/>
            <a:gdLst/>
            <a:ahLst/>
            <a:cxnLst/>
            <a:rect l="l" t="t" r="r" b="b"/>
            <a:pathLst>
              <a:path w="8229600" h="914400">
                <a:moveTo>
                  <a:pt x="0" y="0"/>
                </a:moveTo>
                <a:lnTo>
                  <a:pt x="0" y="914400"/>
                </a:lnTo>
                <a:lnTo>
                  <a:pt x="8229600" y="914400"/>
                </a:lnTo>
                <a:lnTo>
                  <a:pt x="8229600" y="0"/>
                </a:lnTo>
                <a:lnTo>
                  <a:pt x="0" y="0"/>
                </a:lnTo>
                <a:close/>
              </a:path>
            </a:pathLst>
          </a:custGeom>
          <a:solidFill>
            <a:srgbClr val="FFFFFF"/>
          </a:solidFill>
        </p:spPr>
        <p:txBody>
          <a:bodyPr wrap="square" lIns="0" tIns="0" rIns="0" bIns="0" rtlCol="0"/>
          <a:lstStyle/>
          <a:p>
            <a:endParaRPr/>
          </a:p>
        </p:txBody>
      </p:sp>
      <p:sp>
        <p:nvSpPr>
          <p:cNvPr id="4" name="object 4"/>
          <p:cNvSpPr/>
          <p:nvPr/>
        </p:nvSpPr>
        <p:spPr>
          <a:xfrm>
            <a:off x="1232039" y="3777996"/>
            <a:ext cx="8229600" cy="914400"/>
          </a:xfrm>
          <a:custGeom>
            <a:avLst/>
            <a:gdLst/>
            <a:ahLst/>
            <a:cxnLst/>
            <a:rect l="l" t="t" r="r" b="b"/>
            <a:pathLst>
              <a:path w="8229600" h="914400">
                <a:moveTo>
                  <a:pt x="0" y="0"/>
                </a:moveTo>
                <a:lnTo>
                  <a:pt x="0" y="914400"/>
                </a:lnTo>
                <a:lnTo>
                  <a:pt x="8229600" y="914400"/>
                </a:lnTo>
                <a:lnTo>
                  <a:pt x="8229600" y="0"/>
                </a:lnTo>
                <a:lnTo>
                  <a:pt x="0" y="0"/>
                </a:lnTo>
                <a:close/>
              </a:path>
            </a:pathLst>
          </a:custGeom>
          <a:solidFill>
            <a:srgbClr val="FFFFFF"/>
          </a:solidFill>
        </p:spPr>
        <p:txBody>
          <a:bodyPr wrap="square" lIns="0" tIns="0" rIns="0" bIns="0" rtlCol="0"/>
          <a:lstStyle/>
          <a:p>
            <a:endParaRPr/>
          </a:p>
        </p:txBody>
      </p:sp>
      <p:sp>
        <p:nvSpPr>
          <p:cNvPr id="5" name="object 5"/>
          <p:cNvSpPr txBox="1"/>
          <p:nvPr/>
        </p:nvSpPr>
        <p:spPr>
          <a:xfrm>
            <a:off x="1232040" y="2409014"/>
            <a:ext cx="8458060" cy="3516988"/>
          </a:xfrm>
          <a:prstGeom prst="rect">
            <a:avLst/>
          </a:prstGeom>
        </p:spPr>
        <p:txBody>
          <a:bodyPr vert="horz" wrap="square" lIns="0" tIns="0" rIns="0" bIns="0" rtlCol="0">
            <a:spAutoFit/>
          </a:bodyPr>
          <a:lstStyle/>
          <a:p>
            <a:pPr marL="12700" marR="5080">
              <a:lnSpc>
                <a:spcPct val="103299"/>
              </a:lnSpc>
              <a:tabLst>
                <a:tab pos="527050" algn="l"/>
              </a:tabLst>
            </a:pPr>
            <a:r>
              <a:rPr lang="en-US" sz="3200" b="1" spc="-20" dirty="0" smtClean="0">
                <a:latin typeface="Arial"/>
                <a:cs typeface="Arial"/>
              </a:rPr>
              <a:t>c. </a:t>
            </a:r>
            <a:r>
              <a:rPr lang="en-US" sz="3200" b="1" spc="-20" dirty="0" smtClean="0">
                <a:solidFill>
                  <a:srgbClr val="FF0000"/>
                </a:solidFill>
                <a:latin typeface="Arial"/>
                <a:cs typeface="Arial"/>
              </a:rPr>
              <a:t>They are not suitable for being used as first line therapy for hypertension(only combination).</a:t>
            </a:r>
          </a:p>
          <a:p>
            <a:pPr marL="527050" marR="5080" indent="-514350">
              <a:lnSpc>
                <a:spcPct val="103299"/>
              </a:lnSpc>
              <a:buFont typeface="Arial"/>
              <a:buChar char="•"/>
              <a:tabLst>
                <a:tab pos="527050" algn="l"/>
              </a:tabLst>
            </a:pPr>
            <a:r>
              <a:rPr sz="3200" b="1" spc="-20" dirty="0" smtClean="0">
                <a:latin typeface="Arial"/>
                <a:cs typeface="Arial"/>
              </a:rPr>
              <a:t>Inadequate</a:t>
            </a:r>
            <a:r>
              <a:rPr sz="3200" b="1" spc="-40" dirty="0" smtClean="0">
                <a:latin typeface="Arial"/>
                <a:cs typeface="Arial"/>
              </a:rPr>
              <a:t> </a:t>
            </a:r>
            <a:r>
              <a:rPr sz="3200" b="1" spc="-25" dirty="0">
                <a:latin typeface="Arial"/>
                <a:cs typeface="Arial"/>
              </a:rPr>
              <a:t>a</a:t>
            </a:r>
            <a:r>
              <a:rPr sz="3200" b="1" spc="-20" dirty="0">
                <a:latin typeface="Arial"/>
                <a:cs typeface="Arial"/>
              </a:rPr>
              <a:t>s</a:t>
            </a:r>
            <a:r>
              <a:rPr sz="3200" b="1" spc="-5" dirty="0">
                <a:latin typeface="Arial"/>
                <a:cs typeface="Arial"/>
              </a:rPr>
              <a:t> </a:t>
            </a:r>
            <a:r>
              <a:rPr sz="3200" b="1" spc="-25" dirty="0">
                <a:latin typeface="Arial"/>
                <a:cs typeface="Arial"/>
              </a:rPr>
              <a:t>monotherap</a:t>
            </a:r>
            <a:r>
              <a:rPr sz="3200" b="1" spc="-20" dirty="0">
                <a:latin typeface="Arial"/>
                <a:cs typeface="Arial"/>
              </a:rPr>
              <a:t>y for hypertension</a:t>
            </a:r>
            <a:r>
              <a:rPr sz="3200" b="1" spc="-35" dirty="0">
                <a:latin typeface="Arial"/>
                <a:cs typeface="Arial"/>
              </a:rPr>
              <a:t> </a:t>
            </a:r>
            <a:r>
              <a:rPr sz="3200" b="1" spc="-20" dirty="0">
                <a:latin typeface="Arial"/>
                <a:cs typeface="Arial"/>
              </a:rPr>
              <a:t>because</a:t>
            </a:r>
            <a:r>
              <a:rPr sz="3200" b="1" spc="-35" dirty="0">
                <a:latin typeface="Arial"/>
                <a:cs typeface="Arial"/>
              </a:rPr>
              <a:t> </a:t>
            </a:r>
            <a:r>
              <a:rPr sz="3200" b="1" spc="-20" dirty="0">
                <a:latin typeface="Arial"/>
                <a:cs typeface="Arial"/>
              </a:rPr>
              <a:t>of</a:t>
            </a:r>
            <a:r>
              <a:rPr sz="3200" b="1" spc="-10" dirty="0">
                <a:latin typeface="Arial"/>
                <a:cs typeface="Arial"/>
              </a:rPr>
              <a:t> </a:t>
            </a:r>
            <a:r>
              <a:rPr sz="3200" b="1" spc="-25" dirty="0">
                <a:solidFill>
                  <a:srgbClr val="92D050"/>
                </a:solidFill>
                <a:latin typeface="Arial"/>
                <a:cs typeface="Arial"/>
              </a:rPr>
              <a:t>tolerance</a:t>
            </a:r>
            <a:r>
              <a:rPr sz="3200" b="1" spc="-25" dirty="0">
                <a:latin typeface="Arial"/>
                <a:cs typeface="Arial"/>
              </a:rPr>
              <a:t>,</a:t>
            </a:r>
            <a:r>
              <a:rPr sz="3200" b="1" spc="-15" dirty="0">
                <a:latin typeface="Arial"/>
                <a:cs typeface="Arial"/>
              </a:rPr>
              <a:t> </a:t>
            </a:r>
            <a:r>
              <a:rPr sz="3200" b="1" spc="-20" dirty="0">
                <a:latin typeface="Arial"/>
                <a:cs typeface="Arial"/>
              </a:rPr>
              <a:t>but </a:t>
            </a:r>
            <a:r>
              <a:rPr sz="3200" b="1" spc="-30" dirty="0">
                <a:latin typeface="Arial"/>
                <a:cs typeface="Arial"/>
              </a:rPr>
              <a:t>mor</a:t>
            </a:r>
            <a:r>
              <a:rPr sz="3200" b="1" spc="-20" dirty="0">
                <a:latin typeface="Arial"/>
                <a:cs typeface="Arial"/>
              </a:rPr>
              <a:t>e</a:t>
            </a:r>
            <a:r>
              <a:rPr sz="3200" b="1" spc="5" dirty="0">
                <a:latin typeface="Arial"/>
                <a:cs typeface="Arial"/>
              </a:rPr>
              <a:t> </a:t>
            </a:r>
            <a:r>
              <a:rPr sz="3200" b="1" spc="-20" dirty="0">
                <a:latin typeface="Arial"/>
                <a:cs typeface="Arial"/>
              </a:rPr>
              <a:t>useful</a:t>
            </a:r>
            <a:r>
              <a:rPr sz="3200" b="1" spc="-25" dirty="0">
                <a:latin typeface="Arial"/>
                <a:cs typeface="Arial"/>
              </a:rPr>
              <a:t> when</a:t>
            </a:r>
            <a:r>
              <a:rPr sz="3200" b="1" spc="-20" dirty="0">
                <a:latin typeface="Arial"/>
                <a:cs typeface="Arial"/>
              </a:rPr>
              <a:t> </a:t>
            </a:r>
            <a:r>
              <a:rPr sz="3200" b="1" spc="-25" dirty="0">
                <a:solidFill>
                  <a:srgbClr val="92D050"/>
                </a:solidFill>
                <a:latin typeface="Arial"/>
                <a:cs typeface="Arial"/>
              </a:rPr>
              <a:t>combine</a:t>
            </a:r>
            <a:r>
              <a:rPr sz="3200" b="1" spc="-20" dirty="0">
                <a:solidFill>
                  <a:srgbClr val="92D050"/>
                </a:solidFill>
                <a:latin typeface="Arial"/>
                <a:cs typeface="Arial"/>
              </a:rPr>
              <a:t>d</a:t>
            </a:r>
            <a:r>
              <a:rPr sz="3200" b="1" spc="-10" dirty="0">
                <a:solidFill>
                  <a:srgbClr val="92D050"/>
                </a:solidFill>
                <a:latin typeface="Arial"/>
                <a:cs typeface="Arial"/>
              </a:rPr>
              <a:t> </a:t>
            </a:r>
            <a:r>
              <a:rPr sz="3200" b="1" spc="-20" dirty="0">
                <a:solidFill>
                  <a:srgbClr val="92D050"/>
                </a:solidFill>
                <a:latin typeface="Arial"/>
                <a:cs typeface="Arial"/>
              </a:rPr>
              <a:t>with</a:t>
            </a:r>
            <a:r>
              <a:rPr sz="3200" b="1" spc="-15" dirty="0">
                <a:solidFill>
                  <a:srgbClr val="92D050"/>
                </a:solidFill>
                <a:latin typeface="Arial"/>
                <a:cs typeface="Arial"/>
              </a:rPr>
              <a:t> diuretics</a:t>
            </a:r>
            <a:r>
              <a:rPr sz="3200" b="1" spc="-25" dirty="0">
                <a:solidFill>
                  <a:srgbClr val="92D050"/>
                </a:solidFill>
                <a:latin typeface="Arial"/>
                <a:cs typeface="Arial"/>
              </a:rPr>
              <a:t> and/o</a:t>
            </a:r>
            <a:r>
              <a:rPr sz="3200" b="1" spc="-15" dirty="0">
                <a:solidFill>
                  <a:srgbClr val="92D050"/>
                </a:solidFill>
                <a:latin typeface="Arial"/>
                <a:cs typeface="Arial"/>
              </a:rPr>
              <a:t>r</a:t>
            </a:r>
            <a:r>
              <a:rPr sz="3200" b="1" spc="-10" dirty="0">
                <a:solidFill>
                  <a:srgbClr val="92D050"/>
                </a:solidFill>
                <a:latin typeface="Arial"/>
                <a:cs typeface="Arial"/>
              </a:rPr>
              <a:t> </a:t>
            </a:r>
            <a:r>
              <a:rPr sz="3200" b="1" spc="-25" dirty="0">
                <a:solidFill>
                  <a:srgbClr val="92D050"/>
                </a:solidFill>
                <a:latin typeface="Arial"/>
                <a:cs typeface="Arial"/>
              </a:rPr>
              <a:t>β-blockers</a:t>
            </a:r>
            <a:r>
              <a:rPr sz="3200" b="1" spc="-25" dirty="0">
                <a:latin typeface="Arial"/>
                <a:cs typeface="Arial"/>
              </a:rPr>
              <a:t>.</a:t>
            </a:r>
            <a:endParaRPr sz="3200" dirty="0">
              <a:latin typeface="Arial"/>
              <a:cs typeface="Aria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777498" y="698206"/>
            <a:ext cx="7138682" cy="1089660"/>
          </a:xfrm>
          <a:prstGeom prst="rect">
            <a:avLst/>
          </a:prstGeom>
        </p:spPr>
        <p:txBody>
          <a:bodyPr vert="horz" wrap="square" lIns="0" tIns="188272" rIns="0" bIns="0" rtlCol="0">
            <a:spAutoFit/>
          </a:bodyPr>
          <a:lstStyle/>
          <a:p>
            <a:pPr marL="2046605">
              <a:lnSpc>
                <a:spcPct val="100000"/>
              </a:lnSpc>
            </a:pPr>
            <a:r>
              <a:rPr sz="4400" spc="-40" dirty="0"/>
              <a:t>H</a:t>
            </a:r>
            <a:r>
              <a:rPr sz="4400" spc="-25" dirty="0"/>
              <a:t>ydralazine</a:t>
            </a:r>
            <a:endParaRPr sz="4400" dirty="0"/>
          </a:p>
        </p:txBody>
      </p:sp>
      <p:sp>
        <p:nvSpPr>
          <p:cNvPr id="3" name="object 3"/>
          <p:cNvSpPr/>
          <p:nvPr/>
        </p:nvSpPr>
        <p:spPr>
          <a:xfrm>
            <a:off x="1232039" y="1949195"/>
            <a:ext cx="8229600" cy="914400"/>
          </a:xfrm>
          <a:custGeom>
            <a:avLst/>
            <a:gdLst/>
            <a:ahLst/>
            <a:cxnLst/>
            <a:rect l="l" t="t" r="r" b="b"/>
            <a:pathLst>
              <a:path w="8229600" h="914400">
                <a:moveTo>
                  <a:pt x="0" y="0"/>
                </a:moveTo>
                <a:lnTo>
                  <a:pt x="0" y="914400"/>
                </a:lnTo>
                <a:lnTo>
                  <a:pt x="8229600" y="914400"/>
                </a:lnTo>
                <a:lnTo>
                  <a:pt x="8229600" y="0"/>
                </a:lnTo>
                <a:lnTo>
                  <a:pt x="0" y="0"/>
                </a:lnTo>
                <a:close/>
              </a:path>
            </a:pathLst>
          </a:custGeom>
          <a:solidFill>
            <a:srgbClr val="FFFFFF"/>
          </a:solidFill>
        </p:spPr>
        <p:txBody>
          <a:bodyPr wrap="square" lIns="0" tIns="0" rIns="0" bIns="0" rtlCol="0"/>
          <a:lstStyle/>
          <a:p>
            <a:endParaRPr/>
          </a:p>
        </p:txBody>
      </p:sp>
      <p:sp>
        <p:nvSpPr>
          <p:cNvPr id="4" name="object 4"/>
          <p:cNvSpPr txBox="1"/>
          <p:nvPr/>
        </p:nvSpPr>
        <p:spPr>
          <a:xfrm>
            <a:off x="698500" y="1801924"/>
            <a:ext cx="9296400" cy="5970865"/>
          </a:xfrm>
          <a:prstGeom prst="rect">
            <a:avLst/>
          </a:prstGeom>
        </p:spPr>
        <p:txBody>
          <a:bodyPr vert="horz" wrap="square" lIns="0" tIns="0" rIns="0" bIns="0" rtlCol="0">
            <a:spAutoFit/>
          </a:bodyPr>
          <a:lstStyle/>
          <a:p>
            <a:pPr marL="554355" marR="874394" indent="-541655">
              <a:lnSpc>
                <a:spcPct val="100000"/>
              </a:lnSpc>
              <a:buClr>
                <a:srgbClr val="0000CC"/>
              </a:buClr>
              <a:buFont typeface="Arial"/>
              <a:buChar char="•"/>
              <a:tabLst>
                <a:tab pos="554990" algn="l"/>
              </a:tabLst>
            </a:pPr>
            <a:r>
              <a:rPr sz="3200" b="1" spc="-15" dirty="0">
                <a:solidFill>
                  <a:srgbClr val="0000CC"/>
                </a:solidFill>
                <a:latin typeface="Arial"/>
                <a:cs typeface="Arial"/>
              </a:rPr>
              <a:t>It</a:t>
            </a:r>
            <a:r>
              <a:rPr sz="3200" b="1" spc="-10" dirty="0">
                <a:solidFill>
                  <a:srgbClr val="0000CC"/>
                </a:solidFill>
                <a:latin typeface="Arial"/>
                <a:cs typeface="Arial"/>
              </a:rPr>
              <a:t> </a:t>
            </a:r>
            <a:r>
              <a:rPr sz="3200" b="1" spc="-25" dirty="0">
                <a:solidFill>
                  <a:srgbClr val="0000CC"/>
                </a:solidFill>
                <a:latin typeface="Arial"/>
                <a:cs typeface="Arial"/>
              </a:rPr>
              <a:t>act</a:t>
            </a:r>
            <a:r>
              <a:rPr sz="3200" b="1" spc="-20" dirty="0">
                <a:solidFill>
                  <a:srgbClr val="0000CC"/>
                </a:solidFill>
                <a:latin typeface="Arial"/>
                <a:cs typeface="Arial"/>
              </a:rPr>
              <a:t>s</a:t>
            </a:r>
            <a:r>
              <a:rPr sz="3200" b="1" spc="-10" dirty="0">
                <a:solidFill>
                  <a:srgbClr val="0000CC"/>
                </a:solidFill>
                <a:latin typeface="Arial"/>
                <a:cs typeface="Arial"/>
              </a:rPr>
              <a:t> </a:t>
            </a:r>
            <a:r>
              <a:rPr sz="3200" b="1" spc="-25" dirty="0">
                <a:solidFill>
                  <a:srgbClr val="0000CC"/>
                </a:solidFill>
                <a:latin typeface="Arial"/>
                <a:cs typeface="Arial"/>
              </a:rPr>
              <a:t>mainl</a:t>
            </a:r>
            <a:r>
              <a:rPr sz="3200" b="1" spc="-20" dirty="0">
                <a:solidFill>
                  <a:srgbClr val="0000CC"/>
                </a:solidFill>
                <a:latin typeface="Arial"/>
                <a:cs typeface="Arial"/>
              </a:rPr>
              <a:t>y</a:t>
            </a:r>
            <a:r>
              <a:rPr sz="3200" b="1" spc="-5" dirty="0">
                <a:solidFill>
                  <a:srgbClr val="0000CC"/>
                </a:solidFill>
                <a:latin typeface="Arial"/>
                <a:cs typeface="Arial"/>
              </a:rPr>
              <a:t> </a:t>
            </a:r>
            <a:r>
              <a:rPr sz="3200" b="1" spc="-25" dirty="0">
                <a:solidFill>
                  <a:srgbClr val="0000CC"/>
                </a:solidFill>
                <a:latin typeface="Arial"/>
                <a:cs typeface="Arial"/>
              </a:rPr>
              <a:t>b</a:t>
            </a:r>
            <a:r>
              <a:rPr sz="3200" b="1" spc="-20" dirty="0">
                <a:solidFill>
                  <a:srgbClr val="0000CC"/>
                </a:solidFill>
                <a:latin typeface="Arial"/>
                <a:cs typeface="Arial"/>
              </a:rPr>
              <a:t>y</a:t>
            </a:r>
            <a:r>
              <a:rPr sz="3200" b="1" spc="-10" dirty="0">
                <a:solidFill>
                  <a:srgbClr val="0000CC"/>
                </a:solidFill>
                <a:latin typeface="Arial"/>
                <a:cs typeface="Arial"/>
              </a:rPr>
              <a:t> </a:t>
            </a:r>
            <a:r>
              <a:rPr sz="3200" b="1" spc="-25" dirty="0">
                <a:solidFill>
                  <a:srgbClr val="0000CC"/>
                </a:solidFill>
                <a:latin typeface="Arial"/>
                <a:cs typeface="Arial"/>
              </a:rPr>
              <a:t>releasin</a:t>
            </a:r>
            <a:r>
              <a:rPr sz="3200" b="1" spc="-20" dirty="0">
                <a:solidFill>
                  <a:srgbClr val="0000CC"/>
                </a:solidFill>
                <a:latin typeface="Arial"/>
                <a:cs typeface="Arial"/>
              </a:rPr>
              <a:t>g</a:t>
            </a:r>
            <a:r>
              <a:rPr sz="3200" b="1" spc="-5" dirty="0">
                <a:solidFill>
                  <a:srgbClr val="0000CC"/>
                </a:solidFill>
                <a:latin typeface="Arial"/>
                <a:cs typeface="Arial"/>
              </a:rPr>
              <a:t> </a:t>
            </a:r>
            <a:r>
              <a:rPr sz="3200" b="1" spc="-20" dirty="0">
                <a:solidFill>
                  <a:srgbClr val="0000CC"/>
                </a:solidFill>
                <a:latin typeface="Arial"/>
                <a:cs typeface="Arial"/>
              </a:rPr>
              <a:t>nitric</a:t>
            </a:r>
            <a:r>
              <a:rPr sz="3200" b="1" spc="-15" dirty="0">
                <a:solidFill>
                  <a:srgbClr val="0000CC"/>
                </a:solidFill>
                <a:latin typeface="Arial"/>
                <a:cs typeface="Arial"/>
              </a:rPr>
              <a:t> </a:t>
            </a:r>
            <a:r>
              <a:rPr sz="3200" b="1" spc="-20" dirty="0">
                <a:solidFill>
                  <a:srgbClr val="0000CC"/>
                </a:solidFill>
                <a:latin typeface="Arial"/>
                <a:cs typeface="Arial"/>
              </a:rPr>
              <a:t>oxide</a:t>
            </a:r>
            <a:r>
              <a:rPr sz="3200" b="1" spc="-25" dirty="0">
                <a:solidFill>
                  <a:srgbClr val="0000CC"/>
                </a:solidFill>
                <a:latin typeface="Arial"/>
                <a:cs typeface="Arial"/>
              </a:rPr>
              <a:t> </a:t>
            </a:r>
            <a:r>
              <a:rPr sz="3200" b="1" spc="-20" dirty="0">
                <a:solidFill>
                  <a:srgbClr val="0000CC"/>
                </a:solidFill>
                <a:latin typeface="Arial"/>
                <a:cs typeface="Arial"/>
              </a:rPr>
              <a:t>(NO</a:t>
            </a:r>
            <a:r>
              <a:rPr sz="3200" b="1" spc="-20" dirty="0" smtClean="0">
                <a:solidFill>
                  <a:srgbClr val="0000CC"/>
                </a:solidFill>
                <a:latin typeface="Arial"/>
                <a:cs typeface="Arial"/>
              </a:rPr>
              <a:t>)</a:t>
            </a:r>
            <a:r>
              <a:rPr lang="en-US" sz="2400" b="1" spc="-20" dirty="0" smtClean="0">
                <a:solidFill>
                  <a:srgbClr val="FF0000"/>
                </a:solidFill>
                <a:latin typeface="Arial"/>
                <a:cs typeface="Arial"/>
              </a:rPr>
              <a:t>“from vascular smooth muscles”</a:t>
            </a:r>
            <a:r>
              <a:rPr sz="3200" b="1" spc="-10" dirty="0" smtClean="0">
                <a:solidFill>
                  <a:srgbClr val="0000CC"/>
                </a:solidFill>
                <a:latin typeface="Arial"/>
                <a:cs typeface="Arial"/>
              </a:rPr>
              <a:t>,</a:t>
            </a:r>
            <a:r>
              <a:rPr sz="3200" b="1" spc="-5" dirty="0" smtClean="0">
                <a:solidFill>
                  <a:srgbClr val="0000CC"/>
                </a:solidFill>
                <a:latin typeface="Arial"/>
                <a:cs typeface="Arial"/>
              </a:rPr>
              <a:t> </a:t>
            </a:r>
            <a:r>
              <a:rPr sz="3200" b="1" spc="-20" dirty="0" smtClean="0">
                <a:solidFill>
                  <a:srgbClr val="0000CC"/>
                </a:solidFill>
                <a:latin typeface="Arial"/>
                <a:cs typeface="Arial"/>
              </a:rPr>
              <a:t>EDRF</a:t>
            </a:r>
            <a:r>
              <a:rPr lang="en-US" sz="3200" b="1" spc="-20" dirty="0" smtClean="0">
                <a:solidFill>
                  <a:srgbClr val="0000CC"/>
                </a:solidFill>
                <a:latin typeface="Arial"/>
                <a:cs typeface="Arial"/>
              </a:rPr>
              <a:t> </a:t>
            </a:r>
            <a:r>
              <a:rPr lang="en-US" sz="2400" b="1" spc="-20" dirty="0" smtClean="0">
                <a:solidFill>
                  <a:srgbClr val="0000CC"/>
                </a:solidFill>
                <a:latin typeface="Arial"/>
                <a:cs typeface="Arial"/>
              </a:rPr>
              <a:t>(Endothelium Derived Relaxing Factor)</a:t>
            </a:r>
            <a:r>
              <a:rPr sz="3200" b="1" spc="-20" dirty="0" smtClean="0">
                <a:solidFill>
                  <a:srgbClr val="0000CC"/>
                </a:solidFill>
                <a:latin typeface="Arial"/>
                <a:cs typeface="Arial"/>
              </a:rPr>
              <a:t>.</a:t>
            </a:r>
            <a:endParaRPr sz="3200" dirty="0">
              <a:latin typeface="Arial"/>
              <a:cs typeface="Arial"/>
            </a:endParaRPr>
          </a:p>
          <a:p>
            <a:pPr marL="554355" indent="-541655">
              <a:lnSpc>
                <a:spcPct val="100000"/>
              </a:lnSpc>
              <a:spcBef>
                <a:spcPts val="765"/>
              </a:spcBef>
              <a:buClr>
                <a:srgbClr val="0000CC"/>
              </a:buClr>
              <a:buFont typeface="Arial"/>
              <a:buChar char="•"/>
              <a:tabLst>
                <a:tab pos="554990" algn="l"/>
              </a:tabLst>
            </a:pPr>
            <a:r>
              <a:rPr sz="3200" b="1" spc="-25" dirty="0">
                <a:latin typeface="Arial"/>
                <a:cs typeface="Arial"/>
              </a:rPr>
              <a:t>Use</a:t>
            </a:r>
            <a:r>
              <a:rPr sz="3200" b="1" spc="-20" dirty="0">
                <a:latin typeface="Arial"/>
                <a:cs typeface="Arial"/>
              </a:rPr>
              <a:t>d</a:t>
            </a:r>
            <a:r>
              <a:rPr sz="3200" b="1" spc="-15" dirty="0">
                <a:latin typeface="Arial"/>
                <a:cs typeface="Arial"/>
              </a:rPr>
              <a:t> </a:t>
            </a:r>
            <a:r>
              <a:rPr sz="3200" b="1" spc="-20" dirty="0">
                <a:latin typeface="Arial"/>
                <a:cs typeface="Arial"/>
              </a:rPr>
              <a:t>orally.</a:t>
            </a:r>
            <a:endParaRPr sz="3200" dirty="0">
              <a:latin typeface="Arial"/>
              <a:cs typeface="Arial"/>
            </a:endParaRPr>
          </a:p>
          <a:p>
            <a:pPr marL="12700" marR="699135">
              <a:lnSpc>
                <a:spcPct val="120000"/>
              </a:lnSpc>
              <a:buClr>
                <a:srgbClr val="0000CC"/>
              </a:buClr>
              <a:buFont typeface="Arial"/>
              <a:buChar char="•"/>
              <a:tabLst>
                <a:tab pos="554990" algn="l"/>
              </a:tabLst>
            </a:pPr>
            <a:r>
              <a:rPr lang="en-US" sz="3200" b="1" spc="-15" dirty="0" smtClean="0">
                <a:latin typeface="Arial"/>
                <a:cs typeface="Arial"/>
              </a:rPr>
              <a:t> </a:t>
            </a:r>
            <a:r>
              <a:rPr sz="3200" b="1" spc="-15" dirty="0" smtClean="0">
                <a:latin typeface="Arial"/>
                <a:cs typeface="Arial"/>
              </a:rPr>
              <a:t>It </a:t>
            </a:r>
            <a:r>
              <a:rPr sz="3200" b="1" spc="-20" dirty="0">
                <a:latin typeface="Arial"/>
                <a:cs typeface="Arial"/>
              </a:rPr>
              <a:t>dilates arterioles</a:t>
            </a:r>
            <a:r>
              <a:rPr sz="3200" b="1" spc="10" dirty="0">
                <a:latin typeface="Arial"/>
                <a:cs typeface="Arial"/>
              </a:rPr>
              <a:t> </a:t>
            </a:r>
            <a:r>
              <a:rPr sz="3200" b="1" spc="-25" dirty="0">
                <a:latin typeface="Arial"/>
                <a:cs typeface="Arial"/>
              </a:rPr>
              <a:t>bu</a:t>
            </a:r>
            <a:r>
              <a:rPr sz="3200" b="1" spc="-15" dirty="0">
                <a:latin typeface="Arial"/>
                <a:cs typeface="Arial"/>
              </a:rPr>
              <a:t>t </a:t>
            </a:r>
            <a:r>
              <a:rPr sz="3200" b="1" spc="-25" dirty="0">
                <a:latin typeface="Arial"/>
                <a:cs typeface="Arial"/>
              </a:rPr>
              <a:t>no</a:t>
            </a:r>
            <a:r>
              <a:rPr sz="3200" b="1" spc="-15" dirty="0">
                <a:latin typeface="Arial"/>
                <a:cs typeface="Arial"/>
              </a:rPr>
              <a:t>t </a:t>
            </a:r>
            <a:r>
              <a:rPr sz="3200" b="1" spc="-25" dirty="0" smtClean="0">
                <a:latin typeface="Arial"/>
                <a:cs typeface="Arial"/>
              </a:rPr>
              <a:t>veins</a:t>
            </a:r>
            <a:r>
              <a:rPr lang="en-US" sz="3200" b="1" spc="-25" dirty="0" smtClean="0">
                <a:latin typeface="Arial"/>
                <a:cs typeface="Arial"/>
              </a:rPr>
              <a:t>; </a:t>
            </a:r>
            <a:r>
              <a:rPr lang="en-US" sz="2400" b="1" spc="-25" dirty="0" smtClean="0">
                <a:solidFill>
                  <a:srgbClr val="FF0000"/>
                </a:solidFill>
                <a:latin typeface="Arial"/>
                <a:cs typeface="Arial"/>
              </a:rPr>
              <a:t>since the machinery of synthesis of NO is deficient in veins. Also, the machinery it self in not well known.</a:t>
            </a:r>
            <a:r>
              <a:rPr lang="en-US" sz="3200" b="1" spc="-25" dirty="0" smtClean="0">
                <a:solidFill>
                  <a:srgbClr val="FF0000"/>
                </a:solidFill>
                <a:latin typeface="Arial"/>
                <a:cs typeface="Arial"/>
              </a:rPr>
              <a:t> </a:t>
            </a:r>
            <a:r>
              <a:rPr sz="3200" b="1" spc="-25" dirty="0" smtClean="0">
                <a:solidFill>
                  <a:srgbClr val="000065"/>
                </a:solidFill>
                <a:latin typeface="Arial"/>
                <a:cs typeface="Arial"/>
              </a:rPr>
              <a:t>Pharmacokinetics</a:t>
            </a:r>
            <a:r>
              <a:rPr sz="3200" b="1" spc="-25" dirty="0">
                <a:solidFill>
                  <a:srgbClr val="000065"/>
                </a:solidFill>
                <a:latin typeface="Arial"/>
                <a:cs typeface="Arial"/>
              </a:rPr>
              <a:t>:</a:t>
            </a:r>
            <a:endParaRPr sz="3200" dirty="0">
              <a:latin typeface="Arial"/>
              <a:cs typeface="Arial"/>
            </a:endParaRPr>
          </a:p>
          <a:p>
            <a:pPr marL="554355" marR="5080" indent="-541655">
              <a:spcBef>
                <a:spcPts val="765"/>
              </a:spcBef>
              <a:buClr>
                <a:srgbClr val="0000CC"/>
              </a:buClr>
              <a:buFont typeface="Arial"/>
              <a:buChar char="•"/>
              <a:tabLst>
                <a:tab pos="554990" algn="l"/>
              </a:tabLst>
            </a:pPr>
            <a:r>
              <a:rPr sz="3200" b="1" spc="-20" dirty="0">
                <a:latin typeface="Arial"/>
                <a:cs typeface="Arial"/>
              </a:rPr>
              <a:t>t</a:t>
            </a:r>
            <a:r>
              <a:rPr sz="3200" b="1" spc="-30" dirty="0">
                <a:latin typeface="Arial"/>
                <a:cs typeface="Arial"/>
              </a:rPr>
              <a:t>½</a:t>
            </a:r>
            <a:r>
              <a:rPr sz="3200" b="1" spc="-10" dirty="0">
                <a:latin typeface="Arial"/>
                <a:cs typeface="Arial"/>
              </a:rPr>
              <a:t> </a:t>
            </a:r>
            <a:r>
              <a:rPr sz="3200" b="1" spc="-15" dirty="0">
                <a:latin typeface="Arial"/>
                <a:cs typeface="Arial"/>
              </a:rPr>
              <a:t>i</a:t>
            </a:r>
            <a:r>
              <a:rPr sz="3200" b="1" spc="-20" dirty="0">
                <a:latin typeface="Arial"/>
                <a:cs typeface="Arial"/>
              </a:rPr>
              <a:t>s</a:t>
            </a:r>
            <a:r>
              <a:rPr sz="3200" b="1" spc="-10" dirty="0">
                <a:latin typeface="Arial"/>
                <a:cs typeface="Arial"/>
              </a:rPr>
              <a:t> </a:t>
            </a:r>
            <a:r>
              <a:rPr sz="3200" b="1" spc="-20" dirty="0">
                <a:latin typeface="Arial"/>
                <a:cs typeface="Arial"/>
              </a:rPr>
              <a:t>~</a:t>
            </a:r>
            <a:r>
              <a:rPr sz="3200" b="1" spc="-10" dirty="0">
                <a:latin typeface="Arial"/>
                <a:cs typeface="Arial"/>
              </a:rPr>
              <a:t> </a:t>
            </a:r>
            <a:r>
              <a:rPr sz="3200" b="1" spc="-20" dirty="0">
                <a:latin typeface="Arial"/>
                <a:cs typeface="Arial"/>
              </a:rPr>
              <a:t>1.5</a:t>
            </a:r>
            <a:r>
              <a:rPr sz="3200" b="1" spc="-5" dirty="0">
                <a:latin typeface="Arial"/>
                <a:cs typeface="Arial"/>
              </a:rPr>
              <a:t> </a:t>
            </a:r>
            <a:r>
              <a:rPr sz="3200" b="1" spc="-20" dirty="0">
                <a:latin typeface="Arial"/>
                <a:cs typeface="Arial"/>
              </a:rPr>
              <a:t>-3</a:t>
            </a:r>
            <a:r>
              <a:rPr sz="3200" b="1" spc="-10" dirty="0">
                <a:latin typeface="Arial"/>
                <a:cs typeface="Arial"/>
              </a:rPr>
              <a:t> </a:t>
            </a:r>
            <a:r>
              <a:rPr sz="3200" b="1" spc="-25" dirty="0">
                <a:latin typeface="Arial"/>
                <a:cs typeface="Arial"/>
              </a:rPr>
              <a:t>hours</a:t>
            </a:r>
            <a:r>
              <a:rPr sz="3200" b="1" spc="-10" dirty="0">
                <a:latin typeface="Arial"/>
                <a:cs typeface="Arial"/>
              </a:rPr>
              <a:t>, </a:t>
            </a:r>
            <a:r>
              <a:rPr sz="3200" b="1" spc="-25" dirty="0">
                <a:latin typeface="Arial"/>
                <a:cs typeface="Arial"/>
              </a:rPr>
              <a:t>whic</a:t>
            </a:r>
            <a:r>
              <a:rPr sz="3200" b="1" spc="-20" dirty="0">
                <a:latin typeface="Arial"/>
                <a:cs typeface="Arial"/>
              </a:rPr>
              <a:t>h</a:t>
            </a:r>
            <a:r>
              <a:rPr sz="3200" b="1" spc="-10" dirty="0">
                <a:latin typeface="Arial"/>
                <a:cs typeface="Arial"/>
              </a:rPr>
              <a:t> </a:t>
            </a:r>
            <a:r>
              <a:rPr sz="3200" b="1" spc="-25" dirty="0">
                <a:latin typeface="Arial"/>
                <a:cs typeface="Arial"/>
              </a:rPr>
              <a:t>increases</a:t>
            </a:r>
            <a:r>
              <a:rPr sz="3200" b="1" spc="-15" dirty="0">
                <a:latin typeface="Arial"/>
                <a:cs typeface="Arial"/>
              </a:rPr>
              <a:t> in </a:t>
            </a:r>
            <a:r>
              <a:rPr sz="3200" b="1" spc="-25" dirty="0">
                <a:solidFill>
                  <a:srgbClr val="92D050"/>
                </a:solidFill>
                <a:latin typeface="Arial"/>
                <a:cs typeface="Arial"/>
              </a:rPr>
              <a:t>slow</a:t>
            </a:r>
            <a:r>
              <a:rPr sz="3200" b="1" spc="-10" dirty="0">
                <a:solidFill>
                  <a:srgbClr val="92D050"/>
                </a:solidFill>
                <a:latin typeface="Arial"/>
                <a:cs typeface="Arial"/>
              </a:rPr>
              <a:t> </a:t>
            </a:r>
            <a:r>
              <a:rPr sz="3200" b="1" spc="-25" dirty="0">
                <a:solidFill>
                  <a:srgbClr val="92D050"/>
                </a:solidFill>
                <a:latin typeface="Arial"/>
                <a:cs typeface="Arial"/>
              </a:rPr>
              <a:t>acetylator</a:t>
            </a:r>
            <a:r>
              <a:rPr sz="3200" b="1" spc="-20" dirty="0">
                <a:solidFill>
                  <a:srgbClr val="92D050"/>
                </a:solidFill>
                <a:latin typeface="Arial"/>
                <a:cs typeface="Arial"/>
              </a:rPr>
              <a:t>s</a:t>
            </a:r>
            <a:r>
              <a:rPr sz="3200" b="1" spc="-10" dirty="0">
                <a:latin typeface="Arial"/>
                <a:cs typeface="Arial"/>
              </a:rPr>
              <a:t> </a:t>
            </a:r>
            <a:r>
              <a:rPr sz="3200" b="1" spc="-25" dirty="0">
                <a:latin typeface="Arial"/>
                <a:cs typeface="Arial"/>
              </a:rPr>
              <a:t>a</a:t>
            </a:r>
            <a:r>
              <a:rPr sz="3200" b="1" spc="-20" dirty="0">
                <a:latin typeface="Arial"/>
                <a:cs typeface="Arial"/>
              </a:rPr>
              <a:t>nd</a:t>
            </a:r>
            <a:r>
              <a:rPr sz="3200" b="1" spc="-15" dirty="0">
                <a:latin typeface="Arial"/>
                <a:cs typeface="Arial"/>
              </a:rPr>
              <a:t> </a:t>
            </a:r>
            <a:r>
              <a:rPr sz="3200" b="1" spc="-25" dirty="0" smtClean="0">
                <a:latin typeface="Arial"/>
                <a:cs typeface="Arial"/>
              </a:rPr>
              <a:t>renal</a:t>
            </a:r>
            <a:r>
              <a:rPr lang="en-US" sz="3200" b="1" spc="-25" dirty="0" smtClean="0">
                <a:latin typeface="Arial"/>
                <a:cs typeface="Arial"/>
              </a:rPr>
              <a:t> </a:t>
            </a:r>
            <a:r>
              <a:rPr lang="en-US" sz="3200" b="1" spc="-20" dirty="0" smtClean="0">
                <a:latin typeface="Arial"/>
                <a:cs typeface="Arial"/>
              </a:rPr>
              <a:t>insufficiency</a:t>
            </a:r>
            <a:r>
              <a:rPr lang="en-US" sz="3200" b="1" spc="-20" dirty="0">
                <a:latin typeface="Arial"/>
                <a:cs typeface="Arial"/>
              </a:rPr>
              <a:t>.</a:t>
            </a:r>
            <a:endParaRPr lang="en-US" sz="3200" dirty="0">
              <a:latin typeface="Arial"/>
              <a:cs typeface="Arial"/>
            </a:endParaRPr>
          </a:p>
          <a:p>
            <a:pPr marL="554355" marR="5080" indent="-541655">
              <a:lnSpc>
                <a:spcPct val="100000"/>
              </a:lnSpc>
              <a:spcBef>
                <a:spcPts val="765"/>
              </a:spcBef>
              <a:buClr>
                <a:srgbClr val="0000CC"/>
              </a:buClr>
              <a:buFont typeface="Arial"/>
              <a:buChar char="•"/>
              <a:tabLst>
                <a:tab pos="554990" algn="l"/>
              </a:tabLst>
            </a:pPr>
            <a:endParaRPr sz="3200" dirty="0">
              <a:latin typeface="Arial"/>
              <a:cs typeface="Aria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182382" y="962025"/>
            <a:ext cx="7138682" cy="1089660"/>
          </a:xfrm>
          <a:prstGeom prst="rect">
            <a:avLst/>
          </a:prstGeom>
        </p:spPr>
        <p:txBody>
          <a:bodyPr vert="horz" wrap="square" lIns="0" tIns="256852" rIns="0" bIns="0" rtlCol="0">
            <a:spAutoFit/>
          </a:bodyPr>
          <a:lstStyle/>
          <a:p>
            <a:pPr marL="2000885">
              <a:lnSpc>
                <a:spcPct val="100000"/>
              </a:lnSpc>
            </a:pPr>
            <a:r>
              <a:rPr sz="4400" spc="-40" dirty="0"/>
              <a:t>H</a:t>
            </a:r>
            <a:r>
              <a:rPr sz="4400" spc="-25" dirty="0"/>
              <a:t>ydralazine</a:t>
            </a:r>
            <a:endParaRPr sz="4400" dirty="0"/>
          </a:p>
        </p:txBody>
      </p:sp>
      <p:sp>
        <p:nvSpPr>
          <p:cNvPr id="4" name="object 4"/>
          <p:cNvSpPr/>
          <p:nvPr/>
        </p:nvSpPr>
        <p:spPr>
          <a:xfrm>
            <a:off x="1232039" y="3777996"/>
            <a:ext cx="8229600" cy="914400"/>
          </a:xfrm>
          <a:custGeom>
            <a:avLst/>
            <a:gdLst/>
            <a:ahLst/>
            <a:cxnLst/>
            <a:rect l="l" t="t" r="r" b="b"/>
            <a:pathLst>
              <a:path w="8229600" h="914400">
                <a:moveTo>
                  <a:pt x="0" y="0"/>
                </a:moveTo>
                <a:lnTo>
                  <a:pt x="0" y="914400"/>
                </a:lnTo>
                <a:lnTo>
                  <a:pt x="8229600" y="914400"/>
                </a:lnTo>
                <a:lnTo>
                  <a:pt x="8229600" y="0"/>
                </a:lnTo>
                <a:lnTo>
                  <a:pt x="0" y="0"/>
                </a:lnTo>
                <a:close/>
              </a:path>
            </a:pathLst>
          </a:custGeom>
          <a:solidFill>
            <a:srgbClr val="FFFFFF"/>
          </a:solidFill>
        </p:spPr>
        <p:txBody>
          <a:bodyPr wrap="square" lIns="0" tIns="0" rIns="0" bIns="0" rtlCol="0"/>
          <a:lstStyle/>
          <a:p>
            <a:endParaRPr/>
          </a:p>
        </p:txBody>
      </p:sp>
      <p:sp>
        <p:nvSpPr>
          <p:cNvPr id="5" name="object 5"/>
          <p:cNvSpPr/>
          <p:nvPr/>
        </p:nvSpPr>
        <p:spPr>
          <a:xfrm>
            <a:off x="1232039" y="4692396"/>
            <a:ext cx="8229600" cy="914400"/>
          </a:xfrm>
          <a:custGeom>
            <a:avLst/>
            <a:gdLst/>
            <a:ahLst/>
            <a:cxnLst/>
            <a:rect l="l" t="t" r="r" b="b"/>
            <a:pathLst>
              <a:path w="8229600" h="914400">
                <a:moveTo>
                  <a:pt x="0" y="0"/>
                </a:moveTo>
                <a:lnTo>
                  <a:pt x="0" y="914400"/>
                </a:lnTo>
                <a:lnTo>
                  <a:pt x="8229600" y="914400"/>
                </a:lnTo>
                <a:lnTo>
                  <a:pt x="8229600" y="0"/>
                </a:lnTo>
                <a:lnTo>
                  <a:pt x="0" y="0"/>
                </a:lnTo>
                <a:close/>
              </a:path>
            </a:pathLst>
          </a:custGeom>
          <a:solidFill>
            <a:srgbClr val="FFFFFF"/>
          </a:solidFill>
        </p:spPr>
        <p:txBody>
          <a:bodyPr wrap="square" lIns="0" tIns="0" rIns="0" bIns="0" rtlCol="0"/>
          <a:lstStyle/>
          <a:p>
            <a:endParaRPr/>
          </a:p>
        </p:txBody>
      </p:sp>
      <p:sp>
        <p:nvSpPr>
          <p:cNvPr id="6" name="object 6"/>
          <p:cNvSpPr txBox="1"/>
          <p:nvPr/>
        </p:nvSpPr>
        <p:spPr>
          <a:xfrm>
            <a:off x="1371587" y="2415143"/>
            <a:ext cx="7950503" cy="5478423"/>
          </a:xfrm>
          <a:prstGeom prst="rect">
            <a:avLst/>
          </a:prstGeom>
        </p:spPr>
        <p:txBody>
          <a:bodyPr vert="horz" wrap="square" lIns="0" tIns="0" rIns="0" bIns="0" rtlCol="0">
            <a:spAutoFit/>
          </a:bodyPr>
          <a:lstStyle/>
          <a:p>
            <a:pPr marL="315595" marR="62865" indent="-302895">
              <a:lnSpc>
                <a:spcPct val="100000"/>
              </a:lnSpc>
              <a:buFont typeface="Arial"/>
              <a:buChar char="•"/>
              <a:tabLst>
                <a:tab pos="316230" algn="l"/>
              </a:tabLst>
            </a:pPr>
            <a:r>
              <a:rPr sz="3200" b="1" spc="-25" dirty="0" smtClean="0">
                <a:latin typeface="Arial"/>
                <a:cs typeface="Arial"/>
              </a:rPr>
              <a:t>Wel</a:t>
            </a:r>
            <a:r>
              <a:rPr sz="3200" b="1" spc="-10" dirty="0" smtClean="0">
                <a:latin typeface="Arial"/>
                <a:cs typeface="Arial"/>
              </a:rPr>
              <a:t>l</a:t>
            </a:r>
            <a:r>
              <a:rPr sz="3200" b="1" spc="-5" dirty="0" smtClean="0">
                <a:latin typeface="Arial"/>
                <a:cs typeface="Arial"/>
              </a:rPr>
              <a:t> </a:t>
            </a:r>
            <a:r>
              <a:rPr sz="3200" b="1" spc="-25" dirty="0">
                <a:latin typeface="Arial"/>
                <a:cs typeface="Arial"/>
              </a:rPr>
              <a:t>absorbe</a:t>
            </a:r>
            <a:r>
              <a:rPr sz="3200" b="1" spc="-20" dirty="0">
                <a:latin typeface="Arial"/>
                <a:cs typeface="Arial"/>
              </a:rPr>
              <a:t>d</a:t>
            </a:r>
            <a:r>
              <a:rPr sz="3200" b="1" spc="-15" dirty="0">
                <a:latin typeface="Arial"/>
                <a:cs typeface="Arial"/>
              </a:rPr>
              <a:t> </a:t>
            </a:r>
            <a:r>
              <a:rPr sz="3200" b="1" spc="-20" dirty="0">
                <a:latin typeface="Arial"/>
                <a:cs typeface="Arial"/>
              </a:rPr>
              <a:t>afte</a:t>
            </a:r>
            <a:r>
              <a:rPr sz="3200" b="1" spc="-15" dirty="0">
                <a:latin typeface="Arial"/>
                <a:cs typeface="Arial"/>
              </a:rPr>
              <a:t>r</a:t>
            </a:r>
            <a:r>
              <a:rPr sz="3200" b="1" dirty="0">
                <a:latin typeface="Arial"/>
                <a:cs typeface="Arial"/>
              </a:rPr>
              <a:t> </a:t>
            </a:r>
            <a:r>
              <a:rPr sz="3200" b="1" spc="-20" dirty="0">
                <a:latin typeface="Arial"/>
                <a:cs typeface="Arial"/>
              </a:rPr>
              <a:t>oral</a:t>
            </a:r>
            <a:r>
              <a:rPr sz="3200" b="1" spc="-25" dirty="0">
                <a:latin typeface="Arial"/>
                <a:cs typeface="Arial"/>
              </a:rPr>
              <a:t> administration</a:t>
            </a:r>
            <a:r>
              <a:rPr sz="3200" b="1" spc="-10" dirty="0">
                <a:latin typeface="Arial"/>
                <a:cs typeface="Arial"/>
              </a:rPr>
              <a:t>,</a:t>
            </a:r>
            <a:r>
              <a:rPr sz="3200" b="1" spc="-5" dirty="0">
                <a:latin typeface="Arial"/>
                <a:cs typeface="Arial"/>
              </a:rPr>
              <a:t> </a:t>
            </a:r>
            <a:r>
              <a:rPr sz="3200" b="1" spc="-25" dirty="0">
                <a:latin typeface="Arial"/>
                <a:cs typeface="Arial"/>
              </a:rPr>
              <a:t>extensiv</a:t>
            </a:r>
            <a:r>
              <a:rPr sz="3200" b="1" spc="-20" dirty="0">
                <a:latin typeface="Arial"/>
                <a:cs typeface="Arial"/>
              </a:rPr>
              <a:t>e</a:t>
            </a:r>
            <a:r>
              <a:rPr sz="3200" b="1" spc="-15" dirty="0">
                <a:latin typeface="Arial"/>
                <a:cs typeface="Arial"/>
              </a:rPr>
              <a:t> </a:t>
            </a:r>
            <a:r>
              <a:rPr sz="3200" b="1" spc="-20" dirty="0">
                <a:latin typeface="Arial"/>
                <a:cs typeface="Arial"/>
              </a:rPr>
              <a:t>first-pass</a:t>
            </a:r>
            <a:r>
              <a:rPr sz="3200" b="1" spc="-25" dirty="0">
                <a:latin typeface="Arial"/>
                <a:cs typeface="Arial"/>
              </a:rPr>
              <a:t> metabolis</a:t>
            </a:r>
            <a:r>
              <a:rPr sz="3200" b="1" spc="-30" dirty="0">
                <a:latin typeface="Arial"/>
                <a:cs typeface="Arial"/>
              </a:rPr>
              <a:t>m</a:t>
            </a:r>
            <a:r>
              <a:rPr sz="3200" b="1" spc="-5" dirty="0">
                <a:latin typeface="Arial"/>
                <a:cs typeface="Arial"/>
              </a:rPr>
              <a:t> </a:t>
            </a:r>
            <a:r>
              <a:rPr sz="3200" b="1" spc="-20" dirty="0">
                <a:latin typeface="Arial"/>
                <a:cs typeface="Arial"/>
              </a:rPr>
              <a:t>by</a:t>
            </a:r>
            <a:r>
              <a:rPr sz="3200" b="1" spc="-10" dirty="0">
                <a:latin typeface="Arial"/>
                <a:cs typeface="Arial"/>
              </a:rPr>
              <a:t> </a:t>
            </a:r>
            <a:r>
              <a:rPr sz="3200" b="1" spc="-20" dirty="0">
                <a:solidFill>
                  <a:srgbClr val="92D050"/>
                </a:solidFill>
                <a:latin typeface="Arial"/>
                <a:cs typeface="Arial"/>
              </a:rPr>
              <a:t>h</a:t>
            </a:r>
            <a:r>
              <a:rPr sz="3200" b="1" spc="-25" dirty="0">
                <a:solidFill>
                  <a:srgbClr val="92D050"/>
                </a:solidFill>
                <a:latin typeface="Arial"/>
                <a:cs typeface="Arial"/>
              </a:rPr>
              <a:t>y</a:t>
            </a:r>
            <a:r>
              <a:rPr sz="3200" b="1" spc="-20" dirty="0">
                <a:solidFill>
                  <a:srgbClr val="92D050"/>
                </a:solidFill>
                <a:latin typeface="Arial"/>
                <a:cs typeface="Arial"/>
              </a:rPr>
              <a:t>dro</a:t>
            </a:r>
            <a:r>
              <a:rPr sz="3200" b="1" spc="-30" dirty="0">
                <a:solidFill>
                  <a:srgbClr val="92D050"/>
                </a:solidFill>
                <a:latin typeface="Arial"/>
                <a:cs typeface="Arial"/>
              </a:rPr>
              <a:t>x</a:t>
            </a:r>
            <a:r>
              <a:rPr sz="3200" b="1" spc="-25" dirty="0">
                <a:solidFill>
                  <a:srgbClr val="92D050"/>
                </a:solidFill>
                <a:latin typeface="Arial"/>
                <a:cs typeface="Arial"/>
              </a:rPr>
              <a:t>y</a:t>
            </a:r>
            <a:r>
              <a:rPr sz="3200" b="1" spc="-15" dirty="0">
                <a:solidFill>
                  <a:srgbClr val="92D050"/>
                </a:solidFill>
                <a:latin typeface="Arial"/>
                <a:cs typeface="Arial"/>
              </a:rPr>
              <a:t>lation</a:t>
            </a:r>
            <a:r>
              <a:rPr sz="3200" b="1" spc="-30" dirty="0">
                <a:solidFill>
                  <a:srgbClr val="92D050"/>
                </a:solidFill>
                <a:latin typeface="Arial"/>
                <a:cs typeface="Arial"/>
              </a:rPr>
              <a:t> </a:t>
            </a:r>
            <a:r>
              <a:rPr sz="3200" b="1" spc="-25" dirty="0">
                <a:solidFill>
                  <a:srgbClr val="92D050"/>
                </a:solidFill>
                <a:latin typeface="Arial"/>
                <a:cs typeface="Arial"/>
              </a:rPr>
              <a:t>and</a:t>
            </a:r>
            <a:r>
              <a:rPr sz="3200" b="1" spc="-20" dirty="0">
                <a:solidFill>
                  <a:srgbClr val="92D050"/>
                </a:solidFill>
                <a:latin typeface="Arial"/>
                <a:cs typeface="Arial"/>
              </a:rPr>
              <a:t> acetylation</a:t>
            </a:r>
            <a:r>
              <a:rPr sz="3200" b="1" spc="-20" dirty="0">
                <a:latin typeface="Arial"/>
                <a:cs typeface="Arial"/>
              </a:rPr>
              <a:t>.</a:t>
            </a:r>
            <a:endParaRPr sz="3200" dirty="0">
              <a:latin typeface="Arial"/>
              <a:cs typeface="Arial"/>
            </a:endParaRPr>
          </a:p>
          <a:p>
            <a:pPr marL="315595" marR="5080" indent="-302895">
              <a:spcBef>
                <a:spcPts val="765"/>
              </a:spcBef>
              <a:buFont typeface="Arial"/>
              <a:buChar char="•"/>
              <a:tabLst>
                <a:tab pos="316230" algn="l"/>
              </a:tabLst>
            </a:pPr>
            <a:r>
              <a:rPr sz="3200" b="1" spc="-25" dirty="0">
                <a:latin typeface="Arial"/>
                <a:cs typeface="Arial"/>
              </a:rPr>
              <a:t>Ther</a:t>
            </a:r>
            <a:r>
              <a:rPr sz="3200" b="1" spc="-20" dirty="0">
                <a:latin typeface="Arial"/>
                <a:cs typeface="Arial"/>
              </a:rPr>
              <a:t>e </a:t>
            </a:r>
            <a:r>
              <a:rPr sz="3200" b="1" spc="-15" dirty="0">
                <a:latin typeface="Arial"/>
                <a:cs typeface="Arial"/>
              </a:rPr>
              <a:t>i</a:t>
            </a:r>
            <a:r>
              <a:rPr sz="3200" b="1" spc="-20" dirty="0">
                <a:latin typeface="Arial"/>
                <a:cs typeface="Arial"/>
              </a:rPr>
              <a:t>s</a:t>
            </a:r>
            <a:r>
              <a:rPr sz="3200" b="1" spc="-5" dirty="0">
                <a:latin typeface="Arial"/>
                <a:cs typeface="Arial"/>
              </a:rPr>
              <a:t> </a:t>
            </a:r>
            <a:r>
              <a:rPr sz="3200" b="1" spc="-25" dirty="0">
                <a:latin typeface="Arial"/>
                <a:cs typeface="Arial"/>
              </a:rPr>
              <a:t>geneti</a:t>
            </a:r>
            <a:r>
              <a:rPr sz="3200" b="1" spc="-20" dirty="0">
                <a:latin typeface="Arial"/>
                <a:cs typeface="Arial"/>
              </a:rPr>
              <a:t>c</a:t>
            </a:r>
            <a:r>
              <a:rPr sz="3200" b="1" spc="-30" dirty="0">
                <a:latin typeface="Arial"/>
                <a:cs typeface="Arial"/>
              </a:rPr>
              <a:t> </a:t>
            </a:r>
            <a:r>
              <a:rPr sz="3200" b="1" spc="-20" dirty="0">
                <a:latin typeface="Arial"/>
                <a:cs typeface="Arial"/>
              </a:rPr>
              <a:t>defects </a:t>
            </a:r>
            <a:r>
              <a:rPr sz="3200" b="1" spc="-15" dirty="0">
                <a:latin typeface="Arial"/>
                <a:cs typeface="Arial"/>
              </a:rPr>
              <a:t>i</a:t>
            </a:r>
            <a:r>
              <a:rPr sz="3200" b="1" spc="-20" dirty="0">
                <a:latin typeface="Arial"/>
                <a:cs typeface="Arial"/>
              </a:rPr>
              <a:t>n</a:t>
            </a:r>
            <a:r>
              <a:rPr sz="3200" b="1" spc="-5" dirty="0">
                <a:latin typeface="Arial"/>
                <a:cs typeface="Arial"/>
              </a:rPr>
              <a:t> </a:t>
            </a:r>
            <a:r>
              <a:rPr sz="3200" b="1" spc="-25" dirty="0">
                <a:latin typeface="Arial"/>
                <a:cs typeface="Arial"/>
              </a:rPr>
              <a:t>the</a:t>
            </a:r>
            <a:r>
              <a:rPr sz="3200" b="1" spc="-20" dirty="0">
                <a:latin typeface="Arial"/>
                <a:cs typeface="Arial"/>
              </a:rPr>
              <a:t> capacity</a:t>
            </a:r>
            <a:r>
              <a:rPr sz="3200" b="1" spc="-10" dirty="0">
                <a:latin typeface="Arial"/>
                <a:cs typeface="Arial"/>
              </a:rPr>
              <a:t> </a:t>
            </a:r>
            <a:r>
              <a:rPr sz="3200" b="1" spc="-20" dirty="0">
                <a:latin typeface="Arial"/>
                <a:cs typeface="Arial"/>
              </a:rPr>
              <a:t>to</a:t>
            </a:r>
            <a:r>
              <a:rPr sz="3200" b="1" spc="-15" dirty="0">
                <a:latin typeface="Arial"/>
                <a:cs typeface="Arial"/>
              </a:rPr>
              <a:t> </a:t>
            </a:r>
            <a:r>
              <a:rPr sz="3200" b="1" spc="-20" dirty="0">
                <a:latin typeface="Arial"/>
                <a:cs typeface="Arial"/>
              </a:rPr>
              <a:t>acetylate</a:t>
            </a:r>
            <a:r>
              <a:rPr sz="3200" b="1" spc="-10" dirty="0">
                <a:latin typeface="Arial"/>
                <a:cs typeface="Arial"/>
              </a:rPr>
              <a:t> </a:t>
            </a:r>
            <a:r>
              <a:rPr sz="3200" b="1" spc="-25" dirty="0">
                <a:latin typeface="Arial"/>
                <a:cs typeface="Arial"/>
              </a:rPr>
              <a:t>th</a:t>
            </a:r>
            <a:r>
              <a:rPr sz="3200" b="1" spc="-20" dirty="0">
                <a:latin typeface="Arial"/>
                <a:cs typeface="Arial"/>
              </a:rPr>
              <a:t>e</a:t>
            </a:r>
            <a:r>
              <a:rPr sz="3200" b="1" spc="-15" dirty="0">
                <a:latin typeface="Arial"/>
                <a:cs typeface="Arial"/>
              </a:rPr>
              <a:t> </a:t>
            </a:r>
            <a:r>
              <a:rPr sz="3200" b="1" spc="-25" dirty="0">
                <a:latin typeface="Arial"/>
                <a:cs typeface="Arial"/>
              </a:rPr>
              <a:t>dru</a:t>
            </a:r>
            <a:r>
              <a:rPr sz="3200" b="1" spc="-20" dirty="0">
                <a:latin typeface="Arial"/>
                <a:cs typeface="Arial"/>
              </a:rPr>
              <a:t>g</a:t>
            </a:r>
            <a:r>
              <a:rPr sz="3200" b="1" spc="-15" dirty="0">
                <a:latin typeface="Arial"/>
                <a:cs typeface="Arial"/>
              </a:rPr>
              <a:t> </a:t>
            </a:r>
            <a:r>
              <a:rPr sz="3200" b="1" spc="-20" dirty="0">
                <a:latin typeface="Arial"/>
                <a:cs typeface="Arial"/>
              </a:rPr>
              <a:t>(</a:t>
            </a:r>
            <a:r>
              <a:rPr sz="3200" b="1" spc="-20" dirty="0">
                <a:solidFill>
                  <a:srgbClr val="92D050"/>
                </a:solidFill>
                <a:latin typeface="Arial"/>
                <a:cs typeface="Arial"/>
              </a:rPr>
              <a:t>In</a:t>
            </a:r>
            <a:r>
              <a:rPr sz="3200" b="1" spc="-25" dirty="0">
                <a:solidFill>
                  <a:srgbClr val="92D050"/>
                </a:solidFill>
                <a:latin typeface="Arial"/>
                <a:cs typeface="Arial"/>
              </a:rPr>
              <a:t> </a:t>
            </a:r>
            <a:r>
              <a:rPr sz="3200" b="1" spc="-25" dirty="0" smtClean="0">
                <a:solidFill>
                  <a:srgbClr val="92D050"/>
                </a:solidFill>
                <a:latin typeface="Arial"/>
                <a:cs typeface="Arial"/>
              </a:rPr>
              <a:t>Jorda</a:t>
            </a:r>
            <a:r>
              <a:rPr sz="3200" b="1" spc="-15" dirty="0" smtClean="0">
                <a:solidFill>
                  <a:srgbClr val="92D050"/>
                </a:solidFill>
                <a:latin typeface="Arial"/>
                <a:cs typeface="Arial"/>
              </a:rPr>
              <a:t>n</a:t>
            </a:r>
            <a:r>
              <a:rPr sz="3200" b="1" spc="-10" dirty="0" smtClean="0">
                <a:solidFill>
                  <a:srgbClr val="92D050"/>
                </a:solidFill>
                <a:latin typeface="Arial"/>
                <a:cs typeface="Arial"/>
              </a:rPr>
              <a:t>,</a:t>
            </a:r>
            <a:r>
              <a:rPr lang="en-US" sz="3200" b="1" spc="-10" dirty="0">
                <a:solidFill>
                  <a:srgbClr val="92D050"/>
                </a:solidFill>
                <a:latin typeface="Arial"/>
                <a:cs typeface="Arial"/>
              </a:rPr>
              <a:t> </a:t>
            </a:r>
            <a:r>
              <a:rPr lang="en-US" sz="3200" b="1" spc="-10" dirty="0" smtClean="0">
                <a:solidFill>
                  <a:srgbClr val="FF0000"/>
                </a:solidFill>
                <a:latin typeface="Arial"/>
                <a:cs typeface="Arial"/>
              </a:rPr>
              <a:t>for each 3 individuals 2 of them are slow acetylators and one is fast;</a:t>
            </a:r>
            <a:r>
              <a:rPr sz="3200" b="1" spc="-25" dirty="0" smtClean="0">
                <a:solidFill>
                  <a:srgbClr val="92D050"/>
                </a:solidFill>
                <a:latin typeface="Arial"/>
                <a:cs typeface="Arial"/>
              </a:rPr>
              <a:t> </a:t>
            </a:r>
            <a:r>
              <a:rPr sz="3200" b="1" spc="-20" dirty="0">
                <a:solidFill>
                  <a:srgbClr val="92D050"/>
                </a:solidFill>
                <a:latin typeface="Arial"/>
                <a:cs typeface="Arial"/>
              </a:rPr>
              <a:t>~</a:t>
            </a:r>
            <a:r>
              <a:rPr sz="3200" b="1" dirty="0">
                <a:solidFill>
                  <a:srgbClr val="92D050"/>
                </a:solidFill>
                <a:latin typeface="Arial"/>
                <a:cs typeface="Arial"/>
              </a:rPr>
              <a:t> </a:t>
            </a:r>
            <a:r>
              <a:rPr sz="3200" b="1" spc="-25" dirty="0">
                <a:solidFill>
                  <a:srgbClr val="92D050"/>
                </a:solidFill>
                <a:latin typeface="Arial"/>
                <a:cs typeface="Arial"/>
              </a:rPr>
              <a:t>65</a:t>
            </a:r>
            <a:r>
              <a:rPr sz="3200" b="1" spc="-30" dirty="0">
                <a:solidFill>
                  <a:srgbClr val="92D050"/>
                </a:solidFill>
                <a:latin typeface="Arial"/>
                <a:cs typeface="Arial"/>
              </a:rPr>
              <a:t>%</a:t>
            </a:r>
            <a:r>
              <a:rPr sz="3200" b="1" dirty="0">
                <a:latin typeface="Arial"/>
                <a:cs typeface="Arial"/>
              </a:rPr>
              <a:t> </a:t>
            </a:r>
            <a:r>
              <a:rPr sz="3200" b="1" spc="-20" dirty="0">
                <a:latin typeface="Arial"/>
                <a:cs typeface="Arial"/>
              </a:rPr>
              <a:t>of</a:t>
            </a:r>
            <a:r>
              <a:rPr sz="3200" b="1" spc="-15" dirty="0">
                <a:latin typeface="Arial"/>
                <a:cs typeface="Arial"/>
              </a:rPr>
              <a:t> </a:t>
            </a:r>
            <a:r>
              <a:rPr sz="3200" b="1" spc="-25" dirty="0">
                <a:latin typeface="Arial"/>
                <a:cs typeface="Arial"/>
              </a:rPr>
              <a:t>th</a:t>
            </a:r>
            <a:r>
              <a:rPr sz="3200" b="1" spc="-20" dirty="0">
                <a:latin typeface="Arial"/>
                <a:cs typeface="Arial"/>
              </a:rPr>
              <a:t>e</a:t>
            </a:r>
            <a:r>
              <a:rPr sz="3200" b="1" spc="-10" dirty="0">
                <a:latin typeface="Arial"/>
                <a:cs typeface="Arial"/>
              </a:rPr>
              <a:t> </a:t>
            </a:r>
            <a:r>
              <a:rPr sz="3200" b="1" spc="-25" dirty="0">
                <a:latin typeface="Arial"/>
                <a:cs typeface="Arial"/>
              </a:rPr>
              <a:t>populatio</a:t>
            </a:r>
            <a:r>
              <a:rPr sz="3200" b="1" spc="-20" dirty="0">
                <a:latin typeface="Arial"/>
                <a:cs typeface="Arial"/>
              </a:rPr>
              <a:t>n</a:t>
            </a:r>
            <a:r>
              <a:rPr sz="3200" b="1" spc="-35" dirty="0">
                <a:latin typeface="Arial"/>
                <a:cs typeface="Arial"/>
              </a:rPr>
              <a:t> </a:t>
            </a:r>
            <a:r>
              <a:rPr sz="3200" b="1" spc="-25" dirty="0" smtClean="0">
                <a:latin typeface="Arial"/>
                <a:cs typeface="Arial"/>
              </a:rPr>
              <a:t>are</a:t>
            </a:r>
            <a:r>
              <a:rPr lang="en-US" sz="3200" b="1" spc="-25" dirty="0" smtClean="0">
                <a:latin typeface="Arial"/>
                <a:cs typeface="Arial"/>
              </a:rPr>
              <a:t> slow</a:t>
            </a:r>
            <a:r>
              <a:rPr lang="en-US" sz="3200" b="1" spc="-20" dirty="0" smtClean="0">
                <a:latin typeface="Arial"/>
                <a:cs typeface="Arial"/>
              </a:rPr>
              <a:t> </a:t>
            </a:r>
            <a:r>
              <a:rPr lang="en-US" sz="3200" b="1" spc="-20" dirty="0">
                <a:latin typeface="Arial"/>
                <a:cs typeface="Arial"/>
              </a:rPr>
              <a:t>acetylators</a:t>
            </a:r>
            <a:r>
              <a:rPr lang="en-US" sz="3200" b="1" spc="-20" dirty="0" smtClean="0">
                <a:latin typeface="Arial"/>
                <a:cs typeface="Arial"/>
              </a:rPr>
              <a:t>).</a:t>
            </a:r>
          </a:p>
          <a:p>
            <a:pPr marL="315595" marR="5080" indent="-302895">
              <a:spcBef>
                <a:spcPts val="765"/>
              </a:spcBef>
              <a:buFont typeface="Arial"/>
              <a:buChar char="•"/>
              <a:tabLst>
                <a:tab pos="316230" algn="l"/>
              </a:tabLst>
            </a:pPr>
            <a:r>
              <a:rPr lang="en-US" sz="2400" b="1" spc="-20" dirty="0" smtClean="0">
                <a:solidFill>
                  <a:srgbClr val="FF0000"/>
                </a:solidFill>
                <a:latin typeface="Arial"/>
                <a:cs typeface="Arial"/>
              </a:rPr>
              <a:t>So you can’t give the same dose for all patients, or they will develop adverse effects. </a:t>
            </a:r>
            <a:endParaRPr lang="en-US" sz="3200" dirty="0">
              <a:solidFill>
                <a:srgbClr val="FF0000"/>
              </a:solidFill>
              <a:latin typeface="Arial"/>
              <a:cs typeface="Arial"/>
            </a:endParaRPr>
          </a:p>
          <a:p>
            <a:pPr marL="315595" marR="5080" indent="-302895">
              <a:lnSpc>
                <a:spcPct val="100000"/>
              </a:lnSpc>
              <a:spcBef>
                <a:spcPts val="765"/>
              </a:spcBef>
              <a:buFont typeface="Arial"/>
              <a:buChar char="•"/>
              <a:tabLst>
                <a:tab pos="316230" algn="l"/>
              </a:tabLst>
            </a:pPr>
            <a:endParaRPr sz="3200" dirty="0">
              <a:latin typeface="Arial"/>
              <a:cs typeface="Arial"/>
            </a:endParaRPr>
          </a:p>
        </p:txBody>
      </p:sp>
      <p:sp>
        <p:nvSpPr>
          <p:cNvPr id="9" name="TextBox 8"/>
          <p:cNvSpPr txBox="1"/>
          <p:nvPr/>
        </p:nvSpPr>
        <p:spPr>
          <a:xfrm>
            <a:off x="5194300" y="775179"/>
            <a:ext cx="5265425" cy="1631216"/>
          </a:xfrm>
          <a:prstGeom prst="rect">
            <a:avLst/>
          </a:prstGeom>
          <a:noFill/>
        </p:spPr>
        <p:txBody>
          <a:bodyPr wrap="square" rtlCol="0">
            <a:spAutoFit/>
          </a:bodyPr>
          <a:lstStyle/>
          <a:p>
            <a:pPr marL="12700" marR="62865">
              <a:lnSpc>
                <a:spcPct val="100000"/>
              </a:lnSpc>
              <a:tabLst>
                <a:tab pos="316230" algn="l"/>
              </a:tabLst>
            </a:pPr>
            <a:r>
              <a:rPr lang="en-US" sz="2000" b="1" spc="-25" dirty="0">
                <a:solidFill>
                  <a:srgbClr val="FF0000"/>
                </a:solidFill>
                <a:latin typeface="Arial"/>
                <a:cs typeface="Arial"/>
              </a:rPr>
              <a:t>Additional note: we have interindividual variation in drug response:</a:t>
            </a:r>
          </a:p>
          <a:p>
            <a:pPr marL="12700" marR="62865">
              <a:lnSpc>
                <a:spcPct val="100000"/>
              </a:lnSpc>
              <a:tabLst>
                <a:tab pos="316230" algn="l"/>
              </a:tabLst>
            </a:pPr>
            <a:r>
              <a:rPr lang="en-US" sz="2000" b="1" spc="-25" dirty="0">
                <a:solidFill>
                  <a:srgbClr val="FF0000"/>
                </a:solidFill>
                <a:latin typeface="Arial"/>
                <a:cs typeface="Arial"/>
              </a:rPr>
              <a:t> 1) </a:t>
            </a:r>
            <a:r>
              <a:rPr lang="en-US" sz="2000" b="1" spc="-25" dirty="0" smtClean="0">
                <a:solidFill>
                  <a:srgbClr val="FF0000"/>
                </a:solidFill>
                <a:latin typeface="Arial"/>
                <a:cs typeface="Arial"/>
              </a:rPr>
              <a:t>Slow </a:t>
            </a:r>
            <a:r>
              <a:rPr lang="en-US" sz="2000" b="1" spc="-25" dirty="0">
                <a:solidFill>
                  <a:srgbClr val="FF0000"/>
                </a:solidFill>
                <a:latin typeface="Arial"/>
                <a:cs typeface="Arial"/>
              </a:rPr>
              <a:t>“poor” acetylators.</a:t>
            </a:r>
          </a:p>
          <a:p>
            <a:pPr marL="12700" marR="62865">
              <a:lnSpc>
                <a:spcPct val="100000"/>
              </a:lnSpc>
              <a:tabLst>
                <a:tab pos="316230" algn="l"/>
              </a:tabLst>
            </a:pPr>
            <a:r>
              <a:rPr lang="en-US" sz="2000" b="1" spc="-25" dirty="0">
                <a:solidFill>
                  <a:srgbClr val="FF0000"/>
                </a:solidFill>
                <a:latin typeface="Arial"/>
                <a:cs typeface="Arial"/>
              </a:rPr>
              <a:t> 2) F</a:t>
            </a:r>
            <a:r>
              <a:rPr lang="en-US" sz="2000" b="1" spc="-25" dirty="0" smtClean="0">
                <a:solidFill>
                  <a:srgbClr val="FF0000"/>
                </a:solidFill>
                <a:latin typeface="Arial"/>
                <a:cs typeface="Arial"/>
              </a:rPr>
              <a:t>ast </a:t>
            </a:r>
            <a:r>
              <a:rPr lang="en-US" sz="2000" b="1" spc="-25" dirty="0">
                <a:solidFill>
                  <a:srgbClr val="FF0000"/>
                </a:solidFill>
                <a:latin typeface="Arial"/>
                <a:cs typeface="Arial"/>
              </a:rPr>
              <a:t>“rapid” acetylators.</a:t>
            </a:r>
          </a:p>
          <a:p>
            <a:endParaRPr lang="en-US" sz="20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639582" y="100965"/>
            <a:ext cx="7138682" cy="1089660"/>
          </a:xfrm>
          <a:prstGeom prst="rect">
            <a:avLst/>
          </a:prstGeom>
        </p:spPr>
        <p:txBody>
          <a:bodyPr vert="horz" wrap="square" lIns="0" tIns="256852" rIns="0" bIns="0" rtlCol="0">
            <a:spAutoFit/>
          </a:bodyPr>
          <a:lstStyle/>
          <a:p>
            <a:pPr marL="2000885">
              <a:lnSpc>
                <a:spcPct val="100000"/>
              </a:lnSpc>
            </a:pPr>
            <a:r>
              <a:rPr sz="4400" spc="-40" dirty="0"/>
              <a:t>H</a:t>
            </a:r>
            <a:r>
              <a:rPr sz="4400" spc="-25" dirty="0"/>
              <a:t>ydralazine</a:t>
            </a:r>
            <a:endParaRPr sz="4400" dirty="0"/>
          </a:p>
        </p:txBody>
      </p:sp>
      <p:sp>
        <p:nvSpPr>
          <p:cNvPr id="3" name="object 3"/>
          <p:cNvSpPr/>
          <p:nvPr/>
        </p:nvSpPr>
        <p:spPr>
          <a:xfrm>
            <a:off x="1232039" y="1949195"/>
            <a:ext cx="8229600" cy="914400"/>
          </a:xfrm>
          <a:custGeom>
            <a:avLst/>
            <a:gdLst/>
            <a:ahLst/>
            <a:cxnLst/>
            <a:rect l="l" t="t" r="r" b="b"/>
            <a:pathLst>
              <a:path w="8229600" h="914400">
                <a:moveTo>
                  <a:pt x="0" y="0"/>
                </a:moveTo>
                <a:lnTo>
                  <a:pt x="0" y="914400"/>
                </a:lnTo>
                <a:lnTo>
                  <a:pt x="8229600" y="914400"/>
                </a:lnTo>
                <a:lnTo>
                  <a:pt x="8229600" y="0"/>
                </a:lnTo>
                <a:lnTo>
                  <a:pt x="0" y="0"/>
                </a:lnTo>
                <a:close/>
              </a:path>
            </a:pathLst>
          </a:custGeom>
          <a:solidFill>
            <a:srgbClr val="FFFFFF"/>
          </a:solidFill>
        </p:spPr>
        <p:txBody>
          <a:bodyPr wrap="square" lIns="0" tIns="0" rIns="0" bIns="0" rtlCol="0"/>
          <a:lstStyle/>
          <a:p>
            <a:endParaRPr/>
          </a:p>
        </p:txBody>
      </p:sp>
      <p:sp>
        <p:nvSpPr>
          <p:cNvPr id="4" name="object 4"/>
          <p:cNvSpPr/>
          <p:nvPr/>
        </p:nvSpPr>
        <p:spPr>
          <a:xfrm>
            <a:off x="1232039" y="3777996"/>
            <a:ext cx="8229600" cy="914400"/>
          </a:xfrm>
          <a:custGeom>
            <a:avLst/>
            <a:gdLst/>
            <a:ahLst/>
            <a:cxnLst/>
            <a:rect l="l" t="t" r="r" b="b"/>
            <a:pathLst>
              <a:path w="8229600" h="914400">
                <a:moveTo>
                  <a:pt x="0" y="0"/>
                </a:moveTo>
                <a:lnTo>
                  <a:pt x="0" y="914400"/>
                </a:lnTo>
                <a:lnTo>
                  <a:pt x="8229600" y="914400"/>
                </a:lnTo>
                <a:lnTo>
                  <a:pt x="8229600" y="0"/>
                </a:lnTo>
                <a:lnTo>
                  <a:pt x="0" y="0"/>
                </a:lnTo>
                <a:close/>
              </a:path>
            </a:pathLst>
          </a:custGeom>
          <a:solidFill>
            <a:srgbClr val="FFFFFF"/>
          </a:solidFill>
        </p:spPr>
        <p:txBody>
          <a:bodyPr wrap="square" lIns="0" tIns="0" rIns="0" bIns="0" rtlCol="0"/>
          <a:lstStyle/>
          <a:p>
            <a:endParaRPr/>
          </a:p>
        </p:txBody>
      </p:sp>
      <p:sp>
        <p:nvSpPr>
          <p:cNvPr id="5" name="object 5"/>
          <p:cNvSpPr txBox="1"/>
          <p:nvPr/>
        </p:nvSpPr>
        <p:spPr>
          <a:xfrm>
            <a:off x="622300" y="1697077"/>
            <a:ext cx="9906000" cy="5047536"/>
          </a:xfrm>
          <a:prstGeom prst="rect">
            <a:avLst/>
          </a:prstGeom>
        </p:spPr>
        <p:txBody>
          <a:bodyPr vert="horz" wrap="square" lIns="0" tIns="0" rIns="0" bIns="0" rtlCol="0">
            <a:spAutoFit/>
          </a:bodyPr>
          <a:lstStyle/>
          <a:p>
            <a:pPr marL="12700">
              <a:lnSpc>
                <a:spcPct val="100000"/>
              </a:lnSpc>
            </a:pPr>
            <a:r>
              <a:rPr sz="2400" b="1" spc="-25" dirty="0">
                <a:solidFill>
                  <a:srgbClr val="0070C0"/>
                </a:solidFill>
                <a:latin typeface="Arial"/>
                <a:cs typeface="Arial"/>
              </a:rPr>
              <a:t>Advers</a:t>
            </a:r>
            <a:r>
              <a:rPr sz="2400" b="1" spc="-20" dirty="0">
                <a:solidFill>
                  <a:srgbClr val="0070C0"/>
                </a:solidFill>
                <a:latin typeface="Arial"/>
                <a:cs typeface="Arial"/>
              </a:rPr>
              <a:t>e</a:t>
            </a:r>
            <a:r>
              <a:rPr sz="2400" b="1" spc="-10" dirty="0">
                <a:solidFill>
                  <a:srgbClr val="0070C0"/>
                </a:solidFill>
                <a:latin typeface="Arial"/>
                <a:cs typeface="Arial"/>
              </a:rPr>
              <a:t> </a:t>
            </a:r>
            <a:r>
              <a:rPr sz="2400" b="1" spc="-20" dirty="0">
                <a:solidFill>
                  <a:srgbClr val="0070C0"/>
                </a:solidFill>
                <a:latin typeface="Arial"/>
                <a:cs typeface="Arial"/>
              </a:rPr>
              <a:t>effects:</a:t>
            </a:r>
            <a:endParaRPr sz="2400" dirty="0">
              <a:solidFill>
                <a:srgbClr val="0070C0"/>
              </a:solidFill>
              <a:latin typeface="Arial"/>
              <a:cs typeface="Arial"/>
            </a:endParaRPr>
          </a:p>
          <a:p>
            <a:pPr marL="554355" marR="5080" indent="-541655">
              <a:lnSpc>
                <a:spcPct val="100000"/>
              </a:lnSpc>
              <a:spcBef>
                <a:spcPts val="765"/>
              </a:spcBef>
              <a:buFont typeface="Arial"/>
              <a:buAutoNum type="arabicPeriod"/>
              <a:tabLst>
                <a:tab pos="554990" algn="l"/>
              </a:tabLst>
            </a:pPr>
            <a:r>
              <a:rPr lang="en-US" sz="2400" b="1" spc="-25" dirty="0" smtClean="0">
                <a:solidFill>
                  <a:srgbClr val="FF0000"/>
                </a:solidFill>
                <a:latin typeface="Arial"/>
                <a:cs typeface="Arial"/>
              </a:rPr>
              <a:t>Related to the pharmacological action “vasodilation”: </a:t>
            </a:r>
          </a:p>
          <a:p>
            <a:pPr marL="12700" marR="5080">
              <a:lnSpc>
                <a:spcPct val="100000"/>
              </a:lnSpc>
              <a:spcBef>
                <a:spcPts val="765"/>
              </a:spcBef>
              <a:tabLst>
                <a:tab pos="554990" algn="l"/>
              </a:tabLst>
            </a:pPr>
            <a:r>
              <a:rPr lang="en-US" sz="2400" b="1" spc="-25" dirty="0">
                <a:solidFill>
                  <a:srgbClr val="FF0000"/>
                </a:solidFill>
                <a:latin typeface="Arial"/>
                <a:cs typeface="Arial"/>
              </a:rPr>
              <a:t> </a:t>
            </a:r>
            <a:r>
              <a:rPr lang="en-US" sz="2400" b="1" spc="-25" dirty="0" smtClean="0">
                <a:solidFill>
                  <a:srgbClr val="FF0000"/>
                </a:solidFill>
                <a:latin typeface="Arial"/>
                <a:cs typeface="Arial"/>
              </a:rPr>
              <a:t>  </a:t>
            </a:r>
            <a:r>
              <a:rPr lang="en-US" sz="2400" b="1" spc="-25" dirty="0" smtClean="0">
                <a:latin typeface="Arial"/>
                <a:cs typeface="Arial"/>
              </a:rPr>
              <a:t>- Hypotension;</a:t>
            </a:r>
            <a:r>
              <a:rPr lang="en-US" sz="2400" spc="-25" dirty="0" smtClean="0">
                <a:latin typeface="Arial"/>
                <a:cs typeface="Arial"/>
              </a:rPr>
              <a:t> not postural hypotension.</a:t>
            </a:r>
            <a:r>
              <a:rPr lang="en-US" sz="2400" b="1" spc="-25" dirty="0" smtClean="0">
                <a:latin typeface="Arial"/>
                <a:cs typeface="Arial"/>
              </a:rPr>
              <a:t> </a:t>
            </a:r>
          </a:p>
          <a:p>
            <a:pPr marL="12700" marR="5080">
              <a:lnSpc>
                <a:spcPct val="100000"/>
              </a:lnSpc>
              <a:spcBef>
                <a:spcPts val="765"/>
              </a:spcBef>
              <a:tabLst>
                <a:tab pos="554990" algn="l"/>
              </a:tabLst>
            </a:pPr>
            <a:r>
              <a:rPr lang="en-US" sz="2400" b="1" spc="-25" dirty="0">
                <a:latin typeface="Arial"/>
                <a:cs typeface="Arial"/>
              </a:rPr>
              <a:t> </a:t>
            </a:r>
            <a:r>
              <a:rPr lang="en-US" sz="2400" b="1" spc="-25" dirty="0" smtClean="0">
                <a:latin typeface="Arial"/>
                <a:cs typeface="Arial"/>
              </a:rPr>
              <a:t>  - </a:t>
            </a:r>
            <a:r>
              <a:rPr sz="2400" b="1" spc="-25" dirty="0" smtClean="0">
                <a:latin typeface="Arial"/>
                <a:cs typeface="Arial"/>
              </a:rPr>
              <a:t>Headache</a:t>
            </a:r>
            <a:r>
              <a:rPr lang="en-US" sz="2400" b="1" spc="-25" dirty="0" smtClean="0">
                <a:latin typeface="Arial"/>
                <a:cs typeface="Arial"/>
              </a:rPr>
              <a:t>; </a:t>
            </a:r>
            <a:r>
              <a:rPr lang="en-US" sz="2400" spc="-25" dirty="0" smtClean="0">
                <a:latin typeface="Arial"/>
                <a:cs typeface="Arial"/>
              </a:rPr>
              <a:t>caused by vasodilation of cerebral, temporal or meningeal arteries</a:t>
            </a:r>
            <a:r>
              <a:rPr sz="2400" spc="-10" dirty="0" smtClean="0">
                <a:latin typeface="Arial"/>
                <a:cs typeface="Arial"/>
              </a:rPr>
              <a:t>,</a:t>
            </a:r>
            <a:r>
              <a:rPr lang="en-US" sz="2400" spc="-10" dirty="0" smtClean="0">
                <a:latin typeface="Arial"/>
                <a:cs typeface="Arial"/>
              </a:rPr>
              <a:t> and this vasodilation will stretch the meninges producing pain.</a:t>
            </a:r>
            <a:r>
              <a:rPr sz="2400" b="1" spc="-15" dirty="0" smtClean="0">
                <a:latin typeface="Arial"/>
                <a:cs typeface="Arial"/>
              </a:rPr>
              <a:t> </a:t>
            </a:r>
            <a:endParaRPr lang="en-US" sz="2400" b="1" spc="-15" dirty="0" smtClean="0">
              <a:latin typeface="Arial"/>
              <a:cs typeface="Arial"/>
            </a:endParaRPr>
          </a:p>
          <a:p>
            <a:pPr marL="12700" marR="5080">
              <a:lnSpc>
                <a:spcPct val="100000"/>
              </a:lnSpc>
              <a:spcBef>
                <a:spcPts val="765"/>
              </a:spcBef>
              <a:tabLst>
                <a:tab pos="554990" algn="l"/>
              </a:tabLst>
            </a:pPr>
            <a:r>
              <a:rPr lang="en-US" sz="2400" b="1" spc="-15" dirty="0" smtClean="0">
                <a:latin typeface="Arial"/>
                <a:cs typeface="Arial"/>
              </a:rPr>
              <a:t>   - </a:t>
            </a:r>
            <a:r>
              <a:rPr sz="2400" b="1" spc="-25" dirty="0" smtClean="0">
                <a:latin typeface="Arial"/>
                <a:cs typeface="Arial"/>
              </a:rPr>
              <a:t>flushing</a:t>
            </a:r>
            <a:r>
              <a:rPr lang="en-US" sz="2400" b="1" spc="-10" dirty="0" smtClean="0">
                <a:latin typeface="Arial"/>
                <a:cs typeface="Arial"/>
              </a:rPr>
              <a:t>; </a:t>
            </a:r>
            <a:r>
              <a:rPr lang="en-US" sz="2400" spc="-10" dirty="0" smtClean="0">
                <a:latin typeface="Arial"/>
                <a:cs typeface="Arial"/>
              </a:rPr>
              <a:t>skin arteries vasodilation.</a:t>
            </a:r>
            <a:r>
              <a:rPr sz="2400" b="1" spc="-20" dirty="0" smtClean="0">
                <a:latin typeface="Arial"/>
                <a:cs typeface="Arial"/>
              </a:rPr>
              <a:t> </a:t>
            </a:r>
            <a:endParaRPr lang="en-US" sz="2400" b="1" spc="-20" dirty="0" smtClean="0">
              <a:latin typeface="Arial"/>
              <a:cs typeface="Arial"/>
            </a:endParaRPr>
          </a:p>
          <a:p>
            <a:pPr marL="12700" marR="5080">
              <a:lnSpc>
                <a:spcPct val="100000"/>
              </a:lnSpc>
              <a:spcBef>
                <a:spcPts val="765"/>
              </a:spcBef>
              <a:tabLst>
                <a:tab pos="554990" algn="l"/>
              </a:tabLst>
            </a:pPr>
            <a:r>
              <a:rPr lang="en-US" sz="2400" b="1" spc="-20" dirty="0">
                <a:latin typeface="Arial"/>
                <a:cs typeface="Arial"/>
              </a:rPr>
              <a:t> </a:t>
            </a:r>
            <a:r>
              <a:rPr lang="en-US" sz="2400" b="1" spc="-20" dirty="0" smtClean="0">
                <a:latin typeface="Arial"/>
                <a:cs typeface="Arial"/>
              </a:rPr>
              <a:t>  - N</a:t>
            </a:r>
            <a:r>
              <a:rPr sz="2400" b="1" spc="-20" dirty="0" smtClean="0">
                <a:latin typeface="Arial"/>
                <a:cs typeface="Arial"/>
              </a:rPr>
              <a:t>asal</a:t>
            </a:r>
            <a:r>
              <a:rPr sz="2400" b="1" spc="-30" dirty="0" smtClean="0">
                <a:latin typeface="Arial"/>
                <a:cs typeface="Arial"/>
              </a:rPr>
              <a:t> </a:t>
            </a:r>
            <a:r>
              <a:rPr sz="2400" b="1" spc="-25" dirty="0" smtClean="0">
                <a:latin typeface="Arial"/>
                <a:cs typeface="Arial"/>
              </a:rPr>
              <a:t>congestion</a:t>
            </a:r>
            <a:r>
              <a:rPr lang="en-US" sz="2400" b="1" spc="-25" dirty="0" smtClean="0">
                <a:latin typeface="Arial"/>
                <a:cs typeface="Arial"/>
              </a:rPr>
              <a:t>; vasodilation will increase the interstitial fluid causing edema in the tonsils.</a:t>
            </a:r>
          </a:p>
          <a:p>
            <a:pPr marL="12700" marR="5080">
              <a:lnSpc>
                <a:spcPct val="100000"/>
              </a:lnSpc>
              <a:spcBef>
                <a:spcPts val="765"/>
              </a:spcBef>
              <a:tabLst>
                <a:tab pos="554990" algn="l"/>
              </a:tabLst>
            </a:pPr>
            <a:r>
              <a:rPr lang="en-US" sz="2400" b="1" spc="-20" dirty="0" smtClean="0">
                <a:latin typeface="Arial"/>
                <a:cs typeface="Arial"/>
              </a:rPr>
              <a:t>   - P</a:t>
            </a:r>
            <a:r>
              <a:rPr sz="2400" b="1" spc="-20" dirty="0" smtClean="0">
                <a:latin typeface="Arial"/>
                <a:cs typeface="Arial"/>
              </a:rPr>
              <a:t>alpitations</a:t>
            </a:r>
            <a:r>
              <a:rPr lang="en-US" sz="2400" b="1" spc="-20" dirty="0" smtClean="0">
                <a:latin typeface="Arial"/>
                <a:cs typeface="Arial"/>
              </a:rPr>
              <a:t> </a:t>
            </a:r>
            <a:r>
              <a:rPr lang="en-US" sz="2400" spc="-20" dirty="0" smtClean="0">
                <a:latin typeface="Arial"/>
                <a:cs typeface="Arial"/>
              </a:rPr>
              <a:t>“feeling your own heart beat”; reflex sympathetic stimulation causing</a:t>
            </a:r>
            <a:r>
              <a:rPr sz="2400" spc="-30" dirty="0" smtClean="0">
                <a:latin typeface="Arial"/>
                <a:cs typeface="Arial"/>
              </a:rPr>
              <a:t> </a:t>
            </a:r>
            <a:r>
              <a:rPr sz="2400" b="1" spc="-25" dirty="0">
                <a:latin typeface="Arial"/>
                <a:cs typeface="Arial"/>
              </a:rPr>
              <a:t>tachycardia</a:t>
            </a:r>
            <a:r>
              <a:rPr sz="2400" spc="-10" dirty="0">
                <a:latin typeface="Arial"/>
                <a:cs typeface="Arial"/>
              </a:rPr>
              <a:t>,</a:t>
            </a:r>
            <a:r>
              <a:rPr sz="2400" spc="-15" dirty="0">
                <a:latin typeface="Arial"/>
                <a:cs typeface="Arial"/>
              </a:rPr>
              <a:t> </a:t>
            </a:r>
            <a:r>
              <a:rPr sz="2400" spc="-25" dirty="0">
                <a:latin typeface="Arial"/>
                <a:cs typeface="Arial"/>
              </a:rPr>
              <a:t>an</a:t>
            </a:r>
            <a:r>
              <a:rPr sz="2400" spc="-20" dirty="0">
                <a:latin typeface="Arial"/>
                <a:cs typeface="Arial"/>
              </a:rPr>
              <a:t>d</a:t>
            </a:r>
            <a:r>
              <a:rPr sz="2400" spc="-15" dirty="0">
                <a:latin typeface="Arial"/>
                <a:cs typeface="Arial"/>
              </a:rPr>
              <a:t> </a:t>
            </a:r>
            <a:r>
              <a:rPr sz="2400" spc="-25" dirty="0">
                <a:latin typeface="Arial"/>
                <a:cs typeface="Arial"/>
              </a:rPr>
              <a:t>thus, </a:t>
            </a:r>
            <a:r>
              <a:rPr sz="2400" b="1" spc="-25" dirty="0">
                <a:latin typeface="Arial"/>
                <a:cs typeface="Arial"/>
              </a:rPr>
              <a:t>myocardia</a:t>
            </a:r>
            <a:r>
              <a:rPr sz="2400" b="1" spc="-10" dirty="0">
                <a:latin typeface="Arial"/>
                <a:cs typeface="Arial"/>
              </a:rPr>
              <a:t>l </a:t>
            </a:r>
            <a:r>
              <a:rPr sz="2400" b="1" spc="-25" dirty="0" smtClean="0">
                <a:latin typeface="Arial"/>
                <a:cs typeface="Arial"/>
              </a:rPr>
              <a:t>ischemia</a:t>
            </a:r>
            <a:r>
              <a:rPr lang="en-US" sz="2400" b="1" spc="-25" dirty="0" smtClean="0">
                <a:latin typeface="Arial"/>
                <a:cs typeface="Arial"/>
              </a:rPr>
              <a:t> </a:t>
            </a:r>
            <a:r>
              <a:rPr lang="en-US" sz="2400" spc="-25" dirty="0" smtClean="0">
                <a:latin typeface="Arial"/>
                <a:cs typeface="Arial"/>
              </a:rPr>
              <a:t>“increased cardiac work &gt;&gt;&gt; more oxygen is needed &gt;&gt;&gt; especially with whom having compromised coronary circulation”</a:t>
            </a:r>
            <a:r>
              <a:rPr sz="2400" spc="-25" dirty="0" smtClean="0">
                <a:latin typeface="Arial"/>
                <a:cs typeface="Arial"/>
              </a:rPr>
              <a:t>.</a:t>
            </a:r>
          </a:p>
        </p:txBody>
      </p:sp>
      <p:sp>
        <p:nvSpPr>
          <p:cNvPr id="7" name="TextBox 6"/>
          <p:cNvSpPr txBox="1"/>
          <p:nvPr/>
        </p:nvSpPr>
        <p:spPr>
          <a:xfrm>
            <a:off x="6901815" y="381683"/>
            <a:ext cx="3397885" cy="1231106"/>
          </a:xfrm>
          <a:prstGeom prst="rect">
            <a:avLst/>
          </a:prstGeom>
          <a:noFill/>
        </p:spPr>
        <p:txBody>
          <a:bodyPr wrap="square" rtlCol="0">
            <a:spAutoFit/>
          </a:bodyPr>
          <a:lstStyle/>
          <a:p>
            <a:r>
              <a:rPr lang="en-US" sz="2000" b="1" u="sng" dirty="0" smtClean="0">
                <a:solidFill>
                  <a:srgbClr val="FF0000"/>
                </a:solidFill>
                <a:effectLst>
                  <a:outerShdw blurRad="38100" dist="38100" dir="2700000" algn="tl">
                    <a:srgbClr val="000000">
                      <a:alpha val="43137"/>
                    </a:srgbClr>
                  </a:outerShdw>
                </a:effectLst>
              </a:rPr>
              <a:t>Note: </a:t>
            </a:r>
            <a:r>
              <a:rPr lang="en-US" b="1" dirty="0" smtClean="0">
                <a:solidFill>
                  <a:srgbClr val="FF0000"/>
                </a:solidFill>
              </a:rPr>
              <a:t>The compensatory effect occurs after several days of administration not directly after the first dose.</a:t>
            </a:r>
            <a:endParaRPr lang="en-US" b="1" dirty="0">
              <a:solidFill>
                <a:srgbClr val="FF0000"/>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830</TotalTime>
  <Words>2519</Words>
  <Application>Microsoft Office PowerPoint</Application>
  <PresentationFormat>Custom</PresentationFormat>
  <Paragraphs>199</Paragraphs>
  <Slides>43</Slides>
  <Notes>35</Notes>
  <HiddenSlides>0</HiddenSlides>
  <MMClips>0</MMClips>
  <ScaleCrop>false</ScaleCrop>
  <HeadingPairs>
    <vt:vector size="4" baseType="variant">
      <vt:variant>
        <vt:lpstr>Theme</vt:lpstr>
      </vt:variant>
      <vt:variant>
        <vt:i4>1</vt:i4>
      </vt:variant>
      <vt:variant>
        <vt:lpstr>Slide Titles</vt:lpstr>
      </vt:variant>
      <vt:variant>
        <vt:i4>43</vt:i4>
      </vt:variant>
    </vt:vector>
  </HeadingPairs>
  <TitlesOfParts>
    <vt:vector size="44" baseType="lpstr">
      <vt:lpstr>Office Theme</vt:lpstr>
      <vt:lpstr>Vasodilators </vt:lpstr>
      <vt:lpstr>General notes:</vt:lpstr>
      <vt:lpstr>Vasodilators “Direct vasodilators” (we have other vasodilators but under different classification)</vt:lpstr>
      <vt:lpstr>Vasodilators</vt:lpstr>
      <vt:lpstr>Vasodilators</vt:lpstr>
      <vt:lpstr>Vasodilators</vt:lpstr>
      <vt:lpstr>Hydralazine</vt:lpstr>
      <vt:lpstr>Hydralazine</vt:lpstr>
      <vt:lpstr>Hydralazine</vt:lpstr>
      <vt:lpstr>Hydralazine</vt:lpstr>
      <vt:lpstr>PowerPoint Presentation</vt:lpstr>
      <vt:lpstr>Minoxidil “It’s a pro drug”</vt:lpstr>
      <vt:lpstr>Minoxidil</vt:lpstr>
      <vt:lpstr>Diazoxide</vt:lpstr>
      <vt:lpstr>Diazoxide</vt:lpstr>
      <vt:lpstr>Diazoxide</vt:lpstr>
      <vt:lpstr>Diazoxide</vt:lpstr>
      <vt:lpstr>Diazoxide</vt:lpstr>
      <vt:lpstr>The first three drugs are arterial dilators, and are not associated with postural hypotension:  1. Hydralazine.  2. Minoxidil.  3. Diazoxide.</vt:lpstr>
      <vt:lpstr>Sodium Nitroprusside</vt:lpstr>
      <vt:lpstr>Sodium Nitroprusside</vt:lpstr>
      <vt:lpstr>cGMP causes dephosphorylation of myosin light chain.  Remember from physiology lecture if the myosin wasn’t phosphorylated it can’t interact with actin and no contraction will occur … so no vasoconstriction … we’ll end up with vasodilation ✌✌   ** this is one out of four mechanisms of vasodilation that we’ll take during this course.</vt:lpstr>
      <vt:lpstr>Sodium Nitroprusside</vt:lpstr>
      <vt:lpstr>Sodium Nitroprusside</vt:lpstr>
      <vt:lpstr>Sodium Nitroprusside</vt:lpstr>
      <vt:lpstr>Sodium Nitroprusside</vt:lpstr>
      <vt:lpstr>Sodium Nitroprusside</vt:lpstr>
      <vt:lpstr>Sodium Nitroprusside</vt:lpstr>
      <vt:lpstr>Sodium Nitroprusside</vt:lpstr>
      <vt:lpstr> - Cyanide is the most rapidly killing poison that can kill in few seconds Metabolic acidosis, arrhythmias, hypotension and death; it interferes with the respiratory chain so you won’t be able to utilize oxygen. (even if you have hyperoxygenation of the blood); for example if  an airplane gets on fire the whole passengers will die because of breathing cyanide produced by burning of plastic stuff.  - cyanide interferes with cytochrome oxidase so there will be less or no utilization of oxygen (depending on the amount of cyanide), in which we’ll switch from aerobic to anaerobic metabolism “glycolysis” producing pyruvic acid then lactic acid so we will end up having metabolic acidosis.</vt:lpstr>
      <vt:lpstr>Sodium Nitroprusside</vt:lpstr>
      <vt:lpstr> Note: seizures are electrical activity in the brain and they appear as waves on EEG (electroencephalogram), on the other hand convulsions are the manifestations “epilepsy disease for example” but in general we can use seizures and convulsions interchangeably. (sometimes seizures can lead to convulsions but it’s not a must). - Delirium; (هذيان) hallucinations (false perceptions) + Disorientation “confusion”. - Psychosis, schizophrenia like diseases (انفصام الشخصية)  - Hypothyroidism; thiocyanate will inhibit the uptake of iodine by the thyroid gland. </vt:lpstr>
      <vt:lpstr>Sodium Nitroprusside</vt:lpstr>
      <vt:lpstr>Fenoldopam</vt:lpstr>
      <vt:lpstr>Fenoldopam</vt:lpstr>
      <vt:lpstr>Calcium Channel Blockers (vasodilators)</vt:lpstr>
      <vt:lpstr>PowerPoint Presentation</vt:lpstr>
      <vt:lpstr>Calcium Channel Blockers</vt:lpstr>
      <vt:lpstr>Calcium Channel Blockers</vt:lpstr>
      <vt:lpstr>Calcium Channel Blockers</vt:lpstr>
      <vt:lpstr>Calcium Channel Blockers</vt:lpstr>
      <vt:lpstr>- Verapamil and Diltiazem act on both cardiac and smooth muscles while Dihydropyridines act only on smooth muscles (it has no effect on cardiac muscle); so they only produce vasodilation associated with reflex sympathetic stimulation and reflex sodium and water retention and that won’t happen in Verapamil and Diltiazem since they affect the muscles’ of the heart itself “tissue of the heart”      in which they reduce: SA node rate, contractility of the heart and conduction velocity in the AV nodes (there is no reflex sympathetic stimulation nor reflex tachycardia while Dihydropyridines do cause these reflexes).</vt:lpstr>
      <vt:lpstr>Calcium Channel Blockers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Microsoft PowerPoint - Antihypertensive Agents 2016 [Compatibility Mode]</dc:title>
  <dc:creator>admin</dc:creator>
  <cp:lastModifiedBy>user</cp:lastModifiedBy>
  <cp:revision>61</cp:revision>
  <cp:lastPrinted>2016-10-28T06:10:04Z</cp:lastPrinted>
  <dcterms:created xsi:type="dcterms:W3CDTF">2016-10-21T15:42:19Z</dcterms:created>
  <dcterms:modified xsi:type="dcterms:W3CDTF">2016-10-28T18:55:54Z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2016-10-18T00:00:00Z</vt:filetime>
  </property>
  <property fmtid="{D5CDD505-2E9C-101B-9397-08002B2CF9AE}" pid="3" name="LastSaved">
    <vt:filetime>2016-10-21T00:00:00Z</vt:filetime>
  </property>
</Properties>
</file>