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1" r:id="rId2"/>
    <p:sldId id="257" r:id="rId3"/>
    <p:sldId id="258" r:id="rId4"/>
    <p:sldId id="279" r:id="rId5"/>
    <p:sldId id="260" r:id="rId6"/>
    <p:sldId id="259" r:id="rId7"/>
    <p:sldId id="263" r:id="rId8"/>
    <p:sldId id="276" r:id="rId9"/>
    <p:sldId id="282" r:id="rId10"/>
    <p:sldId id="283" r:id="rId11"/>
    <p:sldId id="262"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38" autoAdjust="0"/>
    <p:restoredTop sz="94624" autoAdjust="0"/>
  </p:normalViewPr>
  <p:slideViewPr>
    <p:cSldViewPr>
      <p:cViewPr>
        <p:scale>
          <a:sx n="66" d="100"/>
          <a:sy n="66" d="100"/>
        </p:scale>
        <p:origin x="-9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5B5D88-0D32-4542-89C6-226740A92C8C}" type="datetimeFigureOut">
              <a:rPr lang="sv-SE" smtClean="0"/>
              <a:t>2016-04-20</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B4A46-28B5-4E81-A0C9-3320A5D14CB2}"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91D9200-E92D-429A-9274-ADB24E72B132}"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91D9200-E92D-429A-9274-ADB24E72B132}"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91D9200-E92D-429A-9274-ADB24E72B132}"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40"/>
          <p:cNvSpPr>
            <a:spLocks noGrp="1" noChangeArrowheads="1"/>
          </p:cNvSpPr>
          <p:nvPr>
            <p:ph type="dt" sz="half" idx="10"/>
          </p:nvPr>
        </p:nvSpPr>
        <p:spPr/>
        <p:txBody>
          <a:bodyPr/>
          <a:lstStyle>
            <a:lvl1pPr>
              <a:defRPr/>
            </a:lvl1pPr>
          </a:lstStyle>
          <a:p>
            <a:pPr>
              <a:defRPr/>
            </a:pPr>
            <a:endParaRPr lang="en-GB"/>
          </a:p>
        </p:txBody>
      </p:sp>
      <p:sp>
        <p:nvSpPr>
          <p:cNvPr id="6" name="Rectangle 41"/>
          <p:cNvSpPr>
            <a:spLocks noGrp="1" noChangeArrowheads="1"/>
          </p:cNvSpPr>
          <p:nvPr>
            <p:ph type="ftr" sz="quarter" idx="11"/>
          </p:nvPr>
        </p:nvSpPr>
        <p:spPr/>
        <p:txBody>
          <a:bodyPr/>
          <a:lstStyle>
            <a:lvl1pPr>
              <a:defRPr/>
            </a:lvl1pPr>
          </a:lstStyle>
          <a:p>
            <a:pPr>
              <a:defRPr/>
            </a:pPr>
            <a:endParaRPr lang="en-GB"/>
          </a:p>
        </p:txBody>
      </p:sp>
      <p:sp>
        <p:nvSpPr>
          <p:cNvPr id="7" name="Rectangle 42"/>
          <p:cNvSpPr>
            <a:spLocks noGrp="1" noChangeArrowheads="1"/>
          </p:cNvSpPr>
          <p:nvPr>
            <p:ph type="sldNum" sz="quarter" idx="12"/>
          </p:nvPr>
        </p:nvSpPr>
        <p:spPr/>
        <p:txBody>
          <a:bodyPr/>
          <a:lstStyle>
            <a:lvl1pPr>
              <a:defRPr/>
            </a:lvl1pPr>
          </a:lstStyle>
          <a:p>
            <a:pPr>
              <a:defRPr/>
            </a:pPr>
            <a:fld id="{0E3C548A-D07A-44C0-8E0E-60FAF5166FA4}"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91D9200-E92D-429A-9274-ADB24E72B132}"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1D9200-E92D-429A-9274-ADB24E72B132}"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91D9200-E92D-429A-9274-ADB24E72B132}" type="datetimeFigureOut">
              <a:rPr lang="sv-SE" smtClean="0"/>
              <a:t>2016-04-20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91D9200-E92D-429A-9274-ADB24E72B132}" type="datetimeFigureOut">
              <a:rPr lang="sv-SE" smtClean="0"/>
              <a:t>2016-04-20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91D9200-E92D-429A-9274-ADB24E72B132}" type="datetimeFigureOut">
              <a:rPr lang="sv-SE" smtClean="0"/>
              <a:t>2016-04-20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1D9200-E92D-429A-9274-ADB24E72B132}" type="datetimeFigureOut">
              <a:rPr lang="sv-SE" smtClean="0"/>
              <a:t>2016-04-20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1D9200-E92D-429A-9274-ADB24E72B132}" type="datetimeFigureOut">
              <a:rPr lang="sv-SE" smtClean="0"/>
              <a:t>2016-04-20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1D9200-E92D-429A-9274-ADB24E72B132}" type="datetimeFigureOut">
              <a:rPr lang="sv-SE" smtClean="0"/>
              <a:t>2016-04-20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1191CFF-C84A-427C-9C30-059C2A5F0BC7}"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D9200-E92D-429A-9274-ADB24E72B132}" type="datetimeFigureOut">
              <a:rPr lang="sv-SE" smtClean="0"/>
              <a:t>2016-04-20</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91CFF-C84A-427C-9C30-059C2A5F0BC7}"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Context </a:t>
            </a:r>
            <a:endParaRPr lang="sv-SE" dirty="0"/>
          </a:p>
        </p:txBody>
      </p:sp>
      <p:sp>
        <p:nvSpPr>
          <p:cNvPr id="3" name="Content Placeholder 2"/>
          <p:cNvSpPr>
            <a:spLocks noGrp="1"/>
          </p:cNvSpPr>
          <p:nvPr>
            <p:ph idx="1"/>
          </p:nvPr>
        </p:nvSpPr>
        <p:spPr/>
        <p:txBody>
          <a:bodyPr/>
          <a:lstStyle/>
          <a:p>
            <a:r>
              <a:rPr lang="en-US" dirty="0" smtClean="0"/>
              <a:t>The context of people’s lives </a:t>
            </a:r>
            <a:r>
              <a:rPr lang="en-US" dirty="0" err="1" smtClean="0"/>
              <a:t>influance</a:t>
            </a:r>
            <a:r>
              <a:rPr lang="en-US" dirty="0" smtClean="0"/>
              <a:t> their health, and so blaming individuals for having poor health or crediting them for good health is inappropriate. Individuals are unlikely to be able to directly control many of the determinants of health. </a:t>
            </a:r>
            <a:endParaRPr lang="sv-SE" dirty="0" smtClean="0"/>
          </a:p>
          <a:p>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300001"/>
          <p:cNvPicPr>
            <a:picLocks noChangeAspect="1" noChangeArrowheads="1"/>
          </p:cNvPicPr>
          <p:nvPr/>
        </p:nvPicPr>
        <p:blipFill>
          <a:blip r:embed="rId2" cstate="print"/>
          <a:stretch>
            <a:fillRect/>
          </a:stretch>
        </p:blipFill>
        <p:spPr>
          <a:xfrm>
            <a:off x="2123728" y="188640"/>
            <a:ext cx="6192688" cy="637775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marL="484632" fontAlgn="auto">
              <a:spcAft>
                <a:spcPts val="0"/>
              </a:spcAft>
              <a:defRPr/>
            </a:pPr>
            <a:r>
              <a:rPr lang="en-IE" dirty="0" smtClean="0">
                <a:solidFill>
                  <a:srgbClr val="FF0000"/>
                </a:solidFill>
              </a:rPr>
              <a:t>Determinants </a:t>
            </a:r>
            <a:r>
              <a:rPr lang="en-IE" dirty="0" smtClean="0">
                <a:solidFill>
                  <a:srgbClr val="FF0000"/>
                </a:solidFill>
              </a:rPr>
              <a:t>of Health</a:t>
            </a:r>
            <a:endParaRPr lang="en-GB" dirty="0" smtClean="0">
              <a:solidFill>
                <a:srgbClr val="FF0000"/>
              </a:solidFill>
            </a:endParaRPr>
          </a:p>
        </p:txBody>
      </p:sp>
      <p:sp>
        <p:nvSpPr>
          <p:cNvPr id="5123" name="Rectangle 3"/>
          <p:cNvSpPr>
            <a:spLocks noGrp="1" noChangeArrowheads="1"/>
          </p:cNvSpPr>
          <p:nvPr>
            <p:ph type="body" sz="half" idx="1"/>
          </p:nvPr>
        </p:nvSpPr>
        <p:spPr>
          <a:xfrm>
            <a:off x="250825" y="1412875"/>
            <a:ext cx="4038600" cy="5329238"/>
          </a:xfrm>
        </p:spPr>
        <p:txBody>
          <a:bodyPr/>
          <a:lstStyle/>
          <a:p>
            <a:pPr>
              <a:lnSpc>
                <a:spcPct val="90000"/>
              </a:lnSpc>
            </a:pPr>
            <a:r>
              <a:rPr lang="en-IE" sz="2400" smtClean="0"/>
              <a:t>Genetic make up</a:t>
            </a:r>
          </a:p>
          <a:p>
            <a:pPr>
              <a:lnSpc>
                <a:spcPct val="90000"/>
              </a:lnSpc>
            </a:pPr>
            <a:r>
              <a:rPr lang="en-IE" sz="2400" smtClean="0"/>
              <a:t>Age</a:t>
            </a:r>
          </a:p>
          <a:p>
            <a:pPr>
              <a:lnSpc>
                <a:spcPct val="90000"/>
              </a:lnSpc>
            </a:pPr>
            <a:r>
              <a:rPr lang="en-IE" sz="2400" smtClean="0"/>
              <a:t>Gender</a:t>
            </a:r>
          </a:p>
          <a:p>
            <a:pPr>
              <a:lnSpc>
                <a:spcPct val="90000"/>
              </a:lnSpc>
            </a:pPr>
            <a:r>
              <a:rPr lang="en-IE" sz="2400" smtClean="0"/>
              <a:t>Lifestyle choices</a:t>
            </a:r>
          </a:p>
          <a:p>
            <a:pPr>
              <a:lnSpc>
                <a:spcPct val="90000"/>
              </a:lnSpc>
            </a:pPr>
            <a:r>
              <a:rPr lang="en-IE" sz="2400" smtClean="0"/>
              <a:t>Community influences</a:t>
            </a:r>
          </a:p>
          <a:p>
            <a:pPr>
              <a:lnSpc>
                <a:spcPct val="90000"/>
              </a:lnSpc>
            </a:pPr>
            <a:r>
              <a:rPr lang="en-IE" sz="2400" smtClean="0"/>
              <a:t>Income status</a:t>
            </a:r>
          </a:p>
          <a:p>
            <a:pPr>
              <a:lnSpc>
                <a:spcPct val="90000"/>
              </a:lnSpc>
            </a:pPr>
            <a:r>
              <a:rPr lang="en-IE" sz="2400" smtClean="0"/>
              <a:t>Geographical location</a:t>
            </a:r>
          </a:p>
          <a:p>
            <a:pPr>
              <a:lnSpc>
                <a:spcPct val="90000"/>
              </a:lnSpc>
            </a:pPr>
            <a:r>
              <a:rPr lang="en-IE" sz="2400" smtClean="0"/>
              <a:t>Culture</a:t>
            </a:r>
          </a:p>
          <a:p>
            <a:pPr>
              <a:lnSpc>
                <a:spcPct val="90000"/>
              </a:lnSpc>
            </a:pPr>
            <a:r>
              <a:rPr lang="en-IE" sz="2400" smtClean="0"/>
              <a:t>Environmental factors</a:t>
            </a:r>
          </a:p>
          <a:p>
            <a:pPr>
              <a:lnSpc>
                <a:spcPct val="90000"/>
              </a:lnSpc>
            </a:pPr>
            <a:r>
              <a:rPr lang="en-IE" sz="2400" smtClean="0"/>
              <a:t>Work conditions</a:t>
            </a:r>
          </a:p>
          <a:p>
            <a:pPr>
              <a:lnSpc>
                <a:spcPct val="90000"/>
              </a:lnSpc>
            </a:pPr>
            <a:r>
              <a:rPr lang="en-IE" sz="2400" smtClean="0"/>
              <a:t>Education</a:t>
            </a:r>
          </a:p>
          <a:p>
            <a:pPr>
              <a:lnSpc>
                <a:spcPct val="90000"/>
              </a:lnSpc>
            </a:pPr>
            <a:r>
              <a:rPr lang="en-IE" sz="2400" smtClean="0"/>
              <a:t>Access to health </a:t>
            </a:r>
          </a:p>
          <a:p>
            <a:pPr>
              <a:lnSpc>
                <a:spcPct val="90000"/>
              </a:lnSpc>
              <a:buFont typeface="Wingdings" pitchFamily="2" charset="2"/>
              <a:buNone/>
            </a:pPr>
            <a:r>
              <a:rPr lang="en-IE" sz="2400" smtClean="0"/>
              <a:t>    services</a:t>
            </a:r>
            <a:endParaRPr lang="en-GB" sz="2400" smtClean="0"/>
          </a:p>
        </p:txBody>
      </p:sp>
      <p:pic>
        <p:nvPicPr>
          <p:cNvPr id="5125" name="Picture 5"/>
          <p:cNvPicPr>
            <a:picLocks noGrp="1" noChangeAspect="1" noChangeArrowheads="1"/>
          </p:cNvPicPr>
          <p:nvPr>
            <p:ph sz="half" idx="2"/>
          </p:nvPr>
        </p:nvPicPr>
        <p:blipFill>
          <a:blip r:embed="rId2" cstate="print"/>
          <a:srcRect/>
          <a:stretch>
            <a:fillRect/>
          </a:stretch>
        </p:blipFill>
        <p:spPr>
          <a:xfrm>
            <a:off x="4140200" y="1484313"/>
            <a:ext cx="5003800" cy="3584575"/>
          </a:xfrm>
          <a:noFill/>
        </p:spPr>
      </p:pic>
      <p:sp>
        <p:nvSpPr>
          <p:cNvPr id="5126" name="Text Box 6"/>
          <p:cNvSpPr txBox="1">
            <a:spLocks noChangeArrowheads="1"/>
          </p:cNvSpPr>
          <p:nvPr/>
        </p:nvSpPr>
        <p:spPr bwMode="auto">
          <a:xfrm>
            <a:off x="5508625" y="5661025"/>
            <a:ext cx="3311525" cy="641350"/>
          </a:xfrm>
          <a:prstGeom prst="rect">
            <a:avLst/>
          </a:prstGeom>
          <a:noFill/>
          <a:ln w="9525">
            <a:noFill/>
            <a:miter lim="800000"/>
            <a:headEnd/>
            <a:tailEnd/>
          </a:ln>
        </p:spPr>
        <p:txBody>
          <a:bodyPr>
            <a:spAutoFit/>
          </a:bodyPr>
          <a:lstStyle/>
          <a:p>
            <a:pPr>
              <a:spcBef>
                <a:spcPct val="50000"/>
              </a:spcBef>
            </a:pPr>
            <a:r>
              <a:rPr lang="en-GB"/>
              <a:t>Source: Dahlgren G. and Whitehead M. 1991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down)">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down)">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wipe(down)">
                                      <p:cBhvr>
                                        <p:cTn id="22" dur="500"/>
                                        <p:tgtEl>
                                          <p:spTgt spid="5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wipe(down)">
                                      <p:cBhvr>
                                        <p:cTn id="27" dur="500"/>
                                        <p:tgtEl>
                                          <p:spTgt spid="51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wipe(down)">
                                      <p:cBhvr>
                                        <p:cTn id="32" dur="500"/>
                                        <p:tgtEl>
                                          <p:spTgt spid="51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wipe(down)">
                                      <p:cBhvr>
                                        <p:cTn id="37" dur="500"/>
                                        <p:tgtEl>
                                          <p:spTgt spid="51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wipe(down)">
                                      <p:cBhvr>
                                        <p:cTn id="42" dur="500"/>
                                        <p:tgtEl>
                                          <p:spTgt spid="512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5123">
                                            <p:txEl>
                                              <p:pRg st="8" end="8"/>
                                            </p:txEl>
                                          </p:spTgt>
                                        </p:tgtEl>
                                        <p:attrNameLst>
                                          <p:attrName>style.visibility</p:attrName>
                                        </p:attrNameLst>
                                      </p:cBhvr>
                                      <p:to>
                                        <p:strVal val="visible"/>
                                      </p:to>
                                    </p:set>
                                    <p:animEffect transition="in" filter="wipe(down)">
                                      <p:cBhvr>
                                        <p:cTn id="47" dur="500"/>
                                        <p:tgtEl>
                                          <p:spTgt spid="512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5123">
                                            <p:txEl>
                                              <p:pRg st="9" end="9"/>
                                            </p:txEl>
                                          </p:spTgt>
                                        </p:tgtEl>
                                        <p:attrNameLst>
                                          <p:attrName>style.visibility</p:attrName>
                                        </p:attrNameLst>
                                      </p:cBhvr>
                                      <p:to>
                                        <p:strVal val="visible"/>
                                      </p:to>
                                    </p:set>
                                    <p:animEffect transition="in" filter="wipe(down)">
                                      <p:cBhvr>
                                        <p:cTn id="52" dur="500"/>
                                        <p:tgtEl>
                                          <p:spTgt spid="512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5123">
                                            <p:txEl>
                                              <p:pRg st="10" end="10"/>
                                            </p:txEl>
                                          </p:spTgt>
                                        </p:tgtEl>
                                        <p:attrNameLst>
                                          <p:attrName>style.visibility</p:attrName>
                                        </p:attrNameLst>
                                      </p:cBhvr>
                                      <p:to>
                                        <p:strVal val="visible"/>
                                      </p:to>
                                    </p:set>
                                    <p:animEffect transition="in" filter="wipe(down)">
                                      <p:cBhvr>
                                        <p:cTn id="57" dur="500"/>
                                        <p:tgtEl>
                                          <p:spTgt spid="512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5123">
                                            <p:txEl>
                                              <p:pRg st="11" end="11"/>
                                            </p:txEl>
                                          </p:spTgt>
                                        </p:tgtEl>
                                        <p:attrNameLst>
                                          <p:attrName>style.visibility</p:attrName>
                                        </p:attrNameLst>
                                      </p:cBhvr>
                                      <p:to>
                                        <p:strVal val="visible"/>
                                      </p:to>
                                    </p:set>
                                    <p:animEffect transition="in" filter="wipe(down)">
                                      <p:cBhvr>
                                        <p:cTn id="62" dur="500"/>
                                        <p:tgtEl>
                                          <p:spTgt spid="5123">
                                            <p:txEl>
                                              <p:pRg st="11" end="11"/>
                                            </p:txEl>
                                          </p:spTgt>
                                        </p:tgtEl>
                                      </p:cBhvr>
                                    </p:animEffect>
                                  </p:childTnLst>
                                </p:cTn>
                              </p:par>
                              <p:par>
                                <p:cTn id="63" presetID="22" presetClass="entr" presetSubtype="4" fill="hold" nodeType="withEffect">
                                  <p:stCondLst>
                                    <p:cond delay="0"/>
                                  </p:stCondLst>
                                  <p:childTnLst>
                                    <p:set>
                                      <p:cBhvr>
                                        <p:cTn id="64" dur="1" fill="hold">
                                          <p:stCondLst>
                                            <p:cond delay="0"/>
                                          </p:stCondLst>
                                        </p:cTn>
                                        <p:tgtEl>
                                          <p:spTgt spid="5123">
                                            <p:txEl>
                                              <p:pRg st="12" end="12"/>
                                            </p:txEl>
                                          </p:spTgt>
                                        </p:tgtEl>
                                        <p:attrNameLst>
                                          <p:attrName>style.visibility</p:attrName>
                                        </p:attrNameLst>
                                      </p:cBhvr>
                                      <p:to>
                                        <p:strVal val="visible"/>
                                      </p:to>
                                    </p:set>
                                    <p:animEffect transition="in" filter="wipe(down)">
                                      <p:cBhvr>
                                        <p:cTn id="65" dur="500"/>
                                        <p:tgtEl>
                                          <p:spTgt spid="5123">
                                            <p:txEl>
                                              <p:pRg st="12" end="12"/>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4" fill="hold" nodeType="clickEffect">
                                  <p:stCondLst>
                                    <p:cond delay="0"/>
                                  </p:stCondLst>
                                  <p:childTnLst>
                                    <p:set>
                                      <p:cBhvr>
                                        <p:cTn id="69" dur="1" fill="hold">
                                          <p:stCondLst>
                                            <p:cond delay="0"/>
                                          </p:stCondLst>
                                        </p:cTn>
                                        <p:tgtEl>
                                          <p:spTgt spid="5125"/>
                                        </p:tgtEl>
                                        <p:attrNameLst>
                                          <p:attrName>style.visibility</p:attrName>
                                        </p:attrNameLst>
                                      </p:cBhvr>
                                      <p:to>
                                        <p:strVal val="visible"/>
                                      </p:to>
                                    </p:set>
                                    <p:animEffect transition="in" filter="wipe(down)">
                                      <p:cBhvr>
                                        <p:cTn id="70" dur="500"/>
                                        <p:tgtEl>
                                          <p:spTgt spid="512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5126"/>
                                        </p:tgtEl>
                                        <p:attrNameLst>
                                          <p:attrName>style.visibility</p:attrName>
                                        </p:attrNameLst>
                                      </p:cBhvr>
                                      <p:to>
                                        <p:strVal val="visible"/>
                                      </p:to>
                                    </p:set>
                                    <p:animEffect transition="in" filter="wipe(down)">
                                      <p:cBhvr>
                                        <p:cTn id="75"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a:t>
            </a:r>
            <a:r>
              <a:rPr lang="en-US" dirty="0" smtClean="0"/>
              <a:t>of health</a:t>
            </a:r>
            <a:endParaRPr lang="sv-SE" dirty="0"/>
          </a:p>
        </p:txBody>
      </p:sp>
      <p:sp>
        <p:nvSpPr>
          <p:cNvPr id="3" name="Content Placeholder 2"/>
          <p:cNvSpPr>
            <a:spLocks noGrp="1"/>
          </p:cNvSpPr>
          <p:nvPr>
            <p:ph idx="1"/>
          </p:nvPr>
        </p:nvSpPr>
        <p:spPr/>
        <p:txBody>
          <a:bodyPr>
            <a:normAutofit fontScale="85000" lnSpcReduction="10000"/>
          </a:bodyPr>
          <a:lstStyle/>
          <a:p>
            <a:r>
              <a:rPr lang="en-US" dirty="0" smtClean="0"/>
              <a:t>Many factors combine together to affect the health of individuals and communities. </a:t>
            </a:r>
            <a:endParaRPr lang="en-US" dirty="0" smtClean="0"/>
          </a:p>
          <a:p>
            <a:r>
              <a:rPr lang="en-US" dirty="0" smtClean="0"/>
              <a:t>Whether </a:t>
            </a:r>
            <a:r>
              <a:rPr lang="en-US" dirty="0" smtClean="0"/>
              <a:t>people are healthy or not, is determined by their circumstances and environment. </a:t>
            </a:r>
            <a:endParaRPr lang="en-US" dirty="0" smtClean="0"/>
          </a:p>
          <a:p>
            <a:r>
              <a:rPr lang="en-US" dirty="0" smtClean="0"/>
              <a:t>To </a:t>
            </a:r>
            <a:r>
              <a:rPr lang="en-US" dirty="0" smtClean="0"/>
              <a:t>a large extent, factors such as where we live, the state of our environment, genetics, our income and education level, and our relationships with friends and family all have considerable impacts on </a:t>
            </a:r>
            <a:r>
              <a:rPr lang="en-US" dirty="0" smtClean="0"/>
              <a:t>health.</a:t>
            </a:r>
          </a:p>
          <a:p>
            <a:r>
              <a:rPr lang="en-US" dirty="0" smtClean="0"/>
              <a:t> Access </a:t>
            </a:r>
            <a:r>
              <a:rPr lang="en-US" dirty="0" smtClean="0"/>
              <a:t>and use of health care services often have less of an impact.</a:t>
            </a:r>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health</a:t>
            </a:r>
            <a:endParaRPr lang="sv-SE" dirty="0"/>
          </a:p>
        </p:txBody>
      </p:sp>
      <p:sp>
        <p:nvSpPr>
          <p:cNvPr id="3" name="Content Placeholder 2"/>
          <p:cNvSpPr>
            <a:spLocks noGrp="1"/>
          </p:cNvSpPr>
          <p:nvPr>
            <p:ph idx="1"/>
          </p:nvPr>
        </p:nvSpPr>
        <p:spPr/>
        <p:txBody>
          <a:bodyPr>
            <a:normAutofit/>
          </a:bodyPr>
          <a:lstStyle/>
          <a:p>
            <a:pPr fontAlgn="base"/>
            <a:r>
              <a:rPr lang="en-US" dirty="0" smtClean="0"/>
              <a:t>The </a:t>
            </a:r>
            <a:r>
              <a:rPr lang="en-US" dirty="0" smtClean="0"/>
              <a:t>social and economic environment,</a:t>
            </a:r>
          </a:p>
          <a:p>
            <a:pPr fontAlgn="base"/>
            <a:r>
              <a:rPr lang="en-US" dirty="0" smtClean="0"/>
              <a:t>The </a:t>
            </a:r>
            <a:r>
              <a:rPr lang="en-US" dirty="0" smtClean="0"/>
              <a:t>physical </a:t>
            </a:r>
            <a:r>
              <a:rPr lang="en-US" dirty="0" smtClean="0"/>
              <a:t>environment </a:t>
            </a:r>
            <a:endParaRPr lang="en-US" dirty="0" smtClean="0"/>
          </a:p>
          <a:p>
            <a:pPr fontAlgn="base"/>
            <a:r>
              <a:rPr lang="en-US" dirty="0" smtClean="0"/>
              <a:t>The </a:t>
            </a:r>
            <a:r>
              <a:rPr lang="en-US" dirty="0" smtClean="0"/>
              <a:t>person’s individual characteristics and </a:t>
            </a:r>
            <a:r>
              <a:rPr lang="en-US" dirty="0" err="1" smtClean="0"/>
              <a:t>behaviours</a:t>
            </a:r>
            <a:r>
              <a:rPr lang="en-US" dirty="0" smtClean="0"/>
              <a:t>.</a:t>
            </a:r>
          </a:p>
          <a:p>
            <a:pPr fontAlgn="base"/>
            <a:r>
              <a:rPr lang="en-US" dirty="0" smtClean="0"/>
              <a:t>Access to quality health care</a:t>
            </a:r>
          </a:p>
          <a:p>
            <a:pPr fontAlgn="base"/>
            <a:endParaRPr lang="en-US" dirty="0" smtClean="0"/>
          </a:p>
          <a:p>
            <a:pPr fontAlgn="base">
              <a:buNone/>
            </a:pPr>
            <a:r>
              <a:rPr lang="en-US" dirty="0" smtClean="0"/>
              <a:t/>
            </a:r>
            <a:br>
              <a:rPr lang="en-US" dirty="0" smtClean="0"/>
            </a:br>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
            </a:r>
            <a:r>
              <a:rPr lang="en-US" dirty="0" smtClean="0"/>
              <a:t>eterminants of health</a:t>
            </a:r>
            <a:endParaRPr lang="sv-SE" dirty="0"/>
          </a:p>
        </p:txBody>
      </p:sp>
      <p:sp>
        <p:nvSpPr>
          <p:cNvPr id="3" name="Content Placeholder 2"/>
          <p:cNvSpPr>
            <a:spLocks noGrp="1"/>
          </p:cNvSpPr>
          <p:nvPr>
            <p:ph idx="1"/>
          </p:nvPr>
        </p:nvSpPr>
        <p:spPr/>
        <p:txBody>
          <a:bodyPr>
            <a:normAutofit fontScale="77500" lnSpcReduction="20000"/>
          </a:bodyPr>
          <a:lstStyle/>
          <a:p>
            <a:r>
              <a:rPr lang="sv-SE" dirty="0" smtClean="0"/>
              <a:t>Poverty, </a:t>
            </a:r>
            <a:r>
              <a:rPr lang="en-US" dirty="0" smtClean="0"/>
              <a:t>Income and social status - higher income and social status are linked to better health. The greater the gap between the richest and poorest people, the greater the differences in health.</a:t>
            </a:r>
          </a:p>
          <a:p>
            <a:r>
              <a:rPr lang="en-US" dirty="0" smtClean="0"/>
              <a:t>Social support networks – greater support from families, friends and communities is linked to better health.</a:t>
            </a:r>
            <a:endParaRPr lang="en-US" dirty="0"/>
          </a:p>
          <a:p>
            <a:r>
              <a:rPr lang="sv-SE" dirty="0" smtClean="0"/>
              <a:t>Education</a:t>
            </a:r>
            <a:r>
              <a:rPr lang="en-US" dirty="0" smtClean="0"/>
              <a:t> – low education levels are linked with poor health, more stress and lower self-confidence.</a:t>
            </a:r>
          </a:p>
          <a:p>
            <a:r>
              <a:rPr lang="en-US" dirty="0" smtClean="0"/>
              <a:t>Gender - Men and women suffer from different types of diseases at different ages.</a:t>
            </a:r>
            <a:endParaRPr lang="sv-SE" dirty="0"/>
          </a:p>
          <a:p>
            <a:r>
              <a:rPr lang="sv-SE" dirty="0" smtClean="0"/>
              <a:t>Culture, </a:t>
            </a:r>
            <a:r>
              <a:rPr lang="en-US" dirty="0" smtClean="0"/>
              <a:t>customs and traditions, and the beliefs of the family and community all affect health.</a:t>
            </a:r>
          </a:p>
          <a:p>
            <a:endParaRPr lang="en-US" dirty="0" smtClean="0"/>
          </a:p>
          <a:p>
            <a:pPr>
              <a:buNone/>
            </a:pPr>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health</a:t>
            </a:r>
            <a:endParaRPr lang="sv-SE"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Genetics - inheritance plays a part in determining lifespan, healthiness and the likelihood of developing certain illnesses. </a:t>
            </a:r>
            <a:endParaRPr lang="en-US" dirty="0" smtClean="0"/>
          </a:p>
          <a:p>
            <a:pPr fontAlgn="base"/>
            <a:r>
              <a:rPr lang="en-US" dirty="0" smtClean="0"/>
              <a:t>Personal </a:t>
            </a:r>
            <a:r>
              <a:rPr lang="en-US" dirty="0" err="1" smtClean="0"/>
              <a:t>behaviour</a:t>
            </a:r>
            <a:r>
              <a:rPr lang="en-US" dirty="0" smtClean="0"/>
              <a:t> and coping skills – balanced eating, keeping active, smoking, drinking, and how we deal with life’s stresses and challenges all affect health.</a:t>
            </a:r>
          </a:p>
          <a:p>
            <a:pPr fontAlgn="base"/>
            <a:r>
              <a:rPr lang="en-US" dirty="0" smtClean="0"/>
              <a:t>Health services - access and use of services that prevent and treat disease influences health</a:t>
            </a:r>
          </a:p>
          <a:p>
            <a:pPr>
              <a:buNone/>
            </a:pPr>
            <a:r>
              <a:rPr lang="en-US" dirty="0" smtClean="0"/>
              <a:t/>
            </a:r>
            <a:br>
              <a:rPr lang="en-US" dirty="0" smtClean="0"/>
            </a:br>
            <a:endParaRPr lang="sv-SE" dirty="0" smtClean="0"/>
          </a:p>
          <a:p>
            <a:pPr>
              <a:buNone/>
            </a:pPr>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a:t>
            </a:r>
            <a:r>
              <a:rPr lang="en-US" dirty="0" smtClean="0"/>
              <a:t>of health</a:t>
            </a:r>
            <a:endParaRPr lang="sv-SE" dirty="0"/>
          </a:p>
        </p:txBody>
      </p:sp>
      <p:sp>
        <p:nvSpPr>
          <p:cNvPr id="3" name="Content Placeholder 2"/>
          <p:cNvSpPr>
            <a:spLocks noGrp="1"/>
          </p:cNvSpPr>
          <p:nvPr>
            <p:ph idx="1"/>
          </p:nvPr>
        </p:nvSpPr>
        <p:spPr>
          <a:xfrm>
            <a:off x="467544" y="1196752"/>
            <a:ext cx="8219256" cy="4929411"/>
          </a:xfrm>
        </p:spPr>
        <p:txBody>
          <a:bodyPr>
            <a:normAutofit/>
          </a:bodyPr>
          <a:lstStyle/>
          <a:p>
            <a:pPr fontAlgn="base">
              <a:buNone/>
            </a:pPr>
            <a:endParaRPr lang="en-US" dirty="0"/>
          </a:p>
          <a:p>
            <a:pPr fontAlgn="base"/>
            <a:r>
              <a:rPr lang="en-US" dirty="0" smtClean="0"/>
              <a:t>Physical </a:t>
            </a:r>
            <a:r>
              <a:rPr lang="en-US" dirty="0" smtClean="0"/>
              <a:t>environment </a:t>
            </a:r>
            <a:endParaRPr lang="en-US" dirty="0" smtClean="0"/>
          </a:p>
          <a:p>
            <a:pPr fontAlgn="base">
              <a:buNone/>
            </a:pPr>
            <a:r>
              <a:rPr lang="en-US" dirty="0" smtClean="0"/>
              <a:t>- Safe </a:t>
            </a:r>
            <a:r>
              <a:rPr lang="en-US" dirty="0" smtClean="0"/>
              <a:t>water and clean air, healthy workplaces, safe houses, communities and roads all contribute to good health. </a:t>
            </a:r>
            <a:endParaRPr lang="en-US" dirty="0" smtClean="0"/>
          </a:p>
          <a:p>
            <a:pPr fontAlgn="base">
              <a:buNone/>
            </a:pPr>
            <a:r>
              <a:rPr lang="en-US" dirty="0" smtClean="0"/>
              <a:t>- Employment </a:t>
            </a:r>
            <a:r>
              <a:rPr lang="en-US" dirty="0" smtClean="0"/>
              <a:t>and working conditions – people in employment are healthier, particularly those who have more control over their working </a:t>
            </a:r>
            <a:r>
              <a:rPr lang="en-US" dirty="0" smtClean="0"/>
              <a:t>conditions</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484632" fontAlgn="auto">
              <a:spcAft>
                <a:spcPts val="0"/>
              </a:spcAft>
              <a:defRPr/>
            </a:pPr>
            <a:r>
              <a:rPr lang="en-IE" dirty="0">
                <a:solidFill>
                  <a:schemeClr val="accent1">
                    <a:tint val="83000"/>
                    <a:satMod val="150000"/>
                  </a:schemeClr>
                </a:solidFill>
              </a:rPr>
              <a:t>Determinants of Health </a:t>
            </a:r>
            <a:endParaRPr lang="en-US" dirty="0">
              <a:solidFill>
                <a:schemeClr val="accent1">
                  <a:tint val="83000"/>
                  <a:satMod val="150000"/>
                </a:schemeClr>
              </a:solidFill>
            </a:endParaRPr>
          </a:p>
        </p:txBody>
      </p:sp>
      <p:sp>
        <p:nvSpPr>
          <p:cNvPr id="28675" name="Rectangle 3"/>
          <p:cNvSpPr>
            <a:spLocks noGrp="1" noChangeArrowheads="1"/>
          </p:cNvSpPr>
          <p:nvPr>
            <p:ph idx="1"/>
          </p:nvPr>
        </p:nvSpPr>
        <p:spPr>
          <a:xfrm>
            <a:off x="539552" y="1700808"/>
            <a:ext cx="7488238" cy="4497388"/>
          </a:xfrm>
        </p:spPr>
        <p:txBody>
          <a:bodyPr/>
          <a:lstStyle/>
          <a:p>
            <a:pPr>
              <a:lnSpc>
                <a:spcPct val="80000"/>
              </a:lnSpc>
              <a:buFontTx/>
              <a:buNone/>
            </a:pPr>
            <a:r>
              <a:rPr lang="en-GB" sz="2800" b="1" dirty="0" smtClean="0">
                <a:solidFill>
                  <a:srgbClr val="FF0000"/>
                </a:solidFill>
              </a:rPr>
              <a:t>Plus many more factors such as</a:t>
            </a:r>
            <a:endParaRPr lang="en-GB" sz="2800" b="1" dirty="0" smtClean="0">
              <a:solidFill>
                <a:srgbClr val="FF0000"/>
              </a:solidFill>
            </a:endParaRPr>
          </a:p>
          <a:p>
            <a:pPr>
              <a:lnSpc>
                <a:spcPct val="80000"/>
              </a:lnSpc>
              <a:buFontTx/>
              <a:buNone/>
            </a:pPr>
            <a:endParaRPr lang="en-GB" sz="2800" b="1" dirty="0" smtClean="0"/>
          </a:p>
          <a:p>
            <a:pPr>
              <a:lnSpc>
                <a:spcPct val="80000"/>
              </a:lnSpc>
            </a:pPr>
            <a:r>
              <a:rPr lang="en-GB" sz="2400" dirty="0" smtClean="0">
                <a:latin typeface="Arial" pitchFamily="34" charset="0"/>
                <a:cs typeface="Arial" pitchFamily="34" charset="0"/>
              </a:rPr>
              <a:t>Political stability, wars and conflicts</a:t>
            </a:r>
          </a:p>
          <a:p>
            <a:pPr>
              <a:lnSpc>
                <a:spcPct val="80000"/>
              </a:lnSpc>
            </a:pPr>
            <a:r>
              <a:rPr lang="en-GB" sz="2400" dirty="0" smtClean="0">
                <a:latin typeface="Arial" pitchFamily="34" charset="0"/>
                <a:cs typeface="Arial" pitchFamily="34" charset="0"/>
              </a:rPr>
              <a:t>Natural disasters </a:t>
            </a:r>
            <a:endParaRPr lang="en-GB" sz="2400" dirty="0" smtClean="0">
              <a:latin typeface="Arial" pitchFamily="34" charset="0"/>
              <a:cs typeface="Arial" pitchFamily="34" charset="0"/>
            </a:endParaRPr>
          </a:p>
          <a:p>
            <a:pPr>
              <a:lnSpc>
                <a:spcPct val="80000"/>
              </a:lnSpc>
            </a:pPr>
            <a:r>
              <a:rPr lang="en-GB" sz="2400" dirty="0" smtClean="0">
                <a:latin typeface="Arial" pitchFamily="34" charset="0"/>
                <a:cs typeface="Arial" pitchFamily="34" charset="0"/>
              </a:rPr>
              <a:t>Human  and civil rights </a:t>
            </a:r>
            <a:endParaRPr lang="en-GB" sz="2400" dirty="0" smtClean="0">
              <a:latin typeface="Arial" pitchFamily="34" charset="0"/>
              <a:cs typeface="Arial" pitchFamily="34" charset="0"/>
            </a:endParaRPr>
          </a:p>
          <a:p>
            <a:pPr>
              <a:lnSpc>
                <a:spcPct val="80000"/>
              </a:lnSpc>
            </a:pPr>
            <a:r>
              <a:rPr lang="en-GB" sz="2400" dirty="0" smtClean="0">
                <a:latin typeface="Arial" pitchFamily="34" charset="0"/>
                <a:cs typeface="Arial" pitchFamily="34" charset="0"/>
              </a:rPr>
              <a:t>Population growth and economic development in the country</a:t>
            </a:r>
            <a:endParaRPr lang="en-GB" sz="2400" dirty="0" smtClean="0">
              <a:latin typeface="Arial" pitchFamily="34" charset="0"/>
              <a:cs typeface="Arial" pitchFamily="34" charset="0"/>
            </a:endParaRPr>
          </a:p>
          <a:p>
            <a:pPr>
              <a:lnSpc>
                <a:spcPct val="80000"/>
              </a:lnSpc>
            </a:pPr>
            <a:r>
              <a:rPr lang="en-GB" sz="2400" dirty="0" smtClean="0">
                <a:latin typeface="Arial" pitchFamily="34" charset="0"/>
                <a:cs typeface="Arial" pitchFamily="34" charset="0"/>
              </a:rPr>
              <a:t>Urbanization </a:t>
            </a:r>
            <a:endParaRPr lang="en-GB"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68313" y="25400"/>
            <a:ext cx="8229600" cy="1139825"/>
          </a:xfrm>
        </p:spPr>
        <p:txBody>
          <a:bodyPr>
            <a:normAutofit/>
          </a:bodyPr>
          <a:lstStyle/>
          <a:p>
            <a:pPr marL="484632" fontAlgn="auto">
              <a:spcAft>
                <a:spcPts val="0"/>
              </a:spcAft>
              <a:defRPr/>
            </a:pPr>
            <a:r>
              <a:rPr lang="en-GB" sz="4000" dirty="0" smtClean="0">
                <a:solidFill>
                  <a:schemeClr val="accent1">
                    <a:tint val="83000"/>
                    <a:satMod val="150000"/>
                  </a:schemeClr>
                </a:solidFill>
              </a:rPr>
              <a:t>Examples</a:t>
            </a:r>
            <a:endParaRPr lang="en-GB" sz="4000" dirty="0" smtClean="0">
              <a:solidFill>
                <a:schemeClr val="accent1">
                  <a:tint val="83000"/>
                  <a:satMod val="150000"/>
                </a:schemeClr>
              </a:solidFill>
            </a:endParaRPr>
          </a:p>
        </p:txBody>
      </p:sp>
      <p:sp>
        <p:nvSpPr>
          <p:cNvPr id="100355" name="Rectangle 3"/>
          <p:cNvSpPr>
            <a:spLocks noGrp="1" noChangeArrowheads="1"/>
          </p:cNvSpPr>
          <p:nvPr>
            <p:ph idx="1"/>
          </p:nvPr>
        </p:nvSpPr>
        <p:spPr>
          <a:xfrm>
            <a:off x="468313" y="1268413"/>
            <a:ext cx="8229600" cy="5589587"/>
          </a:xfrm>
        </p:spPr>
        <p:txBody>
          <a:bodyPr/>
          <a:lstStyle/>
          <a:p>
            <a:pPr>
              <a:lnSpc>
                <a:spcPct val="80000"/>
              </a:lnSpc>
            </a:pPr>
            <a:r>
              <a:rPr lang="en-GB" sz="2800" dirty="0" smtClean="0"/>
              <a:t>Malnutrition – </a:t>
            </a:r>
          </a:p>
          <a:p>
            <a:pPr lvl="1">
              <a:lnSpc>
                <a:spcPct val="80000"/>
              </a:lnSpc>
            </a:pPr>
            <a:r>
              <a:rPr lang="en-GB" sz="2400" dirty="0" smtClean="0">
                <a:solidFill>
                  <a:srgbClr val="FF0000"/>
                </a:solidFill>
              </a:rPr>
              <a:t>more susceptible to disease and less likely to recover</a:t>
            </a:r>
          </a:p>
          <a:p>
            <a:pPr>
              <a:lnSpc>
                <a:spcPct val="80000"/>
              </a:lnSpc>
            </a:pPr>
            <a:r>
              <a:rPr lang="en-GB" sz="2800" dirty="0" smtClean="0"/>
              <a:t>Cooking with wood and coal – </a:t>
            </a:r>
          </a:p>
          <a:p>
            <a:pPr lvl="1">
              <a:lnSpc>
                <a:spcPct val="80000"/>
              </a:lnSpc>
            </a:pPr>
            <a:r>
              <a:rPr lang="en-GB" sz="2400" dirty="0" smtClean="0">
                <a:solidFill>
                  <a:srgbClr val="FF0000"/>
                </a:solidFill>
              </a:rPr>
              <a:t>lung diseases</a:t>
            </a:r>
          </a:p>
          <a:p>
            <a:pPr>
              <a:lnSpc>
                <a:spcPct val="80000"/>
              </a:lnSpc>
            </a:pPr>
            <a:r>
              <a:rPr lang="en-GB" sz="2800" dirty="0" smtClean="0"/>
              <a:t>Poor sanitation – </a:t>
            </a:r>
          </a:p>
          <a:p>
            <a:pPr lvl="1">
              <a:lnSpc>
                <a:spcPct val="80000"/>
              </a:lnSpc>
            </a:pPr>
            <a:r>
              <a:rPr lang="en-GB" sz="2400" dirty="0" smtClean="0"/>
              <a:t>more </a:t>
            </a:r>
            <a:r>
              <a:rPr lang="en-GB" sz="2400" dirty="0" smtClean="0">
                <a:solidFill>
                  <a:srgbClr val="FF0000"/>
                </a:solidFill>
              </a:rPr>
              <a:t>intestinal infections</a:t>
            </a:r>
          </a:p>
          <a:p>
            <a:pPr>
              <a:lnSpc>
                <a:spcPct val="80000"/>
              </a:lnSpc>
            </a:pPr>
            <a:r>
              <a:rPr lang="en-GB" sz="2800" dirty="0" smtClean="0"/>
              <a:t>Poverty</a:t>
            </a:r>
            <a:endParaRPr lang="en-GB" sz="2800" dirty="0" smtClean="0"/>
          </a:p>
          <a:p>
            <a:pPr lvl="1">
              <a:lnSpc>
                <a:spcPct val="80000"/>
              </a:lnSpc>
            </a:pPr>
            <a:r>
              <a:rPr lang="en-GB" sz="2400" dirty="0" smtClean="0">
                <a:solidFill>
                  <a:srgbClr val="FF0000"/>
                </a:solidFill>
              </a:rPr>
              <a:t>commercial sex work and STIs, HIV/AIDS</a:t>
            </a:r>
          </a:p>
          <a:p>
            <a:pPr>
              <a:lnSpc>
                <a:spcPct val="80000"/>
              </a:lnSpc>
            </a:pPr>
            <a:r>
              <a:rPr lang="en-GB" sz="2800" dirty="0" smtClean="0"/>
              <a:t>Advertising tobacco and alcohol –</a:t>
            </a:r>
          </a:p>
          <a:p>
            <a:pPr lvl="1">
              <a:lnSpc>
                <a:spcPct val="80000"/>
              </a:lnSpc>
            </a:pPr>
            <a:r>
              <a:rPr lang="en-GB" sz="2400" dirty="0" smtClean="0"/>
              <a:t> </a:t>
            </a:r>
            <a:r>
              <a:rPr lang="en-GB" sz="2400" dirty="0" smtClean="0">
                <a:solidFill>
                  <a:srgbClr val="FF0000"/>
                </a:solidFill>
              </a:rPr>
              <a:t>addiction and related diseases</a:t>
            </a:r>
          </a:p>
          <a:p>
            <a:pPr>
              <a:lnSpc>
                <a:spcPct val="80000"/>
              </a:lnSpc>
            </a:pPr>
            <a:r>
              <a:rPr lang="en-GB" sz="2800" dirty="0" smtClean="0"/>
              <a:t>Untrained </a:t>
            </a:r>
            <a:r>
              <a:rPr lang="en-GB" sz="2800" dirty="0" smtClean="0"/>
              <a:t>drivers on unsafe roads- </a:t>
            </a:r>
          </a:p>
          <a:p>
            <a:pPr lvl="1">
              <a:lnSpc>
                <a:spcPct val="80000"/>
              </a:lnSpc>
            </a:pPr>
            <a:r>
              <a:rPr lang="en-GB" sz="2400" dirty="0" smtClean="0">
                <a:solidFill>
                  <a:srgbClr val="FF0000"/>
                </a:solidFill>
              </a:rPr>
              <a:t>road traffic accidents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wipe(down)">
                                      <p:cBhvr>
                                        <p:cTn id="7" dur="500"/>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wipe(down)">
                                      <p:cBhvr>
                                        <p:cTn id="12" dur="500"/>
                                        <p:tgtEl>
                                          <p:spTgt spid="1003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wipe(down)">
                                      <p:cBhvr>
                                        <p:cTn id="17" dur="500"/>
                                        <p:tgtEl>
                                          <p:spTgt spid="1003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wipe(down)">
                                      <p:cBhvr>
                                        <p:cTn id="22" dur="500"/>
                                        <p:tgtEl>
                                          <p:spTgt spid="1003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00355">
                                            <p:txEl>
                                              <p:pRg st="4" end="4"/>
                                            </p:txEl>
                                          </p:spTgt>
                                        </p:tgtEl>
                                        <p:attrNameLst>
                                          <p:attrName>style.visibility</p:attrName>
                                        </p:attrNameLst>
                                      </p:cBhvr>
                                      <p:to>
                                        <p:strVal val="visible"/>
                                      </p:to>
                                    </p:set>
                                    <p:animEffect transition="in" filter="wipe(down)">
                                      <p:cBhvr>
                                        <p:cTn id="27" dur="500"/>
                                        <p:tgtEl>
                                          <p:spTgt spid="1003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100355">
                                            <p:txEl>
                                              <p:pRg st="5" end="5"/>
                                            </p:txEl>
                                          </p:spTgt>
                                        </p:tgtEl>
                                        <p:attrNameLst>
                                          <p:attrName>style.visibility</p:attrName>
                                        </p:attrNameLst>
                                      </p:cBhvr>
                                      <p:to>
                                        <p:strVal val="visible"/>
                                      </p:to>
                                    </p:set>
                                    <p:animEffect transition="in" filter="wipe(down)">
                                      <p:cBhvr>
                                        <p:cTn id="32" dur="500"/>
                                        <p:tgtEl>
                                          <p:spTgt spid="1003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00355">
                                            <p:txEl>
                                              <p:pRg st="6" end="6"/>
                                            </p:txEl>
                                          </p:spTgt>
                                        </p:tgtEl>
                                        <p:attrNameLst>
                                          <p:attrName>style.visibility</p:attrName>
                                        </p:attrNameLst>
                                      </p:cBhvr>
                                      <p:to>
                                        <p:strVal val="visible"/>
                                      </p:to>
                                    </p:set>
                                    <p:animEffect transition="in" filter="wipe(down)">
                                      <p:cBhvr>
                                        <p:cTn id="37" dur="500"/>
                                        <p:tgtEl>
                                          <p:spTgt spid="10035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100355">
                                            <p:txEl>
                                              <p:pRg st="7" end="7"/>
                                            </p:txEl>
                                          </p:spTgt>
                                        </p:tgtEl>
                                        <p:attrNameLst>
                                          <p:attrName>style.visibility</p:attrName>
                                        </p:attrNameLst>
                                      </p:cBhvr>
                                      <p:to>
                                        <p:strVal val="visible"/>
                                      </p:to>
                                    </p:set>
                                    <p:animEffect transition="in" filter="wipe(down)">
                                      <p:cBhvr>
                                        <p:cTn id="42" dur="500"/>
                                        <p:tgtEl>
                                          <p:spTgt spid="10035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100355">
                                            <p:txEl>
                                              <p:pRg st="8" end="8"/>
                                            </p:txEl>
                                          </p:spTgt>
                                        </p:tgtEl>
                                        <p:attrNameLst>
                                          <p:attrName>style.visibility</p:attrName>
                                        </p:attrNameLst>
                                      </p:cBhvr>
                                      <p:to>
                                        <p:strVal val="visible"/>
                                      </p:to>
                                    </p:set>
                                    <p:animEffect transition="in" filter="wipe(down)">
                                      <p:cBhvr>
                                        <p:cTn id="47" dur="500"/>
                                        <p:tgtEl>
                                          <p:spTgt spid="100355">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100355">
                                            <p:txEl>
                                              <p:pRg st="9" end="9"/>
                                            </p:txEl>
                                          </p:spTgt>
                                        </p:tgtEl>
                                        <p:attrNameLst>
                                          <p:attrName>style.visibility</p:attrName>
                                        </p:attrNameLst>
                                      </p:cBhvr>
                                      <p:to>
                                        <p:strVal val="visible"/>
                                      </p:to>
                                    </p:set>
                                    <p:animEffect transition="in" filter="wipe(down)">
                                      <p:cBhvr>
                                        <p:cTn id="52" dur="500"/>
                                        <p:tgtEl>
                                          <p:spTgt spid="100355">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100355">
                                            <p:txEl>
                                              <p:pRg st="10" end="10"/>
                                            </p:txEl>
                                          </p:spTgt>
                                        </p:tgtEl>
                                        <p:attrNameLst>
                                          <p:attrName>style.visibility</p:attrName>
                                        </p:attrNameLst>
                                      </p:cBhvr>
                                      <p:to>
                                        <p:strVal val="visible"/>
                                      </p:to>
                                    </p:set>
                                    <p:animEffect transition="in" filter="wipe(down)">
                                      <p:cBhvr>
                                        <p:cTn id="57" dur="500"/>
                                        <p:tgtEl>
                                          <p:spTgt spid="100355">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100355">
                                            <p:txEl>
                                              <p:pRg st="11" end="11"/>
                                            </p:txEl>
                                          </p:spTgt>
                                        </p:tgtEl>
                                        <p:attrNameLst>
                                          <p:attrName>style.visibility</p:attrName>
                                        </p:attrNameLst>
                                      </p:cBhvr>
                                      <p:to>
                                        <p:strVal val="visible"/>
                                      </p:to>
                                    </p:set>
                                    <p:animEffect transition="in" filter="wipe(down)">
                                      <p:cBhvr>
                                        <p:cTn id="62" dur="500"/>
                                        <p:tgtEl>
                                          <p:spTgt spid="10035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4" descr="1"/>
          <p:cNvPicPr>
            <a:picLocks noGrp="1" noChangeAspect="1" noChangeArrowheads="1"/>
          </p:cNvPicPr>
          <p:nvPr>
            <p:ph idx="1"/>
          </p:nvPr>
        </p:nvPicPr>
        <p:blipFill>
          <a:blip r:embed="rId2" cstate="print"/>
          <a:stretch>
            <a:fillRect/>
          </a:stretch>
        </p:blipFill>
        <p:spPr>
          <a:xfrm>
            <a:off x="1187624" y="211321"/>
            <a:ext cx="5948592" cy="6646679"/>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494</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Context </vt:lpstr>
      <vt:lpstr>Determinants of health</vt:lpstr>
      <vt:lpstr>Determinants of health</vt:lpstr>
      <vt:lpstr>Determinants of health</vt:lpstr>
      <vt:lpstr>Determinants of health</vt:lpstr>
      <vt:lpstr>Determinants of health</vt:lpstr>
      <vt:lpstr>Determinants of Health </vt:lpstr>
      <vt:lpstr>Examples</vt:lpstr>
      <vt:lpstr>Slide 9</vt:lpstr>
      <vt:lpstr>Slide 10</vt:lpstr>
      <vt:lpstr>Determinants of Health</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Determinants of health</dc:title>
  <dc:creator>Hana</dc:creator>
  <cp:lastModifiedBy>Hana</cp:lastModifiedBy>
  <cp:revision>9</cp:revision>
  <dcterms:created xsi:type="dcterms:W3CDTF">2016-04-20T13:33:16Z</dcterms:created>
  <dcterms:modified xsi:type="dcterms:W3CDTF">2016-04-20T18:12:12Z</dcterms:modified>
</cp:coreProperties>
</file>