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99" r:id="rId3"/>
    <p:sldId id="300" r:id="rId4"/>
    <p:sldId id="301" r:id="rId5"/>
    <p:sldId id="302" r:id="rId6"/>
    <p:sldId id="259" r:id="rId7"/>
    <p:sldId id="303" r:id="rId8"/>
    <p:sldId id="262" r:id="rId9"/>
    <p:sldId id="263" r:id="rId10"/>
    <p:sldId id="325" r:id="rId11"/>
    <p:sldId id="268" r:id="rId12"/>
    <p:sldId id="269" r:id="rId13"/>
    <p:sldId id="304" r:id="rId14"/>
    <p:sldId id="306" r:id="rId15"/>
    <p:sldId id="308" r:id="rId16"/>
    <p:sldId id="311" r:id="rId17"/>
    <p:sldId id="312" r:id="rId18"/>
    <p:sldId id="313" r:id="rId19"/>
    <p:sldId id="314" r:id="rId20"/>
    <p:sldId id="316" r:id="rId21"/>
    <p:sldId id="317" r:id="rId22"/>
    <p:sldId id="315" r:id="rId23"/>
    <p:sldId id="322" r:id="rId24"/>
    <p:sldId id="323"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8648B0-7EF5-4B39-B834-AFCF7CB530EC}" type="datetimeFigureOut">
              <a:rPr lang="en-US" smtClean="0"/>
              <a:t>11/29/2016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E44493-1470-4C28-A668-CFDCE5E21B47}" type="slidenum">
              <a:rPr lang="en-US" smtClean="0"/>
              <a:t>‹#›</a:t>
            </a:fld>
            <a:endParaRPr lang="en-US"/>
          </a:p>
        </p:txBody>
      </p:sp>
    </p:spTree>
    <p:extLst>
      <p:ext uri="{BB962C8B-B14F-4D97-AF65-F5344CB8AC3E}">
        <p14:creationId xmlns:p14="http://schemas.microsoft.com/office/powerpoint/2010/main" val="2959360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0469B5-93DF-49C8-A2A4-B4D960EF465F}" type="datetime1">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7E3FC1-4BED-4808-BAB9-8DBA7D76134A}" type="slidenum">
              <a:rPr lang="en-US" smtClean="0"/>
              <a:t>‹#›</a:t>
            </a:fld>
            <a:endParaRPr lang="en-US"/>
          </a:p>
        </p:txBody>
      </p:sp>
    </p:spTree>
    <p:extLst>
      <p:ext uri="{BB962C8B-B14F-4D97-AF65-F5344CB8AC3E}">
        <p14:creationId xmlns:p14="http://schemas.microsoft.com/office/powerpoint/2010/main" val="2378665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4AD602-5778-49CF-A139-6E295E75716D}" type="datetime1">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7E3FC1-4BED-4808-BAB9-8DBA7D76134A}" type="slidenum">
              <a:rPr lang="en-US" smtClean="0"/>
              <a:t>‹#›</a:t>
            </a:fld>
            <a:endParaRPr lang="en-US"/>
          </a:p>
        </p:txBody>
      </p:sp>
    </p:spTree>
    <p:extLst>
      <p:ext uri="{BB962C8B-B14F-4D97-AF65-F5344CB8AC3E}">
        <p14:creationId xmlns:p14="http://schemas.microsoft.com/office/powerpoint/2010/main" val="3230198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93806A-864D-45D6-B6A4-56393861BFBA}" type="datetime1">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7E3FC1-4BED-4808-BAB9-8DBA7D76134A}" type="slidenum">
              <a:rPr lang="en-US" smtClean="0"/>
              <a:t>‹#›</a:t>
            </a:fld>
            <a:endParaRPr lang="en-US"/>
          </a:p>
        </p:txBody>
      </p:sp>
    </p:spTree>
    <p:extLst>
      <p:ext uri="{BB962C8B-B14F-4D97-AF65-F5344CB8AC3E}">
        <p14:creationId xmlns:p14="http://schemas.microsoft.com/office/powerpoint/2010/main" val="166553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AF57E3-9F72-435D-B859-9BB7FE5115E9}" type="datetime1">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7E3FC1-4BED-4808-BAB9-8DBA7D76134A}" type="slidenum">
              <a:rPr lang="en-US" smtClean="0"/>
              <a:t>‹#›</a:t>
            </a:fld>
            <a:endParaRPr lang="en-US"/>
          </a:p>
        </p:txBody>
      </p:sp>
    </p:spTree>
    <p:extLst>
      <p:ext uri="{BB962C8B-B14F-4D97-AF65-F5344CB8AC3E}">
        <p14:creationId xmlns:p14="http://schemas.microsoft.com/office/powerpoint/2010/main" val="3235323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EF2534-7FF8-49F9-BA82-A453CAA72780}" type="datetime1">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7E3FC1-4BED-4808-BAB9-8DBA7D76134A}" type="slidenum">
              <a:rPr lang="en-US" smtClean="0"/>
              <a:t>‹#›</a:t>
            </a:fld>
            <a:endParaRPr lang="en-US"/>
          </a:p>
        </p:txBody>
      </p:sp>
    </p:spTree>
    <p:extLst>
      <p:ext uri="{BB962C8B-B14F-4D97-AF65-F5344CB8AC3E}">
        <p14:creationId xmlns:p14="http://schemas.microsoft.com/office/powerpoint/2010/main" val="1790859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8E84DD-FEEB-4060-96AC-A5533B0288F9}" type="datetime1">
              <a:rPr lang="en-US" smtClean="0"/>
              <a:t>11/29/2016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7E3FC1-4BED-4808-BAB9-8DBA7D76134A}" type="slidenum">
              <a:rPr lang="en-US" smtClean="0"/>
              <a:t>‹#›</a:t>
            </a:fld>
            <a:endParaRPr lang="en-US"/>
          </a:p>
        </p:txBody>
      </p:sp>
    </p:spTree>
    <p:extLst>
      <p:ext uri="{BB962C8B-B14F-4D97-AF65-F5344CB8AC3E}">
        <p14:creationId xmlns:p14="http://schemas.microsoft.com/office/powerpoint/2010/main" val="4157458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01ADC1-B432-4467-977A-84A53ADE4ECB}" type="datetime1">
              <a:rPr lang="en-US" smtClean="0"/>
              <a:t>11/29/2016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7E3FC1-4BED-4808-BAB9-8DBA7D76134A}" type="slidenum">
              <a:rPr lang="en-US" smtClean="0"/>
              <a:t>‹#›</a:t>
            </a:fld>
            <a:endParaRPr lang="en-US"/>
          </a:p>
        </p:txBody>
      </p:sp>
    </p:spTree>
    <p:extLst>
      <p:ext uri="{BB962C8B-B14F-4D97-AF65-F5344CB8AC3E}">
        <p14:creationId xmlns:p14="http://schemas.microsoft.com/office/powerpoint/2010/main" val="1356783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755931-6285-43DF-8A07-54B3F2CA3D28}" type="datetime1">
              <a:rPr lang="en-US" smtClean="0"/>
              <a:t>11/29/2016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7E3FC1-4BED-4808-BAB9-8DBA7D76134A}" type="slidenum">
              <a:rPr lang="en-US" smtClean="0"/>
              <a:t>‹#›</a:t>
            </a:fld>
            <a:endParaRPr lang="en-US"/>
          </a:p>
        </p:txBody>
      </p:sp>
    </p:spTree>
    <p:extLst>
      <p:ext uri="{BB962C8B-B14F-4D97-AF65-F5344CB8AC3E}">
        <p14:creationId xmlns:p14="http://schemas.microsoft.com/office/powerpoint/2010/main" val="4221903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24808B-97D1-4B18-9C57-020E7568493A}" type="datetime1">
              <a:rPr lang="en-US" smtClean="0"/>
              <a:t>11/29/2016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7E3FC1-4BED-4808-BAB9-8DBA7D76134A}" type="slidenum">
              <a:rPr lang="en-US" smtClean="0"/>
              <a:t>‹#›</a:t>
            </a:fld>
            <a:endParaRPr lang="en-US"/>
          </a:p>
        </p:txBody>
      </p:sp>
    </p:spTree>
    <p:extLst>
      <p:ext uri="{BB962C8B-B14F-4D97-AF65-F5344CB8AC3E}">
        <p14:creationId xmlns:p14="http://schemas.microsoft.com/office/powerpoint/2010/main" val="3326491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423B87-D10E-4584-BC32-1BB92C2EBA04}" type="datetime1">
              <a:rPr lang="en-US" smtClean="0"/>
              <a:t>11/29/2016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7E3FC1-4BED-4808-BAB9-8DBA7D76134A}" type="slidenum">
              <a:rPr lang="en-US" smtClean="0"/>
              <a:t>‹#›</a:t>
            </a:fld>
            <a:endParaRPr lang="en-US"/>
          </a:p>
        </p:txBody>
      </p:sp>
    </p:spTree>
    <p:extLst>
      <p:ext uri="{BB962C8B-B14F-4D97-AF65-F5344CB8AC3E}">
        <p14:creationId xmlns:p14="http://schemas.microsoft.com/office/powerpoint/2010/main" val="1831182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A8F357-3F9D-4231-8856-D1F8C9DC6918}" type="datetime1">
              <a:rPr lang="en-US" smtClean="0"/>
              <a:t>11/29/2016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7E3FC1-4BED-4808-BAB9-8DBA7D76134A}" type="slidenum">
              <a:rPr lang="en-US" smtClean="0"/>
              <a:t>‹#›</a:t>
            </a:fld>
            <a:endParaRPr lang="en-US"/>
          </a:p>
        </p:txBody>
      </p:sp>
    </p:spTree>
    <p:extLst>
      <p:ext uri="{BB962C8B-B14F-4D97-AF65-F5344CB8AC3E}">
        <p14:creationId xmlns:p14="http://schemas.microsoft.com/office/powerpoint/2010/main" val="1763632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B242B1-E6D1-4122-87C2-33AA2304E4A2}" type="datetime1">
              <a:rPr lang="en-US" smtClean="0"/>
              <a:t>11/29/2016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E3FC1-4BED-4808-BAB9-8DBA7D76134A}" type="slidenum">
              <a:rPr lang="en-US" smtClean="0"/>
              <a:t>‹#›</a:t>
            </a:fld>
            <a:endParaRPr lang="en-US"/>
          </a:p>
        </p:txBody>
      </p:sp>
    </p:spTree>
    <p:extLst>
      <p:ext uri="{BB962C8B-B14F-4D97-AF65-F5344CB8AC3E}">
        <p14:creationId xmlns:p14="http://schemas.microsoft.com/office/powerpoint/2010/main" val="1593012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Diseases of the respiratory system lecture 3</a:t>
            </a:r>
            <a:endParaRPr lang="en-US" dirty="0"/>
          </a:p>
        </p:txBody>
      </p:sp>
      <p:sp>
        <p:nvSpPr>
          <p:cNvPr id="3" name="Subtitle 2"/>
          <p:cNvSpPr>
            <a:spLocks noGrp="1"/>
          </p:cNvSpPr>
          <p:nvPr>
            <p:ph type="subTitle" idx="1"/>
          </p:nvPr>
        </p:nvSpPr>
        <p:spPr/>
        <p:txBody>
          <a:bodyPr/>
          <a:lstStyle/>
          <a:p>
            <a:r>
              <a:rPr lang="en-US" dirty="0" smtClean="0"/>
              <a:t> </a:t>
            </a:r>
            <a:r>
              <a:rPr lang="en-US" dirty="0" err="1" smtClean="0"/>
              <a:t>Dr</a:t>
            </a:r>
            <a:r>
              <a:rPr lang="en-US" dirty="0" smtClean="0"/>
              <a:t> </a:t>
            </a:r>
            <a:r>
              <a:rPr lang="en-US" dirty="0" err="1" smtClean="0"/>
              <a:t>Heyam</a:t>
            </a:r>
            <a:r>
              <a:rPr lang="en-US" dirty="0" smtClean="0"/>
              <a:t> </a:t>
            </a:r>
            <a:r>
              <a:rPr lang="en-US" dirty="0" err="1" smtClean="0"/>
              <a:t>Awad</a:t>
            </a:r>
            <a:endParaRPr lang="en-US" dirty="0" smtClean="0"/>
          </a:p>
          <a:p>
            <a:r>
              <a:rPr lang="en-US" dirty="0" err="1" smtClean="0"/>
              <a:t>FRCPath</a:t>
            </a:r>
            <a:endParaRPr lang="en-US" dirty="0"/>
          </a:p>
        </p:txBody>
      </p:sp>
    </p:spTree>
    <p:extLst>
      <p:ext uri="{BB962C8B-B14F-4D97-AF65-F5344CB8AC3E}">
        <p14:creationId xmlns:p14="http://schemas.microsoft.com/office/powerpoint/2010/main" val="2174269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Morphology/ microscopic features</a:t>
            </a:r>
            <a:endParaRPr lang="en-US" dirty="0"/>
          </a:p>
        </p:txBody>
      </p:sp>
      <p:sp>
        <p:nvSpPr>
          <p:cNvPr id="3" name="Content Placeholder 2"/>
          <p:cNvSpPr>
            <a:spLocks noGrp="1"/>
          </p:cNvSpPr>
          <p:nvPr>
            <p:ph idx="1"/>
          </p:nvPr>
        </p:nvSpPr>
        <p:spPr/>
        <p:txBody>
          <a:bodyPr/>
          <a:lstStyle/>
          <a:p>
            <a:pPr>
              <a:buFontTx/>
              <a:buNone/>
            </a:pPr>
            <a:r>
              <a:rPr lang="en-US" dirty="0" smtClean="0"/>
              <a:t>- Enlargement </a:t>
            </a:r>
            <a:r>
              <a:rPr lang="en-US" dirty="0"/>
              <a:t>of the mucus-secreting glands in trachea and large bronchi.</a:t>
            </a:r>
          </a:p>
          <a:p>
            <a:pPr>
              <a:buFontTx/>
              <a:buNone/>
            </a:pPr>
            <a:r>
              <a:rPr lang="en-US" b="1" dirty="0"/>
              <a:t>-  </a:t>
            </a:r>
            <a:r>
              <a:rPr lang="en-US" dirty="0"/>
              <a:t> The magnitude of the increase in size is assessed by the ratio of the thickness of the </a:t>
            </a:r>
            <a:r>
              <a:rPr lang="en-US" dirty="0" err="1"/>
              <a:t>submucosal</a:t>
            </a:r>
            <a:r>
              <a:rPr lang="en-US" dirty="0"/>
              <a:t> gland layer to that of the bronchial wall (the Reid index-normally 0.4).</a:t>
            </a:r>
          </a:p>
          <a:p>
            <a:endParaRPr lang="en-US" dirty="0"/>
          </a:p>
        </p:txBody>
      </p:sp>
    </p:spTree>
    <p:extLst>
      <p:ext uri="{BB962C8B-B14F-4D97-AF65-F5344CB8AC3E}">
        <p14:creationId xmlns:p14="http://schemas.microsoft.com/office/powerpoint/2010/main" val="2688869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Content Placeholder 2"/>
          <p:cNvSpPr>
            <a:spLocks noGrp="1"/>
          </p:cNvSpPr>
          <p:nvPr>
            <p:ph idx="1"/>
          </p:nvPr>
        </p:nvSpPr>
        <p:spPr>
          <a:xfrm>
            <a:off x="952500" y="319088"/>
            <a:ext cx="10287000" cy="6538912"/>
          </a:xfrm>
        </p:spPr>
        <p:txBody>
          <a:bodyPr/>
          <a:lstStyle/>
          <a:p>
            <a:pPr>
              <a:buFontTx/>
              <a:buNone/>
            </a:pPr>
            <a:r>
              <a:rPr lang="en-US" sz="4400" dirty="0"/>
              <a:t> </a:t>
            </a:r>
            <a:r>
              <a:rPr lang="en-US" sz="4400" b="1" u="sng" dirty="0"/>
              <a:t>Clinical Features </a:t>
            </a:r>
          </a:p>
          <a:p>
            <a:pPr>
              <a:buFontTx/>
              <a:buNone/>
            </a:pPr>
            <a:r>
              <a:rPr lang="en-US" sz="4400" dirty="0"/>
              <a:t>-  </a:t>
            </a:r>
            <a:r>
              <a:rPr lang="en-US" sz="3600" dirty="0"/>
              <a:t>In patients with chronic bronchitis, a </a:t>
            </a:r>
            <a:r>
              <a:rPr lang="en-US" sz="3600" b="1" dirty="0"/>
              <a:t>prominent cough and the production of sputum</a:t>
            </a:r>
            <a:r>
              <a:rPr lang="en-US" sz="3600" dirty="0"/>
              <a:t> may persist indefinitely without </a:t>
            </a:r>
            <a:r>
              <a:rPr lang="en-US" sz="3600" dirty="0" err="1"/>
              <a:t>ventilatory</a:t>
            </a:r>
            <a:r>
              <a:rPr lang="en-US" sz="3600" dirty="0"/>
              <a:t> dysfunction </a:t>
            </a:r>
          </a:p>
          <a:p>
            <a:pPr>
              <a:buFontTx/>
              <a:buNone/>
            </a:pPr>
            <a:r>
              <a:rPr lang="en-US" sz="3600" dirty="0"/>
              <a:t>- Some patients develop significant COPD with </a:t>
            </a:r>
            <a:r>
              <a:rPr lang="en-US" sz="3600" b="1" dirty="0"/>
              <a:t>outflow obstruction</a:t>
            </a:r>
            <a:r>
              <a:rPr lang="en-US" sz="3600" dirty="0"/>
              <a:t>. </a:t>
            </a:r>
          </a:p>
        </p:txBody>
      </p:sp>
    </p:spTree>
    <p:extLst>
      <p:ext uri="{BB962C8B-B14F-4D97-AF65-F5344CB8AC3E}">
        <p14:creationId xmlns:p14="http://schemas.microsoft.com/office/powerpoint/2010/main" val="36662626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Content Placeholder 2"/>
          <p:cNvSpPr>
            <a:spLocks noGrp="1"/>
          </p:cNvSpPr>
          <p:nvPr>
            <p:ph idx="1"/>
          </p:nvPr>
        </p:nvSpPr>
        <p:spPr>
          <a:xfrm>
            <a:off x="952500" y="914400"/>
            <a:ext cx="9944100" cy="5943600"/>
          </a:xfrm>
        </p:spPr>
        <p:txBody>
          <a:bodyPr/>
          <a:lstStyle/>
          <a:p>
            <a:pPr>
              <a:buFontTx/>
              <a:buChar char="-"/>
            </a:pPr>
            <a:r>
              <a:rPr lang="en-US" sz="3200" dirty="0" smtClean="0"/>
              <a:t>Patients have :</a:t>
            </a:r>
            <a:r>
              <a:rPr lang="en-US" sz="3200" dirty="0" err="1" smtClean="0"/>
              <a:t>hypercapnia</a:t>
            </a:r>
            <a:r>
              <a:rPr lang="en-US" sz="3200" dirty="0"/>
              <a:t>, hypoxemia, and (in severe cases) cyanosis (hence the term "blue bloaters"). </a:t>
            </a:r>
            <a:endParaRPr lang="en-US" sz="3200" dirty="0" smtClean="0"/>
          </a:p>
          <a:p>
            <a:pPr>
              <a:buFontTx/>
              <a:buChar char="-"/>
            </a:pPr>
            <a:r>
              <a:rPr lang="en-US" sz="3200" dirty="0" err="1" smtClean="0"/>
              <a:t>Hypercapnea</a:t>
            </a:r>
            <a:r>
              <a:rPr lang="en-US" sz="3200" dirty="0" smtClean="0"/>
              <a:t>: due to expiratory obstruction causing CO2 retention</a:t>
            </a:r>
          </a:p>
          <a:p>
            <a:pPr>
              <a:buFontTx/>
              <a:buChar char="-"/>
            </a:pPr>
            <a:r>
              <a:rPr lang="en-US" sz="3200" dirty="0" smtClean="0"/>
              <a:t>Hypoxemia: due to ventilation/perfusion mismatch that happens due to increased cardiac output.</a:t>
            </a:r>
            <a:endParaRPr lang="en-US" sz="3200" dirty="0"/>
          </a:p>
          <a:p>
            <a:pPr>
              <a:buFontTx/>
              <a:buNone/>
            </a:pPr>
            <a:endParaRPr lang="en-US" sz="4400" dirty="0"/>
          </a:p>
          <a:p>
            <a:pPr>
              <a:buFontTx/>
              <a:buNone/>
            </a:pPr>
            <a:endParaRPr lang="en-US" sz="4400" dirty="0"/>
          </a:p>
        </p:txBody>
      </p:sp>
    </p:spTree>
    <p:extLst>
      <p:ext uri="{BB962C8B-B14F-4D97-AF65-F5344CB8AC3E}">
        <p14:creationId xmlns:p14="http://schemas.microsoft.com/office/powerpoint/2010/main" val="13366790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COPD ( emphysema and chronic bronchitis)</a:t>
            </a:r>
            <a:endParaRPr lang="en-US" dirty="0"/>
          </a:p>
        </p:txBody>
      </p:sp>
      <p:sp>
        <p:nvSpPr>
          <p:cNvPr id="3" name="Content Placeholder 2"/>
          <p:cNvSpPr>
            <a:spLocks noGrp="1"/>
          </p:cNvSpPr>
          <p:nvPr>
            <p:ph idx="1"/>
          </p:nvPr>
        </p:nvSpPr>
        <p:spPr/>
        <p:txBody>
          <a:bodyPr/>
          <a:lstStyle/>
          <a:p>
            <a:r>
              <a:rPr lang="en-US" dirty="0" smtClean="0"/>
              <a:t>Pneumonia and recurrent respiratory infections</a:t>
            </a:r>
          </a:p>
          <a:p>
            <a:r>
              <a:rPr lang="en-US" dirty="0" smtClean="0"/>
              <a:t>Respiratory </a:t>
            </a:r>
            <a:r>
              <a:rPr lang="en-US" dirty="0" err="1" smtClean="0"/>
              <a:t>fiailure</a:t>
            </a:r>
            <a:endParaRPr lang="en-US" dirty="0" smtClean="0"/>
          </a:p>
          <a:p>
            <a:r>
              <a:rPr lang="en-US" dirty="0" smtClean="0"/>
              <a:t>Right sided cardiac failure: </a:t>
            </a:r>
            <a:r>
              <a:rPr lang="en-US" dirty="0" err="1" smtClean="0"/>
              <a:t>cor</a:t>
            </a:r>
            <a:r>
              <a:rPr lang="en-US" dirty="0" smtClean="0"/>
              <a:t> </a:t>
            </a:r>
            <a:r>
              <a:rPr lang="en-US" dirty="0" err="1" smtClean="0"/>
              <a:t>pulmonale</a:t>
            </a:r>
            <a:r>
              <a:rPr lang="en-US" dirty="0" smtClean="0"/>
              <a:t> = cardiac failure secondary to lung disease</a:t>
            </a:r>
          </a:p>
          <a:p>
            <a:r>
              <a:rPr lang="en-US" dirty="0" smtClean="0"/>
              <a:t>Bronchiectasis.</a:t>
            </a:r>
            <a:endParaRPr lang="en-US" dirty="0"/>
          </a:p>
        </p:txBody>
      </p:sp>
    </p:spTree>
    <p:extLst>
      <p:ext uri="{BB962C8B-B14F-4D97-AF65-F5344CB8AC3E}">
        <p14:creationId xmlns:p14="http://schemas.microsoft.com/office/powerpoint/2010/main" val="14180065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itle 1"/>
          <p:cNvSpPr>
            <a:spLocks noGrp="1"/>
          </p:cNvSpPr>
          <p:nvPr>
            <p:ph type="title"/>
          </p:nvPr>
        </p:nvSpPr>
        <p:spPr>
          <a:xfrm>
            <a:off x="1209676" y="228601"/>
            <a:ext cx="9686925" cy="714375"/>
          </a:xfrm>
        </p:spPr>
        <p:txBody>
          <a:bodyPr>
            <a:normAutofit fontScale="90000"/>
          </a:bodyPr>
          <a:lstStyle/>
          <a:p>
            <a:r>
              <a:rPr lang="en-US" sz="4800" dirty="0"/>
              <a:t> </a:t>
            </a:r>
            <a:r>
              <a:rPr lang="en-US" sz="4800" dirty="0" smtClean="0"/>
              <a:t>             Bronchiectasis</a:t>
            </a:r>
            <a:endParaRPr lang="en-US" sz="4800" dirty="0"/>
          </a:p>
        </p:txBody>
      </p:sp>
      <p:sp>
        <p:nvSpPr>
          <p:cNvPr id="138243" name="Content Placeholder 2"/>
          <p:cNvSpPr>
            <a:spLocks noGrp="1"/>
          </p:cNvSpPr>
          <p:nvPr>
            <p:ph idx="1"/>
          </p:nvPr>
        </p:nvSpPr>
        <p:spPr>
          <a:xfrm>
            <a:off x="1228725" y="1277938"/>
            <a:ext cx="9621838" cy="5580062"/>
          </a:xfrm>
        </p:spPr>
        <p:txBody>
          <a:bodyPr/>
          <a:lstStyle/>
          <a:p>
            <a:pPr>
              <a:buFontTx/>
              <a:buNone/>
            </a:pPr>
            <a:r>
              <a:rPr lang="en-US" sz="3600" dirty="0"/>
              <a:t>-  </a:t>
            </a:r>
            <a:r>
              <a:rPr lang="en-US" sz="3600" dirty="0" smtClean="0"/>
              <a:t>permanent </a:t>
            </a:r>
            <a:r>
              <a:rPr lang="en-US" sz="3600" dirty="0"/>
              <a:t>dilation of bronchi and bronchioles caused by destruction of the muscle and the elastic tissue, resulting from or associated with chronic necrotizing infections.</a:t>
            </a:r>
          </a:p>
          <a:p>
            <a:pPr>
              <a:buFontTx/>
              <a:buNone/>
            </a:pPr>
            <a:r>
              <a:rPr lang="en-US" sz="3600" dirty="0"/>
              <a:t>- It is </a:t>
            </a:r>
            <a:r>
              <a:rPr lang="en-US" sz="3600" dirty="0">
                <a:solidFill>
                  <a:srgbClr val="FF0000"/>
                </a:solidFill>
              </a:rPr>
              <a:t>not a primary disease but secondary to persisting infection or obstruction caused </a:t>
            </a:r>
            <a:r>
              <a:rPr lang="en-US" sz="3600" dirty="0"/>
              <a:t>by a variety of conditions.</a:t>
            </a:r>
          </a:p>
        </p:txBody>
      </p:sp>
      <p:sp>
        <p:nvSpPr>
          <p:cNvPr id="4" name="Slide Number Placeholder 3"/>
          <p:cNvSpPr>
            <a:spLocks noGrp="1"/>
          </p:cNvSpPr>
          <p:nvPr>
            <p:ph type="sldNum" sz="quarter" idx="12"/>
          </p:nvPr>
        </p:nvSpPr>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2C169B1F-A94A-433E-B0E8-1322C3F7F145}" type="slidenum">
              <a:rPr lang="en-US" altLang="en-US" sz="1400" b="0">
                <a:solidFill>
                  <a:schemeClr val="bg1"/>
                </a:solidFill>
                <a:latin typeface="Arial Narrow" panose="020B0606020202030204" pitchFamily="34" charset="0"/>
              </a:rPr>
              <a:pPr/>
              <a:t>14</a:t>
            </a:fld>
            <a:endParaRPr lang="en-US" altLang="en-US" sz="1400" b="0">
              <a:solidFill>
                <a:schemeClr val="bg1"/>
              </a:solidFill>
              <a:latin typeface="Arial Narrow" panose="020B0606020202030204" pitchFamily="34" charset="0"/>
            </a:endParaRPr>
          </a:p>
        </p:txBody>
      </p:sp>
    </p:spTree>
    <p:extLst>
      <p:ext uri="{BB962C8B-B14F-4D97-AF65-F5344CB8AC3E}">
        <p14:creationId xmlns:p14="http://schemas.microsoft.com/office/powerpoint/2010/main" val="3853995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Content Placeholder 2"/>
          <p:cNvSpPr>
            <a:spLocks noGrp="1"/>
          </p:cNvSpPr>
          <p:nvPr>
            <p:ph idx="1"/>
          </p:nvPr>
        </p:nvSpPr>
        <p:spPr>
          <a:xfrm>
            <a:off x="1184275" y="392114"/>
            <a:ext cx="9798050" cy="6465887"/>
          </a:xfrm>
        </p:spPr>
        <p:txBody>
          <a:bodyPr/>
          <a:lstStyle/>
          <a:p>
            <a:pPr>
              <a:buFontTx/>
              <a:buNone/>
            </a:pPr>
            <a:r>
              <a:rPr lang="en-US" sz="3600" u="sng"/>
              <a:t>The Predisposing  conditions include: </a:t>
            </a:r>
          </a:p>
          <a:p>
            <a:pPr>
              <a:buFontTx/>
              <a:buNone/>
            </a:pPr>
            <a:r>
              <a:rPr lang="en-US" sz="3600" u="sng"/>
              <a:t>1. Bronchial obstruction and  common causes are :</a:t>
            </a:r>
          </a:p>
          <a:p>
            <a:pPr>
              <a:buFontTx/>
              <a:buNone/>
            </a:pPr>
            <a:r>
              <a:rPr lang="en-US" sz="3600"/>
              <a:t>a- Tumors, foreign bodies, and  impaction of mucus.</a:t>
            </a:r>
          </a:p>
          <a:p>
            <a:pPr>
              <a:buFontTx/>
              <a:buNone/>
            </a:pPr>
            <a:r>
              <a:rPr lang="en-US" sz="3600"/>
              <a:t>-   With these conditions, the bronchiectasis is localized to the obstructed lung segment. </a:t>
            </a:r>
          </a:p>
          <a:p>
            <a:pPr>
              <a:buFontTx/>
              <a:buNone/>
            </a:pPr>
            <a:r>
              <a:rPr lang="en-US" sz="3600"/>
              <a:t>b-   Bronchiectasis can also complicate atopic asthma and chronic bronchitis. </a:t>
            </a:r>
          </a:p>
        </p:txBody>
      </p:sp>
      <p:sp>
        <p:nvSpPr>
          <p:cNvPr id="4" name="Slide Number Placeholder 3"/>
          <p:cNvSpPr>
            <a:spLocks noGrp="1"/>
          </p:cNvSpPr>
          <p:nvPr>
            <p:ph type="sldNum" sz="quarter" idx="12"/>
          </p:nvPr>
        </p:nvSpPr>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BD6CAB66-78E4-46AD-A4DB-C5FB2B4DF17D}" type="slidenum">
              <a:rPr lang="en-US" altLang="en-US" sz="1400" b="0">
                <a:solidFill>
                  <a:schemeClr val="bg1"/>
                </a:solidFill>
                <a:latin typeface="Arial Narrow" panose="020B0606020202030204" pitchFamily="34" charset="0"/>
              </a:rPr>
              <a:pPr/>
              <a:t>15</a:t>
            </a:fld>
            <a:endParaRPr lang="en-US" altLang="en-US" sz="1400" b="0">
              <a:solidFill>
                <a:schemeClr val="bg1"/>
              </a:solidFill>
              <a:latin typeface="Arial Narrow" panose="020B0606020202030204" pitchFamily="34" charset="0"/>
            </a:endParaRPr>
          </a:p>
        </p:txBody>
      </p:sp>
    </p:spTree>
    <p:extLst>
      <p:ext uri="{BB962C8B-B14F-4D97-AF65-F5344CB8AC3E}">
        <p14:creationId xmlns:p14="http://schemas.microsoft.com/office/powerpoint/2010/main" val="12950819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Content Placeholder 2"/>
          <p:cNvSpPr>
            <a:spLocks noGrp="1"/>
          </p:cNvSpPr>
          <p:nvPr>
            <p:ph idx="1"/>
          </p:nvPr>
        </p:nvSpPr>
        <p:spPr>
          <a:xfrm>
            <a:off x="1155701" y="522288"/>
            <a:ext cx="9593263" cy="6335712"/>
          </a:xfrm>
        </p:spPr>
        <p:txBody>
          <a:bodyPr/>
          <a:lstStyle/>
          <a:p>
            <a:pPr>
              <a:buFontTx/>
              <a:buNone/>
            </a:pPr>
            <a:r>
              <a:rPr lang="en-US" sz="3600" i="1" dirty="0"/>
              <a:t>3.Necrotizing,</a:t>
            </a:r>
            <a:r>
              <a:rPr lang="en-US" sz="3600" dirty="0"/>
              <a:t> or </a:t>
            </a:r>
            <a:r>
              <a:rPr lang="en-US" sz="3600" i="1" dirty="0" err="1"/>
              <a:t>suppurative</a:t>
            </a:r>
            <a:r>
              <a:rPr lang="en-US" sz="3600" i="1" dirty="0"/>
              <a:t>, pneumonia,</a:t>
            </a:r>
            <a:r>
              <a:rPr lang="en-US" sz="3600" dirty="0"/>
              <a:t> particularly with  </a:t>
            </a:r>
            <a:r>
              <a:rPr lang="en-US" sz="3600" i="1" dirty="0"/>
              <a:t>Staphylococcus </a:t>
            </a:r>
            <a:r>
              <a:rPr lang="en-US" sz="3600" i="1" dirty="0" err="1"/>
              <a:t>aureus</a:t>
            </a:r>
            <a:r>
              <a:rPr lang="en-US" sz="3600" dirty="0"/>
              <a:t> or </a:t>
            </a:r>
            <a:r>
              <a:rPr lang="en-US" sz="3600" i="1" dirty="0" err="1"/>
              <a:t>Klebsiella</a:t>
            </a:r>
            <a:r>
              <a:rPr lang="en-US" sz="3600" dirty="0"/>
              <a:t> spp., may predispose affected patients to development of bronchiectasis.</a:t>
            </a:r>
          </a:p>
          <a:p>
            <a:pPr>
              <a:buFontTx/>
              <a:buNone/>
            </a:pPr>
            <a:r>
              <a:rPr lang="en-US" sz="3600" dirty="0"/>
              <a:t>Note:  </a:t>
            </a:r>
            <a:r>
              <a:rPr lang="en-US" sz="3600" dirty="0" err="1"/>
              <a:t>Posttuberculosis</a:t>
            </a:r>
            <a:r>
              <a:rPr lang="en-US" sz="3600" dirty="0"/>
              <a:t> bronchiectasis continues to be a significant cause of morbidity in endemic areas.</a:t>
            </a:r>
            <a:r>
              <a:rPr lang="en-US" sz="3600" b="1" u="sng" dirty="0"/>
              <a:t> </a:t>
            </a:r>
            <a:endParaRPr lang="en-US" sz="3600" dirty="0"/>
          </a:p>
        </p:txBody>
      </p:sp>
      <p:sp>
        <p:nvSpPr>
          <p:cNvPr id="4" name="Slide Number Placeholder 3"/>
          <p:cNvSpPr>
            <a:spLocks noGrp="1"/>
          </p:cNvSpPr>
          <p:nvPr>
            <p:ph type="sldNum" sz="quarter" idx="12"/>
          </p:nvPr>
        </p:nvSpPr>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4D3E4FBC-766B-4799-AC1E-5C44A79DEE42}" type="slidenum">
              <a:rPr lang="en-US" altLang="en-US" sz="1400" b="0">
                <a:solidFill>
                  <a:schemeClr val="bg1"/>
                </a:solidFill>
                <a:latin typeface="Arial Narrow" panose="020B0606020202030204" pitchFamily="34" charset="0"/>
              </a:rPr>
              <a:pPr/>
              <a:t>16</a:t>
            </a:fld>
            <a:endParaRPr lang="en-US" altLang="en-US" sz="1400" b="0">
              <a:solidFill>
                <a:schemeClr val="bg1"/>
              </a:solidFill>
              <a:latin typeface="Arial Narrow" panose="020B0606020202030204" pitchFamily="34" charset="0"/>
            </a:endParaRPr>
          </a:p>
        </p:txBody>
      </p:sp>
    </p:spTree>
    <p:extLst>
      <p:ext uri="{BB962C8B-B14F-4D97-AF65-F5344CB8AC3E}">
        <p14:creationId xmlns:p14="http://schemas.microsoft.com/office/powerpoint/2010/main" val="13371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Content Placeholder 2"/>
          <p:cNvSpPr>
            <a:spLocks noGrp="1"/>
          </p:cNvSpPr>
          <p:nvPr>
            <p:ph idx="1"/>
          </p:nvPr>
        </p:nvSpPr>
        <p:spPr>
          <a:xfrm>
            <a:off x="1127126" y="609600"/>
            <a:ext cx="9769475" cy="6248400"/>
          </a:xfrm>
        </p:spPr>
        <p:txBody>
          <a:bodyPr/>
          <a:lstStyle/>
          <a:p>
            <a:pPr>
              <a:buFontTx/>
              <a:buNone/>
            </a:pPr>
            <a:r>
              <a:rPr lang="en-US" sz="4000" b="1" u="sng" dirty="0"/>
              <a:t>PATHOGENESIS of bronchiectasis</a:t>
            </a:r>
            <a:r>
              <a:rPr lang="en-US" sz="4000" b="1" dirty="0"/>
              <a:t>:</a:t>
            </a:r>
          </a:p>
          <a:p>
            <a:pPr>
              <a:buFontTx/>
              <a:buNone/>
            </a:pPr>
            <a:r>
              <a:rPr lang="en-US" sz="4000" dirty="0"/>
              <a:t>- </a:t>
            </a:r>
            <a:r>
              <a:rPr lang="en-US" sz="3600" dirty="0"/>
              <a:t>Two processes are crucial in pathogenesis : </a:t>
            </a:r>
            <a:r>
              <a:rPr lang="en-US" sz="3600" dirty="0">
                <a:solidFill>
                  <a:srgbClr val="FF0000"/>
                </a:solidFill>
              </a:rPr>
              <a:t>obstruction</a:t>
            </a:r>
            <a:r>
              <a:rPr lang="en-US" sz="3600" dirty="0"/>
              <a:t> and </a:t>
            </a:r>
            <a:r>
              <a:rPr lang="en-US" sz="3600" dirty="0">
                <a:solidFill>
                  <a:srgbClr val="FF0000"/>
                </a:solidFill>
              </a:rPr>
              <a:t>chronic  infection  </a:t>
            </a:r>
            <a:r>
              <a:rPr lang="en-US" sz="3600" dirty="0"/>
              <a:t>and </a:t>
            </a:r>
            <a:r>
              <a:rPr lang="en-US" sz="3600" b="1" dirty="0"/>
              <a:t>either of these may come first.</a:t>
            </a:r>
          </a:p>
          <a:p>
            <a:pPr>
              <a:buFontTx/>
              <a:buNone/>
            </a:pPr>
            <a:r>
              <a:rPr lang="en-US" sz="3600" dirty="0"/>
              <a:t>-   Normal clearance mechanisms are hampered  by obstruction, so secondary infection soon follows conversely, chronic infection over time causes damage to ; bronchial walls, leading to weakening and dilation. </a:t>
            </a:r>
          </a:p>
          <a:p>
            <a:pPr>
              <a:buFontTx/>
              <a:buNone/>
            </a:pPr>
            <a:endParaRPr lang="en-US" sz="4000" dirty="0"/>
          </a:p>
          <a:p>
            <a:endParaRPr lang="en-US" dirty="0" smtClean="0"/>
          </a:p>
        </p:txBody>
      </p:sp>
      <p:sp>
        <p:nvSpPr>
          <p:cNvPr id="4" name="Slide Number Placeholder 3"/>
          <p:cNvSpPr>
            <a:spLocks noGrp="1"/>
          </p:cNvSpPr>
          <p:nvPr>
            <p:ph type="sldNum" sz="quarter" idx="12"/>
          </p:nvPr>
        </p:nvSpPr>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AF08DAC2-3368-41A5-B085-1E350A1FFD76}" type="slidenum">
              <a:rPr lang="en-US" altLang="en-US" sz="1400" b="0">
                <a:solidFill>
                  <a:schemeClr val="bg1"/>
                </a:solidFill>
                <a:latin typeface="Arial Narrow" panose="020B0606020202030204" pitchFamily="34" charset="0"/>
              </a:rPr>
              <a:pPr/>
              <a:t>17</a:t>
            </a:fld>
            <a:endParaRPr lang="en-US" altLang="en-US" sz="1400" b="0">
              <a:solidFill>
                <a:schemeClr val="bg1"/>
              </a:solidFill>
              <a:latin typeface="Arial Narrow" panose="020B0606020202030204" pitchFamily="34" charset="0"/>
            </a:endParaRPr>
          </a:p>
        </p:txBody>
      </p:sp>
    </p:spTree>
    <p:extLst>
      <p:ext uri="{BB962C8B-B14F-4D97-AF65-F5344CB8AC3E}">
        <p14:creationId xmlns:p14="http://schemas.microsoft.com/office/powerpoint/2010/main" val="25608004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Content Placeholder 2"/>
          <p:cNvSpPr>
            <a:spLocks noGrp="1"/>
          </p:cNvSpPr>
          <p:nvPr>
            <p:ph idx="1"/>
          </p:nvPr>
        </p:nvSpPr>
        <p:spPr>
          <a:xfrm>
            <a:off x="952500" y="174626"/>
            <a:ext cx="10287000" cy="6683375"/>
          </a:xfrm>
        </p:spPr>
        <p:txBody>
          <a:bodyPr/>
          <a:lstStyle/>
          <a:p>
            <a:pPr>
              <a:buFontTx/>
              <a:buNone/>
            </a:pPr>
            <a:r>
              <a:rPr lang="en-US" sz="3600"/>
              <a:t>1- For example, obstruction caused by a primary lung cancer or a foreign body impairs clearance of secretions, providing substrate for superimposed infection and the resultant inflammatory damage to the bronchial wall and the accumulating exudate further distend the airways, leading to irreversible dilation.</a:t>
            </a:r>
          </a:p>
          <a:p>
            <a:endParaRPr lang="en-US" smtClean="0"/>
          </a:p>
        </p:txBody>
      </p:sp>
      <p:sp>
        <p:nvSpPr>
          <p:cNvPr id="4" name="Slide Number Placeholder 3"/>
          <p:cNvSpPr>
            <a:spLocks noGrp="1"/>
          </p:cNvSpPr>
          <p:nvPr>
            <p:ph type="sldNum" sz="quarter" idx="12"/>
          </p:nvPr>
        </p:nvSpPr>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52FE1607-2993-42C3-92E1-F19A4ABDECFB}" type="slidenum">
              <a:rPr lang="en-US" altLang="en-US" sz="1400" b="0">
                <a:solidFill>
                  <a:schemeClr val="bg1"/>
                </a:solidFill>
                <a:latin typeface="Arial Narrow" panose="020B0606020202030204" pitchFamily="34" charset="0"/>
              </a:rPr>
              <a:pPr/>
              <a:t>18</a:t>
            </a:fld>
            <a:endParaRPr lang="en-US" altLang="en-US" sz="1400" b="0">
              <a:solidFill>
                <a:schemeClr val="bg1"/>
              </a:solidFill>
              <a:latin typeface="Arial Narrow" panose="020B0606020202030204" pitchFamily="34" charset="0"/>
            </a:endParaRPr>
          </a:p>
        </p:txBody>
      </p:sp>
    </p:spTree>
    <p:extLst>
      <p:ext uri="{BB962C8B-B14F-4D97-AF65-F5344CB8AC3E}">
        <p14:creationId xmlns:p14="http://schemas.microsoft.com/office/powerpoint/2010/main" val="12392656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itle 1"/>
          <p:cNvSpPr>
            <a:spLocks noGrp="1"/>
          </p:cNvSpPr>
          <p:nvPr>
            <p:ph type="title"/>
          </p:nvPr>
        </p:nvSpPr>
        <p:spPr/>
        <p:txBody>
          <a:bodyPr/>
          <a:lstStyle/>
          <a:p>
            <a:endParaRPr lang="en-US" smtClean="0"/>
          </a:p>
        </p:txBody>
      </p:sp>
      <p:sp>
        <p:nvSpPr>
          <p:cNvPr id="146435" name="Content Placeholder 2"/>
          <p:cNvSpPr>
            <a:spLocks noGrp="1"/>
          </p:cNvSpPr>
          <p:nvPr>
            <p:ph idx="1"/>
          </p:nvPr>
        </p:nvSpPr>
        <p:spPr/>
        <p:txBody>
          <a:bodyPr/>
          <a:lstStyle/>
          <a:p>
            <a:pPr>
              <a:buFontTx/>
              <a:buNone/>
            </a:pPr>
            <a:r>
              <a:rPr lang="en-US" sz="4000"/>
              <a:t>2-  Conversely, a persistent necrotizing inflammation in the bronchi or bronchioles may cause obstructive secretions, inflammation in the wall (with peribronchial fibrosis and traction on the walls), and eventually the train of events .  </a:t>
            </a:r>
          </a:p>
          <a:p>
            <a:endParaRPr lang="en-US" smtClean="0"/>
          </a:p>
        </p:txBody>
      </p:sp>
      <p:sp>
        <p:nvSpPr>
          <p:cNvPr id="4" name="Slide Number Placeholder 3"/>
          <p:cNvSpPr>
            <a:spLocks noGrp="1"/>
          </p:cNvSpPr>
          <p:nvPr>
            <p:ph type="sldNum" sz="quarter" idx="12"/>
          </p:nvPr>
        </p:nvSpPr>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BDFAB034-4241-4229-821B-83539DD10BE8}" type="slidenum">
              <a:rPr lang="en-US" altLang="en-US" sz="1400" b="0">
                <a:solidFill>
                  <a:schemeClr val="bg1"/>
                </a:solidFill>
                <a:latin typeface="Arial Narrow" panose="020B0606020202030204" pitchFamily="34" charset="0"/>
              </a:rPr>
              <a:pPr/>
              <a:t>19</a:t>
            </a:fld>
            <a:endParaRPr lang="en-US" altLang="en-US" sz="1400" b="0">
              <a:solidFill>
                <a:schemeClr val="bg1"/>
              </a:solidFill>
              <a:latin typeface="Arial Narrow" panose="020B0606020202030204" pitchFamily="34" charset="0"/>
            </a:endParaRPr>
          </a:p>
        </p:txBody>
      </p:sp>
    </p:spTree>
    <p:extLst>
      <p:ext uri="{BB962C8B-B14F-4D97-AF65-F5344CB8AC3E}">
        <p14:creationId xmlns:p14="http://schemas.microsoft.com/office/powerpoint/2010/main" val="5848386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CHRONIC BRONCHITIS/ definition</a:t>
            </a:r>
            <a:endParaRPr lang="en-US" dirty="0"/>
          </a:p>
        </p:txBody>
      </p:sp>
      <p:sp>
        <p:nvSpPr>
          <p:cNvPr id="3" name="Content Placeholder 2"/>
          <p:cNvSpPr>
            <a:spLocks noGrp="1"/>
          </p:cNvSpPr>
          <p:nvPr>
            <p:ph idx="1"/>
          </p:nvPr>
        </p:nvSpPr>
        <p:spPr/>
        <p:txBody>
          <a:bodyPr>
            <a:normAutofit/>
          </a:bodyPr>
          <a:lstStyle/>
          <a:p>
            <a:r>
              <a:rPr lang="en-US" sz="3600" dirty="0"/>
              <a:t>T</a:t>
            </a:r>
            <a:r>
              <a:rPr lang="en-US" sz="3600" dirty="0" smtClean="0"/>
              <a:t>he </a:t>
            </a:r>
            <a:r>
              <a:rPr lang="en-US" sz="3600" dirty="0"/>
              <a:t>presence of a persistent </a:t>
            </a:r>
            <a:r>
              <a:rPr lang="en-US" sz="3600" dirty="0">
                <a:solidFill>
                  <a:srgbClr val="FF0000"/>
                </a:solidFill>
              </a:rPr>
              <a:t>productive cough </a:t>
            </a:r>
            <a:r>
              <a:rPr lang="en-US" sz="3600" dirty="0"/>
              <a:t>for at least </a:t>
            </a:r>
            <a:r>
              <a:rPr lang="en-US" sz="3600" dirty="0">
                <a:solidFill>
                  <a:srgbClr val="FF0000"/>
                </a:solidFill>
              </a:rPr>
              <a:t>3 consecutive months </a:t>
            </a:r>
            <a:r>
              <a:rPr lang="en-US" sz="3600" dirty="0"/>
              <a:t>in at least </a:t>
            </a:r>
            <a:r>
              <a:rPr lang="en-US" sz="3600" dirty="0">
                <a:solidFill>
                  <a:srgbClr val="FF0000"/>
                </a:solidFill>
              </a:rPr>
              <a:t>2 consecutive years. </a:t>
            </a:r>
          </a:p>
          <a:p>
            <a:r>
              <a:rPr lang="en-US" sz="3600" dirty="0" smtClean="0"/>
              <a:t> so: diagnosis is based on clinical criteria ( remember that emphysema diagnosis is based on morphological features)</a:t>
            </a:r>
          </a:p>
          <a:p>
            <a:endParaRPr lang="en-US" sz="3600" dirty="0"/>
          </a:p>
        </p:txBody>
      </p:sp>
    </p:spTree>
    <p:extLst>
      <p:ext uri="{BB962C8B-B14F-4D97-AF65-F5344CB8AC3E}">
        <p14:creationId xmlns:p14="http://schemas.microsoft.com/office/powerpoint/2010/main" val="6240331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Content Placeholder 2"/>
          <p:cNvSpPr>
            <a:spLocks noGrp="1"/>
          </p:cNvSpPr>
          <p:nvPr>
            <p:ph idx="1"/>
          </p:nvPr>
        </p:nvSpPr>
        <p:spPr>
          <a:xfrm>
            <a:off x="1127126" y="550864"/>
            <a:ext cx="10112375" cy="6307137"/>
          </a:xfrm>
        </p:spPr>
        <p:txBody>
          <a:bodyPr/>
          <a:lstStyle/>
          <a:p>
            <a:pPr>
              <a:buFontTx/>
              <a:buNone/>
            </a:pPr>
            <a:r>
              <a:rPr lang="en-US" sz="3600" b="1" u="sng" dirty="0"/>
              <a:t>MORPHOLOGY</a:t>
            </a:r>
          </a:p>
          <a:p>
            <a:pPr>
              <a:buFontTx/>
              <a:buNone/>
            </a:pPr>
            <a:r>
              <a:rPr lang="en-US" sz="4000" dirty="0"/>
              <a:t>-  Bronchiectasis usually affects the </a:t>
            </a:r>
            <a:r>
              <a:rPr lang="en-US" sz="4000" b="1" dirty="0"/>
              <a:t>lower lobes bilaterally, </a:t>
            </a:r>
          </a:p>
          <a:p>
            <a:pPr>
              <a:buFontTx/>
              <a:buNone/>
            </a:pPr>
            <a:r>
              <a:rPr lang="en-US" sz="4000" dirty="0"/>
              <a:t>- When caused by tumors or foreign bodies the involvement may be localized to a single segment  and the most severe involvement is in the more distal bronchi and bronchioles. </a:t>
            </a:r>
          </a:p>
        </p:txBody>
      </p:sp>
      <p:sp>
        <p:nvSpPr>
          <p:cNvPr id="4" name="Slide Number Placeholder 3"/>
          <p:cNvSpPr>
            <a:spLocks noGrp="1"/>
          </p:cNvSpPr>
          <p:nvPr>
            <p:ph type="sldNum" sz="quarter" idx="12"/>
          </p:nvPr>
        </p:nvSpPr>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9F33B6DD-085C-4869-B8A5-B38990D0FEB7}" type="slidenum">
              <a:rPr lang="en-US" altLang="en-US" sz="1400" b="0">
                <a:solidFill>
                  <a:schemeClr val="bg1"/>
                </a:solidFill>
                <a:latin typeface="Arial Narrow" panose="020B0606020202030204" pitchFamily="34" charset="0"/>
              </a:rPr>
              <a:pPr/>
              <a:t>20</a:t>
            </a:fld>
            <a:endParaRPr lang="en-US" altLang="en-US" sz="1400" b="0">
              <a:solidFill>
                <a:schemeClr val="bg1"/>
              </a:solidFill>
              <a:latin typeface="Arial Narrow" panose="020B0606020202030204" pitchFamily="34" charset="0"/>
            </a:endParaRPr>
          </a:p>
        </p:txBody>
      </p:sp>
    </p:spTree>
    <p:extLst>
      <p:ext uri="{BB962C8B-B14F-4D97-AF65-F5344CB8AC3E}">
        <p14:creationId xmlns:p14="http://schemas.microsoft.com/office/powerpoint/2010/main" val="39898543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Content Placeholder 2"/>
          <p:cNvSpPr>
            <a:spLocks noGrp="1"/>
          </p:cNvSpPr>
          <p:nvPr>
            <p:ph idx="1"/>
          </p:nvPr>
        </p:nvSpPr>
        <p:spPr>
          <a:xfrm>
            <a:off x="1209676" y="871538"/>
            <a:ext cx="9686925" cy="5986462"/>
          </a:xfrm>
        </p:spPr>
        <p:txBody>
          <a:bodyPr/>
          <a:lstStyle/>
          <a:p>
            <a:pPr>
              <a:buFontTx/>
              <a:buNone/>
            </a:pPr>
            <a:r>
              <a:rPr lang="en-US" sz="3600" u="sng"/>
              <a:t>Gross:</a:t>
            </a:r>
          </a:p>
          <a:p>
            <a:pPr>
              <a:buFontTx/>
              <a:buNone/>
            </a:pPr>
            <a:r>
              <a:rPr lang="en-US" sz="3600" u="sng"/>
              <a:t>- The airways may be </a:t>
            </a:r>
            <a:r>
              <a:rPr lang="en-US" sz="3600" b="1" u="sng"/>
              <a:t>dilated</a:t>
            </a:r>
            <a:r>
              <a:rPr lang="en-US" sz="3600" u="sng"/>
              <a:t> to as much as four times their usual diameter and on gross examination of the lung can be followed almost to the pleural surfaces </a:t>
            </a:r>
          </a:p>
          <a:p>
            <a:pPr>
              <a:buFontTx/>
              <a:buNone/>
            </a:pPr>
            <a:r>
              <a:rPr lang="en-US" sz="3600"/>
              <a:t>-  By contrast, in normal lungs, the bronchioles cannot be followed by ordinary gross examination beyond a point 2 to 3 cm from the pleural surfaces</a:t>
            </a:r>
          </a:p>
          <a:p>
            <a:endParaRPr lang="en-US" sz="3600"/>
          </a:p>
        </p:txBody>
      </p:sp>
      <p:sp>
        <p:nvSpPr>
          <p:cNvPr id="4" name="Slide Number Placeholder 3"/>
          <p:cNvSpPr>
            <a:spLocks noGrp="1"/>
          </p:cNvSpPr>
          <p:nvPr>
            <p:ph type="sldNum" sz="quarter" idx="12"/>
          </p:nvPr>
        </p:nvSpPr>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7CB49E1D-54F8-4230-9448-9298010FE996}" type="slidenum">
              <a:rPr lang="en-US" altLang="en-US" sz="1400" b="0">
                <a:solidFill>
                  <a:schemeClr val="bg1"/>
                </a:solidFill>
                <a:latin typeface="Arial Narrow" panose="020B0606020202030204" pitchFamily="34" charset="0"/>
              </a:rPr>
              <a:pPr/>
              <a:t>21</a:t>
            </a:fld>
            <a:endParaRPr lang="en-US" altLang="en-US" sz="1400" b="0">
              <a:solidFill>
                <a:schemeClr val="bg1"/>
              </a:solidFill>
              <a:latin typeface="Arial Narrow" panose="020B0606020202030204" pitchFamily="34" charset="0"/>
            </a:endParaRPr>
          </a:p>
        </p:txBody>
      </p:sp>
    </p:spTree>
    <p:extLst>
      <p:ext uri="{BB962C8B-B14F-4D97-AF65-F5344CB8AC3E}">
        <p14:creationId xmlns:p14="http://schemas.microsoft.com/office/powerpoint/2010/main" val="36076870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Title 1"/>
          <p:cNvSpPr>
            <a:spLocks noGrp="1"/>
          </p:cNvSpPr>
          <p:nvPr>
            <p:ph type="title"/>
          </p:nvPr>
        </p:nvSpPr>
        <p:spPr/>
        <p:txBody>
          <a:bodyPr/>
          <a:lstStyle/>
          <a:p>
            <a:r>
              <a:rPr lang="en-US" smtClean="0"/>
              <a:t>Bronchiectasis</a:t>
            </a:r>
          </a:p>
        </p:txBody>
      </p:sp>
      <p:sp>
        <p:nvSpPr>
          <p:cNvPr id="4" name="Slide Number Placeholder 3"/>
          <p:cNvSpPr>
            <a:spLocks noGrp="1"/>
          </p:cNvSpPr>
          <p:nvPr>
            <p:ph type="sldNum" sz="quarter" idx="12"/>
          </p:nvPr>
        </p:nvSpPr>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E036C154-1C3B-4154-972E-79AC118AB3CC}" type="slidenum">
              <a:rPr lang="en-US" altLang="en-US" sz="1400" b="0">
                <a:solidFill>
                  <a:schemeClr val="bg1"/>
                </a:solidFill>
                <a:latin typeface="Arial Narrow" panose="020B0606020202030204" pitchFamily="34" charset="0"/>
              </a:rPr>
              <a:pPr/>
              <a:t>22</a:t>
            </a:fld>
            <a:endParaRPr lang="en-US" altLang="en-US" sz="1400" b="0">
              <a:solidFill>
                <a:schemeClr val="bg1"/>
              </a:solidFill>
              <a:latin typeface="Arial Narrow" panose="020B0606020202030204" pitchFamily="34" charset="0"/>
            </a:endParaRPr>
          </a:p>
        </p:txBody>
      </p:sp>
      <p:pic>
        <p:nvPicPr>
          <p:cNvPr id="147460" name="Picture 2" descr="C:\Users\Delo\Desktop\showimage[5].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35126" y="1524000"/>
            <a:ext cx="8780463" cy="5334000"/>
          </a:xfrm>
          <a:noFill/>
        </p:spPr>
      </p:pic>
    </p:spTree>
    <p:extLst>
      <p:ext uri="{BB962C8B-B14F-4D97-AF65-F5344CB8AC3E}">
        <p14:creationId xmlns:p14="http://schemas.microsoft.com/office/powerpoint/2010/main" val="7337893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Content Placeholder 2"/>
          <p:cNvSpPr>
            <a:spLocks noGrp="1"/>
          </p:cNvSpPr>
          <p:nvPr>
            <p:ph idx="1"/>
          </p:nvPr>
        </p:nvSpPr>
        <p:spPr>
          <a:xfrm>
            <a:off x="952500" y="276226"/>
            <a:ext cx="10287000" cy="6581775"/>
          </a:xfrm>
        </p:spPr>
        <p:txBody>
          <a:bodyPr/>
          <a:lstStyle/>
          <a:p>
            <a:pPr>
              <a:buFontTx/>
              <a:buNone/>
            </a:pPr>
            <a:r>
              <a:rPr lang="en-US" sz="4400" u="sng" dirty="0"/>
              <a:t>Clinical Features </a:t>
            </a:r>
          </a:p>
          <a:p>
            <a:pPr>
              <a:buFontTx/>
              <a:buNone/>
            </a:pPr>
            <a:r>
              <a:rPr lang="en-US" sz="4400" dirty="0"/>
              <a:t>-  </a:t>
            </a:r>
            <a:r>
              <a:rPr lang="en-US" sz="4400" dirty="0" smtClean="0"/>
              <a:t>severe</a:t>
            </a:r>
            <a:r>
              <a:rPr lang="en-US" sz="4400" dirty="0"/>
              <a:t>, persistent cough with expectoration of </a:t>
            </a:r>
            <a:r>
              <a:rPr lang="en-US" sz="4400" dirty="0" err="1" smtClean="0"/>
              <a:t>mucopurulent</a:t>
            </a:r>
            <a:r>
              <a:rPr lang="en-US" sz="4400" dirty="0" smtClean="0"/>
              <a:t> sputum</a:t>
            </a:r>
            <a:r>
              <a:rPr lang="en-US" sz="4400" dirty="0"/>
              <a:t>. </a:t>
            </a:r>
          </a:p>
          <a:p>
            <a:pPr>
              <a:buFontTx/>
              <a:buNone/>
            </a:pPr>
            <a:r>
              <a:rPr lang="en-US" sz="4400" dirty="0"/>
              <a:t>- The sputum may contain flecks of blood; frank </a:t>
            </a:r>
            <a:r>
              <a:rPr lang="en-US" sz="4400" dirty="0">
                <a:solidFill>
                  <a:srgbClr val="FF0000"/>
                </a:solidFill>
              </a:rPr>
              <a:t>hemoptysis</a:t>
            </a:r>
            <a:r>
              <a:rPr lang="en-US" sz="4400" dirty="0"/>
              <a:t> can occur. </a:t>
            </a:r>
          </a:p>
          <a:p>
            <a:pPr>
              <a:buFontTx/>
              <a:buNone/>
            </a:pPr>
            <a:r>
              <a:rPr lang="en-US" sz="4400" dirty="0"/>
              <a:t>. </a:t>
            </a:r>
          </a:p>
        </p:txBody>
      </p:sp>
      <p:sp>
        <p:nvSpPr>
          <p:cNvPr id="4" name="Slide Number Placeholder 3"/>
          <p:cNvSpPr>
            <a:spLocks noGrp="1"/>
          </p:cNvSpPr>
          <p:nvPr>
            <p:ph type="sldNum" sz="quarter" idx="12"/>
          </p:nvPr>
        </p:nvSpPr>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62798E52-1779-408C-A511-EA7FE3608037}" type="slidenum">
              <a:rPr lang="en-US" altLang="en-US" sz="1400" b="0">
                <a:solidFill>
                  <a:schemeClr val="bg1"/>
                </a:solidFill>
                <a:latin typeface="Arial Narrow" panose="020B0606020202030204" pitchFamily="34" charset="0"/>
              </a:rPr>
              <a:pPr/>
              <a:t>23</a:t>
            </a:fld>
            <a:endParaRPr lang="en-US" altLang="en-US" sz="1400" b="0">
              <a:solidFill>
                <a:schemeClr val="bg1"/>
              </a:solidFill>
              <a:latin typeface="Arial Narrow" panose="020B0606020202030204" pitchFamily="34" charset="0"/>
            </a:endParaRPr>
          </a:p>
        </p:txBody>
      </p:sp>
    </p:spTree>
    <p:extLst>
      <p:ext uri="{BB962C8B-B14F-4D97-AF65-F5344CB8AC3E}">
        <p14:creationId xmlns:p14="http://schemas.microsoft.com/office/powerpoint/2010/main" val="19136819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tle 1"/>
          <p:cNvSpPr>
            <a:spLocks noGrp="1"/>
          </p:cNvSpPr>
          <p:nvPr>
            <p:ph type="title"/>
          </p:nvPr>
        </p:nvSpPr>
        <p:spPr/>
        <p:txBody>
          <a:bodyPr/>
          <a:lstStyle/>
          <a:p>
            <a:endParaRPr lang="en-US" smtClean="0"/>
          </a:p>
        </p:txBody>
      </p:sp>
      <p:sp>
        <p:nvSpPr>
          <p:cNvPr id="155651" name="Content Placeholder 2"/>
          <p:cNvSpPr>
            <a:spLocks noGrp="1"/>
          </p:cNvSpPr>
          <p:nvPr>
            <p:ph idx="1"/>
          </p:nvPr>
        </p:nvSpPr>
        <p:spPr/>
        <p:txBody>
          <a:bodyPr/>
          <a:lstStyle/>
          <a:p>
            <a:pPr>
              <a:buFontTx/>
              <a:buNone/>
            </a:pPr>
            <a:r>
              <a:rPr lang="en-US" sz="4400" dirty="0"/>
              <a:t>-  Symptoms often are episodic and are precipitated by upper respiratory tract infections or the introduction of new pathogenic agents. </a:t>
            </a:r>
          </a:p>
          <a:p>
            <a:pPr>
              <a:buFontTx/>
              <a:buNone/>
            </a:pPr>
            <a:r>
              <a:rPr lang="en-US" sz="4400" dirty="0"/>
              <a:t>-  </a:t>
            </a:r>
            <a:r>
              <a:rPr lang="en-US" sz="4400" b="1" dirty="0"/>
              <a:t>Clubbing of the fingers </a:t>
            </a:r>
            <a:r>
              <a:rPr lang="en-US" sz="4400" dirty="0"/>
              <a:t>may develop</a:t>
            </a:r>
          </a:p>
        </p:txBody>
      </p:sp>
      <p:sp>
        <p:nvSpPr>
          <p:cNvPr id="4" name="Slide Number Placeholder 3"/>
          <p:cNvSpPr>
            <a:spLocks noGrp="1"/>
          </p:cNvSpPr>
          <p:nvPr>
            <p:ph type="sldNum" sz="quarter" idx="12"/>
          </p:nvPr>
        </p:nvSpPr>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fld id="{E94113A3-5E48-4F89-9B44-56D721C05C1B}" type="slidenum">
              <a:rPr lang="en-US" altLang="en-US" sz="1400" b="0">
                <a:solidFill>
                  <a:schemeClr val="bg1"/>
                </a:solidFill>
                <a:latin typeface="Arial Narrow" panose="020B0606020202030204" pitchFamily="34" charset="0"/>
              </a:rPr>
              <a:pPr/>
              <a:t>24</a:t>
            </a:fld>
            <a:endParaRPr lang="en-US" altLang="en-US" sz="1400" b="0">
              <a:solidFill>
                <a:schemeClr val="bg1"/>
              </a:solidFill>
              <a:latin typeface="Arial Narrow" panose="020B0606020202030204" pitchFamily="34" charset="0"/>
            </a:endParaRPr>
          </a:p>
        </p:txBody>
      </p:sp>
    </p:spTree>
    <p:extLst>
      <p:ext uri="{BB962C8B-B14F-4D97-AF65-F5344CB8AC3E}">
        <p14:creationId xmlns:p14="http://schemas.microsoft.com/office/powerpoint/2010/main" val="3476757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etiology</a:t>
            </a:r>
            <a:endParaRPr lang="en-US" dirty="0"/>
          </a:p>
        </p:txBody>
      </p:sp>
      <p:sp>
        <p:nvSpPr>
          <p:cNvPr id="3" name="Content Placeholder 2"/>
          <p:cNvSpPr>
            <a:spLocks noGrp="1"/>
          </p:cNvSpPr>
          <p:nvPr>
            <p:ph idx="1"/>
          </p:nvPr>
        </p:nvSpPr>
        <p:spPr/>
        <p:txBody>
          <a:bodyPr/>
          <a:lstStyle/>
          <a:p>
            <a:r>
              <a:rPr lang="en-US" dirty="0" smtClean="0"/>
              <a:t>Smoking.</a:t>
            </a:r>
          </a:p>
          <a:p>
            <a:r>
              <a:rPr lang="en-US" dirty="0" smtClean="0"/>
              <a:t>Air pollution</a:t>
            </a:r>
          </a:p>
          <a:p>
            <a:endParaRPr lang="en-US" dirty="0"/>
          </a:p>
        </p:txBody>
      </p:sp>
    </p:spTree>
    <p:extLst>
      <p:ext uri="{BB962C8B-B14F-4D97-AF65-F5344CB8AC3E}">
        <p14:creationId xmlns:p14="http://schemas.microsoft.com/office/powerpoint/2010/main" val="1535375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pathogenesis</a:t>
            </a:r>
            <a:endParaRPr lang="en-US" dirty="0"/>
          </a:p>
        </p:txBody>
      </p:sp>
      <p:sp>
        <p:nvSpPr>
          <p:cNvPr id="3" name="Content Placeholder 2"/>
          <p:cNvSpPr>
            <a:spLocks noGrp="1"/>
          </p:cNvSpPr>
          <p:nvPr>
            <p:ph idx="1"/>
          </p:nvPr>
        </p:nvSpPr>
        <p:spPr/>
        <p:txBody>
          <a:bodyPr/>
          <a:lstStyle/>
          <a:p>
            <a:r>
              <a:rPr lang="en-US" dirty="0" smtClean="0"/>
              <a:t>Smoking causes:</a:t>
            </a:r>
          </a:p>
          <a:p>
            <a:r>
              <a:rPr lang="en-US" dirty="0" smtClean="0"/>
              <a:t>1.  inflammation and fibrosis of trachea and bronchi. This inflammation is mediated by neutrophils, macrophages and lymphocytes.</a:t>
            </a:r>
          </a:p>
          <a:p>
            <a:r>
              <a:rPr lang="en-US" dirty="0" smtClean="0"/>
              <a:t>2. hypertrophy of sub mucosal mucous secreting glands as well as goblet cell hyperplasia of smaller bronchi and bronchioles</a:t>
            </a:r>
          </a:p>
          <a:p>
            <a:endParaRPr lang="en-US" dirty="0"/>
          </a:p>
          <a:p>
            <a:pPr marL="0" indent="0">
              <a:buNone/>
            </a:pPr>
            <a:endParaRPr lang="en-US" dirty="0"/>
          </a:p>
        </p:txBody>
      </p:sp>
    </p:spTree>
    <p:extLst>
      <p:ext uri="{BB962C8B-B14F-4D97-AF65-F5344CB8AC3E}">
        <p14:creationId xmlns:p14="http://schemas.microsoft.com/office/powerpoint/2010/main" val="3022380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Changes in Point 2 in the previous slide result in increased mucous secretion…. Manifests clinically as productive cough</a:t>
            </a:r>
          </a:p>
          <a:p>
            <a:endParaRPr lang="en-US" dirty="0"/>
          </a:p>
          <a:p>
            <a:pPr marL="0" indent="0">
              <a:buNone/>
            </a:pPr>
            <a:endParaRPr lang="en-US" dirty="0"/>
          </a:p>
        </p:txBody>
      </p:sp>
    </p:spTree>
    <p:extLst>
      <p:ext uri="{BB962C8B-B14F-4D97-AF65-F5344CB8AC3E}">
        <p14:creationId xmlns:p14="http://schemas.microsoft.com/office/powerpoint/2010/main" val="3812962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Content Placeholder 2"/>
          <p:cNvSpPr>
            <a:spLocks noGrp="1"/>
          </p:cNvSpPr>
          <p:nvPr>
            <p:ph idx="1"/>
          </p:nvPr>
        </p:nvSpPr>
        <p:spPr>
          <a:xfrm>
            <a:off x="1214438" y="957264"/>
            <a:ext cx="9682162" cy="5900737"/>
          </a:xfrm>
        </p:spPr>
        <p:txBody>
          <a:bodyPr>
            <a:normAutofit/>
          </a:bodyPr>
          <a:lstStyle/>
          <a:p>
            <a:pPr>
              <a:buFontTx/>
              <a:buNone/>
            </a:pPr>
            <a:r>
              <a:rPr lang="en-US" sz="3600" i="1" u="sng" dirty="0"/>
              <a:t>Note</a:t>
            </a:r>
          </a:p>
          <a:p>
            <a:pPr>
              <a:buFontTx/>
              <a:buNone/>
            </a:pPr>
            <a:r>
              <a:rPr lang="en-US" sz="4400" dirty="0"/>
              <a:t>-</a:t>
            </a:r>
            <a:r>
              <a:rPr lang="en-US" dirty="0"/>
              <a:t>In </a:t>
            </a:r>
            <a:r>
              <a:rPr lang="en-US" dirty="0" smtClean="0"/>
              <a:t>the early </a:t>
            </a:r>
            <a:r>
              <a:rPr lang="en-US" dirty="0"/>
              <a:t>stages of the disease, the productive cough raises </a:t>
            </a:r>
            <a:r>
              <a:rPr lang="en-US" dirty="0" err="1"/>
              <a:t>mucoid</a:t>
            </a:r>
            <a:r>
              <a:rPr lang="en-US" dirty="0"/>
              <a:t> sputum, </a:t>
            </a:r>
            <a:r>
              <a:rPr lang="en-US" u="sng" dirty="0">
                <a:solidFill>
                  <a:srgbClr val="FF0000"/>
                </a:solidFill>
              </a:rPr>
              <a:t>but airflow is not </a:t>
            </a:r>
            <a:r>
              <a:rPr lang="en-US" u="sng" dirty="0" smtClean="0">
                <a:solidFill>
                  <a:srgbClr val="FF0000"/>
                </a:solidFill>
              </a:rPr>
              <a:t>obstructed </a:t>
            </a:r>
            <a:r>
              <a:rPr lang="en-US" u="sng" dirty="0" smtClean="0"/>
              <a:t>( because </a:t>
            </a:r>
            <a:r>
              <a:rPr lang="en-US" b="1" i="1" u="sng" dirty="0" smtClean="0"/>
              <a:t>large</a:t>
            </a:r>
            <a:r>
              <a:rPr lang="en-US" u="sng" dirty="0" smtClean="0"/>
              <a:t> airways are affected and even narrowed, they are large </a:t>
            </a:r>
            <a:r>
              <a:rPr lang="en-US" u="sng" dirty="0" smtClean="0"/>
              <a:t>enough </a:t>
            </a:r>
            <a:r>
              <a:rPr lang="en-US" u="sng" dirty="0" smtClean="0"/>
              <a:t>for the inhalation and exhalation to remain within normal </a:t>
            </a:r>
            <a:r>
              <a:rPr lang="en-US" u="sng" dirty="0" smtClean="0"/>
              <a:t>limits) </a:t>
            </a:r>
            <a:endParaRPr lang="en-US" u="sng" dirty="0"/>
          </a:p>
          <a:p>
            <a:pPr>
              <a:buFontTx/>
              <a:buNone/>
            </a:pPr>
            <a:endParaRPr lang="en-US" sz="4400" dirty="0"/>
          </a:p>
          <a:p>
            <a:pPr>
              <a:buFontTx/>
              <a:buNone/>
            </a:pPr>
            <a:endParaRPr lang="en-US" dirty="0" smtClean="0"/>
          </a:p>
          <a:p>
            <a:endParaRPr lang="en-US" dirty="0" smtClean="0"/>
          </a:p>
        </p:txBody>
      </p:sp>
    </p:spTree>
    <p:extLst>
      <p:ext uri="{BB962C8B-B14F-4D97-AF65-F5344CB8AC3E}">
        <p14:creationId xmlns:p14="http://schemas.microsoft.com/office/powerpoint/2010/main" val="38976979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Tx/>
              <a:buNone/>
              <a:defRPr/>
            </a:pPr>
            <a:r>
              <a:rPr lang="en-US" dirty="0" smtClean="0"/>
              <a:t>Obstructive features in chronic bronchitis are the result of:</a:t>
            </a:r>
          </a:p>
          <a:p>
            <a:pPr>
              <a:buFontTx/>
              <a:buNone/>
              <a:defRPr/>
            </a:pPr>
            <a:r>
              <a:rPr lang="en-US" dirty="0" smtClean="0"/>
              <a:t>1. </a:t>
            </a:r>
            <a:r>
              <a:rPr lang="en-US" sz="3200" b="1" i="1" u="sng" dirty="0" smtClean="0"/>
              <a:t>Small </a:t>
            </a:r>
            <a:r>
              <a:rPr lang="en-US" sz="3200" b="1" i="1" u="sng" dirty="0"/>
              <a:t>airway disease –(chronic bronchiolitis) </a:t>
            </a:r>
            <a:r>
              <a:rPr lang="en-US" sz="3200" b="1" i="1" u="sng" dirty="0" smtClean="0"/>
              <a:t> </a:t>
            </a:r>
            <a:r>
              <a:rPr lang="en-US" dirty="0" smtClean="0"/>
              <a:t>which is  </a:t>
            </a:r>
            <a:r>
              <a:rPr lang="en-US" dirty="0"/>
              <a:t>induced </a:t>
            </a:r>
            <a:r>
              <a:rPr lang="en-US" sz="3200" dirty="0" smtClean="0"/>
              <a:t>by:</a:t>
            </a:r>
            <a:endParaRPr lang="en-US" sz="3200" dirty="0"/>
          </a:p>
          <a:p>
            <a:pPr marL="742950" indent="-742950">
              <a:buNone/>
              <a:defRPr/>
            </a:pPr>
            <a:r>
              <a:rPr lang="en-US" sz="3200" dirty="0"/>
              <a:t>a</a:t>
            </a:r>
            <a:r>
              <a:rPr lang="en-US" dirty="0"/>
              <a:t>.    Goblet cell metaplasia with mucous plugging of the bronchiolar lumen,</a:t>
            </a:r>
          </a:p>
          <a:p>
            <a:pPr marL="742950" indent="-742950">
              <a:buNone/>
              <a:defRPr/>
            </a:pPr>
            <a:r>
              <a:rPr lang="en-US" dirty="0"/>
              <a:t>b.    Inflammation, </a:t>
            </a:r>
          </a:p>
          <a:p>
            <a:pPr marL="742950" indent="-742950">
              <a:buNone/>
              <a:defRPr/>
            </a:pPr>
            <a:r>
              <a:rPr lang="en-US" dirty="0"/>
              <a:t>c. </a:t>
            </a:r>
            <a:r>
              <a:rPr lang="en-US" dirty="0" smtClean="0"/>
              <a:t>  </a:t>
            </a:r>
            <a:r>
              <a:rPr lang="en-US" dirty="0"/>
              <a:t>Bronchiolar wall fibrosis,</a:t>
            </a:r>
          </a:p>
          <a:p>
            <a:pPr marL="742950" indent="-742950">
              <a:buNone/>
              <a:defRPr/>
            </a:pPr>
            <a:r>
              <a:rPr lang="en-US" sz="3200" dirty="0"/>
              <a:t> </a:t>
            </a:r>
            <a:r>
              <a:rPr lang="en-US" sz="3200" dirty="0" smtClean="0"/>
              <a:t>2. </a:t>
            </a:r>
            <a:r>
              <a:rPr lang="en-US" sz="3200" b="1" dirty="0" smtClean="0"/>
              <a:t> </a:t>
            </a:r>
            <a:r>
              <a:rPr lang="en-US" sz="3200" b="1" i="1" u="sng" dirty="0"/>
              <a:t>Coexistent emphysema</a:t>
            </a:r>
            <a:endParaRPr lang="en-US" sz="3200" i="1" u="sng" dirty="0"/>
          </a:p>
          <a:p>
            <a:endParaRPr lang="en-US" dirty="0" smtClean="0"/>
          </a:p>
          <a:p>
            <a:endParaRPr lang="en-US" dirty="0"/>
          </a:p>
        </p:txBody>
      </p:sp>
    </p:spTree>
    <p:extLst>
      <p:ext uri="{BB962C8B-B14F-4D97-AF65-F5344CB8AC3E}">
        <p14:creationId xmlns:p14="http://schemas.microsoft.com/office/powerpoint/2010/main" val="2527381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p:cNvSpPr>
            <a:spLocks noGrp="1"/>
          </p:cNvSpPr>
          <p:nvPr>
            <p:ph type="title"/>
          </p:nvPr>
        </p:nvSpPr>
        <p:spPr/>
        <p:txBody>
          <a:bodyPr/>
          <a:lstStyle/>
          <a:p>
            <a:endParaRPr lang="en-US" smtClean="0"/>
          </a:p>
        </p:txBody>
      </p:sp>
      <p:sp>
        <p:nvSpPr>
          <p:cNvPr id="101379" name="Content Placeholder 2"/>
          <p:cNvSpPr>
            <a:spLocks noGrp="1"/>
          </p:cNvSpPr>
          <p:nvPr>
            <p:ph idx="1"/>
          </p:nvPr>
        </p:nvSpPr>
        <p:spPr/>
        <p:txBody>
          <a:bodyPr/>
          <a:lstStyle/>
          <a:p>
            <a:pPr>
              <a:buFontTx/>
              <a:buNone/>
            </a:pPr>
            <a:endParaRPr lang="en-US" dirty="0" smtClean="0"/>
          </a:p>
          <a:p>
            <a:pPr>
              <a:buFontTx/>
              <a:buNone/>
            </a:pPr>
            <a:r>
              <a:rPr lang="en-US" sz="4000" b="1" u="sng" dirty="0"/>
              <a:t>Note</a:t>
            </a:r>
            <a:r>
              <a:rPr lang="en-US" dirty="0" smtClean="0"/>
              <a:t> </a:t>
            </a:r>
          </a:p>
          <a:p>
            <a:pPr>
              <a:buFontTx/>
              <a:buNone/>
            </a:pPr>
            <a:r>
              <a:rPr lang="en-US" dirty="0" smtClean="0"/>
              <a:t> </a:t>
            </a:r>
            <a:r>
              <a:rPr lang="en-US" sz="3600" dirty="0"/>
              <a:t>-  Small airway disease ( chronic bronchiolitis) is an important component of early and relatively mild airflow obstruction,</a:t>
            </a:r>
          </a:p>
          <a:p>
            <a:pPr>
              <a:buFontTx/>
              <a:buNone/>
            </a:pPr>
            <a:r>
              <a:rPr lang="en-US" sz="3600" dirty="0"/>
              <a:t>-    Significant airflow obstruction is almost always caused by </a:t>
            </a:r>
            <a:r>
              <a:rPr lang="en-US" sz="3600" dirty="0" smtClean="0"/>
              <a:t>coexistent emphysema </a:t>
            </a:r>
            <a:endParaRPr lang="en-US" sz="3600" dirty="0"/>
          </a:p>
          <a:p>
            <a:endParaRPr lang="en-US" dirty="0" smtClean="0"/>
          </a:p>
        </p:txBody>
      </p:sp>
    </p:spTree>
    <p:extLst>
      <p:ext uri="{BB962C8B-B14F-4D97-AF65-F5344CB8AC3E}">
        <p14:creationId xmlns:p14="http://schemas.microsoft.com/office/powerpoint/2010/main" val="2577562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Content Placeholder 2"/>
          <p:cNvSpPr>
            <a:spLocks noGrp="1"/>
          </p:cNvSpPr>
          <p:nvPr>
            <p:ph idx="1"/>
          </p:nvPr>
        </p:nvSpPr>
        <p:spPr>
          <a:xfrm>
            <a:off x="952500" y="347664"/>
            <a:ext cx="10287000" cy="6510337"/>
          </a:xfrm>
        </p:spPr>
        <p:txBody>
          <a:bodyPr/>
          <a:lstStyle/>
          <a:p>
            <a:pPr>
              <a:buFontTx/>
              <a:buNone/>
            </a:pPr>
            <a:r>
              <a:rPr lang="en-US" sz="3600"/>
              <a:t> </a:t>
            </a:r>
            <a:r>
              <a:rPr lang="en-US" sz="3600" b="1" u="sng"/>
              <a:t>MORPHOLOGY</a:t>
            </a:r>
          </a:p>
          <a:p>
            <a:pPr>
              <a:buFontTx/>
              <a:buNone/>
            </a:pPr>
            <a:r>
              <a:rPr lang="en-US" sz="3600" b="1" u="sng"/>
              <a:t>Gross:</a:t>
            </a:r>
          </a:p>
          <a:p>
            <a:pPr>
              <a:buFontTx/>
              <a:buNone/>
            </a:pPr>
            <a:r>
              <a:rPr lang="en-US" sz="3600"/>
              <a:t>- Hyperemia and swelling of the mucosal lining of the large airways. </a:t>
            </a:r>
          </a:p>
          <a:p>
            <a:pPr>
              <a:buFontTx/>
              <a:buNone/>
            </a:pPr>
            <a:r>
              <a:rPr lang="en-US" sz="3600"/>
              <a:t>- The mucosa of bronchi  is  covered by a layer of mucinous or mucopurulent secretions </a:t>
            </a:r>
          </a:p>
        </p:txBody>
      </p:sp>
    </p:spTree>
    <p:extLst>
      <p:ext uri="{BB962C8B-B14F-4D97-AF65-F5344CB8AC3E}">
        <p14:creationId xmlns:p14="http://schemas.microsoft.com/office/powerpoint/2010/main" val="24506772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54AEC6AEC134A4D955BC0CB88709E3B" ma:contentTypeVersion="" ma:contentTypeDescription="Create a new document." ma:contentTypeScope="" ma:versionID="79508bdf39ad47d63881ee70e72490b1">
  <xsd:schema xmlns:xsd="http://www.w3.org/2001/XMLSchema" xmlns:xs="http://www.w3.org/2001/XMLSchema" xmlns:p="http://schemas.microsoft.com/office/2006/metadata/properties" xmlns:ns2="1273bb50-8aa1-4bf6-a01c-f5e28723f012" targetNamespace="http://schemas.microsoft.com/office/2006/metadata/properties" ma:root="true" ma:fieldsID="3a3138395287c73ea7094a9363fc5885" ns2:_="">
    <xsd:import namespace="1273bb50-8aa1-4bf6-a01c-f5e28723f012"/>
    <xsd:element name="properties">
      <xsd:complexType>
        <xsd:sequence>
          <xsd:element name="documentManagement">
            <xsd:complexType>
              <xsd:all>
                <xsd:element ref="ns2:Course_x0020_Na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73bb50-8aa1-4bf6-a01c-f5e28723f012" elementFormDefault="qualified">
    <xsd:import namespace="http://schemas.microsoft.com/office/2006/documentManagement/types"/>
    <xsd:import namespace="http://schemas.microsoft.com/office/infopath/2007/PartnerControls"/>
    <xsd:element name="Course_x0020_Name" ma:index="2" nillable="true" ma:displayName="Course Name" ma:internalName="Course_x0020_Nam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ourse_x0020_Name xmlns="1273bb50-8aa1-4bf6-a01c-f5e28723f012">respiratory third year medical</Course_x0020_Name>
  </documentManagement>
</p:properties>
</file>

<file path=customXml/itemProps1.xml><?xml version="1.0" encoding="utf-8"?>
<ds:datastoreItem xmlns:ds="http://schemas.openxmlformats.org/officeDocument/2006/customXml" ds:itemID="{D5DEB543-DAED-4ADE-AE59-F95BBABE0CC6}"/>
</file>

<file path=customXml/itemProps2.xml><?xml version="1.0" encoding="utf-8"?>
<ds:datastoreItem xmlns:ds="http://schemas.openxmlformats.org/officeDocument/2006/customXml" ds:itemID="{79CA6F5D-8C3E-4AC9-AF6F-74E6993F76AE}"/>
</file>

<file path=customXml/itemProps3.xml><?xml version="1.0" encoding="utf-8"?>
<ds:datastoreItem xmlns:ds="http://schemas.openxmlformats.org/officeDocument/2006/customXml" ds:itemID="{8B0DB841-E6A9-46BF-88EF-4D8E73A2F28F}"/>
</file>

<file path=docProps/app.xml><?xml version="1.0" encoding="utf-8"?>
<Properties xmlns="http://schemas.openxmlformats.org/officeDocument/2006/extended-properties" xmlns:vt="http://schemas.openxmlformats.org/officeDocument/2006/docPropsVTypes">
  <TotalTime>75</TotalTime>
  <Words>902</Words>
  <Application>Microsoft Office PowerPoint</Application>
  <PresentationFormat>Widescreen</PresentationFormat>
  <Paragraphs>84</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Arial Narrow</vt:lpstr>
      <vt:lpstr>Calibri</vt:lpstr>
      <vt:lpstr>Calibri Light</vt:lpstr>
      <vt:lpstr>Office Theme</vt:lpstr>
      <vt:lpstr>Diseases of the respiratory system lecture 3</vt:lpstr>
      <vt:lpstr>CHRONIC BRONCHITIS/ definition</vt:lpstr>
      <vt:lpstr>etiology</vt:lpstr>
      <vt:lpstr>pathogenesis</vt:lpstr>
      <vt:lpstr>PowerPoint Presentation</vt:lpstr>
      <vt:lpstr>PowerPoint Presentation</vt:lpstr>
      <vt:lpstr>PowerPoint Presentation</vt:lpstr>
      <vt:lpstr>PowerPoint Presentation</vt:lpstr>
      <vt:lpstr>PowerPoint Presentation</vt:lpstr>
      <vt:lpstr>Morphology/ microscopic features</vt:lpstr>
      <vt:lpstr>PowerPoint Presentation</vt:lpstr>
      <vt:lpstr>PowerPoint Presentation</vt:lpstr>
      <vt:lpstr>Complications of COPD ( emphysema and chronic bronchitis)</vt:lpstr>
      <vt:lpstr>              Bronchiectasis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Bronchiectasis</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Diseases of the respiratory system lecture 3</dc:title>
  <dc:creator>hsp3labdoc</dc:creator>
  <cp:lastModifiedBy>hsp3labdoc</cp:lastModifiedBy>
  <cp:revision>12</cp:revision>
  <dcterms:created xsi:type="dcterms:W3CDTF">2016-11-23T18:39:51Z</dcterms:created>
  <dcterms:modified xsi:type="dcterms:W3CDTF">2016-11-29T15:40:06Z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0x010100454AEC6AEC134A4D955BC0CB88709E3B</vt:lpwstr>
  </property>
</Properties>
</file>