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85"/>
  </p:notesMasterIdLst>
  <p:sldIdLst>
    <p:sldId id="284" r:id="rId2"/>
    <p:sldId id="279" r:id="rId3"/>
    <p:sldId id="346" r:id="rId4"/>
    <p:sldId id="454" r:id="rId5"/>
    <p:sldId id="456" r:id="rId6"/>
    <p:sldId id="459" r:id="rId7"/>
    <p:sldId id="460" r:id="rId8"/>
    <p:sldId id="461" r:id="rId9"/>
    <p:sldId id="462" r:id="rId10"/>
    <p:sldId id="463" r:id="rId11"/>
    <p:sldId id="464" r:id="rId12"/>
    <p:sldId id="412" r:id="rId13"/>
    <p:sldId id="415" r:id="rId14"/>
    <p:sldId id="416" r:id="rId15"/>
    <p:sldId id="417" r:id="rId16"/>
    <p:sldId id="509" r:id="rId17"/>
    <p:sldId id="510" r:id="rId18"/>
    <p:sldId id="511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34" r:id="rId33"/>
    <p:sldId id="435" r:id="rId34"/>
    <p:sldId id="436" r:id="rId35"/>
    <p:sldId id="437" r:id="rId36"/>
    <p:sldId id="438" r:id="rId37"/>
    <p:sldId id="439" r:id="rId38"/>
    <p:sldId id="440" r:id="rId39"/>
    <p:sldId id="441" r:id="rId40"/>
    <p:sldId id="442" r:id="rId41"/>
    <p:sldId id="443" r:id="rId42"/>
    <p:sldId id="444" r:id="rId43"/>
    <p:sldId id="445" r:id="rId44"/>
    <p:sldId id="446" r:id="rId45"/>
    <p:sldId id="447" r:id="rId46"/>
    <p:sldId id="448" r:id="rId47"/>
    <p:sldId id="449" r:id="rId48"/>
    <p:sldId id="450" r:id="rId49"/>
    <p:sldId id="451" r:id="rId50"/>
    <p:sldId id="452" r:id="rId51"/>
    <p:sldId id="340" r:id="rId52"/>
    <p:sldId id="341" r:id="rId53"/>
    <p:sldId id="265" r:id="rId54"/>
    <p:sldId id="289" r:id="rId55"/>
    <p:sldId id="290" r:id="rId56"/>
    <p:sldId id="270" r:id="rId57"/>
    <p:sldId id="320" r:id="rId58"/>
    <p:sldId id="322" r:id="rId59"/>
    <p:sldId id="321" r:id="rId60"/>
    <p:sldId id="467" r:id="rId61"/>
    <p:sldId id="469" r:id="rId62"/>
    <p:sldId id="470" r:id="rId63"/>
    <p:sldId id="471" r:id="rId64"/>
    <p:sldId id="476" r:id="rId65"/>
    <p:sldId id="502" r:id="rId66"/>
    <p:sldId id="499" r:id="rId67"/>
    <p:sldId id="512" r:id="rId68"/>
    <p:sldId id="501" r:id="rId69"/>
    <p:sldId id="479" r:id="rId70"/>
    <p:sldId id="513" r:id="rId71"/>
    <p:sldId id="503" r:id="rId72"/>
    <p:sldId id="487" r:id="rId73"/>
    <p:sldId id="468" r:id="rId74"/>
    <p:sldId id="465" r:id="rId75"/>
    <p:sldId id="327" r:id="rId76"/>
    <p:sldId id="504" r:id="rId77"/>
    <p:sldId id="505" r:id="rId78"/>
    <p:sldId id="506" r:id="rId79"/>
    <p:sldId id="328" r:id="rId80"/>
    <p:sldId id="329" r:id="rId81"/>
    <p:sldId id="330" r:id="rId82"/>
    <p:sldId id="508" r:id="rId83"/>
    <p:sldId id="507" r:id="rId8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138" autoAdjust="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  <a:endParaRPr lang="en-US" noProof="0" smtClean="0"/>
          </a:p>
          <a:p>
            <a:pPr lvl="1"/>
            <a:r>
              <a:rPr lang="ar-SA" noProof="0" smtClean="0"/>
              <a:t>المستوى الثاني</a:t>
            </a:r>
            <a:endParaRPr lang="en-US" noProof="0" smtClean="0"/>
          </a:p>
          <a:p>
            <a:pPr lvl="2"/>
            <a:r>
              <a:rPr lang="ar-SA" noProof="0" smtClean="0"/>
              <a:t>المستوى الثالث</a:t>
            </a:r>
            <a:endParaRPr lang="en-US" noProof="0" smtClean="0"/>
          </a:p>
          <a:p>
            <a:pPr lvl="3"/>
            <a:r>
              <a:rPr lang="ar-SA" noProof="0" smtClean="0"/>
              <a:t>المستوى الرابع</a:t>
            </a:r>
            <a:endParaRPr lang="en-US" noProof="0" smtClean="0"/>
          </a:p>
          <a:p>
            <a:pPr lvl="4"/>
            <a:r>
              <a:rPr lang="ar-SA" noProof="0" smtClean="0"/>
              <a:t>المستوى الخامس</a:t>
            </a:r>
            <a:endParaRPr lang="en-US" noProof="0" smtClean="0"/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228D7D0-8CE8-496A-B3BB-7378DBF1A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916C4F-5CE0-4973-B33F-D9E3CFD82B1B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A7B14F-B3CA-4022-89CF-E2B50789526A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3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1E8F6D-A032-49F4-9ED0-1C27C56F55A1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26C7EB-18F3-43A5-BA12-B56FA6592D74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650B3A-6398-4691-BB0A-5D37CC5BA860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79415-041A-4C11-806D-B774EC768D8A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E3701F-7B88-4AE5-8434-BCF35658E645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114A092-B59D-4B44-820F-1B002313F546}" type="slidenum">
              <a:rPr lang="en-US" sz="1200"/>
              <a:pPr algn="r" eaLnBrk="1" hangingPunct="1"/>
              <a:t>16</a:t>
            </a:fld>
            <a:endParaRPr lang="en-US" sz="120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6C3065-2A43-4484-A039-037EC83478A7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06629-9F88-4ABA-8C6D-79733CE9CE19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95D8B2-0CC3-4C27-91BF-FBAB2CD39FF2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56D12A-6BD7-405B-B98A-FAF948778C52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3B23F3-4DA3-4E43-B5F1-273E2547AE2B}" type="slidenum">
              <a:rPr lang="en-US" smtClean="0">
                <a:latin typeface="Arial" pitchFamily="34" charset="0"/>
              </a:rPr>
              <a:pPr/>
              <a:t>20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DF4451-D447-483F-9636-0C05B7B8BBC8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4D97C1-A379-432C-B26D-E98D7094DF43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DCAC13-91C9-4EBF-8990-611680FAB506}" type="slidenum">
              <a:rPr lang="en-US" smtClean="0">
                <a:latin typeface="Arial" pitchFamily="34" charset="0"/>
              </a:rPr>
              <a:pPr/>
              <a:t>23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615211-146C-4BAE-BAD2-641BED0828FE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EAB3F4-3621-4BE7-A38C-00F1A16D1EA4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8644C-AF3E-4FEF-867A-176FFB46C03D}" type="slidenum">
              <a:rPr lang="en-US" smtClean="0">
                <a:latin typeface="Arial" pitchFamily="34" charset="0"/>
              </a:rPr>
              <a:pPr/>
              <a:t>36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8E40E-9E9A-42F6-AB3E-D4DC63EDFA96}" type="slidenum">
              <a:rPr lang="en-US" smtClean="0">
                <a:latin typeface="Arial" pitchFamily="34" charset="0"/>
              </a:rPr>
              <a:pPr/>
              <a:t>37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175F5-F218-42C9-BB68-E753E9A8350C}" type="slidenum">
              <a:rPr lang="en-US" smtClean="0">
                <a:latin typeface="Arial" pitchFamily="34" charset="0"/>
              </a:rPr>
              <a:pPr/>
              <a:t>38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CFC03A-56E6-4CFB-8CC9-77FA1DC071D5}" type="slidenum">
              <a:rPr lang="en-US" smtClean="0">
                <a:latin typeface="Arial" pitchFamily="34" charset="0"/>
              </a:rPr>
              <a:pPr/>
              <a:t>51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9353B5-50DE-4DDC-B6E7-FEDA2658D684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25E656-75E7-4DC4-A6AB-E3AA0AED4DA9}" type="slidenum">
              <a:rPr lang="en-US" smtClean="0">
                <a:latin typeface="Arial" pitchFamily="34" charset="0"/>
              </a:rPr>
              <a:pPr/>
              <a:t>52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FDD2A7-F970-48D6-934D-3D1C56D4C213}" type="slidenum">
              <a:rPr lang="en-US" smtClean="0">
                <a:latin typeface="Arial" pitchFamily="34" charset="0"/>
              </a:rPr>
              <a:pPr/>
              <a:t>53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EEAE7-02B3-418D-9770-2305362F5260}" type="slidenum">
              <a:rPr lang="en-US" smtClean="0">
                <a:latin typeface="Arial" pitchFamily="34" charset="0"/>
              </a:rPr>
              <a:pPr/>
              <a:t>54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CD4B39-498B-4BD8-866A-B7B450D8BFE9}" type="slidenum">
              <a:rPr lang="en-US" smtClean="0">
                <a:latin typeface="Arial" pitchFamily="34" charset="0"/>
              </a:rPr>
              <a:pPr/>
              <a:t>55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261A18-8CBD-411A-8DF3-067D4CBFBA37}" type="slidenum">
              <a:rPr lang="en-US" smtClean="0">
                <a:latin typeface="Arial" pitchFamily="34" charset="0"/>
              </a:rPr>
              <a:pPr/>
              <a:t>56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FAABE7-F07E-43DA-9BD4-BA941724586D}" type="slidenum">
              <a:rPr lang="en-US" smtClean="0">
                <a:latin typeface="Arial" pitchFamily="34" charset="0"/>
              </a:rPr>
              <a:pPr/>
              <a:t>57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8EE39-E440-4282-9242-1803AEB3882D}" type="slidenum">
              <a:rPr lang="en-US" smtClean="0">
                <a:latin typeface="Arial" pitchFamily="34" charset="0"/>
              </a:rPr>
              <a:pPr/>
              <a:t>58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839848-0486-46DF-9E09-85915FB104FB}" type="slidenum">
              <a:rPr lang="en-US" smtClean="0">
                <a:latin typeface="Arial" pitchFamily="34" charset="0"/>
              </a:rPr>
              <a:pPr/>
              <a:t>59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A1A16-869F-4388-BF9D-8F0FF26CD0C5}" type="slidenum">
              <a:rPr lang="en-US" smtClean="0">
                <a:latin typeface="Arial" pitchFamily="34" charset="0"/>
              </a:rPr>
              <a:pPr/>
              <a:t>60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9035EE9-F24B-4365-9E3D-B53CE9DFA750}" type="slidenum">
              <a:rPr lang="en-US" sz="1200"/>
              <a:pPr algn="r" eaLnBrk="1" hangingPunct="1"/>
              <a:t>73</a:t>
            </a:fld>
            <a:endParaRPr lang="en-US" sz="120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906C17-75A4-47FC-A565-8AEBE3769C3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08EFED9-2593-4F68-BCBB-5D2C141E7EFD}" type="slidenum">
              <a:rPr lang="en-US" sz="1200"/>
              <a:pPr algn="r" eaLnBrk="1" hangingPunct="1"/>
              <a:t>74</a:t>
            </a:fld>
            <a:endParaRPr lang="en-US" sz="120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9C91FA-0E48-414B-9C87-3F356CA02F5F}" type="slidenum">
              <a:rPr lang="en-US" smtClean="0">
                <a:latin typeface="Arial" pitchFamily="34" charset="0"/>
              </a:rPr>
              <a:pPr/>
              <a:t>75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7BC38A-47BD-4306-99B2-E66233C166A8}" type="slidenum">
              <a:rPr lang="en-US"/>
              <a:pPr/>
              <a:t>76</a:t>
            </a:fld>
            <a:endParaRPr lang="en-US"/>
          </a:p>
        </p:txBody>
      </p:sp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C147119-6F46-4CFD-8DA3-C29CE3FAEE0D}" type="slidenum">
              <a:rPr lang="en-US" sz="1200"/>
              <a:pPr algn="r" eaLnBrk="1" hangingPunct="1"/>
              <a:t>76</a:t>
            </a:fld>
            <a:endParaRPr lang="en-US" sz="1200"/>
          </a:p>
        </p:txBody>
      </p:sp>
      <p:sp>
        <p:nvSpPr>
          <p:cNvPr id="321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1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A5DA4E-1265-41D2-939B-B33AC62BF087}" type="slidenum">
              <a:rPr lang="en-US"/>
              <a:pPr/>
              <a:t>77</a:t>
            </a:fld>
            <a:endParaRPr lang="en-US"/>
          </a:p>
        </p:txBody>
      </p:sp>
      <p:sp>
        <p:nvSpPr>
          <p:cNvPr id="32358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9FCF6E42-D5EA-463A-AD1D-E6D4C79150F6}" type="slidenum">
              <a:rPr lang="en-US" sz="1200"/>
              <a:pPr algn="r" eaLnBrk="1" hangingPunct="1"/>
              <a:t>77</a:t>
            </a:fld>
            <a:endParaRPr lang="en-US" sz="1200"/>
          </a:p>
        </p:txBody>
      </p:sp>
      <p:sp>
        <p:nvSpPr>
          <p:cNvPr id="323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BAE2DF-8622-466C-AFF4-D32B042DCEAD}" type="slidenum">
              <a:rPr lang="en-US"/>
              <a:pPr/>
              <a:t>78</a:t>
            </a:fld>
            <a:endParaRPr lang="en-US"/>
          </a:p>
        </p:txBody>
      </p:sp>
      <p:sp>
        <p:nvSpPr>
          <p:cNvPr id="32563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620BAB14-CAC3-453A-80C2-6BBF25DEB545}" type="slidenum">
              <a:rPr lang="en-US" sz="1200"/>
              <a:pPr algn="r" eaLnBrk="1" hangingPunct="1"/>
              <a:t>78</a:t>
            </a:fld>
            <a:endParaRPr lang="en-US" sz="1200"/>
          </a:p>
        </p:txBody>
      </p:sp>
      <p:sp>
        <p:nvSpPr>
          <p:cNvPr id="325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56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EC4F07-29F9-40AA-A2AB-4648C5189056}" type="slidenum">
              <a:rPr lang="en-US" smtClean="0">
                <a:latin typeface="Arial" pitchFamily="34" charset="0"/>
              </a:rPr>
              <a:pPr/>
              <a:t>79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6A5BA8-76C4-4EFA-ABD2-098A097740B6}" type="slidenum">
              <a:rPr lang="en-US" smtClean="0">
                <a:latin typeface="Arial" pitchFamily="34" charset="0"/>
              </a:rPr>
              <a:pPr/>
              <a:t>80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E3A783-5E37-496B-90AC-363E1F5D1725}" type="slidenum">
              <a:rPr lang="en-US" smtClean="0">
                <a:latin typeface="Arial" pitchFamily="34" charset="0"/>
              </a:rPr>
              <a:pPr/>
              <a:t>81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26A917-811C-465F-98E8-64F24823B1C0}" type="slidenum">
              <a:rPr lang="ru-RU" smtClean="0"/>
              <a:pPr>
                <a:defRPr/>
              </a:pPr>
              <a:t>83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E163FD-91BA-46C1-B3B4-D02D15919E27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51E447-6AAB-45FA-A2AD-BF0F65DCB518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0F040F-F0EA-42B7-ADAA-56C5D1EA8EF0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ABEA9B-1BA2-47D8-877A-1947A21B215C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A63C80-853E-4FB4-85AC-089594672A7A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B925F-19E4-4E52-B645-7E9C56B7398D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68684-9D32-47C7-8F8D-0F093B31233D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7F86F-E319-4AA1-B0EB-37AE74E2DF00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747F8D-37AE-4B54-BD18-2C0486D488BC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481BE-74FF-409E-9AE3-AACB547BE6F5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5BF87-8C17-4592-B7F8-4EE09ABA12E8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13515-96DE-4C4D-829A-49056DACFA3A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21F358-8280-47A1-B0AB-0D2FA7045295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257EF-433E-49D5-9FF8-B8ACC793B44B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7FF19-C07A-48D9-94A2-F4058D6D5496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23071-39DF-417E-8715-B94D9E6F64F9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E83758-5311-4D9F-A3AB-A9D77AC794B4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49372-98FB-4662-B1D3-B5D0D51F2E7A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43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6C4AF5-0F37-473E-8622-7C3B888EFE02}" type="slidenum">
              <a:rPr lang="ar-JO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4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144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614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saidjordan.org/upload/keydocs/Tech011_fin.pdf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JO" sz="4800" smtClean="0">
                <a:solidFill>
                  <a:schemeClr val="accent2"/>
                </a:solidFill>
                <a:cs typeface="Andalus" pitchFamily="2" charset="-78"/>
              </a:rPr>
              <a:t>بسم الله الرحمن الرحيم</a:t>
            </a:r>
            <a:endParaRPr lang="en-US" sz="4800" smtClean="0">
              <a:solidFill>
                <a:schemeClr val="accent2"/>
              </a:solidFill>
              <a:cs typeface="Andalus" pitchFamily="2" charset="-78"/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ar-SA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" pitchFamily="2" charset="-78"/>
              </a:rPr>
              <a:t>الحمد لله رب العالمين والصلاة والسلام على </a:t>
            </a:r>
            <a:r>
              <a:rPr lang="ar-JO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" pitchFamily="2" charset="-78"/>
              </a:rPr>
              <a:t>سيدنا</a:t>
            </a:r>
            <a:r>
              <a:rPr lang="ar-SA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" pitchFamily="2" charset="-78"/>
              </a:rPr>
              <a:t> محمد</a:t>
            </a:r>
            <a:r>
              <a:rPr lang="ar-JO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" pitchFamily="2" charset="-78"/>
              </a:rPr>
              <a:t> الصادق الوعد الأمين</a:t>
            </a:r>
            <a:r>
              <a:rPr lang="ar-SA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" pitchFamily="2" charset="-78"/>
              </a:rPr>
              <a:t> </a:t>
            </a:r>
            <a:r>
              <a:rPr lang="ar-JO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" pitchFamily="2" charset="-78"/>
              </a:rPr>
              <a:t>اما </a:t>
            </a:r>
            <a:r>
              <a:rPr lang="ar-SA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" pitchFamily="2" charset="-78"/>
              </a:rPr>
              <a:t>بعد</a:t>
            </a:r>
            <a:r>
              <a:rPr lang="ar-JO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" pitchFamily="2" charset="-78"/>
              </a:rPr>
              <a:t>..</a:t>
            </a:r>
            <a:endParaRPr 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cs typeface="Simplified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12292" name="Picture 4" descr="slide-10-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13316" name="Picture 4" descr="slide-5-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slide-6-7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slide-7-7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 descr="slide-11-7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8" descr="slide-8-72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9" descr="slide-9-7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 descr="slide-10-72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1" descr="slide-11-7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57200" y="1600200"/>
            <a:ext cx="9448800" cy="5791200"/>
          </a:xfrm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14340" name="Picture 4" descr="slide-5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17412" name="Picture 4" descr="slide-9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18436" name="Picture 4" descr="slide-10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19460" name="Picture 4" descr="slide-11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57200" y="1981200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What is Primary Health Care ?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533400" y="3429000"/>
            <a:ext cx="861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pic>
        <p:nvPicPr>
          <p:cNvPr id="163844" name="Picture 4" descr="collage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1963" y="3427413"/>
            <a:ext cx="8274050" cy="13414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21508" name="Picture 4" descr="slide-13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16388" name="Picture 4" descr="slide-8-6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23556" name="Picture 4" descr="slide-15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Dr. Samar AL-Sharif</a:t>
            </a:r>
          </a:p>
        </p:txBody>
      </p:sp>
      <p:sp>
        <p:nvSpPr>
          <p:cNvPr id="35845" name="Rectangle 5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/>
              <a:t>Senior Lecturer in Community and Family Medicine Department.</a:t>
            </a:r>
          </a:p>
          <a:p>
            <a:pPr eaLnBrk="1" hangingPunct="1">
              <a:defRPr/>
            </a:pPr>
            <a:r>
              <a:rPr lang="en-US" b="1" dirty="0" smtClean="0"/>
              <a:t>Primary Health Care and Health Promotion (MD. MPHC)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24580" name="Picture 4" descr="slide-16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25604" name="Picture 4" descr="slide-17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2662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26628" name="Picture 4" descr="slide-18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27652" name="Picture 4" descr="slide-19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29700" name="Picture 4" descr="slide-20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0724" name="Picture 4" descr="slide-21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1748" name="Picture 4" descr="slide-22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2772" name="Picture 4" descr="slide-23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3796" name="Picture 4" descr="slide-24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48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4820" name="Picture 4" descr="slide-25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1" u="sng" smtClean="0"/>
              <a:t>References:</a:t>
            </a:r>
            <a:r>
              <a:rPr lang="en-US" sz="4000" b="1" smtClean="0"/>
              <a:t/>
            </a:r>
            <a:br>
              <a:rPr lang="en-US" sz="4000" b="1" smtClean="0"/>
            </a:br>
            <a:endParaRPr lang="en-US" sz="4000" b="1" smtClean="0"/>
          </a:p>
        </p:txBody>
      </p:sp>
      <p:sp>
        <p:nvSpPr>
          <p:cNvPr id="1832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1- Primary Health Care Systems and 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Services.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WHO 1997.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2- Primary Care  The Future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 NHS. June 2005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3- Health in Jordan WHO 2005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4- </a:t>
            </a:r>
            <a:r>
              <a:rPr lang="en-US" sz="2800" smtClean="0"/>
              <a:t> </a:t>
            </a:r>
            <a:r>
              <a:rPr lang="en-US" sz="2800" b="1" smtClean="0"/>
              <a:t>Population and Family Health Survey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    Jordan. 2007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5- </a:t>
            </a:r>
            <a:r>
              <a:rPr lang="en-US" sz="2800" smtClean="0"/>
              <a:t> </a:t>
            </a:r>
            <a:r>
              <a:rPr lang="en-US" sz="2800" b="1" smtClean="0"/>
              <a:t>Population and Family Health Survey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b="1" smtClean="0"/>
              <a:t>        Jordan. 2012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5844" name="Picture 4" descr="slide-26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6868" name="Picture 4" descr="slide-27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7892" name="Picture 4" descr="slide-28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8916" name="Picture 4" descr="slide-29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3993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39940" name="Picture 4" descr="slide-30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4096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40964" name="Picture 4" descr="slide-31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4198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41988" name="Picture 4" descr="slide-32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43012" name="Picture 4" descr="slide-33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44036" name="Picture 4" descr="slide-34-1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4505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45060" name="Picture 4" descr="slide-35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614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6148" name="Picture 4" descr="slide-26-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0"/>
            <a:ext cx="857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46084" name="Picture 4" descr="slide-36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47108" name="Picture 4" descr="slide-37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48132" name="Picture 4" descr="slide-38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49156" name="Picture 4" descr="slide-39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50180" name="Picture 4" descr="slide-40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51204" name="Picture 4" descr="slide-41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5222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52228" name="Picture 4" descr="slide-42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53252" name="Picture 4" descr="slide-43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54276" name="Picture 4" descr="slide-44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5529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55300" name="Picture 4" descr="slide-45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7172" name="Picture 4" descr="slide-5-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5632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56324" name="Picture 4" descr="slide-46-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036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Primary Health Care Reform</a:t>
            </a: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755650" y="1736725"/>
            <a:ext cx="78120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en-GB"/>
          </a:p>
        </p:txBody>
      </p:sp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719138" y="1808163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/>
              <a:t>Medical model			Primary Health Care</a:t>
            </a:r>
          </a:p>
        </p:txBody>
      </p:sp>
      <p:sp>
        <p:nvSpPr>
          <p:cNvPr id="173061" name="Text Box 5"/>
          <p:cNvSpPr txBox="1">
            <a:spLocks noChangeArrowheads="1"/>
          </p:cNvSpPr>
          <p:nvPr/>
        </p:nvSpPr>
        <p:spPr bwMode="auto">
          <a:xfrm>
            <a:off x="792163" y="2743200"/>
            <a:ext cx="8027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Illness					 </a:t>
            </a: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Health</a:t>
            </a:r>
          </a:p>
        </p:txBody>
      </p:sp>
      <p:sp>
        <p:nvSpPr>
          <p:cNvPr id="173062" name="Text Box 6"/>
          <p:cNvSpPr txBox="1">
            <a:spLocks noChangeArrowheads="1"/>
          </p:cNvSpPr>
          <p:nvPr/>
        </p:nvSpPr>
        <p:spPr bwMode="auto">
          <a:xfrm>
            <a:off x="792163" y="3241675"/>
            <a:ext cx="8027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Cure					 </a:t>
            </a: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Prevention, care, cure</a:t>
            </a:r>
          </a:p>
        </p:txBody>
      </p:sp>
      <p:sp>
        <p:nvSpPr>
          <p:cNvPr id="173063" name="Text Box 7"/>
          <p:cNvSpPr txBox="1">
            <a:spLocks noChangeArrowheads="1"/>
          </p:cNvSpPr>
          <p:nvPr/>
        </p:nvSpPr>
        <p:spPr bwMode="auto">
          <a:xfrm>
            <a:off x="792163" y="2349500"/>
            <a:ext cx="8027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sym typeface="Wingdings" pitchFamily="2" charset="2"/>
              </a:rPr>
              <a:t> </a:t>
            </a:r>
            <a:r>
              <a:rPr lang="en-US" sz="2000"/>
              <a:t>Treatment				 </a:t>
            </a: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Health promotion</a:t>
            </a:r>
          </a:p>
        </p:txBody>
      </p:sp>
      <p:sp>
        <p:nvSpPr>
          <p:cNvPr id="173064" name="Text Box 8"/>
          <p:cNvSpPr txBox="1">
            <a:spLocks noChangeArrowheads="1"/>
          </p:cNvSpPr>
          <p:nvPr/>
        </p:nvSpPr>
        <p:spPr bwMode="auto">
          <a:xfrm>
            <a:off x="792163" y="3716338"/>
            <a:ext cx="8027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Episodic care				 </a:t>
            </a: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Continuous care</a:t>
            </a:r>
          </a:p>
        </p:txBody>
      </p:sp>
      <p:sp>
        <p:nvSpPr>
          <p:cNvPr id="173065" name="Text Box 9"/>
          <p:cNvSpPr txBox="1">
            <a:spLocks noChangeArrowheads="1"/>
          </p:cNvSpPr>
          <p:nvPr/>
        </p:nvSpPr>
        <p:spPr bwMode="auto">
          <a:xfrm>
            <a:off x="792163" y="4184650"/>
            <a:ext cx="8027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Specific problems			 </a:t>
            </a: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Comprehensive care</a:t>
            </a:r>
          </a:p>
        </p:txBody>
      </p:sp>
      <p:sp>
        <p:nvSpPr>
          <p:cNvPr id="173066" name="Text Box 10"/>
          <p:cNvSpPr txBox="1">
            <a:spLocks noChangeArrowheads="1"/>
          </p:cNvSpPr>
          <p:nvPr/>
        </p:nvSpPr>
        <p:spPr bwMode="auto">
          <a:xfrm>
            <a:off x="792163" y="4651375"/>
            <a:ext cx="8027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Individual practitioners			 </a:t>
            </a: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Teams of practitioners</a:t>
            </a:r>
          </a:p>
        </p:txBody>
      </p:sp>
      <p:sp>
        <p:nvSpPr>
          <p:cNvPr id="173067" name="Text Box 11"/>
          <p:cNvSpPr txBox="1">
            <a:spLocks noChangeArrowheads="1"/>
          </p:cNvSpPr>
          <p:nvPr/>
        </p:nvSpPr>
        <p:spPr bwMode="auto">
          <a:xfrm>
            <a:off x="792163" y="5156200"/>
            <a:ext cx="8027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Health sector alone			 </a:t>
            </a: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Intersectoral collaboration</a:t>
            </a:r>
          </a:p>
        </p:txBody>
      </p:sp>
      <p:sp>
        <p:nvSpPr>
          <p:cNvPr id="173068" name="Text Box 12"/>
          <p:cNvSpPr txBox="1">
            <a:spLocks noChangeArrowheads="1"/>
          </p:cNvSpPr>
          <p:nvPr/>
        </p:nvSpPr>
        <p:spPr bwMode="auto">
          <a:xfrm>
            <a:off x="792163" y="5659438"/>
            <a:ext cx="8027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Professional dominance		 </a:t>
            </a: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Community participation</a:t>
            </a: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792163" y="6157913"/>
            <a:ext cx="802798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Passive reception			 </a:t>
            </a:r>
            <a:r>
              <a:rPr lang="en-US">
                <a:sym typeface="Wingdings" pitchFamily="2" charset="2"/>
              </a:rPr>
              <a:t> </a:t>
            </a:r>
            <a:r>
              <a:rPr lang="en-US" sz="2000"/>
              <a:t>Joint responsibility</a:t>
            </a:r>
          </a:p>
        </p:txBody>
      </p:sp>
      <p:sp>
        <p:nvSpPr>
          <p:cNvPr id="173070" name="AutoShape 14"/>
          <p:cNvSpPr>
            <a:spLocks noChangeArrowheads="1"/>
          </p:cNvSpPr>
          <p:nvPr/>
        </p:nvSpPr>
        <p:spPr bwMode="auto">
          <a:xfrm>
            <a:off x="2627313" y="2471738"/>
            <a:ext cx="1209675" cy="165100"/>
          </a:xfrm>
          <a:prstGeom prst="rightArrow">
            <a:avLst>
              <a:gd name="adj1" fmla="val 50000"/>
              <a:gd name="adj2" fmla="val 18317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3071" name="AutoShape 15"/>
          <p:cNvSpPr>
            <a:spLocks noChangeArrowheads="1"/>
          </p:cNvSpPr>
          <p:nvPr/>
        </p:nvSpPr>
        <p:spPr bwMode="auto">
          <a:xfrm>
            <a:off x="2627313" y="2832100"/>
            <a:ext cx="1209675" cy="165100"/>
          </a:xfrm>
          <a:prstGeom prst="rightArrow">
            <a:avLst>
              <a:gd name="adj1" fmla="val 50000"/>
              <a:gd name="adj2" fmla="val 18317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3072" name="AutoShape 16"/>
          <p:cNvSpPr>
            <a:spLocks noChangeArrowheads="1"/>
          </p:cNvSpPr>
          <p:nvPr/>
        </p:nvSpPr>
        <p:spPr bwMode="auto">
          <a:xfrm>
            <a:off x="2627313" y="3335338"/>
            <a:ext cx="1209675" cy="165100"/>
          </a:xfrm>
          <a:prstGeom prst="rightArrow">
            <a:avLst>
              <a:gd name="adj1" fmla="val 50000"/>
              <a:gd name="adj2" fmla="val 18317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3073" name="AutoShape 17"/>
          <p:cNvSpPr>
            <a:spLocks noChangeArrowheads="1"/>
          </p:cNvSpPr>
          <p:nvPr/>
        </p:nvSpPr>
        <p:spPr bwMode="auto">
          <a:xfrm>
            <a:off x="2627313" y="3840163"/>
            <a:ext cx="1209675" cy="165100"/>
          </a:xfrm>
          <a:prstGeom prst="rightArrow">
            <a:avLst>
              <a:gd name="adj1" fmla="val 50000"/>
              <a:gd name="adj2" fmla="val 18317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3074" name="AutoShape 18"/>
          <p:cNvSpPr>
            <a:spLocks noChangeArrowheads="1"/>
          </p:cNvSpPr>
          <p:nvPr/>
        </p:nvSpPr>
        <p:spPr bwMode="auto">
          <a:xfrm>
            <a:off x="3167063" y="4292600"/>
            <a:ext cx="1209675" cy="165100"/>
          </a:xfrm>
          <a:prstGeom prst="rightArrow">
            <a:avLst>
              <a:gd name="adj1" fmla="val 50000"/>
              <a:gd name="adj2" fmla="val 18317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3075" name="AutoShape 19"/>
          <p:cNvSpPr>
            <a:spLocks noChangeArrowheads="1"/>
          </p:cNvSpPr>
          <p:nvPr/>
        </p:nvSpPr>
        <p:spPr bwMode="auto">
          <a:xfrm>
            <a:off x="3527425" y="4811713"/>
            <a:ext cx="1023938" cy="165100"/>
          </a:xfrm>
          <a:prstGeom prst="rightArrow">
            <a:avLst>
              <a:gd name="adj1" fmla="val 50000"/>
              <a:gd name="adj2" fmla="val 1550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3076" name="AutoShape 20"/>
          <p:cNvSpPr>
            <a:spLocks noChangeArrowheads="1"/>
          </p:cNvSpPr>
          <p:nvPr/>
        </p:nvSpPr>
        <p:spPr bwMode="auto">
          <a:xfrm>
            <a:off x="3563938" y="5280025"/>
            <a:ext cx="1023937" cy="165100"/>
          </a:xfrm>
          <a:prstGeom prst="rightArrow">
            <a:avLst>
              <a:gd name="adj1" fmla="val 50000"/>
              <a:gd name="adj2" fmla="val 1550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3077" name="AutoShape 21"/>
          <p:cNvSpPr>
            <a:spLocks noChangeArrowheads="1"/>
          </p:cNvSpPr>
          <p:nvPr/>
        </p:nvSpPr>
        <p:spPr bwMode="auto">
          <a:xfrm>
            <a:off x="3763963" y="5784850"/>
            <a:ext cx="1023937" cy="165100"/>
          </a:xfrm>
          <a:prstGeom prst="rightArrow">
            <a:avLst>
              <a:gd name="adj1" fmla="val 50000"/>
              <a:gd name="adj2" fmla="val 1550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3078" name="AutoShape 22"/>
          <p:cNvSpPr>
            <a:spLocks noChangeArrowheads="1"/>
          </p:cNvSpPr>
          <p:nvPr/>
        </p:nvSpPr>
        <p:spPr bwMode="auto">
          <a:xfrm>
            <a:off x="3635375" y="6288088"/>
            <a:ext cx="1023938" cy="165100"/>
          </a:xfrm>
          <a:prstGeom prst="rightArrow">
            <a:avLst>
              <a:gd name="adj1" fmla="val 50000"/>
              <a:gd name="adj2" fmla="val 15504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173079" name="Text Box 23"/>
          <p:cNvSpPr txBox="1">
            <a:spLocks noChangeArrowheads="1"/>
          </p:cNvSpPr>
          <p:nvPr/>
        </p:nvSpPr>
        <p:spPr bwMode="auto">
          <a:xfrm>
            <a:off x="5472113" y="6538913"/>
            <a:ext cx="3671887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 i="1"/>
              <a:t>Barbara Starfield, Johns Hopkins University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8594 0.00277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00"/>
                            </p:stCondLst>
                            <p:childTnLst>
                              <p:par>
                                <p:cTn id="23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3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"/>
                            </p:stCondLst>
                            <p:childTnLst>
                              <p:par>
                                <p:cTn id="3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8594 0.00277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3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7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2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70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253 3.7037E-7 L 0.18195 0.0016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2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7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2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700"/>
                            </p:stCondLst>
                            <p:childTnLst>
                              <p:par>
                                <p:cTn id="7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8594 0.00277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200"/>
                            </p:stCondLst>
                            <p:childTnLst>
                              <p:par>
                                <p:cTn id="74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200"/>
                            </p:stCondLst>
                            <p:childTnLst>
                              <p:par>
                                <p:cTn id="8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700"/>
                            </p:stCondLst>
                            <p:childTnLst>
                              <p:par>
                                <p:cTn id="88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96296E-6 L 0.12691 -0.00139 " pathEditMode="relative" rAng="0" ptsTypes="AA">
                                      <p:cBhvr>
                                        <p:cTn id="89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200"/>
                            </p:stCondLst>
                            <p:childTnLst>
                              <p:par>
                                <p:cTn id="91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7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3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700"/>
                            </p:stCondLst>
                            <p:childTnLst>
                              <p:par>
                                <p:cTn id="10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9375 -0.00371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200"/>
                            </p:stCondLst>
                            <p:childTnLst>
                              <p:par>
                                <p:cTn id="108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7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700"/>
                            </p:stCondLst>
                            <p:childTnLst>
                              <p:par>
                                <p:cTn id="1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3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200"/>
                            </p:stCondLst>
                            <p:childTnLst>
                              <p:par>
                                <p:cTn id="1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3700"/>
                            </p:stCondLst>
                            <p:childTnLst>
                              <p:par>
                                <p:cTn id="1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9375 -0.00371 " pathEditMode="relative" rAng="0" ptsTypes="AA">
                                      <p:cBhvr>
                                        <p:cTn id="123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42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7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47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2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700"/>
                            </p:stCondLst>
                            <p:childTnLst>
                              <p:par>
                                <p:cTn id="13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9375 -0.00371 " pathEditMode="relative" rAng="0" ptsTypes="AA">
                                      <p:cBhvr>
                                        <p:cTn id="140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6200"/>
                            </p:stCondLst>
                            <p:childTnLst>
                              <p:par>
                                <p:cTn id="14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7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6700"/>
                            </p:stCondLst>
                            <p:childTnLst>
                              <p:par>
                                <p:cTn id="1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7200"/>
                            </p:stCondLst>
                            <p:childTnLst>
                              <p:par>
                                <p:cTn id="1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7700"/>
                            </p:stCondLst>
                            <p:childTnLst>
                              <p:par>
                                <p:cTn id="15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0.09375 -0.00371 " pathEditMode="relative" rAng="0" ptsTypes="AA">
                                      <p:cBhvr>
                                        <p:cTn id="157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8200"/>
                            </p:stCondLst>
                            <p:childTnLst>
                              <p:par>
                                <p:cTn id="15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7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8700"/>
                            </p:stCondLst>
                            <p:childTnLst>
                              <p:par>
                                <p:cTn id="1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1" grpId="0"/>
      <p:bldP spid="173062" grpId="0"/>
      <p:bldP spid="173063" grpId="0"/>
      <p:bldP spid="173064" grpId="0"/>
      <p:bldP spid="173065" grpId="0"/>
      <p:bldP spid="173066" grpId="0"/>
      <p:bldP spid="173067" grpId="0"/>
      <p:bldP spid="173068" grpId="0"/>
      <p:bldP spid="173069" grpId="0"/>
      <p:bldP spid="173070" grpId="0" animBg="1"/>
      <p:bldP spid="173070" grpId="1" animBg="1"/>
      <p:bldP spid="173070" grpId="2" animBg="1"/>
      <p:bldP spid="173071" grpId="0" animBg="1"/>
      <p:bldP spid="173071" grpId="1" animBg="1"/>
      <p:bldP spid="173071" grpId="2" animBg="1"/>
      <p:bldP spid="173072" grpId="0" animBg="1"/>
      <p:bldP spid="173072" grpId="1" animBg="1"/>
      <p:bldP spid="173072" grpId="2" animBg="1"/>
      <p:bldP spid="173073" grpId="0" animBg="1"/>
      <p:bldP spid="173073" grpId="1" animBg="1"/>
      <p:bldP spid="173073" grpId="2" animBg="1"/>
      <p:bldP spid="173074" grpId="0" animBg="1"/>
      <p:bldP spid="173074" grpId="1" animBg="1"/>
      <p:bldP spid="173074" grpId="2" animBg="1"/>
      <p:bldP spid="173075" grpId="0" animBg="1"/>
      <p:bldP spid="173075" grpId="1" animBg="1"/>
      <p:bldP spid="173075" grpId="2" animBg="1"/>
      <p:bldP spid="173076" grpId="0" animBg="1"/>
      <p:bldP spid="173076" grpId="1" animBg="1"/>
      <p:bldP spid="173076" grpId="2" animBg="1"/>
      <p:bldP spid="173077" grpId="0" animBg="1"/>
      <p:bldP spid="173077" grpId="1" animBg="1"/>
      <p:bldP spid="173077" grpId="2" animBg="1"/>
      <p:bldP spid="173078" grpId="0" animBg="1"/>
      <p:bldP spid="173078" grpId="1" animBg="1"/>
      <p:bldP spid="173078" grpId="2" animBg="1"/>
      <p:bldP spid="173079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31800" y="1412875"/>
            <a:ext cx="8229600" cy="63341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Conclusion</a:t>
            </a:r>
            <a:r>
              <a:rPr lang="en-US" sz="4000" smtClean="0"/>
              <a:t> </a:t>
            </a:r>
          </a:p>
        </p:txBody>
      </p:sp>
      <p:sp>
        <p:nvSpPr>
          <p:cNvPr id="17408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96963" y="2689225"/>
            <a:ext cx="6726237" cy="11271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smtClean="0"/>
              <a:t>Primary Health Care: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2800" b="1" i="1" smtClean="0"/>
              <a:t>Working Together for Better Health 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19138" y="4545013"/>
            <a:ext cx="8066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GB"/>
          </a:p>
        </p:txBody>
      </p:sp>
      <p:pic>
        <p:nvPicPr>
          <p:cNvPr id="174085" name="Picture 5" descr="collage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6575" y="4025900"/>
            <a:ext cx="8274050" cy="1343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PHC team?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A team</a:t>
            </a:r>
            <a:r>
              <a:rPr lang="en-US" sz="2800" smtClean="0"/>
              <a:t> : A group of people who make different contribution towards the achievement of  common goal.</a:t>
            </a:r>
          </a:p>
          <a:p>
            <a:pPr eaLnBrk="1" hangingPunct="1">
              <a:defRPr/>
            </a:pPr>
            <a:r>
              <a:rPr lang="en-US" sz="2800" smtClean="0"/>
              <a:t>Family health services, which are administered by FHSAs, and include the four practitioner services </a:t>
            </a:r>
          </a:p>
          <a:p>
            <a:pPr lvl="1" eaLnBrk="1" hangingPunct="1">
              <a:defRPr/>
            </a:pPr>
            <a:r>
              <a:rPr lang="en-US" sz="2400" smtClean="0"/>
              <a:t>GPs </a:t>
            </a:r>
          </a:p>
          <a:p>
            <a:pPr lvl="1" eaLnBrk="1" hangingPunct="1">
              <a:defRPr/>
            </a:pPr>
            <a:r>
              <a:rPr lang="en-US" sz="2400" smtClean="0"/>
              <a:t>Dental practitioners </a:t>
            </a:r>
          </a:p>
          <a:p>
            <a:pPr lvl="1" eaLnBrk="1" hangingPunct="1">
              <a:defRPr/>
            </a:pPr>
            <a:r>
              <a:rPr lang="en-US" sz="2400" smtClean="0"/>
              <a:t>Pharmacists </a:t>
            </a:r>
          </a:p>
          <a:p>
            <a:pPr lvl="1" eaLnBrk="1" hangingPunct="1">
              <a:defRPr/>
            </a:pPr>
            <a:r>
              <a:rPr lang="en-US" sz="2400" smtClean="0"/>
              <a:t>Opticians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6861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Community health services, which include: </a:t>
            </a:r>
          </a:p>
          <a:p>
            <a:pPr lvl="1" eaLnBrk="1" hangingPunct="1">
              <a:defRPr/>
            </a:pPr>
            <a:r>
              <a:rPr lang="en-US" smtClean="0"/>
              <a:t>Community doctors </a:t>
            </a:r>
          </a:p>
          <a:p>
            <a:pPr lvl="1" eaLnBrk="1" hangingPunct="1">
              <a:defRPr/>
            </a:pPr>
            <a:r>
              <a:rPr lang="en-US" smtClean="0"/>
              <a:t>Dentists </a:t>
            </a:r>
          </a:p>
          <a:p>
            <a:pPr lvl="1" eaLnBrk="1" hangingPunct="1">
              <a:defRPr/>
            </a:pPr>
            <a:r>
              <a:rPr lang="en-US" smtClean="0"/>
              <a:t>Nurses, midwives, and health visitors </a:t>
            </a:r>
          </a:p>
          <a:p>
            <a:pPr lvl="1" eaLnBrk="1" hangingPunct="1">
              <a:defRPr/>
            </a:pPr>
            <a:r>
              <a:rPr lang="en-US" smtClean="0"/>
              <a:t>Other allied professions such as chiropody and physiotherapy</a:t>
            </a:r>
            <a:r>
              <a:rPr lang="en-US" sz="3200" smtClean="0"/>
              <a:t> </a:t>
            </a:r>
            <a:endParaRPr lang="en-US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	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6963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- Counseling social workers, psychologists, and psycho-therapists.</a:t>
            </a:r>
          </a:p>
          <a:p>
            <a:pPr eaLnBrk="1" hangingPunct="1">
              <a:defRPr/>
            </a:pPr>
            <a:r>
              <a:rPr lang="en-US" smtClean="0"/>
              <a:t>Administrative	</a:t>
            </a:r>
          </a:p>
          <a:p>
            <a:pPr eaLnBrk="1" hangingPunct="1">
              <a:defRPr/>
            </a:pPr>
            <a:r>
              <a:rPr lang="en-US" smtClean="0"/>
              <a:t>- Reception of clients/ making appointments</a:t>
            </a:r>
          </a:p>
          <a:p>
            <a:pPr eaLnBrk="1" hangingPunct="1">
              <a:defRPr/>
            </a:pPr>
            <a:r>
              <a:rPr lang="en-US" smtClean="0"/>
              <a:t>- Secretarial / clerical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Essential characteristics of team work :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	- The members of a team share a common purpose which binds them together and guides their actions.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	- Each member of the team  has a clear understanding of his own 	functions and recognizes common interests.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	- The team works by pooling knowledge skills, and resources: and 	all members share the responsibility for outcome.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Current health status and health care in Jordan</a:t>
            </a:r>
            <a:br>
              <a:rPr lang="en-US" sz="3200" b="1" smtClean="0"/>
            </a:br>
            <a:endParaRPr lang="en-US" sz="3200" b="1" smtClean="0"/>
          </a:p>
        </p:txBody>
      </p:sp>
      <p:sp>
        <p:nvSpPr>
          <p:cNvPr id="10035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1- Health status has improved significantly during the past quarter century. Some important indexes to go with that are:</a:t>
            </a:r>
            <a:br>
              <a:rPr lang="en-US" smtClean="0"/>
            </a:br>
            <a:r>
              <a:rPr lang="en-US" smtClean="0"/>
              <a:t>a. Life expectancy at birth increased from 49 in 1965 to 66 years in 1990 to 7</a:t>
            </a:r>
            <a:r>
              <a:rPr lang="en-US" smtClean="0">
                <a:cs typeface="Arial" pitchFamily="34" charset="0"/>
              </a:rPr>
              <a:t>2</a:t>
            </a:r>
            <a:r>
              <a:rPr lang="en-US" smtClean="0"/>
              <a:t> in 2004 to 73 (71.6 males and 74.4 females) in 2012 </a:t>
            </a:r>
            <a:br>
              <a:rPr lang="en-US" smtClean="0"/>
            </a:br>
            <a:r>
              <a:rPr lang="en-US" smtClean="0"/>
              <a:t>Ranging from 57 in developing countries to 76 years in developed countries).</a:t>
            </a:r>
            <a:br>
              <a:rPr lang="en-US" smtClean="0"/>
            </a:br>
            <a:r>
              <a:rPr lang="en-US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024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b. Infant mortality decreased from 130 in 1960 to 35 per 1000 live births in 1992</a:t>
            </a:r>
            <a:br>
              <a:rPr lang="en-US" smtClean="0"/>
            </a:br>
            <a:r>
              <a:rPr lang="en-US" smtClean="0"/>
              <a:t>to 22 in 2002 to 19 in 2007 to 17 in 2012.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GB" smtClean="0"/>
          </a:p>
        </p:txBody>
      </p:sp>
      <p:sp>
        <p:nvSpPr>
          <p:cNvPr id="1013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C. Total fertility rate dropped from 7 to 5.6 to 3.7 to 3.6 to 3.5 on 1994 and 1988 and 2002,2007,2012 respectively</a:t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d. Small – Pox was eradicated on 1979</a:t>
            </a:r>
            <a:br>
              <a:rPr lang="en-US" smtClean="0"/>
            </a:br>
            <a:r>
              <a:rPr lang="en-US" smtClean="0"/>
              <a:t>Measles, polio prevalence rates were decreased a lot other rates will be mentioned later</a:t>
            </a:r>
            <a:br>
              <a:rPr lang="en-US" smtClean="0"/>
            </a:br>
            <a:endParaRPr lang="en-US" smtClean="0"/>
          </a:p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8195" name="Picture 3" descr="slide-6-7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2400"/>
            <a:ext cx="91440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66563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800" smtClean="0">
                <a:effectLst/>
              </a:rPr>
              <a:t>Selected Indicators </a:t>
            </a:r>
            <a:r>
              <a:rPr lang="ar-SA" sz="2800" smtClean="0">
                <a:effectLst/>
              </a:rPr>
              <a:t>2012</a:t>
            </a:r>
            <a:r>
              <a:rPr lang="en-US" sz="2800" smtClean="0">
                <a:effectLst/>
              </a:rPr>
              <a:t> </a:t>
            </a:r>
          </a:p>
          <a:p>
            <a:r>
              <a:rPr lang="ar-SA" sz="2800" smtClean="0">
                <a:effectLst/>
              </a:rPr>
              <a:t>2.2</a:t>
            </a:r>
            <a:r>
              <a:rPr lang="en-US" sz="2800" smtClean="0">
                <a:effectLst/>
              </a:rPr>
              <a:t> Population Growth Rate(%) </a:t>
            </a:r>
          </a:p>
          <a:p>
            <a:r>
              <a:rPr lang="ar-JO" sz="2800" smtClean="0">
                <a:effectLst/>
              </a:rPr>
              <a:t>31.5</a:t>
            </a:r>
            <a:r>
              <a:rPr lang="en-US" sz="2800" smtClean="0">
                <a:effectLst/>
              </a:rPr>
              <a:t> Population Doubling Time (years)</a:t>
            </a:r>
          </a:p>
          <a:p>
            <a:r>
              <a:rPr lang="ar-JO" sz="2800" smtClean="0">
                <a:effectLst/>
              </a:rPr>
              <a:t>37.3</a:t>
            </a:r>
            <a:r>
              <a:rPr lang="en-US" sz="2800" smtClean="0">
                <a:effectLst/>
              </a:rPr>
              <a:t> Population Less Than 15 Year of Age (%)</a:t>
            </a:r>
          </a:p>
          <a:p>
            <a:r>
              <a:rPr lang="ar-JO" sz="2800" smtClean="0">
                <a:effectLst/>
              </a:rPr>
              <a:t>3.2</a:t>
            </a:r>
            <a:r>
              <a:rPr lang="en-US" sz="2800" smtClean="0">
                <a:effectLst/>
              </a:rPr>
              <a:t> Population Age 65+years(%)</a:t>
            </a:r>
          </a:p>
          <a:p>
            <a:r>
              <a:rPr lang="ar-JO" sz="2800" smtClean="0">
                <a:effectLst/>
              </a:rPr>
              <a:t>82.6</a:t>
            </a:r>
            <a:r>
              <a:rPr lang="en-US" sz="2800" smtClean="0">
                <a:effectLst/>
              </a:rPr>
              <a:t> Urban Population (%)</a:t>
            </a:r>
          </a:p>
          <a:p>
            <a:r>
              <a:rPr lang="ar-JO" sz="2800" smtClean="0">
                <a:effectLst/>
              </a:rPr>
              <a:t>73.0</a:t>
            </a:r>
            <a:r>
              <a:rPr lang="en-US" sz="2800" smtClean="0">
                <a:effectLst/>
              </a:rPr>
              <a:t> Life Expectancy at Birth ( year) </a:t>
            </a:r>
            <a:r>
              <a:rPr lang="ar-JO" sz="2800" smtClean="0">
                <a:effectLst/>
              </a:rPr>
              <a:t>71.6</a:t>
            </a:r>
            <a:r>
              <a:rPr lang="en-US" sz="2800" smtClean="0">
                <a:effectLst/>
              </a:rPr>
              <a:t>Male </a:t>
            </a:r>
            <a:r>
              <a:rPr lang="ar-JO" sz="2800" smtClean="0">
                <a:effectLst/>
              </a:rPr>
              <a:t>74.4</a:t>
            </a:r>
            <a:r>
              <a:rPr lang="en-US" sz="2800" smtClean="0">
                <a:effectLst/>
              </a:rPr>
              <a:t>Female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/>
              <a:t>Primary Health Care Provision in Jordan: Summary and Update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45720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84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Jordan Governorates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229600" cy="4876800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/>
              <a:t>			</a:t>
            </a:r>
          </a:p>
          <a:p>
            <a:pPr algn="l" rtl="0">
              <a:buFontTx/>
              <a:buNone/>
            </a:pPr>
            <a:endParaRPr lang="en-US"/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3200400" y="1066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Syria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5029200" y="3849688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Saudi Arabia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6477000" y="1905000"/>
            <a:ext cx="998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Iraq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228600" y="3657600"/>
            <a:ext cx="990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West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62000"/>
            <a:ext cx="9144000" cy="7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A country in demographic and fertility transition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rtl="0">
              <a:lnSpc>
                <a:spcPct val="80000"/>
              </a:lnSpc>
            </a:pPr>
            <a:r>
              <a:rPr lang="en-US" sz="2800" dirty="0"/>
              <a:t>Over the next 50 years, Jordan’s </a:t>
            </a:r>
            <a:r>
              <a:rPr lang="en-US" sz="2800" b="1" dirty="0"/>
              <a:t>demographics will change</a:t>
            </a:r>
            <a:r>
              <a:rPr lang="en-US" sz="2800" dirty="0"/>
              <a:t> </a:t>
            </a:r>
            <a:r>
              <a:rPr lang="en-US" sz="2800" b="1" dirty="0"/>
              <a:t>dramatically –</a:t>
            </a:r>
            <a:r>
              <a:rPr lang="en-US" sz="2800" dirty="0"/>
              <a:t> This will pose great challenges for the country (resources and services). </a:t>
            </a:r>
          </a:p>
          <a:p>
            <a:pPr algn="just" rtl="0">
              <a:lnSpc>
                <a:spcPct val="80000"/>
              </a:lnSpc>
            </a:pPr>
            <a:r>
              <a:rPr lang="en-US" sz="2800" dirty="0"/>
              <a:t>The country’s population is growing rapidly, doubling over the last 20 years and likely to double again by 2029. However, it is undergoing a demographic transition : moves from high fertility and mortality, to low fertility and mortality (David Bloom, “</a:t>
            </a:r>
            <a:r>
              <a:rPr lang="en-US" sz="2800" dirty="0">
                <a:hlinkClick r:id="rId2"/>
              </a:rPr>
              <a:t>Demographic Transition and Economic Opportunity: The Case of Jordan</a:t>
            </a:r>
            <a:r>
              <a:rPr lang="en-US" sz="2800" dirty="0"/>
              <a:t>,” April 2001). </a:t>
            </a:r>
          </a:p>
          <a:p>
            <a:pPr algn="just" rtl="0">
              <a:lnSpc>
                <a:spcPct val="80000"/>
              </a:lnSpc>
            </a:pP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Fertility declines</a:t>
            </a:r>
            <a:r>
              <a:rPr lang="en-US" dirty="0" smtClean="0"/>
              <a:t> in Jordan have contributed to slowing the population growth rate down to 3.2 percent in the second half of the 1990s, and to </a:t>
            </a:r>
            <a:r>
              <a:rPr lang="en-US" b="1" dirty="0" smtClean="0"/>
              <a:t>2.8 </a:t>
            </a:r>
            <a:r>
              <a:rPr lang="en-US" dirty="0" smtClean="0"/>
              <a:t>percent in 2002.(JPFHS, 2002) to 2.2 % in 2012.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3600" dirty="0" smtClean="0"/>
              <a:t>The </a:t>
            </a:r>
            <a:r>
              <a:rPr lang="en-US" sz="3600" b="1" dirty="0" smtClean="0"/>
              <a:t>urban population increased</a:t>
            </a:r>
            <a:r>
              <a:rPr lang="en-US" sz="3600" dirty="0" smtClean="0"/>
              <a:t> by 14 percent between 1980 and 1994, increasing from 70 to 79 percent. (JPFHS, 2002) to 82.6 % 2012)</a:t>
            </a:r>
          </a:p>
          <a:p>
            <a:pPr algn="just">
              <a:lnSpc>
                <a:spcPct val="80000"/>
              </a:lnSpc>
            </a:pPr>
            <a:r>
              <a:rPr lang="en-US" sz="3600" dirty="0" smtClean="0"/>
              <a:t>Results of the 1994 census indicate that the </a:t>
            </a:r>
            <a:r>
              <a:rPr lang="en-US" sz="3600" b="1" dirty="0" smtClean="0"/>
              <a:t>age structure of the population</a:t>
            </a:r>
            <a:r>
              <a:rPr lang="en-US" sz="3600" dirty="0" smtClean="0"/>
              <a:t> has changed considerably since 1979 – the result of changes in fertility, mortality, and migration dynamics. 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The proportion of the population under 15 years of age </a:t>
            </a:r>
            <a:r>
              <a:rPr lang="en-US" sz="3600" b="1" dirty="0" smtClean="0"/>
              <a:t>declined from 51 percent in 1979 to 39 percent by 2002 to 37.3% by 2012,</a:t>
            </a:r>
            <a:r>
              <a:rPr lang="en-US" sz="3600" dirty="0" smtClean="0"/>
              <a:t> while the proportion of those age 65 and over has been rising. (JPFHS, 2002) to 3.2 % by the year 2012 .</a:t>
            </a:r>
          </a:p>
          <a:p>
            <a:endParaRPr lang="ar-JO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b="1" dirty="0" smtClean="0"/>
              <a:t>The Ministry of Health (MOH), through its Maternal and Child Health Centers (MCH),</a:t>
            </a:r>
            <a:r>
              <a:rPr lang="en-US" dirty="0" smtClean="0"/>
              <a:t> provided optional and predominantly </a:t>
            </a:r>
            <a:r>
              <a:rPr lang="en-US" b="1" dirty="0" smtClean="0"/>
              <a:t>free family planning services</a:t>
            </a:r>
            <a:r>
              <a:rPr lang="en-US" dirty="0" smtClean="0"/>
              <a:t> as an unofficial and indirect intervention in the population policy. The efforts made by the </a:t>
            </a:r>
            <a:r>
              <a:rPr lang="en-US" b="1" dirty="0" smtClean="0"/>
              <a:t>Jordan Association of Family Planning and Protection (JAFPP),</a:t>
            </a:r>
            <a:r>
              <a:rPr lang="en-US" dirty="0" smtClean="0"/>
              <a:t> as well as by some voluntary nongovernmental organizations, were invaluable in this regard.</a:t>
            </a:r>
          </a:p>
          <a:p>
            <a:endParaRPr lang="ar-JO" dirty="0" smtClean="0"/>
          </a:p>
          <a:p>
            <a:endParaRPr lang="ar-JO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3600" dirty="0"/>
              <a:t>While low infant mortality rates and high life expectancy - are among the best in the region, the population growth rate continues to be a major development constraint - especially when analyzed in light of the </a:t>
            </a:r>
            <a:r>
              <a:rPr lang="en-US" sz="3600" b="1" dirty="0"/>
              <a:t>quantity and quality of services to be provided</a:t>
            </a:r>
            <a:r>
              <a:rPr lang="en-US" sz="3600" dirty="0"/>
              <a:t> to accommodate this rapid increase in population. </a:t>
            </a:r>
          </a:p>
          <a:p>
            <a:pPr algn="l" rtl="0">
              <a:lnSpc>
                <a:spcPct val="80000"/>
              </a:lnSpc>
            </a:pPr>
            <a:r>
              <a:rPr lang="en-US" sz="2000" b="1" dirty="0" smtClean="0"/>
              <a:t>.  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9220" name="Picture 4" descr="slide-5-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slide-6-72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slide-7-72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04900" y="828675"/>
            <a:ext cx="69342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400" dirty="0" smtClean="0"/>
              <a:t>The landmark passage of the National Population Strategy (NPS) in March 1996 and the passage of the Reproductive Health Action Plan, a sub-strategy of the NPS, in April 2004 make it clear that Jordan is serious about family planning.</a:t>
            </a:r>
            <a:endParaRPr lang="en-US" sz="4400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4400" b="1" dirty="0" smtClean="0"/>
              <a:t>Less than fully functional public health systems</a:t>
            </a:r>
            <a:r>
              <a:rPr lang="en-US" sz="4400" dirty="0" smtClean="0"/>
              <a:t>,</a:t>
            </a:r>
          </a:p>
          <a:p>
            <a:pPr>
              <a:lnSpc>
                <a:spcPct val="80000"/>
              </a:lnSpc>
            </a:pPr>
            <a:r>
              <a:rPr lang="en-US" sz="4400" b="1" dirty="0" smtClean="0"/>
              <a:t>An unmet demand for high quality maternal - child health care services and information</a:t>
            </a:r>
            <a:r>
              <a:rPr lang="en-US" sz="4400" dirty="0" smtClean="0"/>
              <a:t>, </a:t>
            </a:r>
          </a:p>
          <a:p>
            <a:pPr>
              <a:lnSpc>
                <a:spcPct val="80000"/>
              </a:lnSpc>
            </a:pPr>
            <a:r>
              <a:rPr lang="en-US" sz="4400" b="1" dirty="0" smtClean="0"/>
              <a:t>A significant increase in the prevalence of chronic diseases</a:t>
            </a:r>
            <a:endParaRPr lang="ar-JO" sz="4400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Primary Health Care Initiatives Project</a:t>
            </a:r>
            <a:r>
              <a:rPr lang="en-US"/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380 PHC clinics </a:t>
            </a:r>
          </a:p>
          <a:p>
            <a:pPr algn="l" rtl="0"/>
            <a:r>
              <a:rPr lang="en-US"/>
              <a:t>Renovation and provision of furniture and specialized medical equipment</a:t>
            </a:r>
          </a:p>
          <a:p>
            <a:pPr algn="l" rtl="0"/>
            <a:r>
              <a:rPr lang="en-US"/>
              <a:t>Clinical training of service providers, </a:t>
            </a:r>
          </a:p>
          <a:p>
            <a:pPr algn="l" rtl="0"/>
            <a:r>
              <a:rPr lang="en-US"/>
              <a:t>Establishment of performance improvement review systems</a:t>
            </a:r>
          </a:p>
          <a:p>
            <a:pPr algn="l" rtl="0"/>
            <a:r>
              <a:rPr lang="en-US"/>
              <a:t>Improvement of the management information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smtClean="0"/>
              <a:t>Primary Health Care in Jordan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000" smtClean="0"/>
              <a:t/>
            </a:r>
            <a:br>
              <a:rPr lang="en-US" sz="2000" smtClean="0"/>
            </a:br>
            <a:r>
              <a:rPr lang="en-US" sz="2800" smtClean="0"/>
              <a:t>- It follows that for a community like JORDAN were </a:t>
            </a:r>
            <a:br>
              <a:rPr lang="en-US" sz="2800" smtClean="0"/>
            </a:br>
            <a:r>
              <a:rPr lang="en-US" sz="2800" smtClean="0"/>
              <a:t>- The population is small and highly urbanized .</a:t>
            </a:r>
            <a:br>
              <a:rPr lang="en-US" sz="2800" smtClean="0"/>
            </a:br>
            <a:r>
              <a:rPr lang="en-US" sz="2800" smtClean="0"/>
              <a:t>- Highly qualified medical personnel are abundant.</a:t>
            </a:r>
            <a:br>
              <a:rPr lang="en-US" sz="2800" smtClean="0"/>
            </a:br>
            <a:r>
              <a:rPr lang="en-US" sz="2800" smtClean="0"/>
              <a:t>- Intermediately qualified paramedical staff are scarce .</a:t>
            </a:r>
            <a:br>
              <a:rPr lang="en-US" sz="2800" smtClean="0"/>
            </a:br>
            <a:r>
              <a:rPr lang="en-US" sz="2800" smtClean="0"/>
              <a:t>-Piped water and safe waste disposal are almost universal </a:t>
            </a:r>
          </a:p>
          <a:p>
            <a:pPr eaLnBrk="1" hangingPunct="1">
              <a:defRPr/>
            </a:pPr>
            <a:endParaRPr 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smtClean="0"/>
              <a:t>Three main reasons for PHC in Jordan 1986 MOH study visits are :</a:t>
            </a:r>
            <a:r>
              <a:rPr lang="en-US" sz="3200" smtClean="0"/>
              <a:t/>
            </a:r>
            <a:br>
              <a:rPr lang="en-US" sz="3200" smtClean="0"/>
            </a:br>
            <a:endParaRPr lang="en-US" sz="3200" smtClean="0"/>
          </a:p>
        </p:txBody>
      </p:sp>
      <p:sp>
        <p:nvSpPr>
          <p:cNvPr id="103427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400" smtClean="0"/>
              <a:t>a. 33% respiratory diseases</a:t>
            </a:r>
            <a:br>
              <a:rPr lang="en-US" sz="4400" smtClean="0"/>
            </a:br>
            <a:r>
              <a:rPr lang="en-US" sz="4400" smtClean="0"/>
              <a:t>b. 14% infectious and parasitic diseases  </a:t>
            </a:r>
            <a:br>
              <a:rPr lang="en-US" sz="4400" smtClean="0"/>
            </a:br>
            <a:r>
              <a:rPr lang="en-US" sz="4400" smtClean="0"/>
              <a:t>c. 10% digestive diseases</a:t>
            </a:r>
          </a:p>
          <a:p>
            <a:pPr eaLnBrk="1" hangingPunct="1">
              <a:defRPr/>
            </a:pPr>
            <a:endParaRPr lang="en-US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ar-SA" smtClean="0"/>
              <a:t>مديرية الرعاية الصحية الاساسية </a:t>
            </a:r>
            <a:br>
              <a:rPr lang="ar-SA" smtClean="0"/>
            </a:br>
            <a:endParaRPr lang="en-US" smtClean="0"/>
          </a:p>
        </p:txBody>
      </p:sp>
      <p:graphicFrame>
        <p:nvGraphicFramePr>
          <p:cNvPr id="155651" name="Group 3"/>
          <p:cNvGraphicFramePr>
            <a:graphicFrameLocks noGrp="1"/>
          </p:cNvGraphicFramePr>
          <p:nvPr>
            <p:ph type="tbl" idx="1"/>
          </p:nvPr>
        </p:nvGraphicFramePr>
        <p:xfrm>
          <a:off x="445770" y="1371600"/>
          <a:ext cx="8393430" cy="5241926"/>
        </p:xfrm>
        <a:graphic>
          <a:graphicData uri="http://schemas.openxmlformats.org/drawingml/2006/table">
            <a:tbl>
              <a:tblPr rtl="1"/>
              <a:tblGrid>
                <a:gridCol w="2136775"/>
                <a:gridCol w="1889125"/>
                <a:gridCol w="1727200"/>
                <a:gridCol w="2432050"/>
                <a:gridCol w="208280"/>
              </a:tblGrid>
              <a:tr h="836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قسم النهوض بالصحة العامة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قسم صحة البيئة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قسم مكافحة الامراض السارية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قسم العيادات ومراكز الرعاية الصحية الاولية</a:t>
                      </a:r>
                      <a:r>
                        <a:rPr kumimoji="0" lang="ar-SA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4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الصحة المدرسية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الهندسة  الصحية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الملاريا والبلهارسيا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رعاية الامومة والطفولة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رقابة البيئة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الامراض الصدرية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قسم التدرن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التغذية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الصحة الصناعية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التطعيم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التثقيف الصحي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الاستقصاء الوبائي والصحة العامة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تمريض الصحة العامة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شعبة الاسهالات والكوليرا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5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شعبة الطب الرياضي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برنامج الايدز الوطني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>
              <a:defRPr/>
            </a:pPr>
            <a:r>
              <a:rPr lang="en-US" sz="4000">
                <a:latin typeface="+mj-lt"/>
                <a:ea typeface="+mj-ea"/>
                <a:cs typeface="+mj-cs"/>
              </a:rPr>
              <a:t>What would be the top 10 causes of their deaths? </a:t>
            </a:r>
          </a:p>
        </p:txBody>
      </p:sp>
      <p:sp>
        <p:nvSpPr>
          <p:cNvPr id="202755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0516" name="Picture 4" descr="Top 10 causes of death - low-income count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>
              <a:defRPr/>
            </a:pPr>
            <a:endParaRPr lang="en-GB">
              <a:latin typeface="+mj-lt"/>
              <a:ea typeface="+mj-ea"/>
              <a:cs typeface="+mj-cs"/>
            </a:endParaRPr>
          </a:p>
        </p:txBody>
      </p:sp>
      <p:sp>
        <p:nvSpPr>
          <p:cNvPr id="204803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2564" name="Picture 4" descr="Top 10 causes of death - middle-income countri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797050"/>
            <a:ext cx="83820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rrowheads="1"/>
          </p:cNvSpPr>
          <p:nvPr>
            <p:ph type="title" idx="4294967295"/>
          </p:nvPr>
        </p:nvSpPr>
        <p:spPr/>
        <p:txBody>
          <a:bodyPr anchorCtr="0"/>
          <a:lstStyle/>
          <a:p>
            <a:pPr>
              <a:defRPr/>
            </a:pPr>
            <a:r>
              <a:rPr lang="en-GB">
                <a:latin typeface="+mj-lt"/>
                <a:ea typeface="+mj-ea"/>
                <a:cs typeface="+mj-cs"/>
              </a:rPr>
              <a:t>9</a:t>
            </a:r>
          </a:p>
        </p:txBody>
      </p:sp>
      <p:sp>
        <p:nvSpPr>
          <p:cNvPr id="206851" name="Rectangle 3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24612" name="Picture 4" descr="fs310_graph3c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946400"/>
            <a:ext cx="883920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838200"/>
            <a:ext cx="8537575" cy="685800"/>
          </a:xfrm>
        </p:spPr>
        <p:txBody>
          <a:bodyPr/>
          <a:lstStyle/>
          <a:p>
            <a:pPr eaLnBrk="1" hangingPunct="1">
              <a:defRPr/>
            </a:pPr>
            <a:r>
              <a:rPr lang="ar-JO" sz="2000" b="1" smtClean="0"/>
              <a:t>الاسباب </a:t>
            </a:r>
            <a:r>
              <a:rPr lang="ar-JO" sz="2400" b="1" smtClean="0"/>
              <a:t>الرئيسية</a:t>
            </a:r>
            <a:r>
              <a:rPr lang="ar-JO" sz="2000" b="1" smtClean="0"/>
              <a:t> للوفاة في الاردن</a:t>
            </a:r>
            <a:br>
              <a:rPr lang="ar-JO" sz="2000" b="1" smtClean="0"/>
            </a:br>
            <a:r>
              <a:rPr lang="ar-JO" sz="2000" b="1" smtClean="0"/>
              <a:t>اما الاسباب الرئيسية للوفاة في الاردن لجميع الاعمار  فقد كانت عام 1979 كما يلي :-</a:t>
            </a:r>
            <a:endParaRPr lang="en-US" sz="2000" b="1" smtClean="0"/>
          </a:p>
        </p:txBody>
      </p:sp>
      <p:graphicFrame>
        <p:nvGraphicFramePr>
          <p:cNvPr id="156675" name="Group 3"/>
          <p:cNvGraphicFramePr>
            <a:graphicFrameLocks noGrp="1"/>
          </p:cNvGraphicFramePr>
          <p:nvPr>
            <p:ph type="tbl" idx="1"/>
          </p:nvPr>
        </p:nvGraphicFramePr>
        <p:xfrm>
          <a:off x="530225" y="1752600"/>
          <a:ext cx="7927975" cy="4830763"/>
        </p:xfrm>
        <a:graphic>
          <a:graphicData uri="http://schemas.openxmlformats.org/drawingml/2006/table">
            <a:tbl>
              <a:tblPr/>
              <a:tblGrid>
                <a:gridCol w="3963988"/>
                <a:gridCol w="3963987"/>
              </a:tblGrid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النسبة المئوية %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المرض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امراض القلب والدورة الدموية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امراض الجهاز التنفسي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الاسهالات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الحوادث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تعقيدات الحمل والولادة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السرطان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سوء التغذية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19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اخرى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المجموع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10243" name="Picture 3" descr="slide-8-72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228600"/>
            <a:ext cx="91440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304800"/>
            <a:ext cx="8461375" cy="762000"/>
          </a:xfrm>
        </p:spPr>
        <p:txBody>
          <a:bodyPr/>
          <a:lstStyle/>
          <a:p>
            <a:pPr eaLnBrk="1" hangingPunct="1">
              <a:defRPr/>
            </a:pPr>
            <a:r>
              <a:rPr lang="ar-SA" sz="2400" smtClean="0"/>
              <a:t>جدول رقم (54)</a:t>
            </a:r>
            <a:br>
              <a:rPr lang="ar-SA" sz="2400" smtClean="0"/>
            </a:br>
            <a:r>
              <a:rPr lang="ar-SA" sz="2400" smtClean="0"/>
              <a:t>اسباب الوفاة الرئيسية للبالغين موزعة</a:t>
            </a:r>
            <a:br>
              <a:rPr lang="ar-SA" sz="2400" smtClean="0"/>
            </a:br>
            <a:r>
              <a:rPr lang="ar-SA" sz="2400" smtClean="0"/>
              <a:t>بنسب مئوية حسب الجنس خلال عام 1991م</a:t>
            </a:r>
            <a:endParaRPr lang="en-US" sz="2400" smtClean="0"/>
          </a:p>
        </p:txBody>
      </p:sp>
      <p:graphicFrame>
        <p:nvGraphicFramePr>
          <p:cNvPr id="158723" name="Group 3"/>
          <p:cNvGraphicFramePr>
            <a:graphicFrameLocks noGrp="1"/>
          </p:cNvGraphicFramePr>
          <p:nvPr>
            <p:ph type="tbl" idx="1"/>
          </p:nvPr>
        </p:nvGraphicFramePr>
        <p:xfrm>
          <a:off x="0" y="1524000"/>
          <a:ext cx="9144000" cy="5334002"/>
        </p:xfrm>
        <a:graphic>
          <a:graphicData uri="http://schemas.openxmlformats.org/drawingml/2006/table">
            <a:tbl>
              <a:tblPr/>
              <a:tblGrid>
                <a:gridCol w="1306513"/>
                <a:gridCol w="1131887"/>
                <a:gridCol w="1143000"/>
                <a:gridCol w="1295400"/>
                <a:gridCol w="1066800"/>
                <a:gridCol w="1143000"/>
                <a:gridCol w="2057400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النسب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المجموع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النسبة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اناث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النسبة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ذكور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اسباب الوفاة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9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39.7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4470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34.5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1555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43.1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2915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امراض القلب والشرايين وضغط الدم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4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8.9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303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15.4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706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الحوادث بانواعها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339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137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202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الاورام الخبيثة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518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180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338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الالتهابات الرئوية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275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148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1.9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127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امراض الكلى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4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1.4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1.5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101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امراض الكبد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.3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امراض سارية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39.6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4460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46.7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2108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34.8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2352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اسباب غير محددة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11268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4510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100%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6758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ar-SA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المجموع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1600" smtClean="0">
                <a:cs typeface="Arial" charset="0"/>
              </a:rPr>
              <a:t>Proportionate Mortality Ratio by  order of magnitude</a:t>
            </a:r>
          </a:p>
        </p:txBody>
      </p:sp>
      <p:graphicFrame>
        <p:nvGraphicFramePr>
          <p:cNvPr id="160771" name="Group 3"/>
          <p:cNvGraphicFramePr>
            <a:graphicFrameLocks noGrp="1"/>
          </p:cNvGraphicFramePr>
          <p:nvPr>
            <p:ph type="tbl" idx="1"/>
          </p:nvPr>
        </p:nvGraphicFramePr>
        <p:xfrm>
          <a:off x="301625" y="685800"/>
          <a:ext cx="8537575" cy="6176013"/>
        </p:xfrm>
        <a:graphic>
          <a:graphicData uri="http://schemas.openxmlformats.org/drawingml/2006/table">
            <a:tbl>
              <a:tblPr/>
              <a:tblGrid>
                <a:gridCol w="4268788"/>
                <a:gridCol w="4268787"/>
              </a:tblGrid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Disease of circulatory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41.97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Neoplasm's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Accidents and adverse effects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Conditions origniating in the perinatal period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7.39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Disease of respiratory system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6.24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Congenital malformations, deformities and chromosomal abnormalities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Cause could not be determined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4.02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Cause of urinary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Diseases of digestive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III-defined and unknown causes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Infectious disease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Endocrine and metabolic disorders, diabetes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1.5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Diseases of the nervous system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Diseases of the blood and forming elements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1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Pregnancy , childbirth, and the puerperium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</a:rPr>
                        <a:t>0.11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latin typeface="Times New Roman"/>
                <a:ea typeface="Calibri"/>
                <a:cs typeface="Arial"/>
              </a:rPr>
              <a:t>Top 10 Causes of Death in Jordan</a:t>
            </a:r>
            <a:br>
              <a:rPr lang="en-US" sz="3600" dirty="0" smtClean="0">
                <a:latin typeface="Times New Roman"/>
                <a:ea typeface="Calibri"/>
                <a:cs typeface="Arial"/>
              </a:rPr>
            </a:br>
            <a:r>
              <a:rPr lang="en-US" sz="3600" dirty="0" smtClean="0">
                <a:latin typeface="Times New Roman"/>
                <a:ea typeface="Calibri"/>
                <a:cs typeface="Arial"/>
              </a:rPr>
              <a:t>center for disease control and prevention (CDC 2010) </a:t>
            </a:r>
            <a:endParaRPr lang="en-US" sz="3600" dirty="0">
              <a:latin typeface="Calibri"/>
              <a:ea typeface="Calibri"/>
              <a:cs typeface="Arial"/>
            </a:endParaRPr>
          </a:p>
        </p:txBody>
      </p:sp>
      <p:graphicFrame>
        <p:nvGraphicFramePr>
          <p:cNvPr id="4" name="Table Placeholder 3"/>
          <p:cNvGraphicFramePr>
            <a:graphicFrameLocks noGrp="1"/>
          </p:cNvGraphicFramePr>
          <p:nvPr>
            <p:ph type="tbl" idx="1"/>
          </p:nvPr>
        </p:nvGraphicFramePr>
        <p:xfrm>
          <a:off x="0" y="1828800"/>
          <a:ext cx="9144000" cy="5029198"/>
        </p:xfrm>
        <a:graphic>
          <a:graphicData uri="http://schemas.openxmlformats.org/drawingml/2006/table">
            <a:tbl>
              <a:tblPr/>
              <a:tblGrid>
                <a:gridCol w="4572000"/>
                <a:gridCol w="4572000"/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</a:tr>
              <a:tr h="762000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Ischemic Heart Disease        18%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6. Chronic Kidney Disease             4%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Cancer                                   15%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7. Road injuries                                4%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Stroke                                    12%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8. Lower-Respiratory infection        3%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Diabetes                                 7%        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Times New Roman"/>
                          <a:ea typeface="Calibri"/>
                          <a:cs typeface="Arial"/>
                        </a:rPr>
                        <a:t>9. Pre-Term Birth Complications     2%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3998"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Congenital Abnormalities      4%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Times New Roman"/>
                          <a:ea typeface="Calibri"/>
                          <a:cs typeface="Arial"/>
                        </a:rPr>
                        <a:t>10. Chronic Obstructive Pulmonary Disease                                              2%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FE8F06-2655-44B9-BD56-965965EF8664}" type="slidenum">
              <a:rPr lang="ru-RU"/>
              <a:pPr>
                <a:defRPr/>
              </a:pPr>
              <a:t>83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27740" y="2967335"/>
            <a:ext cx="728853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Thank you for your attention!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ar-JO" smtClean="0">
              <a:effectLst/>
            </a:endParaRPr>
          </a:p>
        </p:txBody>
      </p:sp>
      <p:pic>
        <p:nvPicPr>
          <p:cNvPr id="11268" name="Picture 4" descr="slide-9-7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1479</TotalTime>
  <Words>1277</Words>
  <Application>Microsoft PowerPoint</Application>
  <PresentationFormat>On-screen Show (4:3)</PresentationFormat>
  <Paragraphs>309</Paragraphs>
  <Slides>83</Slides>
  <Notes>48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84" baseType="lpstr">
      <vt:lpstr>Clouds</vt:lpstr>
      <vt:lpstr>بسم الله الرحمن الرحيم</vt:lpstr>
      <vt:lpstr>Dr. Samar AL-Sharif</vt:lpstr>
      <vt:lpstr>References: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What is Primary Health Care ?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Primary Health Care Reform</vt:lpstr>
      <vt:lpstr>Conclusion </vt:lpstr>
      <vt:lpstr>PHC team? </vt:lpstr>
      <vt:lpstr>Slide 54</vt:lpstr>
      <vt:lpstr>Slide 55</vt:lpstr>
      <vt:lpstr>Essential characteristics of team work :</vt:lpstr>
      <vt:lpstr>Current health status and health care in Jordan </vt:lpstr>
      <vt:lpstr>Slide 58</vt:lpstr>
      <vt:lpstr>Slide 59</vt:lpstr>
      <vt:lpstr>Slide 60</vt:lpstr>
      <vt:lpstr>Primary Health Care Provision in Jordan: Summary and Update</vt:lpstr>
      <vt:lpstr>Jordan Governorates</vt:lpstr>
      <vt:lpstr>Slide 63</vt:lpstr>
      <vt:lpstr>A country in demographic and fertility transition</vt:lpstr>
      <vt:lpstr>Slide 65</vt:lpstr>
      <vt:lpstr>Slide 66</vt:lpstr>
      <vt:lpstr>Slide 67</vt:lpstr>
      <vt:lpstr>Slide 68</vt:lpstr>
      <vt:lpstr>Challenges</vt:lpstr>
      <vt:lpstr>Slide 70</vt:lpstr>
      <vt:lpstr>Slide 71</vt:lpstr>
      <vt:lpstr>Primary Health Care Initiatives Project </vt:lpstr>
      <vt:lpstr>Primary Health Care in Jordan</vt:lpstr>
      <vt:lpstr>Three main reasons for PHC in Jordan 1986 MOH study visits are : </vt:lpstr>
      <vt:lpstr>مديرية الرعاية الصحية الاساسية  </vt:lpstr>
      <vt:lpstr>What would be the top 10 causes of their deaths? </vt:lpstr>
      <vt:lpstr>Slide 77</vt:lpstr>
      <vt:lpstr>9</vt:lpstr>
      <vt:lpstr>الاسباب الرئيسية للوفاة في الاردن اما الاسباب الرئيسية للوفاة في الاردن لجميع الاعمار  فقد كانت عام 1979 كما يلي :-</vt:lpstr>
      <vt:lpstr>جدول رقم (54) اسباب الوفاة الرئيسية للبالغين موزعة بنسب مئوية حسب الجنس خلال عام 1991م</vt:lpstr>
      <vt:lpstr>Proportionate Mortality Ratio by  order of magnitude</vt:lpstr>
      <vt:lpstr>Top 10 Causes of Death in Jordan center for disease control and prevention (CDC 2010) </vt:lpstr>
      <vt:lpstr>Slide 83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Health Care</dc:title>
  <dc:creator>heba</dc:creator>
  <cp:lastModifiedBy>...</cp:lastModifiedBy>
  <cp:revision>153</cp:revision>
  <dcterms:created xsi:type="dcterms:W3CDTF">2004-09-25T03:59:06Z</dcterms:created>
  <dcterms:modified xsi:type="dcterms:W3CDTF">2015-09-30T09:43:46Z</dcterms:modified>
</cp:coreProperties>
</file>