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66"/>
  </p:notesMasterIdLst>
  <p:sldIdLst>
    <p:sldId id="328" r:id="rId2"/>
    <p:sldId id="258" r:id="rId3"/>
    <p:sldId id="260" r:id="rId4"/>
    <p:sldId id="327" r:id="rId5"/>
    <p:sldId id="339" r:id="rId6"/>
    <p:sldId id="338" r:id="rId7"/>
    <p:sldId id="333" r:id="rId8"/>
    <p:sldId id="335" r:id="rId9"/>
    <p:sldId id="262" r:id="rId10"/>
    <p:sldId id="263" r:id="rId11"/>
    <p:sldId id="264" r:id="rId12"/>
    <p:sldId id="265" r:id="rId13"/>
    <p:sldId id="266" r:id="rId14"/>
    <p:sldId id="267" r:id="rId15"/>
    <p:sldId id="271" r:id="rId16"/>
    <p:sldId id="272" r:id="rId17"/>
    <p:sldId id="273" r:id="rId18"/>
    <p:sldId id="274" r:id="rId19"/>
    <p:sldId id="275" r:id="rId20"/>
    <p:sldId id="276" r:id="rId21"/>
    <p:sldId id="278" r:id="rId22"/>
    <p:sldId id="279" r:id="rId23"/>
    <p:sldId id="283" r:id="rId24"/>
    <p:sldId id="284" r:id="rId25"/>
    <p:sldId id="285" r:id="rId26"/>
    <p:sldId id="331" r:id="rId27"/>
    <p:sldId id="288" r:id="rId28"/>
    <p:sldId id="289" r:id="rId29"/>
    <p:sldId id="290" r:id="rId30"/>
    <p:sldId id="342" r:id="rId31"/>
    <p:sldId id="336" r:id="rId32"/>
    <p:sldId id="340" r:id="rId33"/>
    <p:sldId id="341"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6" r:id="rId49"/>
    <p:sldId id="307" r:id="rId50"/>
    <p:sldId id="309" r:id="rId51"/>
    <p:sldId id="310" r:id="rId52"/>
    <p:sldId id="332" r:id="rId53"/>
    <p:sldId id="311" r:id="rId54"/>
    <p:sldId id="312" r:id="rId55"/>
    <p:sldId id="315" r:id="rId56"/>
    <p:sldId id="316" r:id="rId57"/>
    <p:sldId id="317" r:id="rId58"/>
    <p:sldId id="319" r:id="rId59"/>
    <p:sldId id="320" r:id="rId60"/>
    <p:sldId id="322" r:id="rId61"/>
    <p:sldId id="323" r:id="rId62"/>
    <p:sldId id="324" r:id="rId63"/>
    <p:sldId id="325" r:id="rId64"/>
    <p:sldId id="32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E43C"/>
    <a:srgbClr val="FF5050"/>
    <a:srgbClr val="FBD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074" autoAdjust="0"/>
    <p:restoredTop sz="88849" autoAdjust="0"/>
  </p:normalViewPr>
  <p:slideViewPr>
    <p:cSldViewPr snapToGrid="0">
      <p:cViewPr varScale="1">
        <p:scale>
          <a:sx n="61" d="100"/>
          <a:sy n="61" d="100"/>
        </p:scale>
        <p:origin x="7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69031-DE39-46C5-BE26-BEDFA5B0953B}" type="datetimeFigureOut">
              <a:rPr lang="en-US" smtClean="0"/>
              <a:t>9/26/2016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2FD3D-3969-4421-B276-EF30219D7900}" type="slidenum">
              <a:rPr lang="en-US" smtClean="0"/>
              <a:t>‹#›</a:t>
            </a:fld>
            <a:endParaRPr lang="en-US"/>
          </a:p>
        </p:txBody>
      </p:sp>
    </p:spTree>
    <p:extLst>
      <p:ext uri="{BB962C8B-B14F-4D97-AF65-F5344CB8AC3E}">
        <p14:creationId xmlns:p14="http://schemas.microsoft.com/office/powerpoint/2010/main" val="87177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2FD3D-3969-4421-B276-EF30219D7900}" type="slidenum">
              <a:rPr lang="en-US" smtClean="0"/>
              <a:t>31</a:t>
            </a:fld>
            <a:endParaRPr lang="en-US"/>
          </a:p>
        </p:txBody>
      </p:sp>
    </p:spTree>
    <p:extLst>
      <p:ext uri="{BB962C8B-B14F-4D97-AF65-F5344CB8AC3E}">
        <p14:creationId xmlns:p14="http://schemas.microsoft.com/office/powerpoint/2010/main" val="230686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2FD3D-3969-4421-B276-EF30219D7900}" type="slidenum">
              <a:rPr lang="en-US" smtClean="0"/>
              <a:t>32</a:t>
            </a:fld>
            <a:endParaRPr lang="en-US"/>
          </a:p>
        </p:txBody>
      </p:sp>
    </p:spTree>
    <p:extLst>
      <p:ext uri="{BB962C8B-B14F-4D97-AF65-F5344CB8AC3E}">
        <p14:creationId xmlns:p14="http://schemas.microsoft.com/office/powerpoint/2010/main" val="31465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2FD3D-3969-4421-B276-EF30219D7900}" type="slidenum">
              <a:rPr lang="en-US" smtClean="0"/>
              <a:t>36</a:t>
            </a:fld>
            <a:endParaRPr lang="en-US"/>
          </a:p>
        </p:txBody>
      </p:sp>
    </p:spTree>
    <p:extLst>
      <p:ext uri="{BB962C8B-B14F-4D97-AF65-F5344CB8AC3E}">
        <p14:creationId xmlns:p14="http://schemas.microsoft.com/office/powerpoint/2010/main" val="1943021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EE967B-950A-43EF-B1D2-FB2DA9F8E327}" type="slidenum">
              <a:rPr lang="en-US" altLang="en-US">
                <a:solidFill>
                  <a:srgbClr val="000000"/>
                </a:solidFill>
              </a:rPr>
              <a:pPr/>
              <a:t>48</a:t>
            </a:fld>
            <a:endParaRPr lang="en-US" altLang="en-US">
              <a:solidFill>
                <a:srgbClr val="000000"/>
              </a:solidFill>
            </a:endParaRPr>
          </a:p>
        </p:txBody>
      </p:sp>
      <p:sp>
        <p:nvSpPr>
          <p:cNvPr id="56323" name="Slide Image Placeholder 1"/>
          <p:cNvSpPr>
            <a:spLocks noGrp="1" noRot="1" noChangeAspect="1" noTextEdit="1"/>
          </p:cNvSpPr>
          <p:nvPr>
            <p:ph type="sldImg"/>
          </p:nvPr>
        </p:nvSpPr>
        <p:spPr>
          <a:ln/>
        </p:spPr>
      </p:sp>
      <p:sp>
        <p:nvSpPr>
          <p:cNvPr id="56324" name="Notes Placeholder 2"/>
          <p:cNvSpPr>
            <a:spLocks noGrp="1"/>
          </p:cNvSpPr>
          <p:nvPr>
            <p:ph type="body" idx="1"/>
          </p:nvPr>
        </p:nvSpPr>
        <p:spPr>
          <a:noFill/>
        </p:spPr>
        <p:txBody>
          <a:bodyPr/>
          <a:lstStyle/>
          <a:p>
            <a:pPr eaLnBrk="1" hangingPunct="1"/>
            <a:endParaRPr lang="ar-JO" altLang="en-US" smtClean="0"/>
          </a:p>
        </p:txBody>
      </p:sp>
      <p:sp>
        <p:nvSpPr>
          <p:cNvPr id="563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3962049D-8B9E-4C47-8ADD-140F58D75E91}" type="slidenum">
              <a:rPr lang="en-US" altLang="en-US">
                <a:solidFill>
                  <a:srgbClr val="000000"/>
                </a:solidFill>
                <a:latin typeface="Tahoma" panose="020B0604030504040204" pitchFamily="34" charset="0"/>
              </a:rPr>
              <a:pPr fontAlgn="base">
                <a:spcBef>
                  <a:spcPct val="0"/>
                </a:spcBef>
                <a:spcAft>
                  <a:spcPct val="0"/>
                </a:spcAft>
              </a:pPr>
              <a:t>48</a:t>
            </a:fld>
            <a:endParaRPr lang="en-US" altLang="en-US">
              <a:solidFill>
                <a:srgbClr val="000000"/>
              </a:solidFill>
              <a:latin typeface="Tahoma" panose="020B0604030504040204" pitchFamily="34" charset="0"/>
            </a:endParaRPr>
          </a:p>
        </p:txBody>
      </p:sp>
    </p:spTree>
    <p:extLst>
      <p:ext uri="{BB962C8B-B14F-4D97-AF65-F5344CB8AC3E}">
        <p14:creationId xmlns:p14="http://schemas.microsoft.com/office/powerpoint/2010/main" val="336581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a:defRPr/>
            </a:pPr>
            <a:fld id="{20E634F0-F59B-48B6-9AA5-3B984D0A6E7D}" type="slidenum">
              <a:rPr lang="ar-JO"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869054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en-US">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en-US">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694CF1D8-94B8-4A24-A481-84A1E1E36C32}" type="slidenum">
              <a:rPr lang="ar-JO"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6512030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94CF1D8-94B8-4A24-A481-84A1E1E36C32}" type="slidenum">
              <a:rPr lang="ar-JO"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15908814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94CF1D8-94B8-4A24-A481-84A1E1E36C32}" type="slidenum">
              <a:rPr lang="ar-JO" altLang="en-US" smtClean="0">
                <a:solidFill>
                  <a:srgbClr val="FFFFFF"/>
                </a:solidFill>
              </a:rPr>
              <a:pPr fontAlgn="base">
                <a:spcBef>
                  <a:spcPct val="0"/>
                </a:spcBef>
                <a:spcAft>
                  <a:spcPct val="0"/>
                </a:spcAft>
                <a:defRPr/>
              </a:pPr>
              <a:t>‹#›</a:t>
            </a:fld>
            <a:endParaRPr lang="en-US" altLang="en-US">
              <a:solidFill>
                <a:srgbClr val="FFFFFF"/>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245508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94CF1D8-94B8-4A24-A481-84A1E1E36C32}" type="slidenum">
              <a:rPr lang="ar-JO"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16492813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fontAlgn="base">
              <a:spcBef>
                <a:spcPct val="0"/>
              </a:spcBef>
              <a:spcAft>
                <a:spcPct val="0"/>
              </a:spcAft>
              <a:defRPr/>
            </a:pPr>
            <a:endParaRPr lang="en-US" altLang="en-US">
              <a:solidFill>
                <a:srgbClr val="FFFFFF"/>
              </a:solidFill>
            </a:endParaRPr>
          </a:p>
        </p:txBody>
      </p:sp>
      <p:sp>
        <p:nvSpPr>
          <p:cNvPr id="4" name="Footer Placeholder 4"/>
          <p:cNvSpPr>
            <a:spLocks noGrp="1"/>
          </p:cNvSpPr>
          <p:nvPr>
            <p:ph type="ftr" sz="quarter" idx="11"/>
          </p:nvPr>
        </p:nvSpPr>
        <p:spPr/>
        <p:txBody>
          <a:bodyPr/>
          <a:lstStyle/>
          <a:p>
            <a:pPr fontAlgn="base">
              <a:spcBef>
                <a:spcPct val="0"/>
              </a:spcBef>
              <a:spcAft>
                <a:spcPct val="0"/>
              </a:spcAft>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94CF1D8-94B8-4A24-A481-84A1E1E36C32}" type="slidenum">
              <a:rPr lang="ar-JO"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9649356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fontAlgn="base">
              <a:spcBef>
                <a:spcPct val="0"/>
              </a:spcBef>
              <a:spcAft>
                <a:spcPct val="0"/>
              </a:spcAft>
              <a:defRPr/>
            </a:pPr>
            <a:endParaRPr lang="en-US" altLang="en-US">
              <a:solidFill>
                <a:srgbClr val="FFFFFF"/>
              </a:solidFill>
            </a:endParaRPr>
          </a:p>
        </p:txBody>
      </p:sp>
      <p:sp>
        <p:nvSpPr>
          <p:cNvPr id="4" name="Footer Placeholder 4"/>
          <p:cNvSpPr>
            <a:spLocks noGrp="1"/>
          </p:cNvSpPr>
          <p:nvPr>
            <p:ph type="ftr" sz="quarter" idx="11"/>
          </p:nvPr>
        </p:nvSpPr>
        <p:spPr/>
        <p:txBody>
          <a:bodyPr/>
          <a:lstStyle/>
          <a:p>
            <a:pPr fontAlgn="base">
              <a:spcBef>
                <a:spcPct val="0"/>
              </a:spcBef>
              <a:spcAft>
                <a:spcPct val="0"/>
              </a:spcAft>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94CF1D8-94B8-4A24-A481-84A1E1E36C32}" type="slidenum">
              <a:rPr lang="ar-JO"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6000332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a:defRPr/>
            </a:pPr>
            <a:fld id="{657BFC91-734D-4AF6-BA5E-ECECAFADF13F}" type="slidenum">
              <a:rPr lang="ar-JO"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6971599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a:defRPr/>
            </a:pPr>
            <a:fld id="{51EF82A9-8E24-447A-AD2C-F6303536DE2B}" type="slidenum">
              <a:rPr lang="ar-JO"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6567230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a:defRPr/>
            </a:pPr>
            <a:fld id="{7F6F56C8-463B-4197-9758-D36A4DC99A9B}" type="slidenum">
              <a:rPr lang="ar-JO"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78551603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a:defRPr/>
            </a:pPr>
            <a:fld id="{C1A19A0E-1DA5-4D32-9B22-A65F189B938E}" type="slidenum">
              <a:rPr lang="ar-JO"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914577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ltLang="en-US">
              <a:solidFill>
                <a:srgbClr val="FFFFFF"/>
              </a:solidFill>
            </a:endParaRPr>
          </a:p>
        </p:txBody>
      </p:sp>
      <p:sp>
        <p:nvSpPr>
          <p:cNvPr id="7" name="Slide Number Placeholder 6"/>
          <p:cNvSpPr>
            <a:spLocks noGrp="1"/>
          </p:cNvSpPr>
          <p:nvPr>
            <p:ph type="sldNum" sz="quarter" idx="12"/>
          </p:nvPr>
        </p:nvSpPr>
        <p:spPr/>
        <p:txBody>
          <a:bodyPr/>
          <a:lstStyle/>
          <a:p>
            <a:pPr>
              <a:defRPr/>
            </a:pPr>
            <a:fld id="{0A0B0C46-1409-473D-8233-BE3E3DCD02AB}" type="slidenum">
              <a:rPr lang="ar-JO"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337827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ltLang="en-US">
              <a:solidFill>
                <a:srgbClr val="FFFFFF"/>
              </a:solidFill>
            </a:endParaRPr>
          </a:p>
        </p:txBody>
      </p:sp>
      <p:sp>
        <p:nvSpPr>
          <p:cNvPr id="9" name="Slide Number Placeholder 8"/>
          <p:cNvSpPr>
            <a:spLocks noGrp="1"/>
          </p:cNvSpPr>
          <p:nvPr>
            <p:ph type="sldNum" sz="quarter" idx="12"/>
          </p:nvPr>
        </p:nvSpPr>
        <p:spPr/>
        <p:txBody>
          <a:bodyPr/>
          <a:lstStyle/>
          <a:p>
            <a:pPr>
              <a:defRPr/>
            </a:pPr>
            <a:fld id="{52273A11-58B7-4C11-B9CC-354AA678B07D}" type="slidenum">
              <a:rPr lang="ar-JO"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01000334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ltLang="en-US">
              <a:solidFill>
                <a:srgbClr val="FFFFFF"/>
              </a:solidFill>
            </a:endParaRPr>
          </a:p>
        </p:txBody>
      </p:sp>
      <p:sp>
        <p:nvSpPr>
          <p:cNvPr id="5" name="Footer Placeholder 3"/>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4"/>
          <p:cNvSpPr>
            <a:spLocks noGrp="1"/>
          </p:cNvSpPr>
          <p:nvPr>
            <p:ph type="sldNum" sz="quarter" idx="12"/>
          </p:nvPr>
        </p:nvSpPr>
        <p:spPr/>
        <p:txBody>
          <a:bodyPr/>
          <a:lstStyle/>
          <a:p>
            <a:pPr>
              <a:defRPr/>
            </a:pPr>
            <a:fld id="{63D4DA9E-63BD-48D8-A5FA-C516C85881BA}" type="slidenum">
              <a:rPr lang="ar-JO"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354316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ltLang="en-US">
              <a:solidFill>
                <a:srgbClr val="FFFFFF"/>
              </a:solidFill>
            </a:endParaRPr>
          </a:p>
        </p:txBody>
      </p:sp>
      <p:sp>
        <p:nvSpPr>
          <p:cNvPr id="5" name="Footer Placeholder 2"/>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3"/>
          <p:cNvSpPr>
            <a:spLocks noGrp="1"/>
          </p:cNvSpPr>
          <p:nvPr>
            <p:ph type="sldNum" sz="quarter" idx="12"/>
          </p:nvPr>
        </p:nvSpPr>
        <p:spPr/>
        <p:txBody>
          <a:bodyPr/>
          <a:lstStyle/>
          <a:p>
            <a:pPr>
              <a:defRPr/>
            </a:pPr>
            <a:fld id="{B8B96E58-CB4D-4B78-990E-A355B337E998}" type="slidenum">
              <a:rPr lang="ar-JO"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2058650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pPr>
              <a:defRPr/>
            </a:pPr>
            <a:endParaRPr lang="en-US" altLang="en-US">
              <a:solidFill>
                <a:srgbClr val="FFFFFF"/>
              </a:solidFill>
            </a:endParaRPr>
          </a:p>
        </p:txBody>
      </p:sp>
      <p:sp>
        <p:nvSpPr>
          <p:cNvPr id="5" name="Footer Placeholder 5"/>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6"/>
          <p:cNvSpPr>
            <a:spLocks noGrp="1"/>
          </p:cNvSpPr>
          <p:nvPr>
            <p:ph type="sldNum" sz="quarter" idx="12"/>
          </p:nvPr>
        </p:nvSpPr>
        <p:spPr/>
        <p:txBody>
          <a:bodyPr/>
          <a:lstStyle/>
          <a:p>
            <a:pPr>
              <a:defRPr/>
            </a:pPr>
            <a:fld id="{59AB7873-38FF-4A92-9596-118150F54D34}" type="slidenum">
              <a:rPr lang="ar-JO"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9482196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ltLang="en-US">
              <a:solidFill>
                <a:srgbClr val="FFFFFF"/>
              </a:solidFill>
            </a:endParaRPr>
          </a:p>
        </p:txBody>
      </p:sp>
      <p:sp>
        <p:nvSpPr>
          <p:cNvPr id="7" name="Slide Number Placeholder 6"/>
          <p:cNvSpPr>
            <a:spLocks noGrp="1"/>
          </p:cNvSpPr>
          <p:nvPr>
            <p:ph type="sldNum" sz="quarter" idx="12"/>
          </p:nvPr>
        </p:nvSpPr>
        <p:spPr/>
        <p:txBody>
          <a:bodyPr/>
          <a:lstStyle/>
          <a:p>
            <a:pPr>
              <a:defRPr/>
            </a:pPr>
            <a:fld id="{110CC45A-F60C-4AAB-862D-253B20ABCBBA}" type="slidenum">
              <a:rPr lang="ar-JO"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7717082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fontAlgn="base">
              <a:spcBef>
                <a:spcPct val="0"/>
              </a:spcBef>
              <a:spcAft>
                <a:spcPct val="0"/>
              </a:spcAft>
              <a:defRPr/>
            </a:pPr>
            <a:endParaRPr lang="en-US" altLang="en-US">
              <a:solidFill>
                <a:srgbClr val="FFFFFF"/>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fontAlgn="base">
              <a:spcBef>
                <a:spcPct val="0"/>
              </a:spcBef>
              <a:spcAft>
                <a:spcPct val="0"/>
              </a:spcAft>
              <a:defRPr/>
            </a:pPr>
            <a:fld id="{694CF1D8-94B8-4A24-A481-84A1E1E36C32}" type="slidenum">
              <a:rPr lang="ar-JO"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13343215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254" y="945525"/>
            <a:ext cx="6735353" cy="1608489"/>
          </a:xfrm>
        </p:spPr>
        <p:txBody>
          <a:bodyPr/>
          <a:lstStyle/>
          <a:p>
            <a:r>
              <a:rPr lang="en-US" sz="8000" b="1" dirty="0" smtClean="0"/>
              <a:t>Demography</a:t>
            </a:r>
            <a:endParaRPr lang="en-US" sz="8000" b="1" dirty="0"/>
          </a:p>
        </p:txBody>
      </p:sp>
      <p:sp>
        <p:nvSpPr>
          <p:cNvPr id="3" name="Subtitle 2"/>
          <p:cNvSpPr>
            <a:spLocks noGrp="1"/>
          </p:cNvSpPr>
          <p:nvPr>
            <p:ph type="subTitle" idx="1"/>
          </p:nvPr>
        </p:nvSpPr>
        <p:spPr>
          <a:xfrm>
            <a:off x="485254" y="4449651"/>
            <a:ext cx="9869360" cy="2408349"/>
          </a:xfrm>
        </p:spPr>
        <p:txBody>
          <a:bodyPr>
            <a:normAutofit/>
          </a:bodyPr>
          <a:lstStyle/>
          <a:p>
            <a:r>
              <a:rPr lang="en-US" sz="2800" b="1" dirty="0" smtClean="0"/>
              <a:t>Dr. Sireen M. Alkhaldi</a:t>
            </a:r>
          </a:p>
          <a:p>
            <a:r>
              <a:rPr lang="en-US" sz="2800" b="1" dirty="0" smtClean="0"/>
              <a:t>Department of Family and Community Medicine</a:t>
            </a:r>
          </a:p>
          <a:p>
            <a:r>
              <a:rPr lang="en-US" sz="2800" b="1" dirty="0" smtClean="0"/>
              <a:t>Community Medicine Course</a:t>
            </a:r>
          </a:p>
          <a:p>
            <a:r>
              <a:rPr lang="en-US" sz="2800" b="1" dirty="0" smtClean="0"/>
              <a:t>Faculty of Medicine/ The University of Jordan</a:t>
            </a:r>
            <a:endParaRPr lang="en-US" sz="2800" b="1" dirty="0"/>
          </a:p>
        </p:txBody>
      </p:sp>
      <p:pic>
        <p:nvPicPr>
          <p:cNvPr id="5" name="Picture 4"/>
          <p:cNvPicPr>
            <a:picLocks noChangeAspect="1"/>
          </p:cNvPicPr>
          <p:nvPr/>
        </p:nvPicPr>
        <p:blipFill>
          <a:blip r:embed="rId2"/>
          <a:stretch>
            <a:fillRect/>
          </a:stretch>
        </p:blipFill>
        <p:spPr>
          <a:xfrm>
            <a:off x="7835461" y="1737976"/>
            <a:ext cx="4129749" cy="2726866"/>
          </a:xfrm>
          <a:prstGeom prst="rect">
            <a:avLst/>
          </a:prstGeom>
        </p:spPr>
      </p:pic>
    </p:spTree>
    <p:extLst>
      <p:ext uri="{BB962C8B-B14F-4D97-AF65-F5344CB8AC3E}">
        <p14:creationId xmlns:p14="http://schemas.microsoft.com/office/powerpoint/2010/main" val="23709832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961697" y="373488"/>
            <a:ext cx="9089137" cy="759854"/>
          </a:xfrm>
        </p:spPr>
        <p:txBody>
          <a:bodyPr/>
          <a:lstStyle/>
          <a:p>
            <a:pPr eaLnBrk="1" hangingPunct="1">
              <a:defRPr/>
            </a:pPr>
            <a:r>
              <a:rPr lang="en-US" altLang="en-US" sz="4400" b="1" dirty="0" smtClean="0">
                <a:solidFill>
                  <a:srgbClr val="98E43C"/>
                </a:solidFill>
              </a:rPr>
              <a:t>Fertility</a:t>
            </a:r>
          </a:p>
        </p:txBody>
      </p:sp>
      <p:sp>
        <p:nvSpPr>
          <p:cNvPr id="102403" name="Rectangle 3"/>
          <p:cNvSpPr>
            <a:spLocks noGrp="1" noChangeArrowheads="1"/>
          </p:cNvSpPr>
          <p:nvPr>
            <p:ph idx="1"/>
          </p:nvPr>
        </p:nvSpPr>
        <p:spPr>
          <a:xfrm>
            <a:off x="798411" y="1436914"/>
            <a:ext cx="10778546" cy="4751614"/>
          </a:xfrm>
        </p:spPr>
        <p:txBody>
          <a:bodyPr>
            <a:noAutofit/>
          </a:bodyPr>
          <a:lstStyle/>
          <a:p>
            <a:pPr marL="0" indent="0">
              <a:lnSpc>
                <a:spcPct val="120000"/>
              </a:lnSpc>
              <a:spcBef>
                <a:spcPts val="0"/>
              </a:spcBef>
              <a:buNone/>
              <a:defRPr/>
            </a:pPr>
            <a:r>
              <a:rPr lang="en-US" altLang="en-US" sz="3200" b="1" dirty="0" smtClean="0"/>
              <a:t>Fertility is the number of live births women have.</a:t>
            </a:r>
          </a:p>
          <a:p>
            <a:pPr>
              <a:lnSpc>
                <a:spcPct val="120000"/>
              </a:lnSpc>
              <a:spcBef>
                <a:spcPts val="0"/>
              </a:spcBef>
              <a:defRPr/>
            </a:pPr>
            <a:r>
              <a:rPr lang="en-US" altLang="en-US" sz="3200" b="1" dirty="0" smtClean="0"/>
              <a:t>Total Fertility Rate (TFR): is the average number of children that would be born to a woman by the time she ends childbearing. </a:t>
            </a:r>
          </a:p>
          <a:p>
            <a:r>
              <a:rPr lang="en-US" sz="3200" dirty="0"/>
              <a:t>The </a:t>
            </a:r>
            <a:r>
              <a:rPr lang="en-US" sz="3600" b="1" dirty="0">
                <a:solidFill>
                  <a:srgbClr val="98E43C"/>
                </a:solidFill>
              </a:rPr>
              <a:t>TFR</a:t>
            </a:r>
            <a:r>
              <a:rPr lang="en-US" sz="3200" dirty="0"/>
              <a:t> is one of the most useful indicators of fertility because it </a:t>
            </a:r>
            <a:r>
              <a:rPr lang="en-US" sz="3200" dirty="0" smtClean="0"/>
              <a:t>gives the </a:t>
            </a:r>
            <a:r>
              <a:rPr lang="en-US" sz="3200" dirty="0"/>
              <a:t>best picture of how many children women are currently having.</a:t>
            </a:r>
            <a:r>
              <a:rPr lang="en-US" altLang="en-US" sz="3200" b="1" dirty="0" smtClean="0"/>
              <a:t> </a:t>
            </a:r>
          </a:p>
          <a:p>
            <a:pPr algn="l" rtl="0" eaLnBrk="1" hangingPunct="1">
              <a:lnSpc>
                <a:spcPct val="120000"/>
              </a:lnSpc>
              <a:spcBef>
                <a:spcPts val="0"/>
              </a:spcBef>
              <a:defRPr/>
            </a:pPr>
            <a:r>
              <a:rPr lang="en-US" altLang="en-US" sz="3200" b="1" dirty="0" smtClean="0"/>
              <a:t>The average for </a:t>
            </a:r>
            <a:r>
              <a:rPr lang="en-US" altLang="en-US" sz="3200" b="1" dirty="0"/>
              <a:t>the world it is </a:t>
            </a:r>
            <a:r>
              <a:rPr lang="en-US" altLang="en-US" sz="3200" b="1" dirty="0" smtClean="0"/>
              <a:t>2.9</a:t>
            </a:r>
          </a:p>
          <a:p>
            <a:pPr algn="l" rtl="0" eaLnBrk="1" hangingPunct="1">
              <a:lnSpc>
                <a:spcPct val="120000"/>
              </a:lnSpc>
              <a:spcBef>
                <a:spcPts val="0"/>
              </a:spcBef>
              <a:defRPr/>
            </a:pPr>
            <a:r>
              <a:rPr lang="en-US" altLang="en-US" sz="3200" b="1" dirty="0" smtClean="0"/>
              <a:t>In Jordan total fertility rate is 3.5 (JPHS, 2012).</a:t>
            </a:r>
            <a:endParaRPr lang="en-US" altLang="en-US" sz="3200" b="1" dirty="0"/>
          </a:p>
        </p:txBody>
      </p:sp>
    </p:spTree>
    <p:extLst>
      <p:ext uri="{BB962C8B-B14F-4D97-AF65-F5344CB8AC3E}">
        <p14:creationId xmlns:p14="http://schemas.microsoft.com/office/powerpoint/2010/main" val="251122921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24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0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0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0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P spid="10240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940160" y="278435"/>
            <a:ext cx="9063378" cy="825151"/>
          </a:xfrm>
        </p:spPr>
        <p:txBody>
          <a:bodyPr/>
          <a:lstStyle/>
          <a:p>
            <a:pPr eaLnBrk="1" hangingPunct="1">
              <a:defRPr/>
            </a:pPr>
            <a:r>
              <a:rPr lang="en-US" altLang="en-US" sz="4400" b="1" dirty="0" smtClean="0">
                <a:solidFill>
                  <a:srgbClr val="98E43C"/>
                </a:solidFill>
              </a:rPr>
              <a:t>Fecundity</a:t>
            </a:r>
          </a:p>
        </p:txBody>
      </p:sp>
      <p:sp>
        <p:nvSpPr>
          <p:cNvPr id="103427" name="Rectangle 3"/>
          <p:cNvSpPr>
            <a:spLocks noGrp="1" noChangeArrowheads="1"/>
          </p:cNvSpPr>
          <p:nvPr>
            <p:ph idx="1"/>
          </p:nvPr>
        </p:nvSpPr>
        <p:spPr>
          <a:xfrm>
            <a:off x="940159" y="1240971"/>
            <a:ext cx="10586434" cy="4114800"/>
          </a:xfrm>
        </p:spPr>
        <p:txBody>
          <a:bodyPr>
            <a:normAutofit/>
          </a:bodyPr>
          <a:lstStyle/>
          <a:p>
            <a:pPr algn="l" rtl="0" eaLnBrk="1" hangingPunct="1">
              <a:buFont typeface="Wingdings" panose="05000000000000000000" pitchFamily="2" charset="2"/>
              <a:buNone/>
              <a:defRPr/>
            </a:pPr>
            <a:r>
              <a:rPr lang="en-US" altLang="en-US" sz="3600" b="1" dirty="0" smtClean="0"/>
              <a:t>The physiological ability of women to reproduce.</a:t>
            </a:r>
          </a:p>
          <a:p>
            <a:pPr algn="l" rtl="0" eaLnBrk="1" hangingPunct="1">
              <a:defRPr/>
            </a:pPr>
            <a:r>
              <a:rPr lang="en-US" altLang="en-US" sz="3200" b="1" dirty="0" smtClean="0"/>
              <a:t>Some are infecund due to disease or genetic dysfunction.</a:t>
            </a:r>
          </a:p>
          <a:p>
            <a:pPr algn="l" rtl="0" eaLnBrk="1" hangingPunct="1">
              <a:defRPr/>
            </a:pPr>
            <a:r>
              <a:rPr lang="en-US" altLang="en-US" sz="3200" b="1" dirty="0" smtClean="0"/>
              <a:t>Mothers could be infecund when they breastfeed. </a:t>
            </a:r>
          </a:p>
          <a:p>
            <a:pPr algn="l" rtl="0" eaLnBrk="1" hangingPunct="1">
              <a:defRPr/>
            </a:pPr>
            <a:r>
              <a:rPr lang="en-US" altLang="en-US" sz="3200" b="1" dirty="0" smtClean="0"/>
              <a:t>For individuals, fecundity ranges between 0-30 children.</a:t>
            </a:r>
          </a:p>
          <a:p>
            <a:pPr algn="l" rtl="0" eaLnBrk="1" hangingPunct="1">
              <a:defRPr/>
            </a:pPr>
            <a:endParaRPr lang="en-US" altLang="en-US" sz="3200" b="1" dirty="0" smtClean="0"/>
          </a:p>
        </p:txBody>
      </p:sp>
      <p:pic>
        <p:nvPicPr>
          <p:cNvPr id="2" name="Picture 1"/>
          <p:cNvPicPr>
            <a:picLocks noChangeAspect="1"/>
          </p:cNvPicPr>
          <p:nvPr/>
        </p:nvPicPr>
        <p:blipFill>
          <a:blip r:embed="rId2"/>
          <a:stretch>
            <a:fillRect/>
          </a:stretch>
        </p:blipFill>
        <p:spPr>
          <a:xfrm>
            <a:off x="4390216" y="4806442"/>
            <a:ext cx="3686320" cy="2051558"/>
          </a:xfrm>
          <a:prstGeom prst="rect">
            <a:avLst/>
          </a:prstGeom>
        </p:spPr>
      </p:pic>
    </p:spTree>
    <p:extLst>
      <p:ext uri="{BB962C8B-B14F-4D97-AF65-F5344CB8AC3E}">
        <p14:creationId xmlns:p14="http://schemas.microsoft.com/office/powerpoint/2010/main" val="290184104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46111" y="450762"/>
            <a:ext cx="9404723" cy="806538"/>
          </a:xfrm>
        </p:spPr>
        <p:txBody>
          <a:bodyPr/>
          <a:lstStyle/>
          <a:p>
            <a:pPr eaLnBrk="1" hangingPunct="1">
              <a:defRPr/>
            </a:pPr>
            <a:r>
              <a:rPr lang="en-US" altLang="en-US" sz="4400" b="1" dirty="0">
                <a:solidFill>
                  <a:srgbClr val="98E43C"/>
                </a:solidFill>
              </a:rPr>
              <a:t>Factors </a:t>
            </a:r>
            <a:r>
              <a:rPr lang="en-US" altLang="en-US" sz="4400" b="1" dirty="0" smtClean="0">
                <a:solidFill>
                  <a:srgbClr val="98E43C"/>
                </a:solidFill>
              </a:rPr>
              <a:t>Affecting fertility </a:t>
            </a:r>
            <a:r>
              <a:rPr lang="en-US" altLang="en-US" sz="4000" b="1" dirty="0" smtClean="0">
                <a:solidFill>
                  <a:srgbClr val="98E43C"/>
                </a:solidFill>
              </a:rPr>
              <a:t/>
            </a:r>
            <a:br>
              <a:rPr lang="en-US" altLang="en-US" sz="4000" b="1" dirty="0" smtClean="0">
                <a:solidFill>
                  <a:srgbClr val="98E43C"/>
                </a:solidFill>
              </a:rPr>
            </a:br>
            <a:endParaRPr lang="en-US" altLang="en-US" sz="4000" b="1" dirty="0">
              <a:solidFill>
                <a:schemeClr val="tx1"/>
              </a:solidFill>
            </a:endParaRPr>
          </a:p>
        </p:txBody>
      </p:sp>
      <p:sp>
        <p:nvSpPr>
          <p:cNvPr id="104451" name="Rectangle 3"/>
          <p:cNvSpPr>
            <a:spLocks noGrp="1" noChangeArrowheads="1"/>
          </p:cNvSpPr>
          <p:nvPr>
            <p:ph idx="1"/>
          </p:nvPr>
        </p:nvSpPr>
        <p:spPr>
          <a:xfrm>
            <a:off x="646111" y="1757965"/>
            <a:ext cx="11208432" cy="4887763"/>
          </a:xfrm>
        </p:spPr>
        <p:txBody>
          <a:bodyPr>
            <a:normAutofit/>
          </a:bodyPr>
          <a:lstStyle/>
          <a:p>
            <a:pPr algn="l" rtl="0" eaLnBrk="1" hangingPunct="1">
              <a:buFont typeface="Wingdings" panose="05000000000000000000" pitchFamily="2" charset="2"/>
              <a:buNone/>
              <a:defRPr/>
            </a:pPr>
            <a:r>
              <a:rPr lang="en-US" altLang="en-US" sz="3200" b="1" dirty="0" smtClean="0"/>
              <a:t> </a:t>
            </a:r>
            <a:r>
              <a:rPr lang="en-US" altLang="en-US" sz="3200" b="1" dirty="0" smtClean="0">
                <a:solidFill>
                  <a:srgbClr val="FBD947"/>
                </a:solidFill>
              </a:rPr>
              <a:t> </a:t>
            </a:r>
            <a:r>
              <a:rPr lang="en-US" altLang="en-US" sz="3200" b="1" dirty="0" smtClean="0"/>
              <a:t>What are the factors that may influence fertility?</a:t>
            </a:r>
          </a:p>
          <a:p>
            <a:pPr algn="l" rtl="0" eaLnBrk="1" hangingPunct="1">
              <a:buFont typeface="Wingdings" panose="05000000000000000000" pitchFamily="2" charset="2"/>
              <a:buNone/>
              <a:defRPr/>
            </a:pPr>
            <a:r>
              <a:rPr lang="en-US" altLang="en-US" sz="3200" b="1" dirty="0" smtClean="0"/>
              <a:t>	</a:t>
            </a:r>
            <a:r>
              <a:rPr lang="en-US" altLang="en-US" sz="3600" b="1" dirty="0" smtClean="0">
                <a:solidFill>
                  <a:srgbClr val="FF5050"/>
                </a:solidFill>
              </a:rPr>
              <a:t>Cultural, social, economic, and health factors interfere with the process of human reproduction.</a:t>
            </a:r>
          </a:p>
          <a:p>
            <a:pPr>
              <a:defRPr/>
            </a:pPr>
            <a:r>
              <a:rPr lang="en-US" altLang="en-US" sz="3200" b="1" dirty="0" smtClean="0"/>
              <a:t>These factors </a:t>
            </a:r>
            <a:r>
              <a:rPr lang="en-US" altLang="en-US" sz="3200" b="1" dirty="0"/>
              <a:t>operate in different </a:t>
            </a:r>
            <a:r>
              <a:rPr lang="en-US" altLang="en-US" sz="3200" b="1" dirty="0" smtClean="0"/>
              <a:t>societies in different ways. </a:t>
            </a:r>
            <a:r>
              <a:rPr lang="en-US" altLang="en-US" sz="3200" b="1" dirty="0"/>
              <a:t>The relative importance of </a:t>
            </a:r>
            <a:r>
              <a:rPr lang="en-US" altLang="en-US" sz="3200" b="1" dirty="0" smtClean="0"/>
              <a:t>these </a:t>
            </a:r>
            <a:r>
              <a:rPr lang="en-US" altLang="en-US" sz="3200" b="1" dirty="0"/>
              <a:t>factors </a:t>
            </a:r>
            <a:r>
              <a:rPr lang="en-US" altLang="en-US" sz="3200" b="1" dirty="0" smtClean="0"/>
              <a:t>varies by </a:t>
            </a:r>
            <a:r>
              <a:rPr lang="en-US" altLang="en-US" sz="3200" b="1" dirty="0"/>
              <a:t>society</a:t>
            </a:r>
            <a:r>
              <a:rPr lang="en-US" altLang="en-US" sz="4000" b="1" dirty="0"/>
              <a:t>.</a:t>
            </a:r>
          </a:p>
          <a:p>
            <a:pPr marL="0" indent="0">
              <a:buNone/>
              <a:defRPr/>
            </a:pPr>
            <a:endParaRPr lang="en-US" altLang="en-US" sz="3000" b="1" dirty="0" smtClean="0"/>
          </a:p>
        </p:txBody>
      </p:sp>
    </p:spTree>
    <p:extLst>
      <p:ext uri="{BB962C8B-B14F-4D97-AF65-F5344CB8AC3E}">
        <p14:creationId xmlns:p14="http://schemas.microsoft.com/office/powerpoint/2010/main" val="375670644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45130" y="279298"/>
            <a:ext cx="9404723" cy="1400530"/>
          </a:xfrm>
        </p:spPr>
        <p:txBody>
          <a:bodyPr/>
          <a:lstStyle/>
          <a:p>
            <a:pPr eaLnBrk="1" hangingPunct="1">
              <a:defRPr/>
            </a:pPr>
            <a:r>
              <a:rPr lang="en-US" altLang="en-US" sz="4400" b="1" dirty="0">
                <a:solidFill>
                  <a:srgbClr val="98E43C"/>
                </a:solidFill>
              </a:rPr>
              <a:t>Factors </a:t>
            </a:r>
            <a:r>
              <a:rPr lang="en-US" altLang="en-US" sz="4400" b="1" dirty="0" smtClean="0">
                <a:solidFill>
                  <a:srgbClr val="98E43C"/>
                </a:solidFill>
              </a:rPr>
              <a:t>Affecting fertility </a:t>
            </a:r>
            <a:br>
              <a:rPr lang="en-US" altLang="en-US" sz="4400" b="1" dirty="0" smtClean="0">
                <a:solidFill>
                  <a:srgbClr val="98E43C"/>
                </a:solidFill>
              </a:rPr>
            </a:br>
            <a:r>
              <a:rPr lang="en-US" altLang="en-US" sz="4400" b="1" dirty="0" smtClean="0">
                <a:solidFill>
                  <a:srgbClr val="98E43C"/>
                </a:solidFill>
              </a:rPr>
              <a:t>(general factors): </a:t>
            </a:r>
            <a:endParaRPr lang="en-US" altLang="en-US" sz="4000" b="1" dirty="0">
              <a:solidFill>
                <a:schemeClr val="tx1"/>
              </a:solidFill>
            </a:endParaRPr>
          </a:p>
        </p:txBody>
      </p:sp>
      <p:sp>
        <p:nvSpPr>
          <p:cNvPr id="105475" name="Rectangle 3"/>
          <p:cNvSpPr>
            <a:spLocks noGrp="1" noChangeArrowheads="1"/>
          </p:cNvSpPr>
          <p:nvPr>
            <p:ph idx="1"/>
          </p:nvPr>
        </p:nvSpPr>
        <p:spPr>
          <a:xfrm>
            <a:off x="645130" y="2047741"/>
            <a:ext cx="10698824" cy="4417453"/>
          </a:xfrm>
        </p:spPr>
        <p:txBody>
          <a:bodyPr>
            <a:normAutofit/>
          </a:bodyPr>
          <a:lstStyle/>
          <a:p>
            <a:pPr lvl="0">
              <a:buClr>
                <a:srgbClr val="ACD433"/>
              </a:buClr>
              <a:defRPr/>
            </a:pPr>
            <a:r>
              <a:rPr lang="en-US" altLang="en-US" sz="3000" b="1" dirty="0">
                <a:solidFill>
                  <a:prstClr val="white"/>
                </a:solidFill>
              </a:rPr>
              <a:t>Cultural values</a:t>
            </a:r>
            <a:r>
              <a:rPr lang="en-US" altLang="en-US" sz="3000" dirty="0">
                <a:solidFill>
                  <a:prstClr val="white"/>
                </a:solidFill>
              </a:rPr>
              <a:t> e.g. ( Does the society value large or small families</a:t>
            </a:r>
            <a:r>
              <a:rPr lang="en-US" altLang="en-US" sz="3000" dirty="0" smtClean="0">
                <a:solidFill>
                  <a:prstClr val="white"/>
                </a:solidFill>
              </a:rPr>
              <a:t>?)</a:t>
            </a:r>
            <a:endParaRPr lang="en-US" altLang="en-US" b="1" dirty="0" smtClean="0"/>
          </a:p>
          <a:p>
            <a:pPr algn="l" rtl="0" eaLnBrk="1" hangingPunct="1">
              <a:defRPr/>
            </a:pPr>
            <a:r>
              <a:rPr lang="en-US" altLang="en-US" sz="3200" b="1" dirty="0" smtClean="0"/>
              <a:t>Social roles</a:t>
            </a:r>
            <a:r>
              <a:rPr lang="en-US" altLang="en-US" sz="3200" dirty="0" smtClean="0"/>
              <a:t>: ( Is the wife primarily a child bearer or a child </a:t>
            </a:r>
            <a:r>
              <a:rPr lang="en-US" altLang="en-US" sz="3200" dirty="0" err="1" smtClean="0"/>
              <a:t>rearer</a:t>
            </a:r>
            <a:r>
              <a:rPr lang="en-US" altLang="en-US" sz="3200" dirty="0" smtClean="0"/>
              <a:t> ?)</a:t>
            </a:r>
          </a:p>
          <a:p>
            <a:pPr algn="l" rtl="0" eaLnBrk="1" hangingPunct="1">
              <a:defRPr/>
            </a:pPr>
            <a:r>
              <a:rPr lang="en-US" altLang="en-US" sz="3200" b="1" dirty="0" smtClean="0"/>
              <a:t>Economic</a:t>
            </a:r>
            <a:r>
              <a:rPr lang="en-US" altLang="en-US" sz="3200" dirty="0" smtClean="0"/>
              <a:t> ( Do parents rely on children to look after them in old age?)</a:t>
            </a:r>
          </a:p>
          <a:p>
            <a:pPr algn="l" rtl="0" eaLnBrk="1" hangingPunct="1">
              <a:defRPr/>
            </a:pPr>
            <a:r>
              <a:rPr lang="en-US" altLang="en-US" sz="3200" b="1" dirty="0" smtClean="0"/>
              <a:t>Health</a:t>
            </a:r>
            <a:r>
              <a:rPr lang="en-US" altLang="en-US" sz="3200" dirty="0" smtClean="0"/>
              <a:t> ( what is the prevalence of </a:t>
            </a:r>
            <a:r>
              <a:rPr lang="en-US" altLang="en-US" sz="3200" dirty="0" err="1" smtClean="0"/>
              <a:t>gonorrehea</a:t>
            </a:r>
            <a:r>
              <a:rPr lang="en-US" altLang="en-US" sz="3200" dirty="0" smtClean="0"/>
              <a:t> in a population ), that will impair fecundity. </a:t>
            </a:r>
          </a:p>
          <a:p>
            <a:pPr algn="l" eaLnBrk="1" hangingPunct="1">
              <a:defRPr/>
            </a:pPr>
            <a:endParaRPr lang="en-US" altLang="en-US" sz="3200" dirty="0" smtClean="0"/>
          </a:p>
        </p:txBody>
      </p:sp>
    </p:spTree>
    <p:extLst>
      <p:ext uri="{BB962C8B-B14F-4D97-AF65-F5344CB8AC3E}">
        <p14:creationId xmlns:p14="http://schemas.microsoft.com/office/powerpoint/2010/main" val="23943122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70170" y="184927"/>
            <a:ext cx="9404723" cy="961293"/>
          </a:xfrm>
        </p:spPr>
        <p:txBody>
          <a:bodyPr/>
          <a:lstStyle/>
          <a:p>
            <a:pPr eaLnBrk="1" hangingPunct="1">
              <a:defRPr/>
            </a:pPr>
            <a:r>
              <a:rPr lang="en-US" altLang="en-US" sz="4000" b="1" dirty="0" smtClean="0">
                <a:solidFill>
                  <a:srgbClr val="98E43C"/>
                </a:solidFill>
              </a:rPr>
              <a:t>Proximate </a:t>
            </a:r>
            <a:r>
              <a:rPr lang="en-US" altLang="en-US" sz="4000" b="1" dirty="0">
                <a:solidFill>
                  <a:srgbClr val="98E43C"/>
                </a:solidFill>
              </a:rPr>
              <a:t>determinants of fertility</a:t>
            </a:r>
          </a:p>
        </p:txBody>
      </p:sp>
      <p:sp>
        <p:nvSpPr>
          <p:cNvPr id="106499" name="Rectangle 3"/>
          <p:cNvSpPr>
            <a:spLocks noGrp="1" noChangeArrowheads="1"/>
          </p:cNvSpPr>
          <p:nvPr>
            <p:ph idx="1"/>
          </p:nvPr>
        </p:nvSpPr>
        <p:spPr>
          <a:xfrm>
            <a:off x="682580" y="1043189"/>
            <a:ext cx="10779617" cy="5582992"/>
          </a:xfrm>
        </p:spPr>
        <p:txBody>
          <a:bodyPr>
            <a:normAutofit/>
          </a:bodyPr>
          <a:lstStyle/>
          <a:p>
            <a:pPr marL="0" indent="0">
              <a:lnSpc>
                <a:spcPct val="120000"/>
              </a:lnSpc>
              <a:buNone/>
              <a:defRPr/>
            </a:pPr>
            <a:r>
              <a:rPr lang="en-US" altLang="en-US" sz="3000" dirty="0" smtClean="0"/>
              <a:t>Fertility is affected by cultural, social, economic, and health factors. Most of these factors operate </a:t>
            </a:r>
            <a:r>
              <a:rPr lang="en-US" altLang="en-US" sz="3000" b="1" dirty="0" smtClean="0"/>
              <a:t>(indirectly) </a:t>
            </a:r>
            <a:r>
              <a:rPr lang="en-US" altLang="en-US" sz="3000" dirty="0" smtClean="0"/>
              <a:t>through </a:t>
            </a:r>
            <a:r>
              <a:rPr lang="en-US" altLang="en-US" sz="3000" b="1" dirty="0" smtClean="0"/>
              <a:t>4</a:t>
            </a:r>
            <a:r>
              <a:rPr lang="en-US" altLang="en-US" sz="3000" dirty="0" smtClean="0"/>
              <a:t> other factors which </a:t>
            </a:r>
            <a:r>
              <a:rPr lang="en-US" altLang="en-US" sz="2800" dirty="0"/>
              <a:t>explain nearly all variation in fertility levels among </a:t>
            </a:r>
            <a:r>
              <a:rPr lang="en-US" altLang="en-US" sz="2800" dirty="0" smtClean="0"/>
              <a:t>populations </a:t>
            </a:r>
            <a:r>
              <a:rPr lang="en-US" altLang="en-US" sz="3000" dirty="0" smtClean="0"/>
              <a:t>and have a </a:t>
            </a:r>
            <a:r>
              <a:rPr lang="en-US" altLang="en-US" sz="2800" b="1" dirty="0" smtClean="0"/>
              <a:t>direct</a:t>
            </a:r>
            <a:r>
              <a:rPr lang="en-US" altLang="en-US" sz="3000" dirty="0" smtClean="0"/>
              <a:t> biological effect on fertility:</a:t>
            </a:r>
          </a:p>
          <a:p>
            <a:pPr marL="514350" indent="-514350" algn="l" rtl="0" eaLnBrk="1" hangingPunct="1">
              <a:lnSpc>
                <a:spcPct val="120000"/>
              </a:lnSpc>
              <a:spcBef>
                <a:spcPts val="0"/>
              </a:spcBef>
              <a:buAutoNum type="arabicPeriod"/>
              <a:defRPr/>
            </a:pPr>
            <a:r>
              <a:rPr lang="en-US" altLang="en-US" sz="3000" b="1" dirty="0" smtClean="0"/>
              <a:t>The proportion of women in sexual union.</a:t>
            </a:r>
          </a:p>
          <a:p>
            <a:pPr marL="514350" indent="-514350" algn="l" rtl="0" eaLnBrk="1" hangingPunct="1">
              <a:lnSpc>
                <a:spcPct val="120000"/>
              </a:lnSpc>
              <a:spcBef>
                <a:spcPts val="0"/>
              </a:spcBef>
              <a:buAutoNum type="arabicPeriod"/>
              <a:defRPr/>
            </a:pPr>
            <a:r>
              <a:rPr lang="en-US" altLang="en-US" sz="3000" b="1" dirty="0" smtClean="0"/>
              <a:t>The percentage of women using contraception</a:t>
            </a:r>
          </a:p>
          <a:p>
            <a:pPr marL="514350" indent="-514350" algn="l" rtl="0" eaLnBrk="1" hangingPunct="1">
              <a:lnSpc>
                <a:spcPct val="120000"/>
              </a:lnSpc>
              <a:spcBef>
                <a:spcPts val="0"/>
              </a:spcBef>
              <a:buAutoNum type="arabicPeriod"/>
              <a:defRPr/>
            </a:pPr>
            <a:r>
              <a:rPr lang="en-US" altLang="en-US" sz="3000" b="1" dirty="0" smtClean="0"/>
              <a:t>The proportion of women who are not currently fecund (primarily because of breastfeeding).</a:t>
            </a:r>
          </a:p>
          <a:p>
            <a:pPr marL="514350" indent="-514350" algn="l" rtl="0" eaLnBrk="1" hangingPunct="1">
              <a:spcBef>
                <a:spcPts val="0"/>
              </a:spcBef>
              <a:buAutoNum type="arabicPeriod"/>
              <a:defRPr/>
            </a:pPr>
            <a:r>
              <a:rPr lang="en-US" altLang="en-US" sz="3000" b="1" dirty="0" smtClean="0"/>
              <a:t>The level of induced abortion.</a:t>
            </a:r>
            <a:endParaRPr lang="en-US" altLang="en-US" sz="3600" b="1" dirty="0" smtClean="0"/>
          </a:p>
        </p:txBody>
      </p:sp>
    </p:spTree>
    <p:extLst>
      <p:ext uri="{BB962C8B-B14F-4D97-AF65-F5344CB8AC3E}">
        <p14:creationId xmlns:p14="http://schemas.microsoft.com/office/powerpoint/2010/main" val="34845356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62776" y="697417"/>
            <a:ext cx="10133506" cy="1400530"/>
          </a:xfrm>
        </p:spPr>
        <p:txBody>
          <a:bodyPr/>
          <a:lstStyle/>
          <a:p>
            <a:pPr eaLnBrk="1" hangingPunct="1">
              <a:defRPr/>
            </a:pPr>
            <a:r>
              <a:rPr lang="en-US" altLang="en-US" sz="4800" b="1" dirty="0" smtClean="0">
                <a:solidFill>
                  <a:srgbClr val="98E43C"/>
                </a:solidFill>
              </a:rPr>
              <a:t>Proximate determinants of fertility</a:t>
            </a:r>
            <a:endParaRPr lang="en-US" altLang="en-US" sz="4800" b="1" dirty="0">
              <a:solidFill>
                <a:srgbClr val="98E43C"/>
              </a:solidFill>
            </a:endParaRPr>
          </a:p>
        </p:txBody>
      </p:sp>
      <p:sp>
        <p:nvSpPr>
          <p:cNvPr id="110595" name="Rectangle 3"/>
          <p:cNvSpPr>
            <a:spLocks noGrp="1" noChangeArrowheads="1"/>
          </p:cNvSpPr>
          <p:nvPr>
            <p:ph idx="1"/>
          </p:nvPr>
        </p:nvSpPr>
        <p:spPr>
          <a:xfrm>
            <a:off x="816921" y="2284913"/>
            <a:ext cx="9585434" cy="4558899"/>
          </a:xfrm>
        </p:spPr>
        <p:txBody>
          <a:bodyPr>
            <a:normAutofit/>
          </a:bodyPr>
          <a:lstStyle/>
          <a:p>
            <a:pPr algn="l" rtl="0" eaLnBrk="1" hangingPunct="1">
              <a:lnSpc>
                <a:spcPct val="90000"/>
              </a:lnSpc>
              <a:defRPr/>
            </a:pPr>
            <a:r>
              <a:rPr lang="en-US" altLang="en-US" sz="3200" dirty="0" smtClean="0"/>
              <a:t>In US. and most developed countries </a:t>
            </a:r>
            <a:r>
              <a:rPr lang="en-US" altLang="en-US" sz="3200" b="1" i="1" dirty="0" smtClean="0"/>
              <a:t>contraceptive use and abortion</a:t>
            </a:r>
            <a:r>
              <a:rPr lang="en-US" altLang="en-US" sz="3200" dirty="0" smtClean="0"/>
              <a:t> are the most important proximate determinants. The US, Brazil, Australia, and few East and South East Asia countries have contraceptive use rates of &gt;= 75%.</a:t>
            </a:r>
          </a:p>
          <a:p>
            <a:pPr algn="l" rtl="0" eaLnBrk="1" hangingPunct="1">
              <a:lnSpc>
                <a:spcPct val="90000"/>
              </a:lnSpc>
              <a:defRPr/>
            </a:pPr>
            <a:r>
              <a:rPr lang="en-US" altLang="en-US" sz="3200" dirty="0" smtClean="0"/>
              <a:t>The latest figure in Jordan is 42% for modern methods use( DHS report, 2012).</a:t>
            </a:r>
          </a:p>
        </p:txBody>
      </p:sp>
    </p:spTree>
    <p:extLst>
      <p:ext uri="{BB962C8B-B14F-4D97-AF65-F5344CB8AC3E}">
        <p14:creationId xmlns:p14="http://schemas.microsoft.com/office/powerpoint/2010/main" val="301532839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819178" y="708338"/>
            <a:ext cx="9404723" cy="764738"/>
          </a:xfrm>
        </p:spPr>
        <p:txBody>
          <a:bodyPr/>
          <a:lstStyle/>
          <a:p>
            <a:pPr>
              <a:defRPr/>
            </a:pPr>
            <a:r>
              <a:rPr lang="en-US" altLang="en-US" sz="4400" b="1" dirty="0" smtClean="0">
                <a:solidFill>
                  <a:srgbClr val="98E43C"/>
                </a:solidFill>
              </a:rPr>
              <a:t>Proximate determinants of fertility</a:t>
            </a:r>
            <a:endParaRPr lang="en-US" altLang="en-US" dirty="0" smtClean="0"/>
          </a:p>
        </p:txBody>
      </p:sp>
      <p:sp>
        <p:nvSpPr>
          <p:cNvPr id="136195" name="Rectangle 3"/>
          <p:cNvSpPr>
            <a:spLocks noGrp="1" noChangeArrowheads="1"/>
          </p:cNvSpPr>
          <p:nvPr>
            <p:ph idx="1"/>
          </p:nvPr>
        </p:nvSpPr>
        <p:spPr>
          <a:xfrm>
            <a:off x="1167276" y="2041746"/>
            <a:ext cx="9805524" cy="4593020"/>
          </a:xfrm>
        </p:spPr>
        <p:txBody>
          <a:bodyPr>
            <a:normAutofit/>
          </a:bodyPr>
          <a:lstStyle/>
          <a:p>
            <a:pPr algn="l" rtl="0" eaLnBrk="1" hangingPunct="1">
              <a:defRPr/>
            </a:pPr>
            <a:r>
              <a:rPr lang="en-US" altLang="en-US" sz="3800" b="1" dirty="0"/>
              <a:t>Spain </a:t>
            </a:r>
            <a:r>
              <a:rPr lang="en-US" altLang="en-US" sz="3800" dirty="0"/>
              <a:t>recorded </a:t>
            </a:r>
            <a:r>
              <a:rPr lang="en-US" altLang="en-US" sz="3800" b="1" dirty="0"/>
              <a:t>the lowest fertility rate</a:t>
            </a:r>
            <a:r>
              <a:rPr lang="en-US" altLang="en-US" sz="3800" dirty="0"/>
              <a:t> in a nation 1.15 births per woman of </a:t>
            </a:r>
            <a:r>
              <a:rPr lang="en-US" altLang="en-US" sz="3800" dirty="0" smtClean="0"/>
              <a:t>reproductive </a:t>
            </a:r>
            <a:r>
              <a:rPr lang="en-US" altLang="en-US" sz="3800" dirty="0"/>
              <a:t>age. Basically due to 72% using contraceptives. </a:t>
            </a:r>
            <a:endParaRPr lang="en-US" altLang="en-US" sz="3800" dirty="0" smtClean="0"/>
          </a:p>
          <a:p>
            <a:pPr algn="l" rtl="0" eaLnBrk="1" hangingPunct="1">
              <a:defRPr/>
            </a:pPr>
            <a:r>
              <a:rPr lang="en-US" altLang="en-US" sz="3800" b="1" dirty="0" smtClean="0"/>
              <a:t>Russia</a:t>
            </a:r>
            <a:r>
              <a:rPr lang="en-US" altLang="en-US" sz="3800" dirty="0" smtClean="0"/>
              <a:t> </a:t>
            </a:r>
            <a:r>
              <a:rPr lang="en-US" altLang="en-US" sz="3800" dirty="0"/>
              <a:t>achieved low fertility rates due to having easier access to </a:t>
            </a:r>
            <a:r>
              <a:rPr lang="en-US" altLang="en-US" sz="3800" b="1" dirty="0"/>
              <a:t>abortion.</a:t>
            </a:r>
          </a:p>
          <a:p>
            <a:pPr algn="l" rtl="0" eaLnBrk="1" hangingPunct="1">
              <a:defRPr/>
            </a:pPr>
            <a:endParaRPr lang="en-US" altLang="en-US" sz="4000" dirty="0"/>
          </a:p>
          <a:p>
            <a:pPr eaLnBrk="1" hangingPunct="1">
              <a:defRPr/>
            </a:pPr>
            <a:endParaRPr lang="en-US" altLang="en-US" sz="4000" dirty="0"/>
          </a:p>
        </p:txBody>
      </p:sp>
    </p:spTree>
    <p:extLst>
      <p:ext uri="{BB962C8B-B14F-4D97-AF65-F5344CB8AC3E}">
        <p14:creationId xmlns:p14="http://schemas.microsoft.com/office/powerpoint/2010/main" val="388859499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45130" y="279297"/>
            <a:ext cx="9404723" cy="934648"/>
          </a:xfrm>
        </p:spPr>
        <p:txBody>
          <a:bodyPr/>
          <a:lstStyle/>
          <a:p>
            <a:pPr eaLnBrk="1" hangingPunct="1">
              <a:defRPr/>
            </a:pPr>
            <a:r>
              <a:rPr lang="en-US" altLang="en-US" sz="4400" b="1" dirty="0" smtClean="0">
                <a:solidFill>
                  <a:srgbClr val="98E43C"/>
                </a:solidFill>
              </a:rPr>
              <a:t>Proximate determinants</a:t>
            </a:r>
          </a:p>
        </p:txBody>
      </p:sp>
      <p:sp>
        <p:nvSpPr>
          <p:cNvPr id="111619" name="Rectangle 3"/>
          <p:cNvSpPr>
            <a:spLocks noGrp="1" noChangeArrowheads="1"/>
          </p:cNvSpPr>
          <p:nvPr>
            <p:ph idx="1"/>
          </p:nvPr>
        </p:nvSpPr>
        <p:spPr>
          <a:xfrm>
            <a:off x="645130" y="1403131"/>
            <a:ext cx="10721808" cy="5092261"/>
          </a:xfrm>
        </p:spPr>
        <p:txBody>
          <a:bodyPr/>
          <a:lstStyle/>
          <a:p>
            <a:pPr algn="l" rtl="0" eaLnBrk="1" hangingPunct="1">
              <a:lnSpc>
                <a:spcPct val="90000"/>
              </a:lnSpc>
              <a:defRPr/>
            </a:pPr>
            <a:r>
              <a:rPr lang="en-US" altLang="en-US" sz="3600" dirty="0" smtClean="0"/>
              <a:t>When contraceptive and abortion prevalence rates are low, the postpartum infecundity and marriage determinants are more important.</a:t>
            </a:r>
          </a:p>
          <a:p>
            <a:pPr algn="l" rtl="0" eaLnBrk="1" hangingPunct="1">
              <a:lnSpc>
                <a:spcPct val="90000"/>
              </a:lnSpc>
              <a:defRPr/>
            </a:pPr>
            <a:r>
              <a:rPr lang="en-US" altLang="en-US" sz="3600" b="1" dirty="0">
                <a:solidFill>
                  <a:srgbClr val="98E43C"/>
                </a:solidFill>
              </a:rPr>
              <a:t>African countries</a:t>
            </a:r>
            <a:r>
              <a:rPr lang="en-US" altLang="en-US" sz="3600" dirty="0" smtClean="0"/>
              <a:t>:</a:t>
            </a:r>
          </a:p>
          <a:p>
            <a:pPr algn="l" rtl="0" eaLnBrk="1" hangingPunct="1">
              <a:lnSpc>
                <a:spcPct val="90000"/>
              </a:lnSpc>
              <a:buFont typeface="Wingdings" panose="05000000000000000000" pitchFamily="2" charset="2"/>
              <a:buNone/>
              <a:defRPr/>
            </a:pPr>
            <a:r>
              <a:rPr lang="en-US" altLang="en-US" sz="3600" dirty="0" smtClean="0"/>
              <a:t>	women marry early and bring more children, but they breast feed for 2-3 years, thus prolonging the period of infecundity following childbirth</a:t>
            </a:r>
            <a:r>
              <a:rPr lang="en-US" altLang="en-US" dirty="0" smtClean="0"/>
              <a:t>. </a:t>
            </a:r>
          </a:p>
        </p:txBody>
      </p:sp>
    </p:spTree>
    <p:extLst>
      <p:ext uri="{BB962C8B-B14F-4D97-AF65-F5344CB8AC3E}">
        <p14:creationId xmlns:p14="http://schemas.microsoft.com/office/powerpoint/2010/main" val="61538529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194445" y="889088"/>
            <a:ext cx="9404723" cy="867103"/>
          </a:xfrm>
        </p:spPr>
        <p:txBody>
          <a:bodyPr/>
          <a:lstStyle/>
          <a:p>
            <a:pPr eaLnBrk="1" hangingPunct="1">
              <a:defRPr/>
            </a:pPr>
            <a:r>
              <a:rPr lang="en-US" altLang="en-US" sz="4800" b="1" dirty="0" smtClean="0">
                <a:solidFill>
                  <a:srgbClr val="98E43C"/>
                </a:solidFill>
              </a:rPr>
              <a:t>Proximate determinants of fertility</a:t>
            </a:r>
          </a:p>
        </p:txBody>
      </p:sp>
      <p:sp>
        <p:nvSpPr>
          <p:cNvPr id="112643" name="Rectangle 3"/>
          <p:cNvSpPr>
            <a:spLocks noGrp="1" noChangeArrowheads="1"/>
          </p:cNvSpPr>
          <p:nvPr>
            <p:ph idx="1"/>
          </p:nvPr>
        </p:nvSpPr>
        <p:spPr>
          <a:xfrm>
            <a:off x="1194445" y="2962141"/>
            <a:ext cx="8946541" cy="3775655"/>
          </a:xfrm>
        </p:spPr>
        <p:txBody>
          <a:bodyPr>
            <a:normAutofit/>
          </a:bodyPr>
          <a:lstStyle/>
          <a:p>
            <a:pPr algn="l" rtl="0" eaLnBrk="1" hangingPunct="1">
              <a:defRPr/>
            </a:pPr>
            <a:r>
              <a:rPr lang="en-US" altLang="en-US" sz="3200" dirty="0"/>
              <a:t>Others abstain as long as women are breast feeding. </a:t>
            </a:r>
          </a:p>
          <a:p>
            <a:pPr algn="l" rtl="0" eaLnBrk="1" hangingPunct="1">
              <a:defRPr/>
            </a:pPr>
            <a:r>
              <a:rPr lang="en-US" altLang="en-US" sz="3200" dirty="0"/>
              <a:t>Polygamy and being away form home </a:t>
            </a:r>
          </a:p>
          <a:p>
            <a:pPr algn="l" rtl="0" eaLnBrk="1" hangingPunct="1">
              <a:defRPr/>
            </a:pPr>
            <a:r>
              <a:rPr lang="en-US" altLang="en-US" sz="3200" dirty="0"/>
              <a:t>Sexually transmitted diseases affect fecundity. </a:t>
            </a:r>
          </a:p>
          <a:p>
            <a:pPr marL="0" indent="0" algn="l" rtl="0" eaLnBrk="1" hangingPunct="1">
              <a:buNone/>
              <a:defRPr/>
            </a:pPr>
            <a:endParaRPr lang="en-US" altLang="en-US" sz="3600" dirty="0"/>
          </a:p>
        </p:txBody>
      </p:sp>
    </p:spTree>
    <p:extLst>
      <p:ext uri="{BB962C8B-B14F-4D97-AF65-F5344CB8AC3E}">
        <p14:creationId xmlns:p14="http://schemas.microsoft.com/office/powerpoint/2010/main" val="384749991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45130" y="263531"/>
            <a:ext cx="9404723" cy="1400530"/>
          </a:xfrm>
        </p:spPr>
        <p:txBody>
          <a:bodyPr/>
          <a:lstStyle/>
          <a:p>
            <a:pPr eaLnBrk="1" hangingPunct="1">
              <a:defRPr/>
            </a:pPr>
            <a:r>
              <a:rPr lang="en-US" altLang="en-US" sz="4400" b="1" dirty="0">
                <a:solidFill>
                  <a:srgbClr val="98E43C"/>
                </a:solidFill>
              </a:rPr>
              <a:t>Fertility Measurement </a:t>
            </a:r>
            <a:br>
              <a:rPr lang="en-US" altLang="en-US" sz="4400" b="1" dirty="0">
                <a:solidFill>
                  <a:srgbClr val="98E43C"/>
                </a:solidFill>
              </a:rPr>
            </a:br>
            <a:r>
              <a:rPr lang="en-US" altLang="en-US" sz="4400" dirty="0">
                <a:solidFill>
                  <a:srgbClr val="98E43C"/>
                </a:solidFill>
              </a:rPr>
              <a:t>Birth </a:t>
            </a:r>
            <a:r>
              <a:rPr lang="en-US" altLang="en-US" sz="4400" dirty="0" smtClean="0">
                <a:solidFill>
                  <a:srgbClr val="98E43C"/>
                </a:solidFill>
              </a:rPr>
              <a:t>Rate (Crude Birth Rate)</a:t>
            </a:r>
            <a:endParaRPr lang="en-US" altLang="en-US" sz="4400" dirty="0">
              <a:solidFill>
                <a:srgbClr val="98E43C"/>
              </a:solidFill>
            </a:endParaRPr>
          </a:p>
        </p:txBody>
      </p:sp>
      <p:sp>
        <p:nvSpPr>
          <p:cNvPr id="122883" name="Rectangle 3"/>
          <p:cNvSpPr>
            <a:spLocks noGrp="1" noChangeArrowheads="1"/>
          </p:cNvSpPr>
          <p:nvPr>
            <p:ph idx="1"/>
          </p:nvPr>
        </p:nvSpPr>
        <p:spPr>
          <a:xfrm>
            <a:off x="1103312" y="2052918"/>
            <a:ext cx="8946541" cy="4205992"/>
          </a:xfrm>
        </p:spPr>
        <p:txBody>
          <a:bodyPr>
            <a:normAutofit/>
          </a:bodyPr>
          <a:lstStyle/>
          <a:p>
            <a:pPr algn="l" rtl="0" eaLnBrk="1" hangingPunct="1">
              <a:defRPr/>
            </a:pPr>
            <a:r>
              <a:rPr lang="en-US" altLang="en-US" sz="3600" b="1" dirty="0"/>
              <a:t>The birth rate (also called the crude birth rate) indicates the number of live births per 1,000 population in a given year</a:t>
            </a:r>
          </a:p>
          <a:p>
            <a:pPr algn="l" rtl="0" eaLnBrk="1" hangingPunct="1">
              <a:defRPr/>
            </a:pPr>
            <a:r>
              <a:rPr lang="en-US" altLang="en-US" sz="3600" b="1" dirty="0"/>
              <a:t>It is the most easily obtained and most common reported fertility measure</a:t>
            </a:r>
          </a:p>
          <a:p>
            <a:pPr algn="l" eaLnBrk="1" hangingPunct="1">
              <a:defRPr/>
            </a:pPr>
            <a:endParaRPr lang="en-US" altLang="en-US" dirty="0" smtClean="0"/>
          </a:p>
        </p:txBody>
      </p:sp>
    </p:spTree>
    <p:extLst>
      <p:ext uri="{BB962C8B-B14F-4D97-AF65-F5344CB8AC3E}">
        <p14:creationId xmlns:p14="http://schemas.microsoft.com/office/powerpoint/2010/main" val="219593715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28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88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8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utoUpdateAnimBg="0"/>
      <p:bldP spid="12288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46111" y="236484"/>
            <a:ext cx="9404723" cy="898634"/>
          </a:xfrm>
        </p:spPr>
        <p:txBody>
          <a:bodyPr/>
          <a:lstStyle/>
          <a:p>
            <a:pPr eaLnBrk="1" hangingPunct="1">
              <a:defRPr/>
            </a:pPr>
            <a:r>
              <a:rPr lang="en-US" altLang="en-US" sz="4000" b="1" dirty="0">
                <a:solidFill>
                  <a:srgbClr val="98E43C"/>
                </a:solidFill>
              </a:rPr>
              <a:t>Lecture Objectives</a:t>
            </a:r>
            <a:r>
              <a:rPr lang="en-US" altLang="en-US" sz="4000" dirty="0"/>
              <a:t/>
            </a:r>
            <a:br>
              <a:rPr lang="en-US" altLang="en-US" sz="4000" dirty="0"/>
            </a:br>
            <a:endParaRPr lang="en-US" altLang="en-US" sz="4000" dirty="0"/>
          </a:p>
        </p:txBody>
      </p:sp>
      <p:sp>
        <p:nvSpPr>
          <p:cNvPr id="139267" name="Rectangle 3"/>
          <p:cNvSpPr>
            <a:spLocks noGrp="1" noChangeArrowheads="1"/>
          </p:cNvSpPr>
          <p:nvPr>
            <p:ph idx="1"/>
          </p:nvPr>
        </p:nvSpPr>
        <p:spPr>
          <a:xfrm>
            <a:off x="646110" y="1277006"/>
            <a:ext cx="10543665" cy="5580994"/>
          </a:xfrm>
        </p:spPr>
        <p:txBody>
          <a:bodyPr>
            <a:normAutofit/>
          </a:bodyPr>
          <a:lstStyle/>
          <a:p>
            <a:pPr algn="l" rtl="0" eaLnBrk="1" hangingPunct="1">
              <a:defRPr/>
            </a:pPr>
            <a:r>
              <a:rPr lang="en-US" altLang="en-US" sz="2800" b="1" dirty="0" smtClean="0"/>
              <a:t>Present the need for population studies ( demography) </a:t>
            </a:r>
          </a:p>
          <a:p>
            <a:pPr algn="l" rtl="0" eaLnBrk="1" hangingPunct="1">
              <a:defRPr/>
            </a:pPr>
            <a:r>
              <a:rPr lang="en-US" altLang="en-US" sz="2800" b="1" dirty="0" smtClean="0"/>
              <a:t>Introduce the components of population dynamics ( births, deaths, migration)</a:t>
            </a:r>
          </a:p>
          <a:p>
            <a:pPr algn="l" rtl="0" eaLnBrk="1" hangingPunct="1">
              <a:defRPr/>
            </a:pPr>
            <a:r>
              <a:rPr lang="en-US" altLang="en-US" sz="2800" b="1" dirty="0" smtClean="0"/>
              <a:t>Introduce the basics of fertility and mortality and their measures</a:t>
            </a:r>
          </a:p>
          <a:p>
            <a:pPr algn="l" rtl="0" eaLnBrk="1" hangingPunct="1">
              <a:defRPr/>
            </a:pPr>
            <a:r>
              <a:rPr lang="en-US" altLang="en-US" sz="2800" b="1" dirty="0" smtClean="0"/>
              <a:t>Discuss determinants of fertility</a:t>
            </a:r>
          </a:p>
          <a:p>
            <a:pPr algn="l" rtl="0" eaLnBrk="1" hangingPunct="1">
              <a:defRPr/>
            </a:pPr>
            <a:r>
              <a:rPr lang="en-US" altLang="en-US" sz="2800" b="1" dirty="0" smtClean="0"/>
              <a:t>Describe population composition</a:t>
            </a:r>
          </a:p>
          <a:p>
            <a:pPr>
              <a:defRPr/>
            </a:pPr>
            <a:r>
              <a:rPr lang="en-US" altLang="en-US" sz="2800" b="1" dirty="0"/>
              <a:t>Describe types of population profiles</a:t>
            </a:r>
          </a:p>
          <a:p>
            <a:pPr>
              <a:defRPr/>
            </a:pPr>
            <a:r>
              <a:rPr lang="en-US" altLang="en-US" sz="2800" b="1" dirty="0"/>
              <a:t>Introduce basics of population change</a:t>
            </a:r>
          </a:p>
          <a:p>
            <a:pPr>
              <a:defRPr/>
            </a:pPr>
            <a:r>
              <a:rPr lang="en-US" altLang="en-US" sz="2800" b="1" dirty="0"/>
              <a:t>Introduce basics of population transition</a:t>
            </a:r>
          </a:p>
          <a:p>
            <a:pPr>
              <a:buNone/>
              <a:defRPr/>
            </a:pPr>
            <a:endParaRPr lang="en-US" altLang="en-US" sz="3600" dirty="0"/>
          </a:p>
          <a:p>
            <a:pPr algn="l" rtl="0" eaLnBrk="1" hangingPunct="1">
              <a:defRPr/>
            </a:pPr>
            <a:endParaRPr lang="en-US" altLang="en-US" sz="2800" dirty="0" smtClean="0"/>
          </a:p>
        </p:txBody>
      </p:sp>
      <p:pic>
        <p:nvPicPr>
          <p:cNvPr id="5" name="Picture 4"/>
          <p:cNvPicPr>
            <a:picLocks noChangeAspect="1"/>
          </p:cNvPicPr>
          <p:nvPr/>
        </p:nvPicPr>
        <p:blipFill>
          <a:blip r:embed="rId2"/>
          <a:stretch>
            <a:fillRect/>
          </a:stretch>
        </p:blipFill>
        <p:spPr>
          <a:xfrm>
            <a:off x="8129411" y="3957145"/>
            <a:ext cx="3857636" cy="2648606"/>
          </a:xfrm>
          <a:prstGeom prst="rect">
            <a:avLst/>
          </a:prstGeom>
        </p:spPr>
      </p:pic>
    </p:spTree>
    <p:extLst>
      <p:ext uri="{BB962C8B-B14F-4D97-AF65-F5344CB8AC3E}">
        <p14:creationId xmlns:p14="http://schemas.microsoft.com/office/powerpoint/2010/main" val="149215951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45130" y="263532"/>
            <a:ext cx="9404723" cy="1439144"/>
          </a:xfrm>
        </p:spPr>
        <p:txBody>
          <a:bodyPr/>
          <a:lstStyle/>
          <a:p>
            <a:pPr eaLnBrk="1" hangingPunct="1">
              <a:defRPr/>
            </a:pPr>
            <a:r>
              <a:rPr lang="en-US" altLang="en-US" sz="4400" b="1" dirty="0">
                <a:solidFill>
                  <a:srgbClr val="98E43C"/>
                </a:solidFill>
              </a:rPr>
              <a:t>Fertility Measurement </a:t>
            </a:r>
            <a:r>
              <a:rPr lang="en-US" altLang="en-US" sz="4000" b="1" dirty="0">
                <a:solidFill>
                  <a:srgbClr val="98E43C"/>
                </a:solidFill>
              </a:rPr>
              <a:t/>
            </a:r>
            <a:br>
              <a:rPr lang="en-US" altLang="en-US" sz="4000" b="1" dirty="0">
                <a:solidFill>
                  <a:srgbClr val="98E43C"/>
                </a:solidFill>
              </a:rPr>
            </a:br>
            <a:r>
              <a:rPr lang="en-US" altLang="en-US" sz="3600" dirty="0">
                <a:solidFill>
                  <a:srgbClr val="98E43C"/>
                </a:solidFill>
              </a:rPr>
              <a:t>Crude Birth Rate</a:t>
            </a:r>
          </a:p>
        </p:txBody>
      </p:sp>
      <p:sp>
        <p:nvSpPr>
          <p:cNvPr id="123907" name="Rectangle 3"/>
          <p:cNvSpPr>
            <a:spLocks noGrp="1" noChangeArrowheads="1"/>
          </p:cNvSpPr>
          <p:nvPr>
            <p:ph idx="1"/>
          </p:nvPr>
        </p:nvSpPr>
        <p:spPr>
          <a:xfrm>
            <a:off x="645130" y="2270235"/>
            <a:ext cx="10468302" cy="4261194"/>
          </a:xfrm>
        </p:spPr>
        <p:txBody>
          <a:bodyPr>
            <a:normAutofit fontScale="92500" lnSpcReduction="10000"/>
          </a:bodyPr>
          <a:lstStyle/>
          <a:p>
            <a:pPr algn="l" rtl="0" eaLnBrk="1" hangingPunct="1">
              <a:defRPr/>
            </a:pPr>
            <a:r>
              <a:rPr lang="en-US" altLang="en-US" sz="3200" dirty="0" smtClean="0"/>
              <a:t>There were 24 births per 1,000 population in Kuwait in 1994 :</a:t>
            </a:r>
          </a:p>
          <a:p>
            <a:pPr algn="l" rtl="0" eaLnBrk="1" hangingPunct="1">
              <a:buFont typeface="Wingdings" panose="05000000000000000000" pitchFamily="2" charset="2"/>
              <a:buNone/>
              <a:defRPr/>
            </a:pPr>
            <a:r>
              <a:rPr lang="en-US" altLang="en-US" sz="3200" dirty="0" smtClean="0"/>
              <a:t>Number of births (38,868) divided by the Total population (1,620,086 ) x K (1,000 )= 24.0</a:t>
            </a:r>
          </a:p>
          <a:p>
            <a:pPr algn="l" rtl="0" eaLnBrk="1" hangingPunct="1">
              <a:buFont typeface="Wingdings" panose="05000000000000000000" pitchFamily="2" charset="2"/>
              <a:buNone/>
              <a:defRPr/>
            </a:pPr>
            <a:endParaRPr lang="en-US" altLang="en-US" sz="3200" dirty="0" smtClean="0"/>
          </a:p>
          <a:p>
            <a:pPr algn="l" rtl="0" eaLnBrk="1" hangingPunct="1">
              <a:buFont typeface="Wingdings" panose="05000000000000000000" pitchFamily="2" charset="2"/>
              <a:buNone/>
              <a:defRPr/>
            </a:pPr>
            <a:endParaRPr lang="en-US" altLang="en-US" sz="3200" dirty="0"/>
          </a:p>
          <a:p>
            <a:pPr algn="l" rtl="0" eaLnBrk="1" hangingPunct="1">
              <a:buFont typeface="Wingdings" panose="05000000000000000000" pitchFamily="2" charset="2"/>
              <a:buNone/>
              <a:defRPr/>
            </a:pPr>
            <a:endParaRPr lang="en-US" altLang="en-US" sz="3200" dirty="0" smtClean="0"/>
          </a:p>
          <a:p>
            <a:pPr algn="l" rtl="0" eaLnBrk="1" hangingPunct="1">
              <a:defRPr/>
            </a:pPr>
            <a:r>
              <a:rPr lang="en-US" altLang="en-US" sz="3200" b="1" dirty="0" smtClean="0"/>
              <a:t>In Jordan, Crude Birth Rate= 28.1 (DHS 2012).</a:t>
            </a:r>
            <a:endParaRPr lang="en-US" altLang="en-US" sz="3200" b="1" i="1" dirty="0" smtClean="0"/>
          </a:p>
          <a:p>
            <a:pPr marL="0" indent="0" eaLnBrk="1" hangingPunct="1">
              <a:buNone/>
              <a:defRPr/>
            </a:pPr>
            <a:endParaRPr lang="en-US" altLang="en-US" sz="3600" b="1" dirty="0"/>
          </a:p>
        </p:txBody>
      </p:sp>
      <p:pic>
        <p:nvPicPr>
          <p:cNvPr id="2" name="Picture 1"/>
          <p:cNvPicPr>
            <a:picLocks noChangeAspect="1"/>
          </p:cNvPicPr>
          <p:nvPr/>
        </p:nvPicPr>
        <p:blipFill>
          <a:blip r:embed="rId2"/>
          <a:stretch>
            <a:fillRect/>
          </a:stretch>
        </p:blipFill>
        <p:spPr>
          <a:xfrm>
            <a:off x="2106386" y="2483592"/>
            <a:ext cx="9464248" cy="3153754"/>
          </a:xfrm>
          <a:prstGeom prst="rect">
            <a:avLst/>
          </a:prstGeom>
        </p:spPr>
      </p:pic>
      <p:pic>
        <p:nvPicPr>
          <p:cNvPr id="3" name="Picture 2"/>
          <p:cNvPicPr>
            <a:picLocks noChangeAspect="1"/>
          </p:cNvPicPr>
          <p:nvPr/>
        </p:nvPicPr>
        <p:blipFill>
          <a:blip r:embed="rId3"/>
          <a:stretch>
            <a:fillRect/>
          </a:stretch>
        </p:blipFill>
        <p:spPr>
          <a:xfrm>
            <a:off x="0" y="2270234"/>
            <a:ext cx="12192000" cy="3367111"/>
          </a:xfrm>
          <a:prstGeom prst="rect">
            <a:avLst/>
          </a:prstGeom>
        </p:spPr>
      </p:pic>
    </p:spTree>
    <p:extLst>
      <p:ext uri="{BB962C8B-B14F-4D97-AF65-F5344CB8AC3E}">
        <p14:creationId xmlns:p14="http://schemas.microsoft.com/office/powerpoint/2010/main" val="251565553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46111" y="252248"/>
            <a:ext cx="9404723" cy="1403131"/>
          </a:xfrm>
        </p:spPr>
        <p:txBody>
          <a:bodyPr>
            <a:noAutofit/>
          </a:bodyPr>
          <a:lstStyle/>
          <a:p>
            <a:pPr eaLnBrk="1" hangingPunct="1">
              <a:defRPr/>
            </a:pPr>
            <a:r>
              <a:rPr lang="en-US" altLang="en-US" sz="4000" b="1" dirty="0" smtClean="0">
                <a:solidFill>
                  <a:srgbClr val="98E43C"/>
                </a:solidFill>
              </a:rPr>
              <a:t>Fertility </a:t>
            </a:r>
            <a:r>
              <a:rPr lang="en-US" altLang="en-US" sz="4000" b="1" dirty="0">
                <a:solidFill>
                  <a:srgbClr val="98E43C"/>
                </a:solidFill>
              </a:rPr>
              <a:t>Measurement </a:t>
            </a:r>
            <a:br>
              <a:rPr lang="en-US" altLang="en-US" sz="4000" b="1" dirty="0">
                <a:solidFill>
                  <a:srgbClr val="98E43C"/>
                </a:solidFill>
              </a:rPr>
            </a:br>
            <a:r>
              <a:rPr lang="en-US" altLang="en-US" sz="4000" dirty="0">
                <a:solidFill>
                  <a:srgbClr val="98E43C"/>
                </a:solidFill>
              </a:rPr>
              <a:t>General Fertility Rate</a:t>
            </a:r>
            <a:r>
              <a:rPr lang="en-US" altLang="en-US" sz="4800" dirty="0">
                <a:solidFill>
                  <a:srgbClr val="98E43C"/>
                </a:solidFill>
              </a:rPr>
              <a:t/>
            </a:r>
            <a:br>
              <a:rPr lang="en-US" altLang="en-US" sz="4800" dirty="0">
                <a:solidFill>
                  <a:srgbClr val="98E43C"/>
                </a:solidFill>
              </a:rPr>
            </a:br>
            <a:endParaRPr lang="en-US" altLang="en-US" sz="4800" dirty="0">
              <a:solidFill>
                <a:srgbClr val="98E43C"/>
              </a:solidFill>
            </a:endParaRPr>
          </a:p>
        </p:txBody>
      </p:sp>
      <p:sp>
        <p:nvSpPr>
          <p:cNvPr id="113667" name="Rectangle 3"/>
          <p:cNvSpPr>
            <a:spLocks noGrp="1" noChangeArrowheads="1"/>
          </p:cNvSpPr>
          <p:nvPr>
            <p:ph idx="1"/>
          </p:nvPr>
        </p:nvSpPr>
        <p:spPr>
          <a:xfrm>
            <a:off x="866829" y="2052918"/>
            <a:ext cx="10641999" cy="4195481"/>
          </a:xfrm>
        </p:spPr>
        <p:txBody>
          <a:bodyPr>
            <a:noAutofit/>
          </a:bodyPr>
          <a:lstStyle/>
          <a:p>
            <a:pPr algn="l" rtl="0" eaLnBrk="1" hangingPunct="1">
              <a:lnSpc>
                <a:spcPct val="90000"/>
              </a:lnSpc>
              <a:defRPr/>
            </a:pPr>
            <a:r>
              <a:rPr lang="en-US" altLang="en-US" sz="3600" b="1" dirty="0" smtClean="0"/>
              <a:t>The general fertility rate GFR, (also called the fertility rate) ,is the number of live births per 1,000 women ages 15-49 in a given year.</a:t>
            </a:r>
          </a:p>
          <a:p>
            <a:pPr algn="l" rtl="0" eaLnBrk="1" hangingPunct="1">
              <a:lnSpc>
                <a:spcPct val="90000"/>
              </a:lnSpc>
              <a:defRPr/>
            </a:pPr>
            <a:r>
              <a:rPr lang="en-US" altLang="en-US" sz="3600" dirty="0" smtClean="0"/>
              <a:t>The GFR is a somewhat more refined measure than the birth rate because it relates births to the age-sex group at risk of giving birth (usually defined as women ages 15-49).</a:t>
            </a:r>
          </a:p>
          <a:p>
            <a:pPr algn="l" rtl="0" eaLnBrk="1" hangingPunct="1">
              <a:lnSpc>
                <a:spcPct val="90000"/>
              </a:lnSpc>
              <a:defRPr/>
            </a:pPr>
            <a:endParaRPr lang="en-US" altLang="en-US" sz="3600" dirty="0" smtClean="0"/>
          </a:p>
        </p:txBody>
      </p:sp>
    </p:spTree>
    <p:extLst>
      <p:ext uri="{BB962C8B-B14F-4D97-AF65-F5344CB8AC3E}">
        <p14:creationId xmlns:p14="http://schemas.microsoft.com/office/powerpoint/2010/main" val="128039554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45130" y="310828"/>
            <a:ext cx="9404723" cy="950413"/>
          </a:xfrm>
        </p:spPr>
        <p:txBody>
          <a:bodyPr/>
          <a:lstStyle/>
          <a:p>
            <a:pPr eaLnBrk="1" hangingPunct="1">
              <a:defRPr/>
            </a:pPr>
            <a:r>
              <a:rPr lang="en-US" altLang="en-US" sz="4400" b="1" dirty="0" smtClean="0">
                <a:solidFill>
                  <a:srgbClr val="98E43C"/>
                </a:solidFill>
              </a:rPr>
              <a:t>General Fertility Rate</a:t>
            </a:r>
          </a:p>
        </p:txBody>
      </p:sp>
      <p:sp>
        <p:nvSpPr>
          <p:cNvPr id="114691" name="Rectangle 3"/>
          <p:cNvSpPr>
            <a:spLocks noGrp="1" noChangeArrowheads="1"/>
          </p:cNvSpPr>
          <p:nvPr>
            <p:ph idx="1"/>
          </p:nvPr>
        </p:nvSpPr>
        <p:spPr>
          <a:xfrm>
            <a:off x="2367642" y="3494314"/>
            <a:ext cx="7682211" cy="2318657"/>
          </a:xfrm>
        </p:spPr>
        <p:txBody>
          <a:bodyPr>
            <a:normAutofit fontScale="70000" lnSpcReduction="20000"/>
          </a:bodyPr>
          <a:lstStyle/>
          <a:p>
            <a:pPr algn="l" rtl="0" eaLnBrk="1" hangingPunct="1">
              <a:defRPr/>
            </a:pPr>
            <a:r>
              <a:rPr lang="en-US" altLang="en-US" sz="4000" dirty="0" smtClean="0"/>
              <a:t>Yemen’s general fertility rate in the</a:t>
            </a:r>
            <a:r>
              <a:rPr lang="en-US" altLang="en-US" sz="4000" b="1" i="1" dirty="0" smtClean="0"/>
              <a:t> </a:t>
            </a:r>
            <a:r>
              <a:rPr lang="en-US" altLang="en-US" sz="4000" dirty="0" smtClean="0"/>
              <a:t>early 1990s was 238 live births per 1,000 women ages 15-49—one of the highest in the world. </a:t>
            </a:r>
            <a:endParaRPr lang="en-US" altLang="en-US" sz="3600" dirty="0" smtClean="0"/>
          </a:p>
          <a:p>
            <a:pPr algn="l" rtl="0" eaLnBrk="1" hangingPunct="1">
              <a:defRPr/>
            </a:pPr>
            <a:r>
              <a:rPr lang="en-US" altLang="en-US" sz="3600" dirty="0" smtClean="0"/>
              <a:t>The Czech Republic’s, it was very low at a rate of 34 per 1,000 women aged 15-49 in 1996.</a:t>
            </a:r>
          </a:p>
          <a:p>
            <a:pPr eaLnBrk="1" hangingPunct="1">
              <a:defRPr/>
            </a:pPr>
            <a:endParaRPr lang="en-US" altLang="en-US" sz="3600" dirty="0" smtClean="0"/>
          </a:p>
        </p:txBody>
      </p:sp>
      <p:pic>
        <p:nvPicPr>
          <p:cNvPr id="2" name="Picture 1"/>
          <p:cNvPicPr>
            <a:picLocks noChangeAspect="1"/>
          </p:cNvPicPr>
          <p:nvPr/>
        </p:nvPicPr>
        <p:blipFill>
          <a:blip r:embed="rId2"/>
          <a:stretch>
            <a:fillRect/>
          </a:stretch>
        </p:blipFill>
        <p:spPr>
          <a:xfrm>
            <a:off x="2367642" y="2768074"/>
            <a:ext cx="6475351" cy="2484699"/>
          </a:xfrm>
          <a:prstGeom prst="rect">
            <a:avLst/>
          </a:prstGeom>
        </p:spPr>
      </p:pic>
      <p:pic>
        <p:nvPicPr>
          <p:cNvPr id="3" name="Picture 2"/>
          <p:cNvPicPr>
            <a:picLocks noChangeAspect="1"/>
          </p:cNvPicPr>
          <p:nvPr/>
        </p:nvPicPr>
        <p:blipFill>
          <a:blip r:embed="rId3"/>
          <a:stretch>
            <a:fillRect/>
          </a:stretch>
        </p:blipFill>
        <p:spPr>
          <a:xfrm>
            <a:off x="0" y="2086667"/>
            <a:ext cx="12192000" cy="3847511"/>
          </a:xfrm>
          <a:prstGeom prst="rect">
            <a:avLst/>
          </a:prstGeom>
        </p:spPr>
      </p:pic>
    </p:spTree>
    <p:extLst>
      <p:ext uri="{BB962C8B-B14F-4D97-AF65-F5344CB8AC3E}">
        <p14:creationId xmlns:p14="http://schemas.microsoft.com/office/powerpoint/2010/main" val="317278613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46111" y="452718"/>
            <a:ext cx="9404723" cy="903116"/>
          </a:xfrm>
        </p:spPr>
        <p:txBody>
          <a:bodyPr/>
          <a:lstStyle/>
          <a:p>
            <a:pPr eaLnBrk="1" hangingPunct="1">
              <a:defRPr/>
            </a:pPr>
            <a:r>
              <a:rPr lang="en-US" altLang="en-US" b="1" dirty="0" smtClean="0">
                <a:solidFill>
                  <a:srgbClr val="98E43C"/>
                </a:solidFill>
              </a:rPr>
              <a:t>Replacement level fertility</a:t>
            </a:r>
          </a:p>
        </p:txBody>
      </p:sp>
      <p:sp>
        <p:nvSpPr>
          <p:cNvPr id="119811" name="Rectangle 3"/>
          <p:cNvSpPr>
            <a:spLocks noGrp="1" noChangeArrowheads="1"/>
          </p:cNvSpPr>
          <p:nvPr>
            <p:ph idx="1"/>
          </p:nvPr>
        </p:nvSpPr>
        <p:spPr>
          <a:xfrm>
            <a:off x="646111" y="1592315"/>
            <a:ext cx="10326688" cy="5013435"/>
          </a:xfrm>
        </p:spPr>
        <p:txBody>
          <a:bodyPr>
            <a:normAutofit/>
          </a:bodyPr>
          <a:lstStyle/>
          <a:p>
            <a:pPr algn="l" rtl="0" eaLnBrk="1" hangingPunct="1">
              <a:defRPr/>
            </a:pPr>
            <a:r>
              <a:rPr lang="en-US" altLang="en-US" sz="3200" b="1" dirty="0"/>
              <a:t>The level of fertility at which a couple has only enough children to replace themselves, or about two children per couple.</a:t>
            </a:r>
            <a:r>
              <a:rPr lang="en-US" altLang="en-US" sz="3200" dirty="0"/>
              <a:t> </a:t>
            </a:r>
          </a:p>
          <a:p>
            <a:pPr algn="l" rtl="0" eaLnBrk="1" hangingPunct="1">
              <a:defRPr/>
            </a:pPr>
            <a:r>
              <a:rPr lang="en-US" altLang="en-US" sz="3200" dirty="0"/>
              <a:t>This pop will eventually stop growing.</a:t>
            </a:r>
          </a:p>
          <a:p>
            <a:pPr algn="l" rtl="0" eaLnBrk="1" hangingPunct="1">
              <a:defRPr/>
            </a:pPr>
            <a:r>
              <a:rPr lang="en-US" altLang="en-US" sz="3200" dirty="0"/>
              <a:t>It needs a TFR slightly higher than 2</a:t>
            </a:r>
          </a:p>
          <a:p>
            <a:pPr algn="l" rtl="0" eaLnBrk="1" hangingPunct="1">
              <a:defRPr/>
            </a:pPr>
            <a:r>
              <a:rPr lang="en-US" altLang="en-US" sz="3200" dirty="0"/>
              <a:t>In US it is 2.1 because death rate is not too high</a:t>
            </a:r>
          </a:p>
          <a:p>
            <a:pPr algn="l" rtl="0" eaLnBrk="1" hangingPunct="1">
              <a:defRPr/>
            </a:pPr>
            <a:r>
              <a:rPr lang="en-US" altLang="en-US" sz="3200" dirty="0"/>
              <a:t>In Sierra Leone , Repl. Level </a:t>
            </a:r>
            <a:r>
              <a:rPr lang="en-US" altLang="en-US" sz="3200" dirty="0" err="1"/>
              <a:t>Fert</a:t>
            </a:r>
            <a:r>
              <a:rPr lang="en-US" altLang="en-US" sz="3200" dirty="0"/>
              <a:t>. would be  greater than 3 because death rate is too high.  </a:t>
            </a:r>
            <a:endParaRPr lang="ar-JO" altLang="en-US" sz="3200" dirty="0"/>
          </a:p>
        </p:txBody>
      </p:sp>
    </p:spTree>
    <p:extLst>
      <p:ext uri="{BB962C8B-B14F-4D97-AF65-F5344CB8AC3E}">
        <p14:creationId xmlns:p14="http://schemas.microsoft.com/office/powerpoint/2010/main" val="324764588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567284" y="263531"/>
            <a:ext cx="9404723" cy="934648"/>
          </a:xfrm>
        </p:spPr>
        <p:txBody>
          <a:bodyPr/>
          <a:lstStyle/>
          <a:p>
            <a:pPr eaLnBrk="1" hangingPunct="1">
              <a:defRPr/>
            </a:pPr>
            <a:r>
              <a:rPr lang="en-US" altLang="en-US" sz="4800" b="1" dirty="0" smtClean="0">
                <a:solidFill>
                  <a:srgbClr val="98E43C"/>
                </a:solidFill>
              </a:rPr>
              <a:t>Mortality</a:t>
            </a:r>
          </a:p>
        </p:txBody>
      </p:sp>
      <p:sp>
        <p:nvSpPr>
          <p:cNvPr id="126979" name="Rectangle 3"/>
          <p:cNvSpPr>
            <a:spLocks noGrp="1" noChangeArrowheads="1"/>
          </p:cNvSpPr>
          <p:nvPr>
            <p:ph idx="1"/>
          </p:nvPr>
        </p:nvSpPr>
        <p:spPr>
          <a:xfrm>
            <a:off x="567284" y="1432137"/>
            <a:ext cx="11398744" cy="5092262"/>
          </a:xfrm>
        </p:spPr>
        <p:txBody>
          <a:bodyPr>
            <a:normAutofit fontScale="92500" lnSpcReduction="20000"/>
          </a:bodyPr>
          <a:lstStyle/>
          <a:p>
            <a:pPr rtl="0" eaLnBrk="1" hangingPunct="1">
              <a:lnSpc>
                <a:spcPct val="110000"/>
              </a:lnSpc>
              <a:spcBef>
                <a:spcPts val="0"/>
              </a:spcBef>
              <a:buFont typeface="Wingdings" panose="05000000000000000000" pitchFamily="2" charset="2"/>
              <a:buNone/>
              <a:defRPr/>
            </a:pPr>
            <a:r>
              <a:rPr lang="en-US" altLang="en-US" sz="3200" b="1" dirty="0" smtClean="0"/>
              <a:t>Death Rate</a:t>
            </a:r>
          </a:p>
          <a:p>
            <a:pPr algn="ctr" rtl="0" eaLnBrk="1" hangingPunct="1">
              <a:lnSpc>
                <a:spcPct val="110000"/>
              </a:lnSpc>
              <a:spcBef>
                <a:spcPts val="0"/>
              </a:spcBef>
              <a:defRPr/>
            </a:pPr>
            <a:r>
              <a:rPr lang="en-US" altLang="en-US" sz="2000" b="1" dirty="0"/>
              <a:t> </a:t>
            </a:r>
            <a:r>
              <a:rPr lang="en-US" altLang="en-US" sz="3200" b="1" dirty="0"/>
              <a:t>The death rate (also </a:t>
            </a:r>
            <a:r>
              <a:rPr lang="en-US" altLang="en-US" sz="3200" b="1" dirty="0" smtClean="0"/>
              <a:t>called </a:t>
            </a:r>
            <a:r>
              <a:rPr lang="en-US" altLang="en-US" sz="3200" b="1" dirty="0"/>
              <a:t>the </a:t>
            </a:r>
            <a:r>
              <a:rPr lang="en-US" altLang="en-US" sz="3200" b="1" i="1" u="sng" dirty="0"/>
              <a:t>crude death rate</a:t>
            </a:r>
            <a:r>
              <a:rPr lang="en-US" altLang="en-US" sz="3200" b="1" i="1" dirty="0"/>
              <a:t>)</a:t>
            </a:r>
            <a:r>
              <a:rPr lang="en-US" altLang="en-US" sz="3200" b="1" dirty="0"/>
              <a:t> is the number of deaths per 1,000 population in a given year</a:t>
            </a:r>
            <a:r>
              <a:rPr lang="en-US" altLang="en-US" sz="2800" b="1" dirty="0" smtClean="0"/>
              <a:t>.</a:t>
            </a:r>
          </a:p>
          <a:p>
            <a:pPr algn="ctr" rtl="0" eaLnBrk="1" hangingPunct="1">
              <a:lnSpc>
                <a:spcPct val="110000"/>
              </a:lnSpc>
              <a:spcBef>
                <a:spcPts val="0"/>
              </a:spcBef>
              <a:defRPr/>
            </a:pPr>
            <a:endParaRPr lang="en-US" altLang="en-US" sz="2800" b="1" dirty="0"/>
          </a:p>
          <a:p>
            <a:pPr algn="l" rtl="0" eaLnBrk="1" hangingPunct="1">
              <a:lnSpc>
                <a:spcPct val="110000"/>
              </a:lnSpc>
              <a:spcBef>
                <a:spcPts val="0"/>
              </a:spcBef>
              <a:defRPr/>
            </a:pPr>
            <a:r>
              <a:rPr lang="en-US" altLang="en-US" sz="3200" dirty="0"/>
              <a:t>In the early 1990s, the death rate in Turkey was 6.6 per 1,000 population. </a:t>
            </a:r>
            <a:endParaRPr lang="en-US" altLang="en-US" sz="3200" b="1" dirty="0" smtClean="0"/>
          </a:p>
          <a:p>
            <a:pPr algn="l" rtl="0" eaLnBrk="1" hangingPunct="1">
              <a:lnSpc>
                <a:spcPct val="110000"/>
              </a:lnSpc>
              <a:spcBef>
                <a:spcPts val="0"/>
              </a:spcBef>
              <a:buFont typeface="Wingdings" panose="05000000000000000000" pitchFamily="2" charset="2"/>
              <a:buNone/>
              <a:defRPr/>
            </a:pPr>
            <a:r>
              <a:rPr lang="en-US" altLang="en-US" sz="3200" b="1" dirty="0" smtClean="0"/>
              <a:t>    </a:t>
            </a:r>
            <a:r>
              <a:rPr lang="en-US" altLang="en-US" sz="3200" b="1" dirty="0"/>
              <a:t>Number of deaths (405,000 )/ Total population   (61,644,000) x K (1,000) = 6.6</a:t>
            </a:r>
            <a:endParaRPr lang="en-US" altLang="en-US" sz="3200" dirty="0"/>
          </a:p>
          <a:p>
            <a:pPr algn="l" rtl="0" eaLnBrk="1" hangingPunct="1">
              <a:lnSpc>
                <a:spcPct val="110000"/>
              </a:lnSpc>
              <a:spcBef>
                <a:spcPts val="0"/>
              </a:spcBef>
              <a:defRPr/>
            </a:pPr>
            <a:endParaRPr lang="en-US" altLang="en-US" sz="3200" dirty="0" smtClean="0"/>
          </a:p>
          <a:p>
            <a:pPr algn="l" rtl="0" eaLnBrk="1" hangingPunct="1">
              <a:lnSpc>
                <a:spcPct val="110000"/>
              </a:lnSpc>
              <a:spcBef>
                <a:spcPts val="0"/>
              </a:spcBef>
              <a:defRPr/>
            </a:pPr>
            <a:endParaRPr lang="en-US" altLang="en-US" sz="3200" dirty="0"/>
          </a:p>
          <a:p>
            <a:pPr algn="l" rtl="0" eaLnBrk="1" hangingPunct="1">
              <a:lnSpc>
                <a:spcPct val="110000"/>
              </a:lnSpc>
              <a:spcBef>
                <a:spcPts val="0"/>
              </a:spcBef>
              <a:defRPr/>
            </a:pPr>
            <a:r>
              <a:rPr lang="en-US" altLang="en-US" sz="3200" dirty="0"/>
              <a:t>In the early 1990s, Guinea’s death rate was 20 per 1,000 population, while Singapore’s was 5 per 1,000.</a:t>
            </a:r>
          </a:p>
          <a:p>
            <a:pPr algn="l" rtl="0" eaLnBrk="1" hangingPunct="1">
              <a:lnSpc>
                <a:spcPct val="110000"/>
              </a:lnSpc>
              <a:spcBef>
                <a:spcPts val="0"/>
              </a:spcBef>
              <a:defRPr/>
            </a:pPr>
            <a:endParaRPr lang="en-US" altLang="en-US" sz="2400" dirty="0"/>
          </a:p>
        </p:txBody>
      </p:sp>
      <p:pic>
        <p:nvPicPr>
          <p:cNvPr id="2" name="Picture 1"/>
          <p:cNvPicPr>
            <a:picLocks noChangeAspect="1"/>
          </p:cNvPicPr>
          <p:nvPr/>
        </p:nvPicPr>
        <p:blipFill>
          <a:blip r:embed="rId2"/>
          <a:stretch>
            <a:fillRect/>
          </a:stretch>
        </p:blipFill>
        <p:spPr>
          <a:xfrm>
            <a:off x="212271" y="2968220"/>
            <a:ext cx="11753757" cy="3556179"/>
          </a:xfrm>
          <a:prstGeom prst="rect">
            <a:avLst/>
          </a:prstGeom>
        </p:spPr>
      </p:pic>
    </p:spTree>
    <p:extLst>
      <p:ext uri="{BB962C8B-B14F-4D97-AF65-F5344CB8AC3E}">
        <p14:creationId xmlns:p14="http://schemas.microsoft.com/office/powerpoint/2010/main" val="22047202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altLang="en-US" sz="4800" b="1" dirty="0" smtClean="0">
                <a:solidFill>
                  <a:srgbClr val="98E43C"/>
                </a:solidFill>
              </a:rPr>
              <a:t>Death rates:</a:t>
            </a:r>
          </a:p>
        </p:txBody>
      </p:sp>
      <p:sp>
        <p:nvSpPr>
          <p:cNvPr id="128003" name="Rectangle 3"/>
          <p:cNvSpPr>
            <a:spLocks noGrp="1" noChangeArrowheads="1"/>
          </p:cNvSpPr>
          <p:nvPr>
            <p:ph idx="1"/>
          </p:nvPr>
        </p:nvSpPr>
        <p:spPr/>
        <p:txBody>
          <a:bodyPr>
            <a:normAutofit/>
          </a:bodyPr>
          <a:lstStyle/>
          <a:p>
            <a:pPr algn="l" rtl="0" eaLnBrk="1" hangingPunct="1">
              <a:defRPr/>
            </a:pPr>
            <a:r>
              <a:rPr lang="en-US" altLang="en-US" sz="4000" b="1" dirty="0" smtClean="0"/>
              <a:t>Age-Specific death rate</a:t>
            </a:r>
          </a:p>
          <a:p>
            <a:pPr algn="l" rtl="0" eaLnBrk="1" hangingPunct="1">
              <a:defRPr/>
            </a:pPr>
            <a:r>
              <a:rPr lang="en-US" altLang="en-US" sz="4000" b="1" dirty="0" smtClean="0"/>
              <a:t>Cause-specific death rate</a:t>
            </a:r>
          </a:p>
          <a:p>
            <a:pPr algn="l" rtl="0" eaLnBrk="1" hangingPunct="1">
              <a:defRPr/>
            </a:pPr>
            <a:r>
              <a:rPr lang="en-US" altLang="en-US" sz="4000" b="1" dirty="0" smtClean="0"/>
              <a:t>Sex-specific death rate</a:t>
            </a:r>
          </a:p>
        </p:txBody>
      </p:sp>
    </p:spTree>
    <p:extLst>
      <p:ext uri="{BB962C8B-B14F-4D97-AF65-F5344CB8AC3E}">
        <p14:creationId xmlns:p14="http://schemas.microsoft.com/office/powerpoint/2010/main" val="177476838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7659" y="3926976"/>
            <a:ext cx="11671407" cy="2529495"/>
          </a:xfrm>
          <a:prstGeom prst="rect">
            <a:avLst/>
          </a:prstGeom>
        </p:spPr>
      </p:pic>
      <p:pic>
        <p:nvPicPr>
          <p:cNvPr id="5" name="Picture 4"/>
          <p:cNvPicPr>
            <a:picLocks noChangeAspect="1"/>
          </p:cNvPicPr>
          <p:nvPr/>
        </p:nvPicPr>
        <p:blipFill>
          <a:blip r:embed="rId3"/>
          <a:stretch>
            <a:fillRect/>
          </a:stretch>
        </p:blipFill>
        <p:spPr>
          <a:xfrm>
            <a:off x="563227" y="1576021"/>
            <a:ext cx="11180269" cy="1834934"/>
          </a:xfrm>
          <a:prstGeom prst="rect">
            <a:avLst/>
          </a:prstGeom>
        </p:spPr>
      </p:pic>
    </p:spTree>
    <p:extLst>
      <p:ext uri="{BB962C8B-B14F-4D97-AF65-F5344CB8AC3E}">
        <p14:creationId xmlns:p14="http://schemas.microsoft.com/office/powerpoint/2010/main" val="347689086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66496" y="136841"/>
            <a:ext cx="9404723" cy="646387"/>
          </a:xfrm>
        </p:spPr>
        <p:txBody>
          <a:bodyPr/>
          <a:lstStyle/>
          <a:p>
            <a:pPr eaLnBrk="1" hangingPunct="1">
              <a:defRPr/>
            </a:pPr>
            <a:r>
              <a:rPr lang="en-US" altLang="en-US" sz="4400" b="1" dirty="0">
                <a:solidFill>
                  <a:srgbClr val="98E43C"/>
                </a:solidFill>
              </a:rPr>
              <a:t>Infant Mortality </a:t>
            </a:r>
            <a:r>
              <a:rPr lang="en-US" altLang="en-US" sz="4400" b="1" dirty="0" smtClean="0">
                <a:solidFill>
                  <a:srgbClr val="98E43C"/>
                </a:solidFill>
              </a:rPr>
              <a:t>Rate (IMR)</a:t>
            </a:r>
            <a:r>
              <a:rPr lang="en-US" altLang="en-US" sz="4400" b="1" dirty="0">
                <a:solidFill>
                  <a:srgbClr val="98E43C"/>
                </a:solidFill>
              </a:rPr>
              <a:t/>
            </a:r>
            <a:br>
              <a:rPr lang="en-US" altLang="en-US" sz="4400" b="1" dirty="0">
                <a:solidFill>
                  <a:srgbClr val="98E43C"/>
                </a:solidFill>
              </a:rPr>
            </a:br>
            <a:endParaRPr lang="en-US" altLang="en-US" sz="4400" b="1" dirty="0">
              <a:solidFill>
                <a:srgbClr val="98E43C"/>
              </a:solidFill>
            </a:endParaRPr>
          </a:p>
        </p:txBody>
      </p:sp>
      <p:sp>
        <p:nvSpPr>
          <p:cNvPr id="131075" name="Rectangle 3"/>
          <p:cNvSpPr>
            <a:spLocks noGrp="1" noChangeArrowheads="1"/>
          </p:cNvSpPr>
          <p:nvPr>
            <p:ph idx="1"/>
          </p:nvPr>
        </p:nvSpPr>
        <p:spPr>
          <a:xfrm>
            <a:off x="179614" y="1040524"/>
            <a:ext cx="12132129" cy="5975131"/>
          </a:xfrm>
        </p:spPr>
        <p:txBody>
          <a:bodyPr>
            <a:noAutofit/>
          </a:bodyPr>
          <a:lstStyle/>
          <a:p>
            <a:pPr marL="0" indent="0" algn="l" rtl="0" eaLnBrk="1" hangingPunct="1">
              <a:spcBef>
                <a:spcPts val="0"/>
              </a:spcBef>
              <a:buNone/>
              <a:defRPr/>
            </a:pPr>
            <a:r>
              <a:rPr lang="en-US" altLang="en-US" sz="3200" b="1" dirty="0"/>
              <a:t>The infant mortality rate is the number of deaths of infants under age 1 per 1,000 live births in a given year. </a:t>
            </a:r>
            <a:endParaRPr lang="en-US" altLang="en-US" sz="2400" b="1" dirty="0"/>
          </a:p>
          <a:p>
            <a:pPr marL="0" indent="0" algn="l" rtl="0" eaLnBrk="1" hangingPunct="1">
              <a:spcBef>
                <a:spcPts val="0"/>
              </a:spcBef>
              <a:spcAft>
                <a:spcPts val="1200"/>
              </a:spcAft>
              <a:buNone/>
              <a:defRPr/>
            </a:pPr>
            <a:r>
              <a:rPr lang="en-US" altLang="en-US" sz="2800" b="1" dirty="0"/>
              <a:t>The infant mortality rate is considered a good indicator of the </a:t>
            </a:r>
            <a:r>
              <a:rPr lang="en-US" altLang="en-US" sz="2800" b="1" dirty="0" smtClean="0"/>
              <a:t>health status </a:t>
            </a:r>
            <a:r>
              <a:rPr lang="en-US" altLang="en-US" sz="2800" b="1" dirty="0"/>
              <a:t>of a population</a:t>
            </a:r>
            <a:r>
              <a:rPr lang="en-US" altLang="en-US" sz="2800" b="1" dirty="0" smtClean="0"/>
              <a:t>.</a:t>
            </a:r>
            <a:endParaRPr lang="en-US" altLang="en-US" sz="2800" b="1" dirty="0"/>
          </a:p>
          <a:p>
            <a:pPr algn="l" rtl="0" eaLnBrk="1" hangingPunct="1">
              <a:spcBef>
                <a:spcPts val="0"/>
              </a:spcBef>
              <a:spcAft>
                <a:spcPts val="1200"/>
              </a:spcAft>
              <a:defRPr/>
            </a:pPr>
            <a:endParaRPr lang="en-US" altLang="en-US" sz="2800" b="1" i="1" dirty="0"/>
          </a:p>
          <a:p>
            <a:pPr marL="0" indent="0" algn="l" rtl="0" eaLnBrk="1" hangingPunct="1">
              <a:spcBef>
                <a:spcPts val="0"/>
              </a:spcBef>
              <a:spcAft>
                <a:spcPts val="1200"/>
              </a:spcAft>
              <a:buNone/>
              <a:defRPr/>
            </a:pPr>
            <a:endParaRPr lang="en-US" altLang="en-US" sz="2800" b="1" i="1" dirty="0" smtClean="0"/>
          </a:p>
          <a:p>
            <a:pPr marL="0" indent="0" algn="l" rtl="0" eaLnBrk="1" hangingPunct="1">
              <a:spcBef>
                <a:spcPts val="0"/>
              </a:spcBef>
              <a:spcAft>
                <a:spcPts val="1200"/>
              </a:spcAft>
              <a:buNone/>
              <a:defRPr/>
            </a:pPr>
            <a:endParaRPr lang="en-US" altLang="en-US" sz="2800" b="1" i="1" dirty="0" smtClean="0"/>
          </a:p>
          <a:p>
            <a:pPr marL="0" indent="0" algn="l" rtl="0" eaLnBrk="1" hangingPunct="1">
              <a:spcBef>
                <a:spcPts val="0"/>
              </a:spcBef>
              <a:spcAft>
                <a:spcPts val="1200"/>
              </a:spcAft>
              <a:buNone/>
              <a:defRPr/>
            </a:pPr>
            <a:endParaRPr lang="en-US" altLang="en-US" sz="2800" b="1" i="1" dirty="0"/>
          </a:p>
          <a:p>
            <a:pPr marL="0" indent="0" algn="l" rtl="0" eaLnBrk="1" hangingPunct="1">
              <a:spcBef>
                <a:spcPts val="0"/>
              </a:spcBef>
              <a:spcAft>
                <a:spcPts val="1200"/>
              </a:spcAft>
              <a:buNone/>
              <a:defRPr/>
            </a:pPr>
            <a:endParaRPr lang="en-US" altLang="en-US" sz="2800" b="1" i="1" dirty="0"/>
          </a:p>
          <a:p>
            <a:pPr algn="l" rtl="0" eaLnBrk="1" hangingPunct="1">
              <a:spcBef>
                <a:spcPts val="0"/>
              </a:spcBef>
              <a:defRPr/>
            </a:pPr>
            <a:endParaRPr lang="en-US" altLang="en-US" sz="2800" b="1" dirty="0" smtClean="0"/>
          </a:p>
          <a:p>
            <a:pPr algn="l" rtl="0" eaLnBrk="1" hangingPunct="1">
              <a:spcBef>
                <a:spcPts val="0"/>
              </a:spcBef>
              <a:defRPr/>
            </a:pPr>
            <a:r>
              <a:rPr lang="en-US" altLang="en-US" sz="2800" b="1" dirty="0" smtClean="0"/>
              <a:t>Latest </a:t>
            </a:r>
            <a:r>
              <a:rPr lang="en-US" altLang="en-US" sz="2800" b="1" dirty="0"/>
              <a:t>figure about IMR in </a:t>
            </a:r>
            <a:r>
              <a:rPr lang="en-US" altLang="en-US" sz="2800" b="1" dirty="0" smtClean="0"/>
              <a:t>Jordan is </a:t>
            </a:r>
            <a:r>
              <a:rPr lang="en-US" altLang="en-US" sz="2800" b="1" dirty="0"/>
              <a:t>17/1000 live births </a:t>
            </a:r>
            <a:r>
              <a:rPr lang="en-US" altLang="en-US" sz="2800" b="1" i="1" dirty="0"/>
              <a:t>( DHS /</a:t>
            </a:r>
            <a:r>
              <a:rPr lang="en-US" altLang="en-US" sz="2700" b="1" i="1" dirty="0"/>
              <a:t>2012)</a:t>
            </a:r>
          </a:p>
        </p:txBody>
      </p:sp>
      <p:pic>
        <p:nvPicPr>
          <p:cNvPr id="3" name="Picture 2"/>
          <p:cNvPicPr>
            <a:picLocks noChangeAspect="1"/>
          </p:cNvPicPr>
          <p:nvPr/>
        </p:nvPicPr>
        <p:blipFill>
          <a:blip r:embed="rId2"/>
          <a:stretch>
            <a:fillRect/>
          </a:stretch>
        </p:blipFill>
        <p:spPr>
          <a:xfrm>
            <a:off x="-70332" y="3011213"/>
            <a:ext cx="12632019" cy="3373819"/>
          </a:xfrm>
          <a:prstGeom prst="rect">
            <a:avLst/>
          </a:prstGeom>
        </p:spPr>
      </p:pic>
    </p:spTree>
    <p:extLst>
      <p:ext uri="{BB962C8B-B14F-4D97-AF65-F5344CB8AC3E}">
        <p14:creationId xmlns:p14="http://schemas.microsoft.com/office/powerpoint/2010/main" val="381936676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135117" y="274638"/>
            <a:ext cx="9075683" cy="868362"/>
          </a:xfrm>
        </p:spPr>
        <p:txBody>
          <a:bodyPr/>
          <a:lstStyle/>
          <a:p>
            <a:pPr eaLnBrk="1" hangingPunct="1">
              <a:defRPr/>
            </a:pPr>
            <a:r>
              <a:rPr lang="en-US" altLang="en-US" sz="4400" b="1" dirty="0">
                <a:solidFill>
                  <a:srgbClr val="98E43C"/>
                </a:solidFill>
              </a:rPr>
              <a:t>Maternal Mortality Ratio</a:t>
            </a:r>
          </a:p>
        </p:txBody>
      </p:sp>
      <p:sp>
        <p:nvSpPr>
          <p:cNvPr id="132099" name="Rectangle 3"/>
          <p:cNvSpPr>
            <a:spLocks noGrp="1" noChangeArrowheads="1"/>
          </p:cNvSpPr>
          <p:nvPr>
            <p:ph idx="1"/>
          </p:nvPr>
        </p:nvSpPr>
        <p:spPr>
          <a:xfrm>
            <a:off x="835573" y="1350580"/>
            <a:ext cx="11356427" cy="5507420"/>
          </a:xfrm>
        </p:spPr>
        <p:txBody>
          <a:bodyPr>
            <a:normAutofit/>
          </a:bodyPr>
          <a:lstStyle/>
          <a:p>
            <a:pPr algn="l" rtl="0" eaLnBrk="1" hangingPunct="1">
              <a:spcBef>
                <a:spcPts val="0"/>
              </a:spcBef>
              <a:defRPr/>
            </a:pPr>
            <a:r>
              <a:rPr lang="en-US" altLang="en-US" sz="3200" dirty="0"/>
              <a:t>The maternal mortality ratio is the number of women who die as a result of complications of pregnancy or childbearing in a given year per 100,000 live births in that year. </a:t>
            </a:r>
          </a:p>
          <a:p>
            <a:pPr algn="l" rtl="0" eaLnBrk="1" hangingPunct="1">
              <a:spcBef>
                <a:spcPts val="0"/>
              </a:spcBef>
              <a:defRPr/>
            </a:pPr>
            <a:r>
              <a:rPr lang="en-US" altLang="en-US" sz="3200" dirty="0"/>
              <a:t>Deaths due to complications of spontaneous or induced abortions are included. </a:t>
            </a:r>
          </a:p>
          <a:p>
            <a:pPr algn="l" rtl="0" eaLnBrk="1" hangingPunct="1">
              <a:spcBef>
                <a:spcPts val="0"/>
              </a:spcBef>
              <a:defRPr/>
            </a:pPr>
            <a:r>
              <a:rPr lang="en-US" altLang="en-US" sz="3200" b="1" dirty="0"/>
              <a:t>a maternal death</a:t>
            </a:r>
            <a:r>
              <a:rPr lang="en-US" altLang="en-US" sz="3200" dirty="0"/>
              <a:t> is defined as the death of a woman while pregnant or within 42 days of termination of pregnancy from any cause related to or aggravated by the pregnancy or its management but not from accidental or incidental causes.</a:t>
            </a:r>
          </a:p>
        </p:txBody>
      </p:sp>
    </p:spTree>
    <p:extLst>
      <p:ext uri="{BB962C8B-B14F-4D97-AF65-F5344CB8AC3E}">
        <p14:creationId xmlns:p14="http://schemas.microsoft.com/office/powerpoint/2010/main" val="10305620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909144" y="198439"/>
            <a:ext cx="8229600" cy="868362"/>
          </a:xfrm>
        </p:spPr>
        <p:txBody>
          <a:bodyPr/>
          <a:lstStyle/>
          <a:p>
            <a:pPr eaLnBrk="1" hangingPunct="1">
              <a:defRPr/>
            </a:pPr>
            <a:r>
              <a:rPr lang="en-US" altLang="en-US" sz="4400" b="1" dirty="0">
                <a:solidFill>
                  <a:srgbClr val="98E43C"/>
                </a:solidFill>
              </a:rPr>
              <a:t>Maternal Mortality Ratio</a:t>
            </a:r>
          </a:p>
        </p:txBody>
      </p:sp>
      <p:sp>
        <p:nvSpPr>
          <p:cNvPr id="133123" name="Rectangle 3"/>
          <p:cNvSpPr>
            <a:spLocks noGrp="1" noChangeArrowheads="1"/>
          </p:cNvSpPr>
          <p:nvPr>
            <p:ph idx="1"/>
          </p:nvPr>
        </p:nvSpPr>
        <p:spPr>
          <a:xfrm>
            <a:off x="669471" y="1271752"/>
            <a:ext cx="11201399" cy="5586247"/>
          </a:xfrm>
        </p:spPr>
        <p:txBody>
          <a:bodyPr>
            <a:normAutofit/>
          </a:bodyPr>
          <a:lstStyle/>
          <a:p>
            <a:pPr marL="0" indent="0" algn="l" rtl="0" eaLnBrk="1" hangingPunct="1">
              <a:lnSpc>
                <a:spcPct val="80000"/>
              </a:lnSpc>
              <a:buNone/>
              <a:defRPr/>
            </a:pPr>
            <a:endParaRPr lang="en-US" altLang="en-US" dirty="0" smtClean="0"/>
          </a:p>
          <a:p>
            <a:pPr algn="l" rtl="0" eaLnBrk="1" hangingPunct="1">
              <a:spcBef>
                <a:spcPts val="600"/>
              </a:spcBef>
              <a:defRPr/>
            </a:pPr>
            <a:r>
              <a:rPr lang="en-US" altLang="en-US" sz="3600" dirty="0" smtClean="0"/>
              <a:t>This measure is sometimes referred to as the maternal mortality rate </a:t>
            </a:r>
          </a:p>
          <a:p>
            <a:pPr marL="0" indent="0" algn="l" rtl="0" eaLnBrk="1" hangingPunct="1">
              <a:spcBef>
                <a:spcPts val="600"/>
              </a:spcBef>
              <a:buNone/>
              <a:defRPr/>
            </a:pPr>
            <a:endParaRPr lang="en-US" altLang="en-US" sz="3600" b="1" dirty="0"/>
          </a:p>
          <a:p>
            <a:pPr algn="l" rtl="0" eaLnBrk="1" hangingPunct="1">
              <a:spcBef>
                <a:spcPts val="600"/>
              </a:spcBef>
              <a:defRPr/>
            </a:pPr>
            <a:r>
              <a:rPr lang="en-US" altLang="en-US" sz="3600" dirty="0"/>
              <a:t>Number of maternal deaths (185 )x Total live births (1,408,159 )x K (100,000 )= </a:t>
            </a:r>
            <a:r>
              <a:rPr lang="en-US" altLang="en-US" sz="3600" dirty="0" smtClean="0"/>
              <a:t>13.1</a:t>
            </a:r>
          </a:p>
          <a:p>
            <a:pPr algn="l" rtl="0" eaLnBrk="1" hangingPunct="1">
              <a:spcBef>
                <a:spcPts val="600"/>
              </a:spcBef>
              <a:defRPr/>
            </a:pPr>
            <a:endParaRPr lang="en-US" altLang="en-US" sz="3600" dirty="0"/>
          </a:p>
          <a:p>
            <a:pPr algn="l" rtl="0" eaLnBrk="1" hangingPunct="1">
              <a:spcBef>
                <a:spcPts val="600"/>
              </a:spcBef>
              <a:defRPr/>
            </a:pPr>
            <a:r>
              <a:rPr lang="en-US" altLang="en-US" sz="3600" dirty="0"/>
              <a:t>In Jordan MMR 19.1 </a:t>
            </a:r>
            <a:r>
              <a:rPr lang="en-US" altLang="en-US" sz="2800" b="1" dirty="0"/>
              <a:t>(</a:t>
            </a:r>
            <a:r>
              <a:rPr lang="en-US" altLang="en-US" sz="2800" b="1" dirty="0">
                <a:effectLst/>
              </a:rPr>
              <a:t>Maternal Mortality Study – Jordan 2007-2008- Higher Population Council, 2009</a:t>
            </a:r>
            <a:r>
              <a:rPr lang="en-US" altLang="en-US" sz="2800" b="1" dirty="0" smtClean="0">
                <a:effectLst/>
              </a:rPr>
              <a:t>)</a:t>
            </a:r>
            <a:endParaRPr lang="en-US" altLang="en-US" sz="2400" b="1" dirty="0"/>
          </a:p>
          <a:p>
            <a:pPr algn="l" rtl="0" eaLnBrk="1" hangingPunct="1">
              <a:spcBef>
                <a:spcPts val="600"/>
              </a:spcBef>
              <a:defRPr/>
            </a:pPr>
            <a:endParaRPr lang="en-US" altLang="en-US" dirty="0" smtClean="0"/>
          </a:p>
          <a:p>
            <a:pPr algn="l" rtl="0" eaLnBrk="1" hangingPunct="1">
              <a:spcBef>
                <a:spcPts val="600"/>
              </a:spcBef>
              <a:defRPr/>
            </a:pPr>
            <a:endParaRPr lang="en-US" altLang="en-US" b="1" dirty="0" smtClean="0"/>
          </a:p>
        </p:txBody>
      </p:sp>
      <p:pic>
        <p:nvPicPr>
          <p:cNvPr id="2" name="Picture 1"/>
          <p:cNvPicPr>
            <a:picLocks noChangeAspect="1"/>
          </p:cNvPicPr>
          <p:nvPr/>
        </p:nvPicPr>
        <p:blipFill>
          <a:blip r:embed="rId2"/>
          <a:stretch>
            <a:fillRect/>
          </a:stretch>
        </p:blipFill>
        <p:spPr>
          <a:xfrm>
            <a:off x="277585" y="3082311"/>
            <a:ext cx="11767457" cy="1830143"/>
          </a:xfrm>
          <a:prstGeom prst="rect">
            <a:avLst/>
          </a:prstGeom>
        </p:spPr>
      </p:pic>
    </p:spTree>
    <p:extLst>
      <p:ext uri="{BB962C8B-B14F-4D97-AF65-F5344CB8AC3E}">
        <p14:creationId xmlns:p14="http://schemas.microsoft.com/office/powerpoint/2010/main" val="52179963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a:xfrm>
            <a:off x="1103312" y="1292772"/>
            <a:ext cx="6779447" cy="4955627"/>
          </a:xfrm>
        </p:spPr>
        <p:txBody>
          <a:bodyPr>
            <a:normAutofit lnSpcReduction="10000"/>
          </a:bodyPr>
          <a:lstStyle/>
          <a:p>
            <a:pPr algn="l" rtl="0" eaLnBrk="1" hangingPunct="1">
              <a:buFont typeface="Wingdings" panose="05000000000000000000" pitchFamily="2" charset="2"/>
              <a:buNone/>
              <a:defRPr/>
            </a:pPr>
            <a:r>
              <a:rPr lang="en-US" altLang="en-US" sz="3200" b="1" dirty="0"/>
              <a:t>Resources:</a:t>
            </a:r>
          </a:p>
          <a:p>
            <a:pPr algn="l" rtl="0" eaLnBrk="1" hangingPunct="1">
              <a:defRPr/>
            </a:pPr>
            <a:r>
              <a:rPr lang="en-US" altLang="en-US" sz="2800" dirty="0"/>
              <a:t>Population Handbook, 6</a:t>
            </a:r>
            <a:r>
              <a:rPr lang="en-US" altLang="en-US" sz="2800" dirty="0" smtClean="0"/>
              <a:t>th </a:t>
            </a:r>
            <a:r>
              <a:rPr lang="en-US" altLang="en-US" sz="2800" dirty="0"/>
              <a:t>International Edition, </a:t>
            </a:r>
            <a:r>
              <a:rPr lang="en-US" altLang="en-US" sz="2800" dirty="0" smtClean="0"/>
              <a:t>2011.</a:t>
            </a:r>
            <a:endParaRPr lang="en-US" altLang="en-US" sz="2800" dirty="0"/>
          </a:p>
          <a:p>
            <a:pPr algn="l" rtl="0" eaLnBrk="1" hangingPunct="1">
              <a:defRPr/>
            </a:pPr>
            <a:r>
              <a:rPr lang="en-US" altLang="en-US" sz="2800" dirty="0"/>
              <a:t>Jordan Population and Family Health Surveys for the years 1997, 2002,2007, 2012.</a:t>
            </a:r>
          </a:p>
          <a:p>
            <a:pPr algn="l" rtl="0" eaLnBrk="1" hangingPunct="1">
              <a:defRPr/>
            </a:pPr>
            <a:r>
              <a:rPr lang="en-US" altLang="en-US" sz="2800" dirty="0"/>
              <a:t>Empowering women , developing society: female education in the MENA</a:t>
            </a:r>
          </a:p>
          <a:p>
            <a:pPr algn="l" rtl="0" eaLnBrk="1" hangingPunct="1">
              <a:defRPr/>
            </a:pPr>
            <a:r>
              <a:rPr lang="en-US" altLang="en-US" sz="2800" dirty="0"/>
              <a:t>Population trends and challenges in the MENA region</a:t>
            </a:r>
          </a:p>
        </p:txBody>
      </p:sp>
      <p:pic>
        <p:nvPicPr>
          <p:cNvPr id="2" name="Picture 1"/>
          <p:cNvPicPr>
            <a:picLocks noChangeAspect="1"/>
          </p:cNvPicPr>
          <p:nvPr/>
        </p:nvPicPr>
        <p:blipFill>
          <a:blip r:embed="rId2"/>
          <a:stretch>
            <a:fillRect/>
          </a:stretch>
        </p:blipFill>
        <p:spPr>
          <a:xfrm>
            <a:off x="8229600" y="0"/>
            <a:ext cx="3629787" cy="6880642"/>
          </a:xfrm>
          <a:prstGeom prst="rect">
            <a:avLst/>
          </a:prstGeom>
        </p:spPr>
      </p:pic>
    </p:spTree>
    <p:extLst>
      <p:ext uri="{BB962C8B-B14F-4D97-AF65-F5344CB8AC3E}">
        <p14:creationId xmlns:p14="http://schemas.microsoft.com/office/powerpoint/2010/main" val="240951845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607" y="500015"/>
            <a:ext cx="9404723" cy="824289"/>
          </a:xfrm>
        </p:spPr>
        <p:txBody>
          <a:bodyPr/>
          <a:lstStyle/>
          <a:p>
            <a:r>
              <a:rPr lang="en-US" sz="4400" b="1" dirty="0" smtClean="0">
                <a:solidFill>
                  <a:srgbClr val="98E43C"/>
                </a:solidFill>
              </a:rPr>
              <a:t>Morbidity </a:t>
            </a:r>
            <a:endParaRPr lang="en-US" sz="4400" b="1" dirty="0">
              <a:solidFill>
                <a:srgbClr val="98E43C"/>
              </a:solidFill>
            </a:endParaRPr>
          </a:p>
        </p:txBody>
      </p:sp>
      <p:sp>
        <p:nvSpPr>
          <p:cNvPr id="3" name="Content Placeholder 2"/>
          <p:cNvSpPr>
            <a:spLocks noGrp="1"/>
          </p:cNvSpPr>
          <p:nvPr>
            <p:ph idx="1"/>
          </p:nvPr>
        </p:nvSpPr>
        <p:spPr>
          <a:xfrm>
            <a:off x="875201" y="1753373"/>
            <a:ext cx="9325089" cy="4195481"/>
          </a:xfrm>
        </p:spPr>
        <p:txBody>
          <a:bodyPr>
            <a:normAutofit fontScale="92500"/>
          </a:bodyPr>
          <a:lstStyle/>
          <a:p>
            <a:r>
              <a:rPr lang="en-US" sz="3600" b="1" dirty="0" smtClean="0"/>
              <a:t>Morbidity refers to disease and illness, injury and disability, in a population.</a:t>
            </a:r>
          </a:p>
          <a:p>
            <a:pPr marL="0" indent="0">
              <a:buNone/>
            </a:pPr>
            <a:endParaRPr lang="en-US" sz="3600" b="1" dirty="0" smtClean="0"/>
          </a:p>
          <a:p>
            <a:r>
              <a:rPr lang="en-US" sz="3600" b="1" dirty="0" smtClean="0"/>
              <a:t>Data about the frequency and distribution of a disease can aid in controlling its spread, and in some cases, may lead to identification of it causes.</a:t>
            </a:r>
            <a:endParaRPr lang="en-US" sz="3600" b="1" dirty="0"/>
          </a:p>
        </p:txBody>
      </p:sp>
    </p:spTree>
    <p:extLst>
      <p:ext uri="{BB962C8B-B14F-4D97-AF65-F5344CB8AC3E}">
        <p14:creationId xmlns:p14="http://schemas.microsoft.com/office/powerpoint/2010/main" val="126354089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84705"/>
            <a:ext cx="9404723" cy="887351"/>
          </a:xfrm>
        </p:spPr>
        <p:txBody>
          <a:bodyPr/>
          <a:lstStyle/>
          <a:p>
            <a:r>
              <a:rPr lang="en-US" sz="4800" b="1" dirty="0" smtClean="0">
                <a:solidFill>
                  <a:srgbClr val="98E43C"/>
                </a:solidFill>
              </a:rPr>
              <a:t>Morbidity : Incidence Rate</a:t>
            </a:r>
            <a:endParaRPr lang="en-US" sz="4800" b="1" dirty="0">
              <a:solidFill>
                <a:srgbClr val="98E43C"/>
              </a:solidFill>
            </a:endParaRPr>
          </a:p>
        </p:txBody>
      </p:sp>
      <p:sp>
        <p:nvSpPr>
          <p:cNvPr id="3" name="Content Placeholder 2"/>
          <p:cNvSpPr>
            <a:spLocks noGrp="1"/>
          </p:cNvSpPr>
          <p:nvPr>
            <p:ph idx="1"/>
          </p:nvPr>
        </p:nvSpPr>
        <p:spPr>
          <a:xfrm>
            <a:off x="646111" y="1529255"/>
            <a:ext cx="10764075" cy="5076497"/>
          </a:xfrm>
        </p:spPr>
        <p:txBody>
          <a:bodyPr>
            <a:normAutofit fontScale="32500" lnSpcReduction="20000"/>
          </a:bodyPr>
          <a:lstStyle/>
          <a:p>
            <a:pPr marL="0" indent="0">
              <a:lnSpc>
                <a:spcPct val="120000"/>
              </a:lnSpc>
              <a:buNone/>
            </a:pPr>
            <a:r>
              <a:rPr lang="en-US" sz="9800" b="1" dirty="0" smtClean="0">
                <a:solidFill>
                  <a:srgbClr val="98E43C"/>
                </a:solidFill>
              </a:rPr>
              <a:t>Incidence: </a:t>
            </a:r>
            <a:r>
              <a:rPr lang="en-US" sz="8600" b="1" dirty="0" smtClean="0"/>
              <a:t>The </a:t>
            </a:r>
            <a:r>
              <a:rPr lang="en-US" sz="8600" b="1" dirty="0"/>
              <a:t>incidence rate is the number of people contracting a disease during a given time period per 1,000 population </a:t>
            </a:r>
            <a:r>
              <a:rPr lang="en-US" sz="8600" b="1" u="sng" dirty="0"/>
              <a:t>at risk. </a:t>
            </a:r>
            <a:r>
              <a:rPr lang="en-US" sz="8600" b="1" dirty="0"/>
              <a:t>The incidence rate and other morbidity rates vary so widely in magnitude that any constant may be used that expresses the rate in a clear manner (from “per 100” or “percent” to “per 100,000”).</a:t>
            </a:r>
          </a:p>
          <a:p>
            <a:pPr marL="0" indent="0">
              <a:buNone/>
            </a:pPr>
            <a:endParaRPr lang="en-US" sz="3600" b="1" dirty="0" smtClean="0">
              <a:solidFill>
                <a:srgbClr val="98E43C"/>
              </a:solidFill>
            </a:endParaRPr>
          </a:p>
          <a:p>
            <a:pPr marL="0" indent="0">
              <a:lnSpc>
                <a:spcPct val="120000"/>
              </a:lnSpc>
              <a:spcBef>
                <a:spcPts val="0"/>
              </a:spcBef>
              <a:buNone/>
            </a:pPr>
            <a:r>
              <a:rPr lang="en-US" sz="6000" b="1" dirty="0">
                <a:solidFill>
                  <a:srgbClr val="98E43C"/>
                </a:solidFill>
              </a:rPr>
              <a:t>Number of people </a:t>
            </a:r>
            <a:r>
              <a:rPr lang="en-US" sz="6000" b="1" dirty="0" smtClean="0">
                <a:solidFill>
                  <a:srgbClr val="98E43C"/>
                </a:solidFill>
              </a:rPr>
              <a:t>developing </a:t>
            </a:r>
            <a:r>
              <a:rPr lang="en-US" sz="6000" b="1" dirty="0">
                <a:solidFill>
                  <a:srgbClr val="98E43C"/>
                </a:solidFill>
              </a:rPr>
              <a:t>tuberculosis </a:t>
            </a:r>
            <a:endParaRPr lang="en-US" sz="6000" b="1" dirty="0" smtClean="0">
              <a:solidFill>
                <a:srgbClr val="98E43C"/>
              </a:solidFill>
            </a:endParaRPr>
          </a:p>
          <a:p>
            <a:pPr marL="0" indent="0">
              <a:lnSpc>
                <a:spcPct val="120000"/>
              </a:lnSpc>
              <a:spcBef>
                <a:spcPts val="0"/>
              </a:spcBef>
              <a:buNone/>
            </a:pPr>
            <a:r>
              <a:rPr lang="en-US" sz="6000" b="1" dirty="0" smtClean="0">
                <a:solidFill>
                  <a:srgbClr val="98E43C"/>
                </a:solidFill>
              </a:rPr>
              <a:t>during </a:t>
            </a:r>
            <a:r>
              <a:rPr lang="en-US" sz="6000" b="1" dirty="0">
                <a:solidFill>
                  <a:srgbClr val="98E43C"/>
                </a:solidFill>
              </a:rPr>
              <a:t>a given time period </a:t>
            </a:r>
            <a:r>
              <a:rPr lang="en-US" sz="6000" b="1" dirty="0" smtClean="0">
                <a:solidFill>
                  <a:srgbClr val="98E43C"/>
                </a:solidFill>
              </a:rPr>
              <a:t>                                  </a:t>
            </a:r>
            <a:r>
              <a:rPr lang="en-US" sz="6000" b="1" dirty="0">
                <a:solidFill>
                  <a:srgbClr val="98E43C"/>
                </a:solidFill>
              </a:rPr>
              <a:t>x K = </a:t>
            </a:r>
            <a:r>
              <a:rPr lang="en-US" sz="6000" b="1" dirty="0" smtClean="0">
                <a:solidFill>
                  <a:srgbClr val="98E43C"/>
                </a:solidFill>
              </a:rPr>
              <a:t>  252,316 </a:t>
            </a:r>
            <a:r>
              <a:rPr lang="en-US" sz="6000" b="1" dirty="0">
                <a:solidFill>
                  <a:srgbClr val="98E43C"/>
                </a:solidFill>
              </a:rPr>
              <a:t>x 100,000 = </a:t>
            </a:r>
            <a:r>
              <a:rPr lang="en-US" sz="6000" b="1" dirty="0" smtClean="0">
                <a:solidFill>
                  <a:srgbClr val="98E43C"/>
                </a:solidFill>
              </a:rPr>
              <a:t>372</a:t>
            </a:r>
          </a:p>
          <a:p>
            <a:pPr marL="0" indent="0">
              <a:lnSpc>
                <a:spcPct val="120000"/>
              </a:lnSpc>
              <a:spcBef>
                <a:spcPts val="0"/>
              </a:spcBef>
              <a:buNone/>
            </a:pPr>
            <a:r>
              <a:rPr lang="en-US" sz="6000" b="1" dirty="0">
                <a:solidFill>
                  <a:srgbClr val="98E43C"/>
                </a:solidFill>
              </a:rPr>
              <a:t>Population at risk</a:t>
            </a:r>
            <a:r>
              <a:rPr lang="en-US" sz="6000" b="1" dirty="0" smtClean="0">
                <a:solidFill>
                  <a:srgbClr val="98E43C"/>
                </a:solidFill>
              </a:rPr>
              <a:t>                                                               67,827,000</a:t>
            </a:r>
            <a:endParaRPr lang="en-US" sz="6000" b="1" dirty="0">
              <a:solidFill>
                <a:srgbClr val="98E43C"/>
              </a:solidFill>
            </a:endParaRPr>
          </a:p>
          <a:p>
            <a:pPr marL="0" indent="0">
              <a:lnSpc>
                <a:spcPct val="120000"/>
              </a:lnSpc>
              <a:spcBef>
                <a:spcPts val="0"/>
              </a:spcBef>
              <a:buNone/>
            </a:pPr>
            <a:r>
              <a:rPr lang="en-US" sz="6000" b="1" dirty="0" smtClean="0">
                <a:solidFill>
                  <a:srgbClr val="98E43C"/>
                </a:solidFill>
              </a:rPr>
              <a:t>                                                                                 </a:t>
            </a:r>
          </a:p>
          <a:p>
            <a:pPr marL="0" indent="0">
              <a:buNone/>
            </a:pPr>
            <a:r>
              <a:rPr lang="en-US" sz="8600" b="1" dirty="0" smtClean="0"/>
              <a:t>The incidence of tuberculosis in the Democratic Republic of the Congo in 2009 was 372 per 100,000 population</a:t>
            </a:r>
          </a:p>
        </p:txBody>
      </p:sp>
      <p:cxnSp>
        <p:nvCxnSpPr>
          <p:cNvPr id="5" name="Straight Connector 4"/>
          <p:cNvCxnSpPr/>
          <p:nvPr/>
        </p:nvCxnSpPr>
        <p:spPr>
          <a:xfrm flipV="1">
            <a:off x="646111" y="5060729"/>
            <a:ext cx="5770455" cy="315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99434" y="5060729"/>
            <a:ext cx="100899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15712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95063"/>
            <a:ext cx="9404723" cy="776992"/>
          </a:xfrm>
        </p:spPr>
        <p:txBody>
          <a:bodyPr/>
          <a:lstStyle/>
          <a:p>
            <a:r>
              <a:rPr lang="en-US" sz="4400" b="1" dirty="0" smtClean="0">
                <a:solidFill>
                  <a:srgbClr val="98E43C"/>
                </a:solidFill>
              </a:rPr>
              <a:t>Morbidity (Prevalence)</a:t>
            </a:r>
            <a:endParaRPr lang="en-US" sz="4400" b="1" dirty="0">
              <a:solidFill>
                <a:srgbClr val="98E43C"/>
              </a:solidFill>
            </a:endParaRPr>
          </a:p>
        </p:txBody>
      </p:sp>
      <p:sp>
        <p:nvSpPr>
          <p:cNvPr id="3" name="Content Placeholder 2"/>
          <p:cNvSpPr>
            <a:spLocks noGrp="1"/>
          </p:cNvSpPr>
          <p:nvPr>
            <p:ph idx="1"/>
          </p:nvPr>
        </p:nvSpPr>
        <p:spPr>
          <a:xfrm>
            <a:off x="646111" y="1371600"/>
            <a:ext cx="10862717" cy="5376042"/>
          </a:xfrm>
        </p:spPr>
        <p:txBody>
          <a:bodyPr>
            <a:normAutofit/>
          </a:bodyPr>
          <a:lstStyle/>
          <a:p>
            <a:pPr marL="0" indent="0">
              <a:buNone/>
            </a:pPr>
            <a:r>
              <a:rPr lang="en-US" sz="2800" b="1" dirty="0">
                <a:solidFill>
                  <a:srgbClr val="98E43C"/>
                </a:solidFill>
              </a:rPr>
              <a:t>Prevalence: </a:t>
            </a:r>
            <a:r>
              <a:rPr lang="en-US" sz="2800" b="1" dirty="0" smtClean="0"/>
              <a:t>The </a:t>
            </a:r>
            <a:r>
              <a:rPr lang="en-US" sz="2800" b="1" dirty="0"/>
              <a:t>prevalence rate is the number of people who have a particular disease at a given point in time per 1,000 population. This rate includes all known cases that have not resulted in death, cure, or remission, as well as new cases developing during the specified </a:t>
            </a:r>
            <a:r>
              <a:rPr lang="en-US" sz="2800" b="1" dirty="0" smtClean="0"/>
              <a:t>period.</a:t>
            </a:r>
            <a:endParaRPr lang="en-US" sz="2800" b="1" dirty="0"/>
          </a:p>
          <a:p>
            <a:pPr marL="0" indent="0">
              <a:buNone/>
            </a:pPr>
            <a:r>
              <a:rPr lang="en-US" b="1" dirty="0">
                <a:solidFill>
                  <a:srgbClr val="98E43C"/>
                </a:solidFill>
              </a:rPr>
              <a:t>Number of people ages 15-49 with HIV/AIDS  x K = 892,750 x 100 = 14.3   </a:t>
            </a:r>
            <a:endParaRPr lang="en-US" b="1" dirty="0" smtClean="0">
              <a:solidFill>
                <a:srgbClr val="98E43C"/>
              </a:solidFill>
            </a:endParaRPr>
          </a:p>
          <a:p>
            <a:pPr marL="0" indent="0">
              <a:buNone/>
            </a:pPr>
            <a:r>
              <a:rPr lang="en-US" b="1" dirty="0" smtClean="0">
                <a:solidFill>
                  <a:srgbClr val="98E43C"/>
                </a:solidFill>
              </a:rPr>
              <a:t>Total </a:t>
            </a:r>
            <a:r>
              <a:rPr lang="en-US" b="1" dirty="0">
                <a:solidFill>
                  <a:srgbClr val="98E43C"/>
                </a:solidFill>
              </a:rPr>
              <a:t>population ages 15-49   </a:t>
            </a:r>
            <a:r>
              <a:rPr lang="en-US" b="1" dirty="0" smtClean="0">
                <a:solidFill>
                  <a:srgbClr val="98E43C"/>
                </a:solidFill>
              </a:rPr>
              <a:t>                                    6,243,000</a:t>
            </a:r>
            <a:endParaRPr lang="en-US" b="1" dirty="0">
              <a:solidFill>
                <a:srgbClr val="98E43C"/>
              </a:solidFill>
            </a:endParaRPr>
          </a:p>
          <a:p>
            <a:pPr marL="0" indent="0">
              <a:buNone/>
            </a:pPr>
            <a:r>
              <a:rPr lang="en-US" b="1" dirty="0">
                <a:solidFill>
                  <a:srgbClr val="98E43C"/>
                </a:solidFill>
              </a:rPr>
              <a:t>The prevalence of HIV/AIDS in Zimbabwe among adults (ages 15-49) in 2009 was 14.3 per 100 population.</a:t>
            </a:r>
          </a:p>
          <a:p>
            <a:pPr marL="0" indent="0">
              <a:buNone/>
            </a:pPr>
            <a:r>
              <a:rPr lang="en-US" sz="2400" b="1" dirty="0"/>
              <a:t>In 2009, the prevalence rate of HIV/AIDS for males ages 15-49 in Botswana was 20.6 percent and for females, 29.2. Corresponding rates in Argentina were 0.6 and 0.3, respectively</a:t>
            </a:r>
            <a:r>
              <a:rPr lang="en-US" sz="2800" b="1" dirty="0" smtClean="0">
                <a:solidFill>
                  <a:srgbClr val="98E43C"/>
                </a:solidFill>
              </a:rPr>
              <a:t>. </a:t>
            </a:r>
            <a:endParaRPr lang="en-US" sz="2800" b="1" dirty="0">
              <a:solidFill>
                <a:srgbClr val="98E43C"/>
              </a:solidFill>
            </a:endParaRPr>
          </a:p>
        </p:txBody>
      </p:sp>
      <p:cxnSp>
        <p:nvCxnSpPr>
          <p:cNvPr id="5" name="Straight Connector 4"/>
          <p:cNvCxnSpPr/>
          <p:nvPr/>
        </p:nvCxnSpPr>
        <p:spPr>
          <a:xfrm flipV="1">
            <a:off x="788276" y="4051738"/>
            <a:ext cx="5423338" cy="157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58001" y="4051738"/>
            <a:ext cx="110358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38618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87351"/>
          </a:xfrm>
        </p:spPr>
        <p:txBody>
          <a:bodyPr/>
          <a:lstStyle/>
          <a:p>
            <a:r>
              <a:rPr lang="en-US" sz="4400" b="1" dirty="0" smtClean="0">
                <a:solidFill>
                  <a:srgbClr val="98E43C"/>
                </a:solidFill>
              </a:rPr>
              <a:t>Morbidity</a:t>
            </a:r>
            <a:endParaRPr lang="en-US" sz="4400" b="1" dirty="0">
              <a:solidFill>
                <a:srgbClr val="98E43C"/>
              </a:solidFill>
            </a:endParaRPr>
          </a:p>
        </p:txBody>
      </p:sp>
      <p:sp>
        <p:nvSpPr>
          <p:cNvPr id="3" name="Content Placeholder 2"/>
          <p:cNvSpPr>
            <a:spLocks noGrp="1"/>
          </p:cNvSpPr>
          <p:nvPr>
            <p:ph idx="1"/>
          </p:nvPr>
        </p:nvSpPr>
        <p:spPr>
          <a:xfrm>
            <a:off x="851338" y="1560786"/>
            <a:ext cx="10610194" cy="5076497"/>
          </a:xfrm>
        </p:spPr>
        <p:txBody>
          <a:bodyPr/>
          <a:lstStyle/>
          <a:p>
            <a:pPr marL="0" indent="0">
              <a:buNone/>
            </a:pPr>
            <a:r>
              <a:rPr lang="en-US" sz="3600" b="1" dirty="0">
                <a:solidFill>
                  <a:srgbClr val="98E43C"/>
                </a:solidFill>
              </a:rPr>
              <a:t>Case Fatality Rate </a:t>
            </a:r>
            <a:r>
              <a:rPr lang="en-US" sz="3200" b="1" dirty="0"/>
              <a:t>The case fatality rate is the proportion of people contracting a disease who die of that disease during a specified time period.</a:t>
            </a:r>
          </a:p>
          <a:p>
            <a:pPr marL="0" indent="0">
              <a:buNone/>
            </a:pPr>
            <a:endParaRPr lang="en-US" sz="2400" b="1" dirty="0" smtClean="0">
              <a:solidFill>
                <a:srgbClr val="98E43C"/>
              </a:solidFill>
            </a:endParaRPr>
          </a:p>
          <a:p>
            <a:pPr marL="0" indent="0">
              <a:spcBef>
                <a:spcPts val="0"/>
              </a:spcBef>
              <a:buNone/>
            </a:pPr>
            <a:r>
              <a:rPr lang="en-US" b="1" dirty="0" smtClean="0">
                <a:solidFill>
                  <a:srgbClr val="98E43C"/>
                </a:solidFill>
              </a:rPr>
              <a:t>Number </a:t>
            </a:r>
            <a:r>
              <a:rPr lang="en-US" b="1" dirty="0">
                <a:solidFill>
                  <a:srgbClr val="98E43C"/>
                </a:solidFill>
              </a:rPr>
              <a:t>of persons dying from the disease x </a:t>
            </a:r>
            <a:r>
              <a:rPr lang="en-US" b="1" dirty="0" smtClean="0">
                <a:solidFill>
                  <a:srgbClr val="98E43C"/>
                </a:solidFill>
              </a:rPr>
              <a:t>K     = </a:t>
            </a:r>
            <a:r>
              <a:rPr lang="en-US" b="1" dirty="0">
                <a:solidFill>
                  <a:srgbClr val="98E43C"/>
                </a:solidFill>
              </a:rPr>
              <a:t>12,270 x 100,000 = 20.5 </a:t>
            </a:r>
            <a:r>
              <a:rPr lang="en-US" b="1" dirty="0" smtClean="0">
                <a:solidFill>
                  <a:srgbClr val="98E43C"/>
                </a:solidFill>
              </a:rPr>
              <a:t>          Number </a:t>
            </a:r>
            <a:r>
              <a:rPr lang="en-US" b="1" dirty="0">
                <a:solidFill>
                  <a:srgbClr val="98E43C"/>
                </a:solidFill>
              </a:rPr>
              <a:t>of persons </a:t>
            </a:r>
            <a:r>
              <a:rPr lang="en-US" b="1" dirty="0" smtClean="0">
                <a:solidFill>
                  <a:srgbClr val="98E43C"/>
                </a:solidFill>
              </a:rPr>
              <a:t>contracting the disease                 60,000,000 </a:t>
            </a:r>
            <a:r>
              <a:rPr lang="en-US" sz="2400" b="1" dirty="0" smtClean="0">
                <a:solidFill>
                  <a:srgbClr val="98E43C"/>
                </a:solidFill>
              </a:rPr>
              <a:t> </a:t>
            </a:r>
            <a:endParaRPr lang="en-US" sz="2400" b="1" dirty="0">
              <a:solidFill>
                <a:srgbClr val="98E43C"/>
              </a:solidFill>
            </a:endParaRPr>
          </a:p>
          <a:p>
            <a:pPr marL="0" indent="0">
              <a:spcBef>
                <a:spcPts val="0"/>
              </a:spcBef>
              <a:buNone/>
            </a:pPr>
            <a:r>
              <a:rPr lang="en-US" b="1" dirty="0">
                <a:solidFill>
                  <a:srgbClr val="98E43C"/>
                </a:solidFill>
              </a:rPr>
              <a:t> </a:t>
            </a:r>
            <a:r>
              <a:rPr lang="en-US" b="1" dirty="0" smtClean="0">
                <a:solidFill>
                  <a:srgbClr val="98E43C"/>
                </a:solidFill>
              </a:rPr>
              <a:t>                          during </a:t>
            </a:r>
            <a:r>
              <a:rPr lang="en-US" b="1" dirty="0">
                <a:solidFill>
                  <a:srgbClr val="98E43C"/>
                </a:solidFill>
              </a:rPr>
              <a:t>a period </a:t>
            </a:r>
          </a:p>
          <a:p>
            <a:pPr marL="0" indent="0">
              <a:buNone/>
            </a:pPr>
            <a:endParaRPr lang="en-US" sz="2400" b="1" dirty="0" smtClean="0"/>
          </a:p>
          <a:p>
            <a:pPr marL="0" indent="0">
              <a:buNone/>
            </a:pPr>
            <a:r>
              <a:rPr lang="en-US" sz="2400" b="1" dirty="0" smtClean="0"/>
              <a:t>From </a:t>
            </a:r>
            <a:r>
              <a:rPr lang="en-US" sz="2400" b="1" dirty="0"/>
              <a:t>April 2009 to March 2010, the U.S. Centers for Disease Control and Prevention estimates that there were 12,270 deaths from H1N1 flu in the United States, or 21 deaths for every 100,000 cases</a:t>
            </a:r>
          </a:p>
        </p:txBody>
      </p:sp>
      <p:cxnSp>
        <p:nvCxnSpPr>
          <p:cNvPr id="7" name="Straight Connector 6"/>
          <p:cNvCxnSpPr/>
          <p:nvPr/>
        </p:nvCxnSpPr>
        <p:spPr>
          <a:xfrm>
            <a:off x="7230471" y="3957145"/>
            <a:ext cx="1519391" cy="0"/>
          </a:xfrm>
          <a:prstGeom prst="line">
            <a:avLst/>
          </a:prstGeom>
          <a:ln w="38100">
            <a:solidFill>
              <a:srgbClr val="98E43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87366" y="3957145"/>
            <a:ext cx="435524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40900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46111" y="346842"/>
            <a:ext cx="9404723" cy="867104"/>
          </a:xfrm>
        </p:spPr>
        <p:txBody>
          <a:bodyPr/>
          <a:lstStyle/>
          <a:p>
            <a:pPr eaLnBrk="1" hangingPunct="1">
              <a:defRPr/>
            </a:pPr>
            <a:r>
              <a:rPr lang="en-US" altLang="en-US" b="1" dirty="0" smtClean="0">
                <a:solidFill>
                  <a:srgbClr val="98E43C"/>
                </a:solidFill>
              </a:rPr>
              <a:t>Life Expectancy</a:t>
            </a:r>
          </a:p>
        </p:txBody>
      </p:sp>
      <p:sp>
        <p:nvSpPr>
          <p:cNvPr id="134147" name="Rectangle 3"/>
          <p:cNvSpPr>
            <a:spLocks noGrp="1" noChangeArrowheads="1"/>
          </p:cNvSpPr>
          <p:nvPr>
            <p:ph idx="1"/>
          </p:nvPr>
        </p:nvSpPr>
        <p:spPr>
          <a:xfrm>
            <a:off x="646111" y="1213946"/>
            <a:ext cx="10720827" cy="5880537"/>
          </a:xfrm>
        </p:spPr>
        <p:txBody>
          <a:bodyPr>
            <a:noAutofit/>
          </a:bodyPr>
          <a:lstStyle/>
          <a:p>
            <a:pPr>
              <a:lnSpc>
                <a:spcPct val="90000"/>
              </a:lnSpc>
              <a:defRPr/>
            </a:pPr>
            <a:r>
              <a:rPr lang="en-US" altLang="en-US" sz="3400" dirty="0" smtClean="0"/>
              <a:t>Life </a:t>
            </a:r>
            <a:r>
              <a:rPr lang="en-US" altLang="en-US" sz="3400" dirty="0"/>
              <a:t>expectancy is an estimate of the </a:t>
            </a:r>
            <a:r>
              <a:rPr lang="en-US" altLang="en-US" sz="3400" i="1" dirty="0"/>
              <a:t>average </a:t>
            </a:r>
            <a:r>
              <a:rPr lang="en-US" altLang="en-US" sz="3400" dirty="0"/>
              <a:t>number of additional years a person could expect to live if the age-specific death rates for a given year prevailed for the rest of his or her life. </a:t>
            </a:r>
          </a:p>
          <a:p>
            <a:pPr algn="l" rtl="0" eaLnBrk="1" hangingPunct="1">
              <a:lnSpc>
                <a:spcPct val="90000"/>
              </a:lnSpc>
              <a:defRPr/>
            </a:pPr>
            <a:r>
              <a:rPr lang="en-US" altLang="en-US" sz="3400" dirty="0"/>
              <a:t>Life expectancy is a hypothetical measure because it is based on current death rates and actual death rates change over the course of a person’s lifetime. </a:t>
            </a:r>
          </a:p>
          <a:p>
            <a:pPr algn="l" rtl="0" eaLnBrk="1" hangingPunct="1">
              <a:lnSpc>
                <a:spcPct val="90000"/>
              </a:lnSpc>
              <a:defRPr/>
            </a:pPr>
            <a:r>
              <a:rPr lang="en-US" altLang="en-US" sz="3400" dirty="0"/>
              <a:t>Each person’s life expectancy changes as he or she grows older and as mortality trends </a:t>
            </a:r>
            <a:r>
              <a:rPr lang="en-US" altLang="en-US" sz="3400" dirty="0" smtClean="0"/>
              <a:t>change.</a:t>
            </a:r>
          </a:p>
          <a:p>
            <a:pPr marL="0" indent="0" algn="l" rtl="0" eaLnBrk="1" hangingPunct="1">
              <a:lnSpc>
                <a:spcPct val="90000"/>
              </a:lnSpc>
              <a:buNone/>
              <a:defRPr/>
            </a:pPr>
            <a:endParaRPr lang="en-US" altLang="en-US" sz="3600" dirty="0"/>
          </a:p>
        </p:txBody>
      </p:sp>
    </p:spTree>
    <p:extLst>
      <p:ext uri="{BB962C8B-B14F-4D97-AF65-F5344CB8AC3E}">
        <p14:creationId xmlns:p14="http://schemas.microsoft.com/office/powerpoint/2010/main" val="253377081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en-US" altLang="en-US" sz="4400" b="1" dirty="0" smtClean="0">
                <a:solidFill>
                  <a:srgbClr val="92D050"/>
                </a:solidFill>
              </a:rPr>
              <a:t>Life Expectancy</a:t>
            </a:r>
          </a:p>
        </p:txBody>
      </p:sp>
      <p:sp>
        <p:nvSpPr>
          <p:cNvPr id="135171" name="Rectangle 3"/>
          <p:cNvSpPr>
            <a:spLocks noGrp="1" noChangeArrowheads="1"/>
          </p:cNvSpPr>
          <p:nvPr>
            <p:ph idx="1"/>
          </p:nvPr>
        </p:nvSpPr>
        <p:spPr>
          <a:xfrm>
            <a:off x="1103312" y="2052918"/>
            <a:ext cx="10405516" cy="4195481"/>
          </a:xfrm>
        </p:spPr>
        <p:txBody>
          <a:bodyPr>
            <a:normAutofit/>
          </a:bodyPr>
          <a:lstStyle/>
          <a:p>
            <a:pPr algn="l" rtl="0" eaLnBrk="1" hangingPunct="1">
              <a:defRPr/>
            </a:pPr>
            <a:r>
              <a:rPr lang="en-US" altLang="en-US" sz="3600" b="1" dirty="0" smtClean="0"/>
              <a:t>If the age-specific death rates for 1996 remain unchanged, males in Brazil born in </a:t>
            </a:r>
          </a:p>
          <a:p>
            <a:pPr algn="l" rtl="0" eaLnBrk="1" hangingPunct="1">
              <a:defRPr/>
            </a:pPr>
            <a:endParaRPr lang="en-US" altLang="en-US" sz="3600" b="1" dirty="0"/>
          </a:p>
          <a:p>
            <a:pPr algn="l" rtl="0" eaLnBrk="1" hangingPunct="1">
              <a:defRPr/>
            </a:pPr>
            <a:endParaRPr lang="en-US" altLang="en-US" sz="3600" b="1" dirty="0" smtClean="0"/>
          </a:p>
          <a:p>
            <a:pPr>
              <a:defRPr/>
            </a:pPr>
            <a:r>
              <a:rPr lang="en-US" altLang="en-US" sz="3600" b="1" dirty="0" smtClean="0"/>
              <a:t>Life expectancy for Jordanians 73 years (DHS, 2012).</a:t>
            </a:r>
            <a:endParaRPr lang="en-US" altLang="en-US" sz="3600" dirty="0" smtClean="0"/>
          </a:p>
          <a:p>
            <a:pPr eaLnBrk="1" hangingPunct="1">
              <a:defRPr/>
            </a:pPr>
            <a:endParaRPr lang="en-US" altLang="en-US" dirty="0" smtClean="0"/>
          </a:p>
        </p:txBody>
      </p:sp>
      <p:pic>
        <p:nvPicPr>
          <p:cNvPr id="2" name="Picture 1"/>
          <p:cNvPicPr>
            <a:picLocks noChangeAspect="1"/>
          </p:cNvPicPr>
          <p:nvPr/>
        </p:nvPicPr>
        <p:blipFill>
          <a:blip r:embed="rId2"/>
          <a:stretch>
            <a:fillRect/>
          </a:stretch>
        </p:blipFill>
        <p:spPr>
          <a:xfrm>
            <a:off x="79770" y="2052918"/>
            <a:ext cx="12112230" cy="1866479"/>
          </a:xfrm>
          <a:prstGeom prst="rect">
            <a:avLst/>
          </a:prstGeom>
        </p:spPr>
      </p:pic>
    </p:spTree>
    <p:extLst>
      <p:ext uri="{BB962C8B-B14F-4D97-AF65-F5344CB8AC3E}">
        <p14:creationId xmlns:p14="http://schemas.microsoft.com/office/powerpoint/2010/main" val="177390632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45130" y="295063"/>
            <a:ext cx="9404723" cy="1400530"/>
          </a:xfrm>
        </p:spPr>
        <p:txBody>
          <a:bodyPr/>
          <a:lstStyle/>
          <a:p>
            <a:pPr eaLnBrk="1" hangingPunct="1">
              <a:defRPr/>
            </a:pPr>
            <a:r>
              <a:rPr lang="en-US" altLang="en-US" sz="4000" b="1" dirty="0">
                <a:solidFill>
                  <a:srgbClr val="98E43C"/>
                </a:solidFill>
              </a:rPr>
              <a:t>Population Composition</a:t>
            </a:r>
            <a:br>
              <a:rPr lang="en-US" altLang="en-US" sz="4000" b="1" dirty="0">
                <a:solidFill>
                  <a:srgbClr val="98E43C"/>
                </a:solidFill>
              </a:rPr>
            </a:br>
            <a:r>
              <a:rPr lang="en-US" altLang="en-US" sz="4000" b="1" dirty="0">
                <a:solidFill>
                  <a:srgbClr val="98E43C"/>
                </a:solidFill>
              </a:rPr>
              <a:t>Age and Sex Composition</a:t>
            </a:r>
          </a:p>
        </p:txBody>
      </p:sp>
      <p:sp>
        <p:nvSpPr>
          <p:cNvPr id="40963" name="Rectangle 3"/>
          <p:cNvSpPr>
            <a:spLocks noGrp="1" noChangeArrowheads="1"/>
          </p:cNvSpPr>
          <p:nvPr>
            <p:ph idx="1"/>
          </p:nvPr>
        </p:nvSpPr>
        <p:spPr>
          <a:xfrm>
            <a:off x="645130" y="2270235"/>
            <a:ext cx="10469560" cy="4587765"/>
          </a:xfrm>
        </p:spPr>
        <p:txBody>
          <a:bodyPr>
            <a:normAutofit fontScale="92500"/>
          </a:bodyPr>
          <a:lstStyle/>
          <a:p>
            <a:pPr algn="l" rtl="0" eaLnBrk="1" hangingPunct="1">
              <a:defRPr/>
            </a:pPr>
            <a:r>
              <a:rPr lang="en-US" altLang="en-US" sz="3600" dirty="0"/>
              <a:t>Age and sex are the most basic characteristics of a population.</a:t>
            </a:r>
          </a:p>
          <a:p>
            <a:pPr algn="l" rtl="0" eaLnBrk="1" hangingPunct="1">
              <a:defRPr/>
            </a:pPr>
            <a:r>
              <a:rPr lang="en-US" altLang="en-US" sz="3600" dirty="0"/>
              <a:t>Every population has a different age and sex composition</a:t>
            </a:r>
            <a:r>
              <a:rPr lang="en-US" altLang="en-US" sz="3600" b="1" dirty="0"/>
              <a:t>—</a:t>
            </a:r>
            <a:r>
              <a:rPr lang="en-US" altLang="en-US" sz="3600" dirty="0"/>
              <a:t> </a:t>
            </a:r>
            <a:r>
              <a:rPr lang="en-US" altLang="en-US" sz="3600" b="1" dirty="0"/>
              <a:t>the number and proportion of males and females in each age group—</a:t>
            </a:r>
          </a:p>
          <a:p>
            <a:pPr algn="l" rtl="0" eaLnBrk="1" hangingPunct="1">
              <a:defRPr/>
            </a:pPr>
            <a:r>
              <a:rPr lang="en-US" altLang="en-US" sz="3600" dirty="0"/>
              <a:t>This structure can have considerable impact on the population’s social and economic situation, both present and future.</a:t>
            </a:r>
          </a:p>
          <a:p>
            <a:pPr algn="l" rtl="0" eaLnBrk="1" hangingPunct="1">
              <a:defRPr/>
            </a:pPr>
            <a:endParaRPr lang="en-US" altLang="en-US" sz="2800" dirty="0"/>
          </a:p>
        </p:txBody>
      </p:sp>
    </p:spTree>
    <p:extLst>
      <p:ext uri="{BB962C8B-B14F-4D97-AF65-F5344CB8AC3E}">
        <p14:creationId xmlns:p14="http://schemas.microsoft.com/office/powerpoint/2010/main" val="192885047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Grp="1" noChangeArrowheads="1"/>
          </p:cNvSpPr>
          <p:nvPr>
            <p:ph type="title"/>
          </p:nvPr>
        </p:nvSpPr>
        <p:spPr>
          <a:xfrm>
            <a:off x="812314" y="141891"/>
            <a:ext cx="10137227" cy="1579950"/>
          </a:xfrm>
        </p:spPr>
        <p:txBody>
          <a:bodyPr/>
          <a:lstStyle/>
          <a:p>
            <a:pPr eaLnBrk="1" hangingPunct="1">
              <a:defRPr/>
            </a:pPr>
            <a:r>
              <a:rPr lang="en-US" altLang="en-US" sz="4000" b="1" dirty="0">
                <a:solidFill>
                  <a:srgbClr val="98E43C"/>
                </a:solidFill>
              </a:rPr>
              <a:t>Population Composition</a:t>
            </a:r>
            <a:br>
              <a:rPr lang="en-US" altLang="en-US" sz="4000" b="1" dirty="0">
                <a:solidFill>
                  <a:srgbClr val="98E43C"/>
                </a:solidFill>
              </a:rPr>
            </a:br>
            <a:r>
              <a:rPr lang="en-US" altLang="en-US" sz="4000" b="1" dirty="0">
                <a:solidFill>
                  <a:srgbClr val="98E43C"/>
                </a:solidFill>
              </a:rPr>
              <a:t>Age and Sex Composition</a:t>
            </a:r>
          </a:p>
        </p:txBody>
      </p:sp>
      <p:sp>
        <p:nvSpPr>
          <p:cNvPr id="41987" name="Rectangle 3"/>
          <p:cNvSpPr>
            <a:spLocks noGrp="1" noChangeArrowheads="1"/>
          </p:cNvSpPr>
          <p:nvPr>
            <p:ph idx="1"/>
          </p:nvPr>
        </p:nvSpPr>
        <p:spPr>
          <a:xfrm>
            <a:off x="812314" y="2005621"/>
            <a:ext cx="11122183" cy="4710490"/>
          </a:xfrm>
        </p:spPr>
        <p:txBody>
          <a:bodyPr>
            <a:normAutofit/>
          </a:bodyPr>
          <a:lstStyle/>
          <a:p>
            <a:pPr algn="l" rtl="0" eaLnBrk="1" hangingPunct="1">
              <a:defRPr/>
            </a:pPr>
            <a:r>
              <a:rPr lang="en-US" altLang="en-US" sz="3600" dirty="0" smtClean="0"/>
              <a:t>Populations could be relatively young / developing countries, About 40 % &lt;15 years e.g. Africa.. Jordan . Less than 4% are older groups. </a:t>
            </a:r>
          </a:p>
          <a:p>
            <a:pPr algn="l" rtl="0" eaLnBrk="1" hangingPunct="1">
              <a:defRPr/>
            </a:pPr>
            <a:r>
              <a:rPr lang="en-US" altLang="en-US" sz="3600" dirty="0" smtClean="0"/>
              <a:t>Relatively old populations ( aging), developed countries, more than 10% over 65 years e.g. Europe/ Less than 25% of pop &lt;15 years.</a:t>
            </a:r>
          </a:p>
        </p:txBody>
      </p:sp>
    </p:spTree>
    <p:extLst>
      <p:ext uri="{BB962C8B-B14F-4D97-AF65-F5344CB8AC3E}">
        <p14:creationId xmlns:p14="http://schemas.microsoft.com/office/powerpoint/2010/main" val="37028948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pPr eaLnBrk="1" hangingPunct="1">
              <a:defRPr/>
            </a:pPr>
            <a:r>
              <a:rPr lang="en-US" altLang="en-US" b="1" dirty="0" smtClean="0">
                <a:solidFill>
                  <a:srgbClr val="98E43C"/>
                </a:solidFill>
              </a:rPr>
              <a:t>Age and Sex Composition</a:t>
            </a:r>
          </a:p>
        </p:txBody>
      </p:sp>
      <p:sp>
        <p:nvSpPr>
          <p:cNvPr id="43011" name="Rectangle 3"/>
          <p:cNvSpPr>
            <a:spLocks noGrp="1" noChangeArrowheads="1"/>
          </p:cNvSpPr>
          <p:nvPr>
            <p:ph idx="1"/>
          </p:nvPr>
        </p:nvSpPr>
        <p:spPr>
          <a:xfrm>
            <a:off x="646111" y="1734207"/>
            <a:ext cx="10169033" cy="4514192"/>
          </a:xfrm>
        </p:spPr>
        <p:txBody>
          <a:bodyPr>
            <a:normAutofit/>
          </a:bodyPr>
          <a:lstStyle/>
          <a:p>
            <a:pPr algn="l" rtl="0" eaLnBrk="1" hangingPunct="1">
              <a:defRPr/>
            </a:pPr>
            <a:r>
              <a:rPr lang="en-US" altLang="en-US" sz="3600" dirty="0" smtClean="0"/>
              <a:t>Young and old populations have markedly different age compositions; as a consequence, they also have different proportions of the population in the labor force or in school, as well as different medical needs, consumer preferences, and even crime patterns. </a:t>
            </a:r>
          </a:p>
        </p:txBody>
      </p:sp>
    </p:spTree>
    <p:extLst>
      <p:ext uri="{BB962C8B-B14F-4D97-AF65-F5344CB8AC3E}">
        <p14:creationId xmlns:p14="http://schemas.microsoft.com/office/powerpoint/2010/main" val="338270944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46111" y="326594"/>
            <a:ext cx="9404723" cy="666634"/>
          </a:xfrm>
        </p:spPr>
        <p:txBody>
          <a:bodyPr/>
          <a:lstStyle/>
          <a:p>
            <a:pPr eaLnBrk="1" hangingPunct="1">
              <a:defRPr/>
            </a:pPr>
            <a:r>
              <a:rPr lang="en-US" altLang="en-US" b="1" dirty="0" smtClean="0">
                <a:solidFill>
                  <a:srgbClr val="98E43C"/>
                </a:solidFill>
              </a:rPr>
              <a:t>Median Age</a:t>
            </a:r>
          </a:p>
        </p:txBody>
      </p:sp>
      <p:sp>
        <p:nvSpPr>
          <p:cNvPr id="44035" name="Rectangle 3"/>
          <p:cNvSpPr>
            <a:spLocks noGrp="1" noChangeArrowheads="1"/>
          </p:cNvSpPr>
          <p:nvPr>
            <p:ph idx="1"/>
          </p:nvPr>
        </p:nvSpPr>
        <p:spPr>
          <a:xfrm>
            <a:off x="646111" y="1150883"/>
            <a:ext cx="11004605" cy="5707117"/>
          </a:xfrm>
        </p:spPr>
        <p:txBody>
          <a:bodyPr>
            <a:normAutofit/>
          </a:bodyPr>
          <a:lstStyle/>
          <a:p>
            <a:pPr algn="l" rtl="0" eaLnBrk="1" hangingPunct="1">
              <a:lnSpc>
                <a:spcPct val="110000"/>
              </a:lnSpc>
              <a:spcBef>
                <a:spcPts val="0"/>
              </a:spcBef>
              <a:buFont typeface="Wingdings" panose="05000000000000000000" pitchFamily="2" charset="2"/>
              <a:buNone/>
              <a:defRPr/>
            </a:pPr>
            <a:r>
              <a:rPr lang="en-US" altLang="en-US" sz="3000" dirty="0"/>
              <a:t>A population’s age structure has a great deal to do with how that population lives.</a:t>
            </a:r>
          </a:p>
          <a:p>
            <a:pPr algn="l" rtl="0" eaLnBrk="1" hangingPunct="1">
              <a:lnSpc>
                <a:spcPct val="110000"/>
              </a:lnSpc>
              <a:spcBef>
                <a:spcPts val="0"/>
              </a:spcBef>
              <a:defRPr/>
            </a:pPr>
            <a:r>
              <a:rPr lang="en-US" altLang="en-US" sz="3000" dirty="0"/>
              <a:t>The </a:t>
            </a:r>
            <a:r>
              <a:rPr lang="en-US" altLang="en-US" sz="3000" b="1" dirty="0"/>
              <a:t>median age</a:t>
            </a:r>
            <a:r>
              <a:rPr lang="en-US" altLang="en-US" sz="3000" dirty="0"/>
              <a:t> is the age at which exactly half the population is older and half is younger.</a:t>
            </a:r>
          </a:p>
          <a:p>
            <a:pPr algn="l" rtl="0" eaLnBrk="1" hangingPunct="1">
              <a:lnSpc>
                <a:spcPct val="110000"/>
              </a:lnSpc>
              <a:spcBef>
                <a:spcPts val="0"/>
              </a:spcBef>
              <a:defRPr/>
            </a:pPr>
            <a:r>
              <a:rPr lang="en-US" altLang="en-US" sz="3000" b="1" dirty="0"/>
              <a:t>Examples:</a:t>
            </a:r>
          </a:p>
          <a:p>
            <a:pPr algn="l" rtl="0" eaLnBrk="1" hangingPunct="1">
              <a:lnSpc>
                <a:spcPct val="110000"/>
              </a:lnSpc>
              <a:spcBef>
                <a:spcPts val="0"/>
              </a:spcBef>
              <a:buFont typeface="Wingdings" panose="05000000000000000000" pitchFamily="2" charset="2"/>
              <a:buNone/>
              <a:defRPr/>
            </a:pPr>
            <a:r>
              <a:rPr lang="en-US" altLang="en-US" sz="3000" b="1" dirty="0"/>
              <a:t>	The median age of the Costa Rican population in</a:t>
            </a:r>
          </a:p>
          <a:p>
            <a:pPr lvl="0">
              <a:lnSpc>
                <a:spcPct val="110000"/>
              </a:lnSpc>
              <a:spcBef>
                <a:spcPts val="0"/>
              </a:spcBef>
              <a:buClr>
                <a:srgbClr val="ACD433"/>
              </a:buClr>
              <a:buNone/>
              <a:defRPr/>
            </a:pPr>
            <a:r>
              <a:rPr lang="en-US" altLang="en-US" sz="3000" b="1" dirty="0"/>
              <a:t>1995 was 23 years</a:t>
            </a:r>
            <a:r>
              <a:rPr lang="en-US" altLang="en-US" sz="3000" b="1" dirty="0" smtClean="0"/>
              <a:t>.</a:t>
            </a:r>
            <a:r>
              <a:rPr lang="en-US" altLang="en-US" sz="3000" b="1" dirty="0">
                <a:solidFill>
                  <a:prstClr val="white"/>
                </a:solidFill>
              </a:rPr>
              <a:t> While that in Sweden was 38, signifying an older population.</a:t>
            </a:r>
          </a:p>
          <a:p>
            <a:pPr>
              <a:lnSpc>
                <a:spcPct val="110000"/>
              </a:lnSpc>
              <a:spcBef>
                <a:spcPts val="0"/>
              </a:spcBef>
              <a:defRPr/>
            </a:pPr>
            <a:r>
              <a:rPr lang="en-US" altLang="en-US" sz="3000" b="1" dirty="0" smtClean="0"/>
              <a:t> </a:t>
            </a:r>
            <a:r>
              <a:rPr lang="en-US" altLang="en-US" sz="3000" b="1" dirty="0"/>
              <a:t>In 1995, the median age in Jordan, with a young population, was </a:t>
            </a:r>
            <a:r>
              <a:rPr lang="en-US" altLang="en-US" sz="3000" b="1" dirty="0" smtClean="0"/>
              <a:t>18. In 2012, median age in </a:t>
            </a:r>
            <a:r>
              <a:rPr lang="en-US" altLang="en-US" sz="3000" b="1" dirty="0"/>
              <a:t>Jordan </a:t>
            </a:r>
            <a:r>
              <a:rPr lang="en-US" altLang="en-US" sz="3000" b="1" dirty="0" smtClean="0"/>
              <a:t>was 20,3 years </a:t>
            </a:r>
            <a:r>
              <a:rPr lang="en-US" altLang="en-US" sz="3000" b="1" dirty="0"/>
              <a:t>(2012</a:t>
            </a:r>
            <a:r>
              <a:rPr lang="en-US" altLang="en-US" sz="3000" b="1" dirty="0" smtClean="0"/>
              <a:t>).</a:t>
            </a:r>
            <a:endParaRPr lang="en-US" altLang="en-US" sz="3000" b="1" dirty="0"/>
          </a:p>
        </p:txBody>
      </p:sp>
    </p:spTree>
    <p:extLst>
      <p:ext uri="{BB962C8B-B14F-4D97-AF65-F5344CB8AC3E}">
        <p14:creationId xmlns:p14="http://schemas.microsoft.com/office/powerpoint/2010/main" val="424430756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7200" b="1" dirty="0">
                <a:solidFill>
                  <a:srgbClr val="EBEBEB"/>
                </a:solidFill>
              </a:rPr>
              <a:t>Demography</a:t>
            </a:r>
            <a:endParaRPr lang="en-US" dirty="0"/>
          </a:p>
        </p:txBody>
      </p:sp>
      <p:sp>
        <p:nvSpPr>
          <p:cNvPr id="3" name="Content Placeholder 2"/>
          <p:cNvSpPr>
            <a:spLocks noGrp="1"/>
          </p:cNvSpPr>
          <p:nvPr>
            <p:ph idx="1"/>
          </p:nvPr>
        </p:nvSpPr>
        <p:spPr/>
        <p:txBody>
          <a:bodyPr/>
          <a:lstStyle/>
          <a:p>
            <a:pPr marL="0" lvl="0" indent="0">
              <a:buClr>
                <a:srgbClr val="ACD433"/>
              </a:buClr>
              <a:buNone/>
              <a:defRPr/>
            </a:pPr>
            <a:r>
              <a:rPr lang="en-US" altLang="en-US" sz="3600" b="1" cap="all" dirty="0">
                <a:solidFill>
                  <a:srgbClr val="98E43C"/>
                </a:solidFill>
              </a:rPr>
              <a:t>Demography </a:t>
            </a:r>
            <a:r>
              <a:rPr lang="en-US" altLang="en-US" sz="3200" b="1" cap="all" dirty="0">
                <a:solidFill>
                  <a:srgbClr val="98E43C"/>
                </a:solidFill>
              </a:rPr>
              <a:t>( </a:t>
            </a:r>
            <a:r>
              <a:rPr lang="en-US" altLang="en-US" sz="3200" b="1" i="1" cap="all" dirty="0">
                <a:solidFill>
                  <a:srgbClr val="98E43C"/>
                </a:solidFill>
              </a:rPr>
              <a:t>population studies</a:t>
            </a:r>
            <a:r>
              <a:rPr lang="en-US" altLang="en-US" sz="3200" b="1" cap="all" dirty="0" smtClean="0">
                <a:solidFill>
                  <a:srgbClr val="98E43C"/>
                </a:solidFill>
              </a:rPr>
              <a:t>): </a:t>
            </a:r>
          </a:p>
          <a:p>
            <a:pPr marL="0" lvl="0" indent="0">
              <a:buClr>
                <a:srgbClr val="ACD433"/>
              </a:buClr>
              <a:buNone/>
              <a:defRPr/>
            </a:pPr>
            <a:r>
              <a:rPr lang="en-US" altLang="en-US" sz="3200" b="1" cap="all" dirty="0" smtClean="0"/>
              <a:t>is </a:t>
            </a:r>
            <a:r>
              <a:rPr lang="en-US" altLang="en-US" sz="3200" b="1" cap="all" dirty="0"/>
              <a:t>the study of human populations: their size, composition, and distribution as well as the causes and consequences of changes in these characteristics.</a:t>
            </a:r>
          </a:p>
          <a:p>
            <a:endParaRPr lang="en-US" dirty="0"/>
          </a:p>
        </p:txBody>
      </p:sp>
    </p:spTree>
    <p:extLst>
      <p:ext uri="{BB962C8B-B14F-4D97-AF65-F5344CB8AC3E}">
        <p14:creationId xmlns:p14="http://schemas.microsoft.com/office/powerpoint/2010/main" val="258673799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altLang="en-US" sz="4800" b="1" dirty="0" smtClean="0">
                <a:solidFill>
                  <a:srgbClr val="98E43C"/>
                </a:solidFill>
              </a:rPr>
              <a:t>Sex Ratio</a:t>
            </a:r>
          </a:p>
        </p:txBody>
      </p:sp>
      <p:sp>
        <p:nvSpPr>
          <p:cNvPr id="45059" name="Rectangle 3"/>
          <p:cNvSpPr>
            <a:spLocks noGrp="1" noChangeArrowheads="1"/>
          </p:cNvSpPr>
          <p:nvPr>
            <p:ph idx="1"/>
          </p:nvPr>
        </p:nvSpPr>
        <p:spPr>
          <a:xfrm>
            <a:off x="646111" y="1438063"/>
            <a:ext cx="10437047" cy="5183454"/>
          </a:xfrm>
        </p:spPr>
        <p:txBody>
          <a:bodyPr>
            <a:normAutofit/>
          </a:bodyPr>
          <a:lstStyle/>
          <a:p>
            <a:pPr algn="l" rtl="0" eaLnBrk="1" hangingPunct="1">
              <a:defRPr/>
            </a:pPr>
            <a:r>
              <a:rPr lang="en-US" altLang="en-US" sz="3200" dirty="0"/>
              <a:t>The sex ratio is </a:t>
            </a:r>
            <a:r>
              <a:rPr lang="en-US" altLang="en-US" sz="3200" b="1" i="1" dirty="0"/>
              <a:t>the ratio of males to females in a given population</a:t>
            </a:r>
            <a:r>
              <a:rPr lang="en-US" altLang="en-US" sz="3200" dirty="0"/>
              <a:t>,</a:t>
            </a:r>
          </a:p>
          <a:p>
            <a:pPr algn="l" rtl="0" eaLnBrk="1" hangingPunct="1">
              <a:defRPr/>
            </a:pPr>
            <a:r>
              <a:rPr lang="en-US" altLang="en-US" sz="3200" dirty="0"/>
              <a:t>usually expressed as the number of males for every 100 females.</a:t>
            </a:r>
          </a:p>
          <a:p>
            <a:pPr algn="l" rtl="0" eaLnBrk="1" hangingPunct="1">
              <a:defRPr/>
            </a:pPr>
            <a:r>
              <a:rPr lang="en-US" altLang="en-US" sz="3200" dirty="0"/>
              <a:t>The sex ratio at birth in most countries is about 105 or 106 males per 100 females. </a:t>
            </a:r>
          </a:p>
          <a:p>
            <a:pPr algn="l" rtl="0" eaLnBrk="1" hangingPunct="1">
              <a:defRPr/>
            </a:pPr>
            <a:r>
              <a:rPr lang="en-US" altLang="en-US" sz="3200" dirty="0"/>
              <a:t>After birth, sex ratios vary because of different patterns of mortality and migration for males and females within the population.</a:t>
            </a:r>
          </a:p>
          <a:p>
            <a:pPr algn="l" rtl="0" eaLnBrk="1" hangingPunct="1">
              <a:buFont typeface="Wingdings" panose="05000000000000000000" pitchFamily="2" charset="2"/>
              <a:buNone/>
              <a:defRPr/>
            </a:pPr>
            <a:endParaRPr lang="en-US" altLang="en-US" sz="2800" dirty="0"/>
          </a:p>
          <a:p>
            <a:pPr algn="l" rtl="0" eaLnBrk="1" hangingPunct="1">
              <a:defRPr/>
            </a:pPr>
            <a:endParaRPr lang="en-US" altLang="en-US" sz="2800" dirty="0"/>
          </a:p>
        </p:txBody>
      </p:sp>
    </p:spTree>
    <p:extLst>
      <p:ext uri="{BB962C8B-B14F-4D97-AF65-F5344CB8AC3E}">
        <p14:creationId xmlns:p14="http://schemas.microsoft.com/office/powerpoint/2010/main" val="186943956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46111" y="452718"/>
            <a:ext cx="9404723" cy="824289"/>
          </a:xfrm>
        </p:spPr>
        <p:txBody>
          <a:bodyPr/>
          <a:lstStyle/>
          <a:p>
            <a:pPr eaLnBrk="1" hangingPunct="1">
              <a:defRPr/>
            </a:pPr>
            <a:r>
              <a:rPr lang="en-US" altLang="en-US" sz="4000" b="1" dirty="0">
                <a:solidFill>
                  <a:srgbClr val="98E43C"/>
                </a:solidFill>
              </a:rPr>
              <a:t>Population Pyramid</a:t>
            </a:r>
            <a:br>
              <a:rPr lang="en-US" altLang="en-US" sz="4000" b="1" dirty="0">
                <a:solidFill>
                  <a:srgbClr val="98E43C"/>
                </a:solidFill>
              </a:rPr>
            </a:br>
            <a:endParaRPr lang="en-US" altLang="en-US" sz="4000" b="1" dirty="0">
              <a:solidFill>
                <a:srgbClr val="98E43C"/>
              </a:solidFill>
            </a:endParaRPr>
          </a:p>
        </p:txBody>
      </p:sp>
      <p:sp>
        <p:nvSpPr>
          <p:cNvPr id="46083" name="Rectangle 3"/>
          <p:cNvSpPr>
            <a:spLocks noGrp="1" noChangeArrowheads="1"/>
          </p:cNvSpPr>
          <p:nvPr>
            <p:ph idx="1"/>
          </p:nvPr>
        </p:nvSpPr>
        <p:spPr>
          <a:xfrm>
            <a:off x="646111" y="1781504"/>
            <a:ext cx="10626233" cy="4861033"/>
          </a:xfrm>
        </p:spPr>
        <p:txBody>
          <a:bodyPr>
            <a:normAutofit/>
          </a:bodyPr>
          <a:lstStyle/>
          <a:p>
            <a:pPr algn="l" rtl="0" eaLnBrk="1" hangingPunct="1">
              <a:defRPr/>
            </a:pPr>
            <a:r>
              <a:rPr lang="en-US" altLang="en-US" sz="3600" dirty="0" smtClean="0"/>
              <a:t>A population pyramid graphically displays a population’s age and sex composition. </a:t>
            </a:r>
          </a:p>
          <a:p>
            <a:pPr algn="l" rtl="0" eaLnBrk="1" hangingPunct="1">
              <a:defRPr/>
            </a:pPr>
            <a:r>
              <a:rPr lang="en-US" altLang="en-US" sz="3600" dirty="0" smtClean="0"/>
              <a:t>Horizontal bars present the numbers or proportions of males and females in each age group. </a:t>
            </a:r>
          </a:p>
          <a:p>
            <a:pPr algn="l" rtl="0" eaLnBrk="1" hangingPunct="1">
              <a:defRPr/>
            </a:pPr>
            <a:r>
              <a:rPr lang="en-US" altLang="en-US" sz="3600" dirty="0" smtClean="0"/>
              <a:t>The sum of all the age-sex groups in the population pyramid equals 100 percent of the population.</a:t>
            </a:r>
          </a:p>
        </p:txBody>
      </p:sp>
    </p:spTree>
    <p:extLst>
      <p:ext uri="{BB962C8B-B14F-4D97-AF65-F5344CB8AC3E}">
        <p14:creationId xmlns:p14="http://schemas.microsoft.com/office/powerpoint/2010/main" val="263300829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99545" y="488732"/>
            <a:ext cx="11042580" cy="6117021"/>
          </a:xfrm>
        </p:spPr>
      </p:pic>
    </p:spTree>
    <p:extLst>
      <p:ext uri="{BB962C8B-B14F-4D97-AF65-F5344CB8AC3E}">
        <p14:creationId xmlns:p14="http://schemas.microsoft.com/office/powerpoint/2010/main" val="150890275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83050" y="1053319"/>
            <a:ext cx="3389860" cy="4950372"/>
          </a:xfrm>
        </p:spPr>
        <p:txBody>
          <a:bodyPr/>
          <a:lstStyle/>
          <a:p>
            <a:pPr eaLnBrk="1" hangingPunct="1">
              <a:defRPr/>
            </a:pPr>
            <a:r>
              <a:rPr lang="en-US" altLang="en-US" b="1" dirty="0" smtClean="0">
                <a:solidFill>
                  <a:srgbClr val="98E43C"/>
                </a:solidFill>
              </a:rPr>
              <a:t>Japan’s population pyramid, 2006</a:t>
            </a:r>
          </a:p>
        </p:txBody>
      </p:sp>
      <p:pic>
        <p:nvPicPr>
          <p:cNvPr id="4915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578773" y="-6354"/>
            <a:ext cx="6589985" cy="7069717"/>
          </a:xfrm>
        </p:spPr>
      </p:pic>
      <p:pic>
        <p:nvPicPr>
          <p:cNvPr id="2" name="Picture 1"/>
          <p:cNvPicPr>
            <a:picLocks noChangeAspect="1"/>
          </p:cNvPicPr>
          <p:nvPr/>
        </p:nvPicPr>
        <p:blipFill>
          <a:blip r:embed="rId3"/>
          <a:stretch>
            <a:fillRect/>
          </a:stretch>
        </p:blipFill>
        <p:spPr>
          <a:xfrm>
            <a:off x="3578773" y="-6354"/>
            <a:ext cx="8460490" cy="7342314"/>
          </a:xfrm>
          <a:prstGeom prst="rect">
            <a:avLst/>
          </a:prstGeom>
        </p:spPr>
      </p:pic>
    </p:spTree>
    <p:extLst>
      <p:ext uri="{BB962C8B-B14F-4D97-AF65-F5344CB8AC3E}">
        <p14:creationId xmlns:p14="http://schemas.microsoft.com/office/powerpoint/2010/main" val="343754119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46111" y="331076"/>
            <a:ext cx="9404723" cy="867103"/>
          </a:xfrm>
        </p:spPr>
        <p:txBody>
          <a:bodyPr/>
          <a:lstStyle/>
          <a:p>
            <a:pPr eaLnBrk="1" hangingPunct="1">
              <a:defRPr/>
            </a:pPr>
            <a:r>
              <a:rPr lang="en-US" altLang="en-US" sz="4800" b="1" dirty="0" smtClean="0">
                <a:solidFill>
                  <a:srgbClr val="98E43C"/>
                </a:solidFill>
              </a:rPr>
              <a:t>Population profiles</a:t>
            </a:r>
          </a:p>
        </p:txBody>
      </p:sp>
      <p:sp>
        <p:nvSpPr>
          <p:cNvPr id="47107" name="Rectangle 3"/>
          <p:cNvSpPr>
            <a:spLocks noGrp="1" noChangeArrowheads="1"/>
          </p:cNvSpPr>
          <p:nvPr>
            <p:ph idx="1"/>
          </p:nvPr>
        </p:nvSpPr>
        <p:spPr>
          <a:xfrm>
            <a:off x="646111" y="1403131"/>
            <a:ext cx="10783889" cy="5202621"/>
          </a:xfrm>
        </p:spPr>
        <p:txBody>
          <a:bodyPr>
            <a:noAutofit/>
          </a:bodyPr>
          <a:lstStyle/>
          <a:p>
            <a:pPr algn="l" rtl="0" eaLnBrk="1" hangingPunct="1">
              <a:lnSpc>
                <a:spcPct val="90000"/>
              </a:lnSpc>
              <a:defRPr/>
            </a:pPr>
            <a:r>
              <a:rPr lang="en-US" altLang="en-US" sz="3000" dirty="0"/>
              <a:t>Populations of countries can differ markedly as a result of </a:t>
            </a:r>
            <a:r>
              <a:rPr lang="en-US" altLang="en-US" sz="3000" b="1" dirty="0"/>
              <a:t>past and current</a:t>
            </a:r>
            <a:r>
              <a:rPr lang="en-US" altLang="en-US" sz="3000" dirty="0"/>
              <a:t> patterns of </a:t>
            </a:r>
            <a:r>
              <a:rPr lang="en-US" altLang="en-US" sz="3000" b="1" dirty="0"/>
              <a:t>fertility, mortality, and migration.</a:t>
            </a:r>
            <a:r>
              <a:rPr lang="en-US" altLang="en-US" sz="3000" dirty="0"/>
              <a:t> However, they all tend to fall into three general profiles of age-sex composition</a:t>
            </a:r>
            <a:r>
              <a:rPr lang="en-US" altLang="en-US" sz="3000" dirty="0" smtClean="0"/>
              <a:t>.</a:t>
            </a:r>
            <a:endParaRPr lang="en-US" altLang="en-US" sz="3000" b="1" dirty="0"/>
          </a:p>
          <a:p>
            <a:pPr algn="l" rtl="0" eaLnBrk="1" hangingPunct="1">
              <a:lnSpc>
                <a:spcPct val="90000"/>
              </a:lnSpc>
              <a:buFont typeface="Wingdings" panose="05000000000000000000" pitchFamily="2" charset="2"/>
              <a:buNone/>
              <a:defRPr/>
            </a:pPr>
            <a:r>
              <a:rPr lang="en-US" altLang="en-US" sz="3000" b="1" dirty="0"/>
              <a:t>1. Rapid growth </a:t>
            </a:r>
            <a:r>
              <a:rPr lang="en-US" altLang="en-US" sz="3000" dirty="0"/>
              <a:t>is indicated by a pyramid with a large percentage of people in the younger ages.</a:t>
            </a:r>
          </a:p>
          <a:p>
            <a:pPr algn="l" rtl="0" eaLnBrk="1" hangingPunct="1">
              <a:lnSpc>
                <a:spcPct val="90000"/>
              </a:lnSpc>
              <a:buFont typeface="Wingdings" panose="05000000000000000000" pitchFamily="2" charset="2"/>
              <a:buNone/>
              <a:defRPr/>
            </a:pPr>
            <a:r>
              <a:rPr lang="en-US" altLang="en-US" sz="3000" b="1" dirty="0"/>
              <a:t>2. Slow growth </a:t>
            </a:r>
            <a:r>
              <a:rPr lang="en-US" altLang="en-US" sz="3000" dirty="0"/>
              <a:t>is reflected by a pyramid with a smaller proportion of the population in the younger ages.</a:t>
            </a:r>
          </a:p>
          <a:p>
            <a:pPr algn="l" rtl="0" eaLnBrk="1" hangingPunct="1">
              <a:lnSpc>
                <a:spcPct val="90000"/>
              </a:lnSpc>
              <a:buFont typeface="Wingdings" panose="05000000000000000000" pitchFamily="2" charset="2"/>
              <a:buNone/>
              <a:defRPr/>
            </a:pPr>
            <a:r>
              <a:rPr lang="en-US" altLang="en-US" sz="3000" b="1" dirty="0"/>
              <a:t>3. Zero growth or decreasing </a:t>
            </a:r>
            <a:r>
              <a:rPr lang="en-US" altLang="en-US" sz="3000" dirty="0"/>
              <a:t>populations are shown by roughly equal numbers of people in all age ranges, tapering off gradually at the older ages.</a:t>
            </a:r>
          </a:p>
          <a:p>
            <a:pPr algn="l" rtl="0" eaLnBrk="1" hangingPunct="1">
              <a:lnSpc>
                <a:spcPct val="90000"/>
              </a:lnSpc>
              <a:defRPr/>
            </a:pPr>
            <a:endParaRPr lang="en-US" altLang="en-US" sz="3000" b="1" dirty="0"/>
          </a:p>
        </p:txBody>
      </p:sp>
    </p:spTree>
    <p:extLst>
      <p:ext uri="{BB962C8B-B14F-4D97-AF65-F5344CB8AC3E}">
        <p14:creationId xmlns:p14="http://schemas.microsoft.com/office/powerpoint/2010/main" val="412881323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86882" y="295062"/>
            <a:ext cx="10216330" cy="978567"/>
          </a:xfrm>
        </p:spPr>
        <p:txBody>
          <a:bodyPr/>
          <a:lstStyle/>
          <a:p>
            <a:pPr eaLnBrk="1" hangingPunct="1">
              <a:defRPr/>
            </a:pPr>
            <a:r>
              <a:rPr lang="en-US" altLang="en-US" sz="4000" b="1" dirty="0">
                <a:solidFill>
                  <a:srgbClr val="98E43C"/>
                </a:solidFill>
              </a:rPr>
              <a:t>Age pattern of </a:t>
            </a:r>
            <a:r>
              <a:rPr lang="en-US" altLang="en-US" sz="4000" b="1" dirty="0" smtClean="0">
                <a:solidFill>
                  <a:srgbClr val="98E43C"/>
                </a:solidFill>
              </a:rPr>
              <a:t>Senegal </a:t>
            </a:r>
            <a:r>
              <a:rPr lang="en-US" altLang="en-US" sz="4000" b="1" dirty="0">
                <a:solidFill>
                  <a:srgbClr val="98E43C"/>
                </a:solidFill>
              </a:rPr>
              <a:t>population, </a:t>
            </a:r>
            <a:r>
              <a:rPr lang="en-US" altLang="en-US" sz="4000" b="1" dirty="0" smtClean="0">
                <a:solidFill>
                  <a:srgbClr val="98E43C"/>
                </a:solidFill>
              </a:rPr>
              <a:t>2010</a:t>
            </a:r>
            <a:endParaRPr lang="en-US" altLang="en-US" sz="4000" b="1" dirty="0">
              <a:solidFill>
                <a:srgbClr val="98E43C"/>
              </a:solidFill>
            </a:endParaRPr>
          </a:p>
        </p:txBody>
      </p:sp>
      <p:pic>
        <p:nvPicPr>
          <p:cNvPr id="5120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993228" y="1853248"/>
            <a:ext cx="9869213" cy="4820021"/>
          </a:xfrm>
        </p:spPr>
      </p:pic>
      <p:pic>
        <p:nvPicPr>
          <p:cNvPr id="2" name="Picture 1"/>
          <p:cNvPicPr>
            <a:picLocks noChangeAspect="1"/>
          </p:cNvPicPr>
          <p:nvPr/>
        </p:nvPicPr>
        <p:blipFill>
          <a:blip r:embed="rId3"/>
          <a:stretch>
            <a:fillRect/>
          </a:stretch>
        </p:blipFill>
        <p:spPr>
          <a:xfrm>
            <a:off x="646111" y="1695592"/>
            <a:ext cx="11297267" cy="5150847"/>
          </a:xfrm>
          <a:prstGeom prst="rect">
            <a:avLst/>
          </a:prstGeom>
        </p:spPr>
      </p:pic>
    </p:spTree>
    <p:extLst>
      <p:ext uri="{BB962C8B-B14F-4D97-AF65-F5344CB8AC3E}">
        <p14:creationId xmlns:p14="http://schemas.microsoft.com/office/powerpoint/2010/main" val="96773555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73529" y="113603"/>
            <a:ext cx="11201399" cy="1094711"/>
          </a:xfrm>
        </p:spPr>
        <p:txBody>
          <a:bodyPr/>
          <a:lstStyle/>
          <a:p>
            <a:pPr eaLnBrk="1" hangingPunct="1">
              <a:defRPr/>
            </a:pPr>
            <a:r>
              <a:rPr lang="en-US" altLang="en-US" sz="4000" b="1" dirty="0">
                <a:solidFill>
                  <a:srgbClr val="98E43C"/>
                </a:solidFill>
              </a:rPr>
              <a:t>Age pattern of </a:t>
            </a:r>
            <a:r>
              <a:rPr lang="en-US" altLang="en-US" sz="4000" b="1" dirty="0" smtClean="0">
                <a:solidFill>
                  <a:srgbClr val="98E43C"/>
                </a:solidFill>
              </a:rPr>
              <a:t>Italy’s </a:t>
            </a:r>
            <a:r>
              <a:rPr lang="en-US" altLang="en-US" sz="4000" b="1" dirty="0">
                <a:solidFill>
                  <a:srgbClr val="98E43C"/>
                </a:solidFill>
              </a:rPr>
              <a:t>population, </a:t>
            </a:r>
            <a:r>
              <a:rPr lang="en-US" altLang="en-US" sz="4000" b="1" dirty="0" smtClean="0">
                <a:solidFill>
                  <a:srgbClr val="98E43C"/>
                </a:solidFill>
              </a:rPr>
              <a:t>2010</a:t>
            </a:r>
            <a:endParaRPr lang="en-US" altLang="en-US" sz="4000" b="1" dirty="0">
              <a:solidFill>
                <a:srgbClr val="98E43C"/>
              </a:solidFill>
            </a:endParaRPr>
          </a:p>
        </p:txBody>
      </p:sp>
      <p:pic>
        <p:nvPicPr>
          <p:cNvPr id="522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306445" y="1966131"/>
            <a:ext cx="9410452" cy="4765744"/>
          </a:xfrm>
        </p:spPr>
      </p:pic>
      <p:pic>
        <p:nvPicPr>
          <p:cNvPr id="2" name="Picture 1"/>
          <p:cNvPicPr>
            <a:picLocks noChangeAspect="1"/>
          </p:cNvPicPr>
          <p:nvPr/>
        </p:nvPicPr>
        <p:blipFill>
          <a:blip r:embed="rId3"/>
          <a:stretch>
            <a:fillRect/>
          </a:stretch>
        </p:blipFill>
        <p:spPr>
          <a:xfrm>
            <a:off x="717565" y="1555718"/>
            <a:ext cx="10588211" cy="5176157"/>
          </a:xfrm>
          <a:prstGeom prst="rect">
            <a:avLst/>
          </a:prstGeom>
        </p:spPr>
      </p:pic>
    </p:spTree>
    <p:extLst>
      <p:ext uri="{BB962C8B-B14F-4D97-AF65-F5344CB8AC3E}">
        <p14:creationId xmlns:p14="http://schemas.microsoft.com/office/powerpoint/2010/main" val="193270096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84106" y="159402"/>
            <a:ext cx="10216330" cy="820312"/>
          </a:xfrm>
        </p:spPr>
        <p:txBody>
          <a:bodyPr/>
          <a:lstStyle/>
          <a:p>
            <a:pPr eaLnBrk="1" hangingPunct="1">
              <a:defRPr/>
            </a:pPr>
            <a:r>
              <a:rPr lang="en-US" altLang="en-US" sz="4400" b="1" dirty="0">
                <a:solidFill>
                  <a:srgbClr val="98E43C"/>
                </a:solidFill>
              </a:rPr>
              <a:t>Age pattern of US population, </a:t>
            </a:r>
            <a:r>
              <a:rPr lang="en-US" altLang="en-US" sz="4400" b="1" dirty="0" smtClean="0">
                <a:solidFill>
                  <a:srgbClr val="98E43C"/>
                </a:solidFill>
              </a:rPr>
              <a:t>2009</a:t>
            </a:r>
            <a:endParaRPr lang="en-US" altLang="en-US" sz="4400" b="1" dirty="0">
              <a:solidFill>
                <a:srgbClr val="98E43C"/>
              </a:solidFill>
            </a:endParaRPr>
          </a:p>
        </p:txBody>
      </p:sp>
      <p:pic>
        <p:nvPicPr>
          <p:cNvPr id="532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155565" y="1559932"/>
            <a:ext cx="9706876" cy="5108881"/>
          </a:xfrm>
        </p:spPr>
      </p:pic>
      <p:pic>
        <p:nvPicPr>
          <p:cNvPr id="2" name="Picture 1"/>
          <p:cNvPicPr>
            <a:picLocks noChangeAspect="1"/>
          </p:cNvPicPr>
          <p:nvPr/>
        </p:nvPicPr>
        <p:blipFill>
          <a:blip r:embed="rId3"/>
          <a:stretch>
            <a:fillRect/>
          </a:stretch>
        </p:blipFill>
        <p:spPr>
          <a:xfrm>
            <a:off x="484106" y="1247728"/>
            <a:ext cx="11049793" cy="5421085"/>
          </a:xfrm>
          <a:prstGeom prst="rect">
            <a:avLst/>
          </a:prstGeom>
        </p:spPr>
      </p:pic>
    </p:spTree>
    <p:extLst>
      <p:ext uri="{BB962C8B-B14F-4D97-AF65-F5344CB8AC3E}">
        <p14:creationId xmlns:p14="http://schemas.microsoft.com/office/powerpoint/2010/main" val="243643322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p:cNvSpPr>
          <p:nvPr>
            <p:ph type="title" idx="4294967295"/>
          </p:nvPr>
        </p:nvSpPr>
        <p:spPr>
          <a:xfrm>
            <a:off x="10279117" y="2790497"/>
            <a:ext cx="1497724" cy="1623847"/>
          </a:xfrm>
        </p:spPr>
        <p:txBody>
          <a:bodyPr vert="horz" wrap="square" lIns="0" tIns="45720" rIns="0" bIns="0" numCol="1" anchor="b" anchorCtr="0" compatLnSpc="1">
            <a:prstTxWarp prst="textNoShape">
              <a:avLst/>
            </a:prstTxWarp>
          </a:bodyPr>
          <a:lstStyle/>
          <a:p>
            <a:pPr eaLnBrk="1" hangingPunct="1">
              <a:defRPr/>
            </a:pPr>
            <a:r>
              <a:rPr lang="en-US" altLang="en-US" b="1" dirty="0" smtClean="0">
                <a:solidFill>
                  <a:srgbClr val="98E43C"/>
                </a:solidFill>
              </a:rPr>
              <a:t>JPFHS 2007</a:t>
            </a:r>
          </a:p>
        </p:txBody>
      </p:sp>
      <p:pic>
        <p:nvPicPr>
          <p:cNvPr id="55300" name="Picture 4" descr="p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05" y="819808"/>
            <a:ext cx="9849495" cy="589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679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7458"/>
                                        </p:tgtEl>
                                        <p:attrNameLst>
                                          <p:attrName>style.visibility</p:attrName>
                                        </p:attrNameLst>
                                      </p:cBhvr>
                                      <p:to>
                                        <p:strVal val="visible"/>
                                      </p:to>
                                    </p:set>
                                    <p:anim calcmode="lin" valueType="num">
                                      <p:cBhvr>
                                        <p:cTn id="7" dur="1000" fill="hold"/>
                                        <p:tgtEl>
                                          <p:spTgt spid="147458"/>
                                        </p:tgtEl>
                                        <p:attrNameLst>
                                          <p:attrName>ppt_x</p:attrName>
                                        </p:attrNameLst>
                                      </p:cBhvr>
                                      <p:tavLst>
                                        <p:tav tm="0">
                                          <p:val>
                                            <p:strVal val="#ppt_x-.2"/>
                                          </p:val>
                                        </p:tav>
                                        <p:tav tm="100000">
                                          <p:val>
                                            <p:strVal val="#ppt_x"/>
                                          </p:val>
                                        </p:tav>
                                      </p:tavLst>
                                    </p:anim>
                                    <p:anim calcmode="lin" valueType="num">
                                      <p:cBhvr>
                                        <p:cTn id="8" dur="1000" fill="hold"/>
                                        <p:tgtEl>
                                          <p:spTgt spid="1474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7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n-US" altLang="en-US" sz="4800" b="1" dirty="0" smtClean="0">
                <a:solidFill>
                  <a:srgbClr val="98E43C"/>
                </a:solidFill>
              </a:rPr>
              <a:t>Population change</a:t>
            </a:r>
          </a:p>
        </p:txBody>
      </p:sp>
      <p:sp>
        <p:nvSpPr>
          <p:cNvPr id="72707" name="Rectangle 3"/>
          <p:cNvSpPr>
            <a:spLocks noGrp="1" noChangeArrowheads="1"/>
          </p:cNvSpPr>
          <p:nvPr>
            <p:ph idx="1"/>
          </p:nvPr>
        </p:nvSpPr>
        <p:spPr>
          <a:xfrm>
            <a:off x="1103312" y="1853248"/>
            <a:ext cx="10358219" cy="4395151"/>
          </a:xfrm>
        </p:spPr>
        <p:txBody>
          <a:bodyPr>
            <a:noAutofit/>
          </a:bodyPr>
          <a:lstStyle/>
          <a:p>
            <a:pPr algn="l" rtl="0" eaLnBrk="1" hangingPunct="1">
              <a:defRPr/>
            </a:pPr>
            <a:r>
              <a:rPr lang="en-US" altLang="en-US" sz="3600" dirty="0" smtClean="0"/>
              <a:t>Population change has three components: births, deaths, and migration. </a:t>
            </a:r>
          </a:p>
          <a:p>
            <a:pPr algn="l" rtl="0" eaLnBrk="1" hangingPunct="1">
              <a:defRPr/>
            </a:pPr>
            <a:r>
              <a:rPr lang="en-US" altLang="en-US" sz="3600" dirty="0" smtClean="0"/>
              <a:t>As people are born, die, or move, their total numbers in an area change.</a:t>
            </a:r>
          </a:p>
          <a:p>
            <a:pPr algn="l" rtl="0" eaLnBrk="1" hangingPunct="1">
              <a:defRPr/>
            </a:pPr>
            <a:r>
              <a:rPr lang="en-US" altLang="en-US" sz="3600" dirty="0" smtClean="0"/>
              <a:t> During most of history, world population increased very slowly, but during the 20th century, this growth has accelerated.</a:t>
            </a:r>
          </a:p>
          <a:p>
            <a:pPr eaLnBrk="1" hangingPunct="1">
              <a:defRPr/>
            </a:pPr>
            <a:endParaRPr lang="en-US" altLang="en-US" sz="3600" dirty="0" smtClean="0"/>
          </a:p>
        </p:txBody>
      </p:sp>
    </p:spTree>
    <p:extLst>
      <p:ext uri="{BB962C8B-B14F-4D97-AF65-F5344CB8AC3E}">
        <p14:creationId xmlns:p14="http://schemas.microsoft.com/office/powerpoint/2010/main" val="381899188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62608"/>
            <a:ext cx="9404723" cy="898634"/>
          </a:xfrm>
        </p:spPr>
        <p:txBody>
          <a:bodyPr/>
          <a:lstStyle/>
          <a:p>
            <a:r>
              <a:rPr lang="en-US" sz="4800" b="1" dirty="0" smtClean="0">
                <a:solidFill>
                  <a:srgbClr val="98E43C"/>
                </a:solidFill>
              </a:rPr>
              <a:t>Demography</a:t>
            </a:r>
            <a:endParaRPr lang="en-US" sz="4800" b="1" dirty="0">
              <a:solidFill>
                <a:srgbClr val="98E43C"/>
              </a:solidFill>
            </a:endParaRPr>
          </a:p>
        </p:txBody>
      </p:sp>
      <p:sp>
        <p:nvSpPr>
          <p:cNvPr id="3" name="Content Placeholder 2"/>
          <p:cNvSpPr>
            <a:spLocks noGrp="1"/>
          </p:cNvSpPr>
          <p:nvPr>
            <p:ph idx="1"/>
          </p:nvPr>
        </p:nvSpPr>
        <p:spPr>
          <a:xfrm>
            <a:off x="772510" y="1576552"/>
            <a:ext cx="10846676" cy="5139558"/>
          </a:xfrm>
        </p:spPr>
        <p:txBody>
          <a:bodyPr>
            <a:noAutofit/>
          </a:bodyPr>
          <a:lstStyle/>
          <a:p>
            <a:pPr>
              <a:lnSpc>
                <a:spcPct val="110000"/>
              </a:lnSpc>
            </a:pPr>
            <a:r>
              <a:rPr lang="en-US" sz="3000" b="1" dirty="0" smtClean="0"/>
              <a:t>Everyone of us </a:t>
            </a:r>
            <a:r>
              <a:rPr lang="en-US" sz="3000" b="1" dirty="0"/>
              <a:t>is a member of a </a:t>
            </a:r>
            <a:r>
              <a:rPr lang="en-US" sz="3000" b="1" dirty="0" smtClean="0"/>
              <a:t>population.</a:t>
            </a:r>
            <a:endParaRPr lang="en-US" sz="3000" b="1" dirty="0"/>
          </a:p>
          <a:p>
            <a:pPr>
              <a:lnSpc>
                <a:spcPct val="110000"/>
              </a:lnSpc>
            </a:pPr>
            <a:r>
              <a:rPr lang="en-US" sz="3000" b="1" dirty="0"/>
              <a:t>Population factors have an impact on many facets of life—from where we live to the prices we pay for goods and services</a:t>
            </a:r>
            <a:r>
              <a:rPr lang="en-US" sz="3000" b="1" dirty="0" smtClean="0"/>
              <a:t>.</a:t>
            </a:r>
            <a:endParaRPr lang="en-US" sz="3000" b="1" dirty="0"/>
          </a:p>
          <a:p>
            <a:pPr>
              <a:lnSpc>
                <a:spcPct val="110000"/>
              </a:lnSpc>
            </a:pPr>
            <a:r>
              <a:rPr lang="en-US" sz="3000" b="1" dirty="0"/>
              <a:t>The need for health care preoccupies the political leaders of the industrialized countries whose populations are “aging,” while the need for classrooms, employment opportunities, and housing preoccupies the leaders of countries that are still growing rapidly. </a:t>
            </a:r>
          </a:p>
          <a:p>
            <a:pPr>
              <a:lnSpc>
                <a:spcPct val="110000"/>
              </a:lnSpc>
            </a:pPr>
            <a:endParaRPr lang="en-US" sz="3000" dirty="0"/>
          </a:p>
        </p:txBody>
      </p:sp>
    </p:spTree>
    <p:extLst>
      <p:ext uri="{BB962C8B-B14F-4D97-AF65-F5344CB8AC3E}">
        <p14:creationId xmlns:p14="http://schemas.microsoft.com/office/powerpoint/2010/main" val="2793635523"/>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altLang="en-US" sz="4400" b="1" dirty="0">
                <a:solidFill>
                  <a:srgbClr val="98E43C"/>
                </a:solidFill>
              </a:rPr>
              <a:t>How do populations change?</a:t>
            </a:r>
            <a:br>
              <a:rPr lang="en-US" altLang="en-US" sz="4400" b="1" dirty="0">
                <a:solidFill>
                  <a:srgbClr val="98E43C"/>
                </a:solidFill>
              </a:rPr>
            </a:br>
            <a:endParaRPr lang="en-US" altLang="en-US" sz="4400" b="1" dirty="0">
              <a:solidFill>
                <a:srgbClr val="98E43C"/>
              </a:solidFill>
            </a:endParaRPr>
          </a:p>
        </p:txBody>
      </p:sp>
      <p:sp>
        <p:nvSpPr>
          <p:cNvPr id="70659" name="Rectangle 3"/>
          <p:cNvSpPr>
            <a:spLocks noGrp="1" noChangeArrowheads="1"/>
          </p:cNvSpPr>
          <p:nvPr>
            <p:ph idx="1"/>
          </p:nvPr>
        </p:nvSpPr>
        <p:spPr>
          <a:xfrm>
            <a:off x="646111" y="1513490"/>
            <a:ext cx="10421281" cy="4966138"/>
          </a:xfrm>
        </p:spPr>
        <p:txBody>
          <a:bodyPr>
            <a:normAutofit/>
          </a:bodyPr>
          <a:lstStyle/>
          <a:p>
            <a:pPr algn="l" rtl="0" eaLnBrk="1" hangingPunct="1">
              <a:lnSpc>
                <a:spcPct val="90000"/>
              </a:lnSpc>
              <a:defRPr/>
            </a:pPr>
            <a:endParaRPr lang="en-US" altLang="en-US" sz="3600" dirty="0"/>
          </a:p>
          <a:p>
            <a:pPr algn="l" rtl="0" eaLnBrk="1" hangingPunct="1">
              <a:lnSpc>
                <a:spcPct val="90000"/>
              </a:lnSpc>
              <a:defRPr/>
            </a:pPr>
            <a:r>
              <a:rPr lang="en-US" altLang="en-US" sz="3600" dirty="0"/>
              <a:t>A change in </a:t>
            </a:r>
            <a:r>
              <a:rPr lang="en-US" altLang="en-US" sz="3600" b="1" dirty="0"/>
              <a:t>population size</a:t>
            </a:r>
            <a:r>
              <a:rPr lang="en-US" altLang="en-US" sz="3600" dirty="0"/>
              <a:t> over a given period of time equals </a:t>
            </a:r>
            <a:r>
              <a:rPr lang="en-US" altLang="en-US" sz="3600" b="1" dirty="0"/>
              <a:t>the number of people in the population at the beginning of the period</a:t>
            </a:r>
            <a:r>
              <a:rPr lang="en-US" altLang="en-US" sz="3600" dirty="0"/>
              <a:t> plus any </a:t>
            </a:r>
            <a:r>
              <a:rPr lang="en-US" altLang="en-US" sz="3600" b="1" dirty="0"/>
              <a:t>births that occur during the period</a:t>
            </a:r>
            <a:r>
              <a:rPr lang="en-US" altLang="en-US" sz="3600" dirty="0"/>
              <a:t>, minus any </a:t>
            </a:r>
            <a:r>
              <a:rPr lang="en-US" altLang="en-US" sz="3600" b="1" dirty="0"/>
              <a:t>deaths,</a:t>
            </a:r>
            <a:r>
              <a:rPr lang="en-US" altLang="en-US" sz="3600" dirty="0"/>
              <a:t> plus </a:t>
            </a:r>
            <a:r>
              <a:rPr lang="en-US" altLang="en-US" sz="3600" b="1" dirty="0"/>
              <a:t>net migration during the period. </a:t>
            </a:r>
          </a:p>
        </p:txBody>
      </p:sp>
    </p:spTree>
    <p:extLst>
      <p:ext uri="{BB962C8B-B14F-4D97-AF65-F5344CB8AC3E}">
        <p14:creationId xmlns:p14="http://schemas.microsoft.com/office/powerpoint/2010/main" val="155830018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5"/>
          <p:cNvSpPr>
            <a:spLocks noGrp="1" noChangeArrowheads="1"/>
          </p:cNvSpPr>
          <p:nvPr>
            <p:ph type="title"/>
          </p:nvPr>
        </p:nvSpPr>
        <p:spPr>
          <a:xfrm>
            <a:off x="804041" y="1288291"/>
            <a:ext cx="10753130" cy="1400530"/>
          </a:xfrm>
        </p:spPr>
        <p:txBody>
          <a:bodyPr>
            <a:noAutofit/>
          </a:bodyPr>
          <a:lstStyle/>
          <a:p>
            <a:pPr eaLnBrk="1" hangingPunct="1">
              <a:defRPr/>
            </a:pPr>
            <a:r>
              <a:rPr lang="en-US" altLang="en-US" sz="4000" b="1" dirty="0">
                <a:solidFill>
                  <a:srgbClr val="98E43C"/>
                </a:solidFill>
              </a:rPr>
              <a:t>Calculating population change over time</a:t>
            </a:r>
            <a:r>
              <a:rPr lang="en-US" altLang="en-US" sz="3600" dirty="0"/>
              <a:t/>
            </a:r>
            <a:br>
              <a:rPr lang="en-US" altLang="en-US" sz="3600" dirty="0"/>
            </a:br>
            <a:r>
              <a:rPr lang="en-US" altLang="en-US" sz="3600" dirty="0"/>
              <a:t>P1+(B-D)+(I-E)= P2</a:t>
            </a:r>
          </a:p>
        </p:txBody>
      </p:sp>
      <p:pic>
        <p:nvPicPr>
          <p:cNvPr id="6041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22674" y="3160042"/>
            <a:ext cx="11034497" cy="2988509"/>
          </a:xfrm>
          <a:noFill/>
        </p:spPr>
      </p:pic>
      <p:pic>
        <p:nvPicPr>
          <p:cNvPr id="2" name="Picture 1"/>
          <p:cNvPicPr>
            <a:picLocks noChangeAspect="1"/>
          </p:cNvPicPr>
          <p:nvPr/>
        </p:nvPicPr>
        <p:blipFill>
          <a:blip r:embed="rId3"/>
          <a:stretch>
            <a:fillRect/>
          </a:stretch>
        </p:blipFill>
        <p:spPr>
          <a:xfrm>
            <a:off x="44624" y="2836788"/>
            <a:ext cx="12160201" cy="3825877"/>
          </a:xfrm>
          <a:prstGeom prst="rect">
            <a:avLst/>
          </a:prstGeom>
        </p:spPr>
      </p:pic>
    </p:spTree>
    <p:extLst>
      <p:ext uri="{BB962C8B-B14F-4D97-AF65-F5344CB8AC3E}">
        <p14:creationId xmlns:p14="http://schemas.microsoft.com/office/powerpoint/2010/main" val="272594206"/>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altLang="en-US" b="1" dirty="0" smtClean="0">
                <a:solidFill>
                  <a:srgbClr val="98E43C"/>
                </a:solidFill>
              </a:rPr>
              <a:t>Population change</a:t>
            </a:r>
          </a:p>
        </p:txBody>
      </p:sp>
      <p:sp>
        <p:nvSpPr>
          <p:cNvPr id="69635" name="Rectangle 3"/>
          <p:cNvSpPr>
            <a:spLocks noGrp="1" noChangeArrowheads="1"/>
          </p:cNvSpPr>
          <p:nvPr>
            <p:ph idx="1"/>
          </p:nvPr>
        </p:nvSpPr>
        <p:spPr>
          <a:xfrm>
            <a:off x="646111" y="1340069"/>
            <a:ext cx="10610468" cy="5360275"/>
          </a:xfrm>
        </p:spPr>
        <p:txBody>
          <a:bodyPr>
            <a:normAutofit/>
          </a:bodyPr>
          <a:lstStyle/>
          <a:p>
            <a:pPr algn="l" rtl="0" eaLnBrk="1" hangingPunct="1">
              <a:defRPr/>
            </a:pPr>
            <a:r>
              <a:rPr lang="en-US" altLang="en-US" sz="3600" dirty="0" smtClean="0"/>
              <a:t>The change in population size accounted for by more births in the population than deaths is referred to as "</a:t>
            </a:r>
            <a:r>
              <a:rPr lang="en-US" altLang="en-US" sz="3600" b="1" dirty="0" smtClean="0"/>
              <a:t>natural increase."</a:t>
            </a:r>
            <a:r>
              <a:rPr lang="en-US" altLang="en-US" sz="3600" dirty="0" smtClean="0"/>
              <a:t> </a:t>
            </a:r>
          </a:p>
          <a:p>
            <a:pPr algn="l" rtl="0" eaLnBrk="1" hangingPunct="1">
              <a:defRPr/>
            </a:pPr>
            <a:r>
              <a:rPr lang="en-US" altLang="en-US" sz="3600" dirty="0" smtClean="0"/>
              <a:t>The term "</a:t>
            </a:r>
            <a:r>
              <a:rPr lang="en-US" altLang="en-US" sz="3600" b="1" dirty="0" smtClean="0"/>
              <a:t>natural decrease</a:t>
            </a:r>
            <a:r>
              <a:rPr lang="en-US" altLang="en-US" sz="3600" dirty="0" smtClean="0"/>
              <a:t>" refers to population decline resulting from more deaths than births.</a:t>
            </a:r>
          </a:p>
          <a:p>
            <a:pPr>
              <a:defRPr/>
            </a:pPr>
            <a:r>
              <a:rPr lang="en-US" altLang="en-US" sz="3200" dirty="0"/>
              <a:t>Jordan :  </a:t>
            </a:r>
          </a:p>
          <a:p>
            <a:pPr lvl="4">
              <a:defRPr/>
            </a:pPr>
            <a:r>
              <a:rPr lang="en-US" altLang="en-US" sz="3200" dirty="0"/>
              <a:t>Growth rate 2.2</a:t>
            </a:r>
          </a:p>
          <a:p>
            <a:pPr lvl="4">
              <a:defRPr/>
            </a:pPr>
            <a:r>
              <a:rPr lang="en-US" altLang="en-US" sz="3200" dirty="0"/>
              <a:t>Natural growth: 2.1 ( DHS, 2012)</a:t>
            </a:r>
          </a:p>
          <a:p>
            <a:pPr algn="l" rtl="0" eaLnBrk="1" hangingPunct="1">
              <a:defRPr/>
            </a:pPr>
            <a:endParaRPr lang="en-US" altLang="en-US" sz="3600" dirty="0" smtClean="0"/>
          </a:p>
        </p:txBody>
      </p:sp>
    </p:spTree>
    <p:extLst>
      <p:ext uri="{BB962C8B-B14F-4D97-AF65-F5344CB8AC3E}">
        <p14:creationId xmlns:p14="http://schemas.microsoft.com/office/powerpoint/2010/main" val="337253494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46111" y="452718"/>
            <a:ext cx="9404723" cy="808523"/>
          </a:xfrm>
        </p:spPr>
        <p:txBody>
          <a:bodyPr/>
          <a:lstStyle/>
          <a:p>
            <a:pPr eaLnBrk="1" hangingPunct="1">
              <a:defRPr/>
            </a:pPr>
            <a:r>
              <a:rPr lang="en-US" altLang="en-US" sz="4400" b="1" dirty="0">
                <a:solidFill>
                  <a:srgbClr val="98E43C"/>
                </a:solidFill>
              </a:rPr>
              <a:t>Rate of Natural Increase</a:t>
            </a:r>
            <a:r>
              <a:rPr lang="en-US" altLang="en-US" sz="4400" dirty="0">
                <a:solidFill>
                  <a:srgbClr val="98E43C"/>
                </a:solidFill>
              </a:rPr>
              <a:t/>
            </a:r>
            <a:br>
              <a:rPr lang="en-US" altLang="en-US" sz="4400" dirty="0">
                <a:solidFill>
                  <a:srgbClr val="98E43C"/>
                </a:solidFill>
              </a:rPr>
            </a:br>
            <a:endParaRPr lang="en-US" altLang="en-US" sz="4400" dirty="0">
              <a:solidFill>
                <a:srgbClr val="98E43C"/>
              </a:solidFill>
            </a:endParaRPr>
          </a:p>
        </p:txBody>
      </p:sp>
      <p:sp>
        <p:nvSpPr>
          <p:cNvPr id="77827" name="Rectangle 3"/>
          <p:cNvSpPr>
            <a:spLocks noGrp="1" noChangeArrowheads="1"/>
          </p:cNvSpPr>
          <p:nvPr>
            <p:ph idx="1"/>
          </p:nvPr>
        </p:nvSpPr>
        <p:spPr>
          <a:xfrm>
            <a:off x="646112" y="1797269"/>
            <a:ext cx="10263626" cy="4698124"/>
          </a:xfrm>
        </p:spPr>
        <p:txBody>
          <a:bodyPr>
            <a:normAutofit/>
          </a:bodyPr>
          <a:lstStyle/>
          <a:p>
            <a:pPr algn="l" rtl="0" eaLnBrk="1" hangingPunct="1">
              <a:defRPr/>
            </a:pPr>
            <a:r>
              <a:rPr lang="en-US" altLang="en-US" sz="3600" dirty="0" smtClean="0"/>
              <a:t>The rate of natural increase is the rate at which a population is increasing (or decreasing) in a given year due to a surplus (or deficit) of births over deaths, expressed as a percentage of the base population.</a:t>
            </a:r>
          </a:p>
          <a:p>
            <a:pPr algn="l" rtl="0" eaLnBrk="1" hangingPunct="1">
              <a:defRPr/>
            </a:pPr>
            <a:r>
              <a:rPr lang="en-US" altLang="en-US" sz="3600" dirty="0" smtClean="0"/>
              <a:t>Net migration is the number of immigrants minus emigrants.</a:t>
            </a:r>
          </a:p>
          <a:p>
            <a:pPr marL="0" indent="0" algn="l" rtl="0" eaLnBrk="1" hangingPunct="1">
              <a:buNone/>
              <a:defRPr/>
            </a:pPr>
            <a:endParaRPr lang="en-US" altLang="en-US" sz="3200" dirty="0" smtClean="0"/>
          </a:p>
        </p:txBody>
      </p:sp>
    </p:spTree>
    <p:extLst>
      <p:ext uri="{BB962C8B-B14F-4D97-AF65-F5344CB8AC3E}">
        <p14:creationId xmlns:p14="http://schemas.microsoft.com/office/powerpoint/2010/main" val="3683690975"/>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45130" y="342359"/>
            <a:ext cx="9404723" cy="840055"/>
          </a:xfrm>
        </p:spPr>
        <p:txBody>
          <a:bodyPr/>
          <a:lstStyle/>
          <a:p>
            <a:pPr eaLnBrk="1" hangingPunct="1">
              <a:defRPr/>
            </a:pPr>
            <a:r>
              <a:rPr lang="en-US" altLang="en-US" sz="4000" b="1" dirty="0">
                <a:solidFill>
                  <a:srgbClr val="98E43C"/>
                </a:solidFill>
              </a:rPr>
              <a:t>Growth Rate</a:t>
            </a:r>
            <a:r>
              <a:rPr lang="en-US" altLang="en-US" sz="4000" b="1" dirty="0"/>
              <a:t/>
            </a:r>
            <a:br>
              <a:rPr lang="en-US" altLang="en-US" sz="4000" b="1" dirty="0"/>
            </a:br>
            <a:endParaRPr lang="en-US" altLang="en-US" sz="4000" b="1" dirty="0"/>
          </a:p>
        </p:txBody>
      </p:sp>
      <p:sp>
        <p:nvSpPr>
          <p:cNvPr id="78851" name="Rectangle 3"/>
          <p:cNvSpPr>
            <a:spLocks noGrp="1" noChangeArrowheads="1"/>
          </p:cNvSpPr>
          <p:nvPr>
            <p:ph idx="1"/>
          </p:nvPr>
        </p:nvSpPr>
        <p:spPr>
          <a:xfrm>
            <a:off x="645130" y="1450428"/>
            <a:ext cx="11068649" cy="5407572"/>
          </a:xfrm>
        </p:spPr>
        <p:txBody>
          <a:bodyPr>
            <a:noAutofit/>
          </a:bodyPr>
          <a:lstStyle/>
          <a:p>
            <a:pPr algn="l" rtl="0" eaLnBrk="1" hangingPunct="1">
              <a:spcBef>
                <a:spcPts val="0"/>
              </a:spcBef>
              <a:defRPr/>
            </a:pPr>
            <a:r>
              <a:rPr lang="en-US" altLang="en-US" sz="3300" dirty="0"/>
              <a:t>The growth rate is the rate at which a population is increasing (or decreasing) in a given year due to natural increase and net migration, expressed as a percentage of the base population.</a:t>
            </a:r>
          </a:p>
          <a:p>
            <a:pPr algn="l" rtl="0" eaLnBrk="1" hangingPunct="1">
              <a:spcBef>
                <a:spcPts val="0"/>
              </a:spcBef>
              <a:defRPr/>
            </a:pPr>
            <a:r>
              <a:rPr lang="en-US" altLang="en-US" sz="3300" dirty="0"/>
              <a:t>The growth rate takes into account all components of population growth: births, deaths, and migration. </a:t>
            </a:r>
          </a:p>
          <a:p>
            <a:pPr algn="l" rtl="0" eaLnBrk="1" hangingPunct="1">
              <a:spcBef>
                <a:spcPts val="0"/>
              </a:spcBef>
              <a:defRPr/>
            </a:pPr>
            <a:r>
              <a:rPr lang="en-US" altLang="en-US" sz="3300" b="1" dirty="0"/>
              <a:t>It equals ( births – deaths )+_ net migration/ total population X K ( 100).</a:t>
            </a:r>
          </a:p>
          <a:p>
            <a:pPr algn="l" rtl="0" eaLnBrk="1" hangingPunct="1">
              <a:spcBef>
                <a:spcPts val="0"/>
              </a:spcBef>
              <a:defRPr/>
            </a:pPr>
            <a:r>
              <a:rPr lang="en-US" altLang="en-US" sz="3300" dirty="0"/>
              <a:t>It should never be confused with the birth rate,  but it sometimes is.</a:t>
            </a:r>
          </a:p>
          <a:p>
            <a:pPr eaLnBrk="1" hangingPunct="1">
              <a:spcBef>
                <a:spcPts val="0"/>
              </a:spcBef>
              <a:defRPr/>
            </a:pPr>
            <a:endParaRPr lang="en-US" altLang="en-US" sz="3300" dirty="0"/>
          </a:p>
        </p:txBody>
      </p:sp>
    </p:spTree>
    <p:extLst>
      <p:ext uri="{BB962C8B-B14F-4D97-AF65-F5344CB8AC3E}">
        <p14:creationId xmlns:p14="http://schemas.microsoft.com/office/powerpoint/2010/main" val="45153792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altLang="en-US" sz="4000" b="1" dirty="0">
                <a:solidFill>
                  <a:srgbClr val="98E43C"/>
                </a:solidFill>
              </a:rPr>
              <a:t>The Demographic Transition</a:t>
            </a:r>
          </a:p>
        </p:txBody>
      </p:sp>
      <p:sp>
        <p:nvSpPr>
          <p:cNvPr id="81923" name="Rectangle 3"/>
          <p:cNvSpPr>
            <a:spLocks noGrp="1" noChangeArrowheads="1"/>
          </p:cNvSpPr>
          <p:nvPr>
            <p:ph idx="1"/>
          </p:nvPr>
        </p:nvSpPr>
        <p:spPr/>
        <p:txBody>
          <a:bodyPr>
            <a:normAutofit/>
          </a:bodyPr>
          <a:lstStyle/>
          <a:p>
            <a:pPr algn="l" rtl="0" eaLnBrk="1" hangingPunct="1">
              <a:defRPr/>
            </a:pPr>
            <a:r>
              <a:rPr lang="en-US" altLang="en-US" sz="3200" dirty="0" smtClean="0"/>
              <a:t>The demographic transition refers to the change that populations undergo from high rates of births and deaths to low rates of births and deaths. </a:t>
            </a:r>
          </a:p>
          <a:p>
            <a:pPr algn="l" rtl="0" eaLnBrk="1" hangingPunct="1">
              <a:defRPr/>
            </a:pPr>
            <a:r>
              <a:rPr lang="en-US" altLang="en-US" sz="3200" dirty="0" smtClean="0"/>
              <a:t>High levels of births and deaths kept most populations from growing rapidly  throughout most of time.</a:t>
            </a:r>
          </a:p>
        </p:txBody>
      </p:sp>
    </p:spTree>
    <p:extLst>
      <p:ext uri="{BB962C8B-B14F-4D97-AF65-F5344CB8AC3E}">
        <p14:creationId xmlns:p14="http://schemas.microsoft.com/office/powerpoint/2010/main" val="378292881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45130" y="614855"/>
            <a:ext cx="9404723" cy="1024758"/>
          </a:xfrm>
        </p:spPr>
        <p:txBody>
          <a:bodyPr/>
          <a:lstStyle/>
          <a:p>
            <a:pPr eaLnBrk="1" hangingPunct="1">
              <a:defRPr/>
            </a:pPr>
            <a:r>
              <a:rPr lang="en-US" altLang="en-US" sz="4000" b="1" dirty="0">
                <a:solidFill>
                  <a:srgbClr val="98E43C"/>
                </a:solidFill>
              </a:rPr>
              <a:t>The Demographic Transition</a:t>
            </a:r>
          </a:p>
        </p:txBody>
      </p:sp>
      <p:sp>
        <p:nvSpPr>
          <p:cNvPr id="82947" name="Rectangle 3"/>
          <p:cNvSpPr>
            <a:spLocks noGrp="1" noChangeArrowheads="1"/>
          </p:cNvSpPr>
          <p:nvPr>
            <p:ph idx="1"/>
          </p:nvPr>
        </p:nvSpPr>
        <p:spPr>
          <a:xfrm>
            <a:off x="1340069" y="2052918"/>
            <a:ext cx="8709784" cy="4195481"/>
          </a:xfrm>
        </p:spPr>
        <p:txBody>
          <a:bodyPr>
            <a:normAutofit/>
          </a:bodyPr>
          <a:lstStyle/>
          <a:p>
            <a:pPr algn="l" rtl="0" eaLnBrk="1" hangingPunct="1">
              <a:defRPr/>
            </a:pPr>
            <a:r>
              <a:rPr lang="en-US" altLang="en-US" sz="3600" dirty="0" smtClean="0"/>
              <a:t>The decline in mortality usually precedes the decline in fertility, resulting in population growth during the transition period.</a:t>
            </a:r>
          </a:p>
          <a:p>
            <a:pPr algn="l" eaLnBrk="1" hangingPunct="1">
              <a:defRPr/>
            </a:pPr>
            <a:endParaRPr lang="en-US" altLang="en-US" sz="3600" dirty="0" smtClean="0"/>
          </a:p>
        </p:txBody>
      </p:sp>
    </p:spTree>
    <p:extLst>
      <p:ext uri="{BB962C8B-B14F-4D97-AF65-F5344CB8AC3E}">
        <p14:creationId xmlns:p14="http://schemas.microsoft.com/office/powerpoint/2010/main" val="406862068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216165" y="162056"/>
            <a:ext cx="5533697" cy="6695944"/>
          </a:xfrm>
        </p:spPr>
      </p:pic>
      <p:sp>
        <p:nvSpPr>
          <p:cNvPr id="3" name="Rectangle 2"/>
          <p:cNvSpPr/>
          <p:nvPr/>
        </p:nvSpPr>
        <p:spPr>
          <a:xfrm>
            <a:off x="3216164" y="6526925"/>
            <a:ext cx="5533697" cy="3310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852310"/>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46110" y="153173"/>
            <a:ext cx="9404723" cy="698165"/>
          </a:xfrm>
        </p:spPr>
        <p:txBody>
          <a:bodyPr/>
          <a:lstStyle/>
          <a:p>
            <a:pPr eaLnBrk="1" hangingPunct="1">
              <a:defRPr/>
            </a:pPr>
            <a:r>
              <a:rPr lang="en-US" altLang="en-US" b="1" dirty="0" smtClean="0">
                <a:solidFill>
                  <a:srgbClr val="98E43C"/>
                </a:solidFill>
              </a:rPr>
              <a:t>Population policies</a:t>
            </a:r>
          </a:p>
        </p:txBody>
      </p:sp>
      <p:sp>
        <p:nvSpPr>
          <p:cNvPr id="86019" name="Rectangle 3"/>
          <p:cNvSpPr>
            <a:spLocks noGrp="1" noChangeArrowheads="1"/>
          </p:cNvSpPr>
          <p:nvPr>
            <p:ph idx="1"/>
          </p:nvPr>
        </p:nvSpPr>
        <p:spPr>
          <a:xfrm>
            <a:off x="898635" y="1072055"/>
            <a:ext cx="10957034" cy="5092261"/>
          </a:xfrm>
        </p:spPr>
        <p:txBody>
          <a:bodyPr>
            <a:noAutofit/>
          </a:bodyPr>
          <a:lstStyle/>
          <a:p>
            <a:pPr algn="l" rtl="0" eaLnBrk="1" hangingPunct="1">
              <a:spcBef>
                <a:spcPts val="0"/>
              </a:spcBef>
              <a:defRPr/>
            </a:pPr>
            <a:r>
              <a:rPr lang="en-US" altLang="en-US" sz="3300" dirty="0"/>
              <a:t>National population commissions were formed in different countries</a:t>
            </a:r>
          </a:p>
          <a:p>
            <a:pPr algn="l" rtl="0" eaLnBrk="1" hangingPunct="1">
              <a:spcBef>
                <a:spcPts val="0"/>
              </a:spcBef>
              <a:defRPr/>
            </a:pPr>
            <a:r>
              <a:rPr lang="en-US" altLang="en-US" sz="3300" dirty="0"/>
              <a:t>They formulated national population policies and action plans</a:t>
            </a:r>
          </a:p>
          <a:p>
            <a:pPr algn="l" rtl="0" eaLnBrk="1" hangingPunct="1">
              <a:spcBef>
                <a:spcPts val="0"/>
              </a:spcBef>
              <a:defRPr/>
            </a:pPr>
            <a:r>
              <a:rPr lang="en-US" altLang="en-US" sz="3300" dirty="0"/>
              <a:t>One major component of the action plan deals with reproductive health</a:t>
            </a:r>
          </a:p>
          <a:p>
            <a:pPr algn="l" rtl="0" eaLnBrk="1" hangingPunct="1">
              <a:spcBef>
                <a:spcPts val="0"/>
              </a:spcBef>
              <a:defRPr/>
            </a:pPr>
            <a:r>
              <a:rPr lang="en-US" altLang="en-US" sz="3300" dirty="0"/>
              <a:t>Reproductive health in the context of population includes reproductive rights, sexuality, family planning, reproductive morbidity, violence against women, gender based differences, male involvement in reproductive health.</a:t>
            </a:r>
          </a:p>
        </p:txBody>
      </p:sp>
    </p:spTree>
    <p:extLst>
      <p:ext uri="{BB962C8B-B14F-4D97-AF65-F5344CB8AC3E}">
        <p14:creationId xmlns:p14="http://schemas.microsoft.com/office/powerpoint/2010/main" val="59835851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46111" y="252248"/>
            <a:ext cx="9404723" cy="835573"/>
          </a:xfrm>
        </p:spPr>
        <p:txBody>
          <a:bodyPr/>
          <a:lstStyle/>
          <a:p>
            <a:pPr eaLnBrk="1" hangingPunct="1">
              <a:defRPr/>
            </a:pPr>
            <a:r>
              <a:rPr lang="en-US" altLang="en-US" sz="4400" b="1" dirty="0" smtClean="0">
                <a:solidFill>
                  <a:srgbClr val="98E43C"/>
                </a:solidFill>
              </a:rPr>
              <a:t>Selected Indicators of Jordan</a:t>
            </a:r>
          </a:p>
        </p:txBody>
      </p:sp>
      <p:sp>
        <p:nvSpPr>
          <p:cNvPr id="173059" name="Rectangle 3"/>
          <p:cNvSpPr>
            <a:spLocks noGrp="1" noChangeArrowheads="1"/>
          </p:cNvSpPr>
          <p:nvPr>
            <p:ph idx="1"/>
          </p:nvPr>
        </p:nvSpPr>
        <p:spPr>
          <a:xfrm>
            <a:off x="520263" y="1340069"/>
            <a:ext cx="10011104" cy="5155323"/>
          </a:xfrm>
        </p:spPr>
        <p:txBody>
          <a:bodyPr>
            <a:normAutofit lnSpcReduction="10000"/>
          </a:bodyPr>
          <a:lstStyle/>
          <a:p>
            <a:pPr eaLnBrk="1" hangingPunct="1">
              <a:defRPr/>
            </a:pPr>
            <a:r>
              <a:rPr lang="en-US" altLang="en-US" sz="3600" b="1" dirty="0" smtClean="0">
                <a:solidFill>
                  <a:schemeClr val="accent5">
                    <a:lumMod val="40000"/>
                    <a:lumOff val="60000"/>
                  </a:schemeClr>
                </a:solidFill>
              </a:rPr>
              <a:t>Jordan Population and Family Health Survey (JPFHS), </a:t>
            </a:r>
            <a:r>
              <a:rPr lang="en-US" altLang="en-US" sz="3600" b="1" dirty="0">
                <a:solidFill>
                  <a:schemeClr val="accent5">
                    <a:lumMod val="40000"/>
                    <a:lumOff val="60000"/>
                  </a:schemeClr>
                </a:solidFill>
              </a:rPr>
              <a:t>2012</a:t>
            </a:r>
            <a:r>
              <a:rPr lang="en-US" altLang="en-US" sz="2000" b="1" dirty="0">
                <a:solidFill>
                  <a:schemeClr val="accent5">
                    <a:lumMod val="20000"/>
                    <a:lumOff val="80000"/>
                  </a:schemeClr>
                </a:solidFill>
              </a:rPr>
              <a:t/>
            </a:r>
            <a:br>
              <a:rPr lang="en-US" altLang="en-US" sz="2000" b="1" dirty="0">
                <a:solidFill>
                  <a:schemeClr val="accent5">
                    <a:lumMod val="20000"/>
                    <a:lumOff val="80000"/>
                  </a:schemeClr>
                </a:solidFill>
              </a:rPr>
            </a:br>
            <a:endParaRPr lang="en-US" altLang="en-US" sz="2000" b="1" dirty="0" smtClean="0">
              <a:solidFill>
                <a:schemeClr val="accent5">
                  <a:lumMod val="20000"/>
                  <a:lumOff val="80000"/>
                </a:schemeClr>
              </a:solidFill>
            </a:endParaRPr>
          </a:p>
          <a:p>
            <a:pPr marL="0" indent="0">
              <a:lnSpc>
                <a:spcPct val="120000"/>
              </a:lnSpc>
              <a:spcBef>
                <a:spcPts val="0"/>
              </a:spcBef>
              <a:buNone/>
              <a:defRPr/>
            </a:pPr>
            <a:r>
              <a:rPr lang="en-US" altLang="en-US" sz="3200" b="1" dirty="0"/>
              <a:t>Total population (000)      </a:t>
            </a:r>
            <a:r>
              <a:rPr lang="en-US" altLang="en-US" sz="3200" b="1" dirty="0" smtClean="0"/>
              <a:t>           *  </a:t>
            </a:r>
            <a:r>
              <a:rPr lang="en-US" altLang="en-US" sz="3200" b="1" dirty="0"/>
              <a:t>6.388.0</a:t>
            </a:r>
            <a:br>
              <a:rPr lang="en-US" altLang="en-US" sz="3200" b="1" dirty="0"/>
            </a:br>
            <a:r>
              <a:rPr lang="en-US" altLang="en-US" sz="3200" b="1" dirty="0"/>
              <a:t>Population Growth Rate (%)       </a:t>
            </a:r>
            <a:r>
              <a:rPr lang="en-US" altLang="en-US" sz="3200" b="1" dirty="0" smtClean="0"/>
              <a:t>    2.2 </a:t>
            </a:r>
            <a:r>
              <a:rPr lang="en-US" altLang="en-US" sz="3200" b="1" dirty="0"/>
              <a:t/>
            </a:r>
            <a:br>
              <a:rPr lang="en-US" altLang="en-US" sz="3200" b="1" dirty="0"/>
            </a:br>
            <a:r>
              <a:rPr lang="en-US" altLang="en-US" sz="3200" b="1" dirty="0"/>
              <a:t>Rate of natural increase (%)       </a:t>
            </a:r>
            <a:r>
              <a:rPr lang="en-US" altLang="en-US" sz="3200" b="1" dirty="0" smtClean="0"/>
              <a:t>    2.1</a:t>
            </a:r>
            <a:r>
              <a:rPr lang="en-US" altLang="en-US" sz="3200" b="1" dirty="0"/>
              <a:t/>
            </a:r>
            <a:br>
              <a:rPr lang="en-US" altLang="en-US" sz="3200" b="1" dirty="0"/>
            </a:br>
            <a:r>
              <a:rPr lang="en-US" altLang="en-US" sz="3200" b="1" dirty="0"/>
              <a:t>Population Doubling time (year )   31.5</a:t>
            </a:r>
            <a:br>
              <a:rPr lang="en-US" altLang="en-US" sz="3200" b="1" dirty="0"/>
            </a:br>
            <a:r>
              <a:rPr lang="en-US" altLang="en-US" sz="3200" b="1" dirty="0"/>
              <a:t>Population less than 15 years (%)   37.3</a:t>
            </a:r>
            <a:br>
              <a:rPr lang="en-US" altLang="en-US" sz="3200" b="1" dirty="0"/>
            </a:br>
            <a:r>
              <a:rPr lang="en-US" altLang="en-US" sz="3200" b="1" dirty="0"/>
              <a:t/>
            </a:r>
            <a:br>
              <a:rPr lang="en-US" altLang="en-US" sz="3200" b="1" dirty="0"/>
            </a:br>
            <a:r>
              <a:rPr lang="en-US" altLang="en-US" sz="3200" b="1" dirty="0"/>
              <a:t>* Excluding Syrian Refugees</a:t>
            </a:r>
          </a:p>
        </p:txBody>
      </p:sp>
    </p:spTree>
    <p:extLst>
      <p:ext uri="{BB962C8B-B14F-4D97-AF65-F5344CB8AC3E}">
        <p14:creationId xmlns:p14="http://schemas.microsoft.com/office/powerpoint/2010/main" val="381247359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84704"/>
            <a:ext cx="9404723" cy="776992"/>
          </a:xfrm>
        </p:spPr>
        <p:txBody>
          <a:bodyPr/>
          <a:lstStyle/>
          <a:p>
            <a:r>
              <a:rPr lang="en-US" sz="5400" b="1" dirty="0" smtClean="0">
                <a:solidFill>
                  <a:srgbClr val="98E43C"/>
                </a:solidFill>
              </a:rPr>
              <a:t>Demography</a:t>
            </a:r>
            <a:endParaRPr lang="en-US" sz="5400" b="1" dirty="0">
              <a:solidFill>
                <a:srgbClr val="98E43C"/>
              </a:solidFill>
            </a:endParaRPr>
          </a:p>
        </p:txBody>
      </p:sp>
      <p:sp>
        <p:nvSpPr>
          <p:cNvPr id="3" name="Content Placeholder 2"/>
          <p:cNvSpPr>
            <a:spLocks noGrp="1"/>
          </p:cNvSpPr>
          <p:nvPr>
            <p:ph idx="1"/>
          </p:nvPr>
        </p:nvSpPr>
        <p:spPr>
          <a:xfrm>
            <a:off x="819807" y="1166648"/>
            <a:ext cx="10893973" cy="5691352"/>
          </a:xfrm>
        </p:spPr>
        <p:txBody>
          <a:bodyPr>
            <a:normAutofit/>
          </a:bodyPr>
          <a:lstStyle/>
          <a:p>
            <a:r>
              <a:rPr lang="en-US" sz="2800" b="1" dirty="0"/>
              <a:t>Demography is the scientific study of </a:t>
            </a:r>
            <a:r>
              <a:rPr lang="en-US" sz="2800" b="1" dirty="0" smtClean="0"/>
              <a:t>population.</a:t>
            </a:r>
          </a:p>
          <a:p>
            <a:r>
              <a:rPr lang="en-US" sz="2800" b="1" dirty="0" smtClean="0"/>
              <a:t>Demographers </a:t>
            </a:r>
            <a:r>
              <a:rPr lang="en-US" sz="2800" b="1" dirty="0"/>
              <a:t>seek to know the levels and trends in population size and its components. They search for explanations of demographic change and their implications for societies. </a:t>
            </a:r>
            <a:endParaRPr lang="en-US" sz="2800" b="1" dirty="0" smtClean="0"/>
          </a:p>
          <a:p>
            <a:r>
              <a:rPr lang="en-US" sz="2800" b="1" dirty="0" smtClean="0"/>
              <a:t>They </a:t>
            </a:r>
            <a:r>
              <a:rPr lang="en-US" sz="2800" b="1" dirty="0"/>
              <a:t>use censuses, birth and death records, surveys, visa records, even motor vehicle and school registrations. They shape these data into manageable forms such as simple counts, rates, or ratios. </a:t>
            </a:r>
          </a:p>
          <a:p>
            <a:r>
              <a:rPr lang="en-US" sz="2800" b="1" dirty="0"/>
              <a:t>Most of the principal measures used in </a:t>
            </a:r>
            <a:r>
              <a:rPr lang="en-US" sz="2800" b="1" dirty="0" smtClean="0"/>
              <a:t>demography (counts, rates, ratios, and proportions) will be </a:t>
            </a:r>
            <a:r>
              <a:rPr lang="en-US" sz="2800" b="1" dirty="0"/>
              <a:t>defined </a:t>
            </a:r>
            <a:r>
              <a:rPr lang="en-US" sz="2800" b="1" dirty="0" smtClean="0"/>
              <a:t>in these lectures, </a:t>
            </a:r>
            <a:r>
              <a:rPr lang="en-US" sz="2800" b="1" dirty="0"/>
              <a:t>together with recent examples of their use. </a:t>
            </a:r>
          </a:p>
        </p:txBody>
      </p:sp>
    </p:spTree>
    <p:extLst>
      <p:ext uri="{BB962C8B-B14F-4D97-AF65-F5344CB8AC3E}">
        <p14:creationId xmlns:p14="http://schemas.microsoft.com/office/powerpoint/2010/main" val="2652761843"/>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Title 1"/>
          <p:cNvSpPr>
            <a:spLocks noGrp="1"/>
          </p:cNvSpPr>
          <p:nvPr>
            <p:ph type="title" idx="4294967295"/>
          </p:nvPr>
        </p:nvSpPr>
        <p:spPr>
          <a:xfrm>
            <a:off x="567558" y="1560786"/>
            <a:ext cx="10389475" cy="4950372"/>
          </a:xfrm>
        </p:spPr>
        <p:txBody>
          <a:bodyPr/>
          <a:lstStyle/>
          <a:p>
            <a:pPr>
              <a:spcBef>
                <a:spcPts val="0"/>
              </a:spcBef>
              <a:spcAft>
                <a:spcPts val="1200"/>
              </a:spcAft>
              <a:defRPr/>
            </a:pPr>
            <a:r>
              <a:rPr lang="en-US" altLang="en-US" sz="3600" b="1" dirty="0"/>
              <a:t>Population Age 15-65 years (%)    </a:t>
            </a:r>
            <a:r>
              <a:rPr lang="en-US" altLang="en-US" sz="3600" b="1" dirty="0" smtClean="0"/>
              <a:t> </a:t>
            </a:r>
            <a:r>
              <a:rPr lang="en-US" altLang="en-US" sz="3600" b="1" dirty="0"/>
              <a:t>59.5</a:t>
            </a:r>
            <a:br>
              <a:rPr lang="en-US" altLang="en-US" sz="3600" b="1" dirty="0"/>
            </a:br>
            <a:r>
              <a:rPr lang="en-US" altLang="en-US" sz="3600" b="1" dirty="0"/>
              <a:t>Population Age 65+ years(% )  </a:t>
            </a:r>
            <a:r>
              <a:rPr lang="en-US" altLang="en-US" sz="3600" b="1" dirty="0" smtClean="0"/>
              <a:t>   3.2</a:t>
            </a:r>
            <a:r>
              <a:rPr lang="en-US" altLang="en-US" sz="3600" b="1" dirty="0"/>
              <a:t/>
            </a:r>
            <a:br>
              <a:rPr lang="en-US" altLang="en-US" sz="3600" b="1" dirty="0"/>
            </a:br>
            <a:r>
              <a:rPr lang="en-US" altLang="en-US" sz="3600" b="1" dirty="0" smtClean="0"/>
              <a:t>Dependency </a:t>
            </a:r>
            <a:r>
              <a:rPr lang="en-US" altLang="en-US" sz="3600" b="1" dirty="0"/>
              <a:t>ratio    </a:t>
            </a:r>
            <a:r>
              <a:rPr lang="en-US" altLang="en-US" sz="3600" b="1" dirty="0" smtClean="0"/>
              <a:t>   </a:t>
            </a:r>
            <a:r>
              <a:rPr lang="en-US" altLang="en-US" sz="3600" b="1" dirty="0"/>
              <a:t>68.2</a:t>
            </a:r>
            <a:br>
              <a:rPr lang="en-US" altLang="en-US" sz="3600" b="1" dirty="0"/>
            </a:br>
            <a:r>
              <a:rPr lang="en-US" altLang="en-US" sz="3600" b="1" dirty="0"/>
              <a:t>Urban population (%)   </a:t>
            </a:r>
            <a:r>
              <a:rPr lang="en-US" altLang="en-US" sz="3600" b="1" dirty="0" smtClean="0"/>
              <a:t>  </a:t>
            </a:r>
            <a:r>
              <a:rPr lang="en-US" altLang="en-US" sz="3600" b="1" dirty="0"/>
              <a:t>82.6</a:t>
            </a:r>
            <a:br>
              <a:rPr lang="en-US" altLang="en-US" sz="3600" b="1" dirty="0"/>
            </a:br>
            <a:r>
              <a:rPr lang="en-US" altLang="en-US" sz="3600" b="1" dirty="0"/>
              <a:t>Rural </a:t>
            </a:r>
            <a:r>
              <a:rPr lang="en-US" altLang="en-US" sz="3600" b="1" dirty="0" smtClean="0"/>
              <a:t>population </a:t>
            </a:r>
            <a:r>
              <a:rPr lang="en-US" altLang="en-US" sz="3600" b="1" dirty="0"/>
              <a:t>(%)    </a:t>
            </a:r>
            <a:r>
              <a:rPr lang="en-US" altLang="en-US" sz="3600" b="1" dirty="0" smtClean="0"/>
              <a:t>   17.4</a:t>
            </a:r>
            <a:r>
              <a:rPr lang="en-US" altLang="en-US" sz="3600" b="1" dirty="0"/>
              <a:t/>
            </a:r>
            <a:br>
              <a:rPr lang="en-US" altLang="en-US" sz="3600" b="1" dirty="0"/>
            </a:br>
            <a:r>
              <a:rPr lang="en-US" altLang="en-US" sz="3600" b="1" dirty="0" smtClean="0"/>
              <a:t>Life </a:t>
            </a:r>
            <a:r>
              <a:rPr lang="en-US" altLang="en-US" sz="3600" b="1" dirty="0"/>
              <a:t>Expectancy at birth (year)  </a:t>
            </a:r>
            <a:r>
              <a:rPr lang="en-US" altLang="en-US" sz="3600" b="1" dirty="0" smtClean="0"/>
              <a:t>73.0</a:t>
            </a:r>
            <a:r>
              <a:rPr lang="en-US" altLang="en-US" sz="3600" b="1" dirty="0"/>
              <a:t/>
            </a:r>
            <a:br>
              <a:rPr lang="en-US" altLang="en-US" sz="3600" b="1" dirty="0"/>
            </a:br>
            <a:r>
              <a:rPr lang="en-US" altLang="en-US" sz="3200" b="1" dirty="0"/>
              <a:t>Male         71.6</a:t>
            </a:r>
            <a:br>
              <a:rPr lang="en-US" altLang="en-US" sz="3200" b="1" dirty="0"/>
            </a:br>
            <a:r>
              <a:rPr lang="en-US" altLang="en-US" sz="3200" b="1" dirty="0"/>
              <a:t>Female    74.4</a:t>
            </a:r>
            <a:r>
              <a:rPr lang="en-US" altLang="en-US" sz="3600" b="1" dirty="0"/>
              <a:t/>
            </a:r>
            <a:br>
              <a:rPr lang="en-US" altLang="en-US" sz="3600" b="1" dirty="0"/>
            </a:br>
            <a:r>
              <a:rPr lang="en-US" altLang="en-US" sz="3600" b="1" dirty="0"/>
              <a:t/>
            </a:r>
            <a:br>
              <a:rPr lang="en-US" altLang="en-US" sz="3600" b="1" dirty="0"/>
            </a:br>
            <a:endParaRPr lang="ar-JO" altLang="en-US" sz="3600" b="1" dirty="0"/>
          </a:p>
        </p:txBody>
      </p:sp>
    </p:spTree>
    <p:extLst>
      <p:ext uri="{BB962C8B-B14F-4D97-AF65-F5344CB8AC3E}">
        <p14:creationId xmlns:p14="http://schemas.microsoft.com/office/powerpoint/2010/main" val="1687286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p:cTn id="7" dur="1000" fill="hold"/>
                                        <p:tgtEl>
                                          <p:spTgt spid="167938"/>
                                        </p:tgtEl>
                                        <p:attrNameLst>
                                          <p:attrName>ppt_x</p:attrName>
                                        </p:attrNameLst>
                                      </p:cBhvr>
                                      <p:tavLst>
                                        <p:tav tm="0">
                                          <p:val>
                                            <p:strVal val="#ppt_x-.2"/>
                                          </p:val>
                                        </p:tav>
                                        <p:tav tm="100000">
                                          <p:val>
                                            <p:strVal val="#ppt_x"/>
                                          </p:val>
                                        </p:tav>
                                      </p:tavLst>
                                    </p:anim>
                                    <p:anim calcmode="lin" valueType="num">
                                      <p:cBhvr>
                                        <p:cTn id="8" dur="1000" fill="hold"/>
                                        <p:tgtEl>
                                          <p:spTgt spid="1679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7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Title 1"/>
          <p:cNvSpPr>
            <a:spLocks noGrp="1"/>
          </p:cNvSpPr>
          <p:nvPr>
            <p:ph type="title" idx="4294967295"/>
          </p:nvPr>
        </p:nvSpPr>
        <p:spPr>
          <a:xfrm>
            <a:off x="1040525" y="1355834"/>
            <a:ext cx="9713334" cy="5185378"/>
          </a:xfrm>
        </p:spPr>
        <p:txBody>
          <a:bodyPr/>
          <a:lstStyle/>
          <a:p>
            <a:pPr algn="l" rtl="0" eaLnBrk="1" hangingPunct="1">
              <a:defRPr/>
            </a:pPr>
            <a:r>
              <a:rPr lang="en-US" altLang="en-US" sz="2800" dirty="0"/>
              <a:t/>
            </a:r>
            <a:br>
              <a:rPr lang="en-US" altLang="en-US" sz="2800" dirty="0"/>
            </a:br>
            <a:r>
              <a:rPr lang="en-US" altLang="en-US" sz="3200" b="1" dirty="0" smtClean="0"/>
              <a:t>Total </a:t>
            </a:r>
            <a:r>
              <a:rPr lang="en-US" altLang="en-US" sz="3200" b="1" dirty="0"/>
              <a:t>fertility rate (Women 15-49 years )  </a:t>
            </a:r>
            <a:r>
              <a:rPr lang="en-US" altLang="en-US" sz="3200" b="1" dirty="0" smtClean="0"/>
              <a:t>3.5 </a:t>
            </a:r>
            <a:br>
              <a:rPr lang="en-US" altLang="en-US" sz="3200" b="1" dirty="0" smtClean="0"/>
            </a:br>
            <a:r>
              <a:rPr lang="en-US" altLang="en-US" sz="3200" b="1" dirty="0" smtClean="0"/>
              <a:t>Urban      </a:t>
            </a:r>
            <a:r>
              <a:rPr lang="en-US" altLang="en-US" sz="3200" b="1" dirty="0"/>
              <a:t>3.4</a:t>
            </a:r>
            <a:br>
              <a:rPr lang="en-US" altLang="en-US" sz="3200" b="1" dirty="0"/>
            </a:br>
            <a:r>
              <a:rPr lang="en-US" altLang="en-US" sz="3200" b="1" dirty="0"/>
              <a:t>Rural        3.9</a:t>
            </a:r>
            <a:br>
              <a:rPr lang="en-US" altLang="en-US" sz="3200" b="1" dirty="0"/>
            </a:br>
            <a:r>
              <a:rPr lang="en-US" altLang="en-US" sz="3200" b="1" dirty="0"/>
              <a:t>Sex ratio      </a:t>
            </a:r>
            <a:r>
              <a:rPr lang="en-US" altLang="en-US" sz="3200" b="1" dirty="0" smtClean="0"/>
              <a:t>106.3</a:t>
            </a:r>
            <a:r>
              <a:rPr lang="en-US" altLang="en-US" sz="3200" b="1" dirty="0"/>
              <a:t/>
            </a:r>
            <a:br>
              <a:rPr lang="en-US" altLang="en-US" sz="3200" b="1" dirty="0"/>
            </a:br>
            <a:r>
              <a:rPr lang="en-US" altLang="en-US" sz="3200" b="1" dirty="0"/>
              <a:t>Crude  marriage rate (per 1000 population ) 11.1</a:t>
            </a:r>
            <a:br>
              <a:rPr lang="en-US" altLang="en-US" sz="3200" b="1" dirty="0"/>
            </a:br>
            <a:r>
              <a:rPr lang="en-US" altLang="en-US" sz="3200" b="1" dirty="0"/>
              <a:t>Crude divorce rate (per 1000 population )      2.8</a:t>
            </a:r>
            <a:br>
              <a:rPr lang="en-US" altLang="en-US" sz="3200" b="1" dirty="0"/>
            </a:br>
            <a:endParaRPr lang="ar-JO" altLang="en-US" sz="3200" b="1" dirty="0"/>
          </a:p>
        </p:txBody>
      </p:sp>
    </p:spTree>
    <p:extLst>
      <p:ext uri="{BB962C8B-B14F-4D97-AF65-F5344CB8AC3E}">
        <p14:creationId xmlns:p14="http://schemas.microsoft.com/office/powerpoint/2010/main" val="4160121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p:cTn id="7" dur="1000" fill="hold"/>
                                        <p:tgtEl>
                                          <p:spTgt spid="168962"/>
                                        </p:tgtEl>
                                        <p:attrNameLst>
                                          <p:attrName>ppt_x</p:attrName>
                                        </p:attrNameLst>
                                      </p:cBhvr>
                                      <p:tavLst>
                                        <p:tav tm="0">
                                          <p:val>
                                            <p:strVal val="#ppt_x-.2"/>
                                          </p:val>
                                        </p:tav>
                                        <p:tav tm="100000">
                                          <p:val>
                                            <p:strVal val="#ppt_x"/>
                                          </p:val>
                                        </p:tav>
                                      </p:tavLst>
                                    </p:anim>
                                    <p:anim calcmode="lin" valueType="num">
                                      <p:cBhvr>
                                        <p:cTn id="8" dur="1000" fill="hold"/>
                                        <p:tgtEl>
                                          <p:spTgt spid="1689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8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Title 1"/>
          <p:cNvSpPr>
            <a:spLocks noGrp="1"/>
          </p:cNvSpPr>
          <p:nvPr>
            <p:ph type="title" idx="4294967295"/>
          </p:nvPr>
        </p:nvSpPr>
        <p:spPr>
          <a:xfrm>
            <a:off x="583325" y="1416707"/>
            <a:ext cx="10925504" cy="5327650"/>
          </a:xfrm>
        </p:spPr>
        <p:txBody>
          <a:bodyPr/>
          <a:lstStyle/>
          <a:p>
            <a:pPr algn="l" rtl="0" eaLnBrk="1" hangingPunct="1">
              <a:defRPr/>
            </a:pPr>
            <a:r>
              <a:rPr lang="en-US" altLang="en-US" sz="3400" b="1" dirty="0" err="1" smtClean="0"/>
              <a:t>Singulate</a:t>
            </a:r>
            <a:r>
              <a:rPr lang="en-US" altLang="en-US" sz="3400" b="1" dirty="0" smtClean="0"/>
              <a:t> </a:t>
            </a:r>
            <a:r>
              <a:rPr lang="en-US" altLang="en-US" sz="3400" b="1" dirty="0"/>
              <a:t>mean age at first marriage (year)      28.1</a:t>
            </a:r>
            <a:br>
              <a:rPr lang="en-US" altLang="en-US" sz="3400" b="1" dirty="0"/>
            </a:br>
            <a:r>
              <a:rPr lang="en-US" altLang="en-US" sz="3400" b="1" dirty="0"/>
              <a:t>Male        30.0</a:t>
            </a:r>
            <a:br>
              <a:rPr lang="en-US" altLang="en-US" sz="3400" b="1" dirty="0"/>
            </a:br>
            <a:r>
              <a:rPr lang="en-US" altLang="en-US" sz="3400" b="1" dirty="0"/>
              <a:t>Female      25.9</a:t>
            </a:r>
            <a:br>
              <a:rPr lang="en-US" altLang="en-US" sz="3400" b="1" dirty="0"/>
            </a:br>
            <a:r>
              <a:rPr lang="en-US" altLang="en-US" sz="3400" b="1" dirty="0" smtClean="0"/>
              <a:t/>
            </a:r>
            <a:br>
              <a:rPr lang="en-US" altLang="en-US" sz="3400" b="1" dirty="0" smtClean="0"/>
            </a:br>
            <a:r>
              <a:rPr lang="en-US" altLang="en-US" sz="3400" b="1" dirty="0" smtClean="0"/>
              <a:t>Married </a:t>
            </a:r>
            <a:r>
              <a:rPr lang="en-US" altLang="en-US" sz="3400" b="1" dirty="0"/>
              <a:t>of total population (Jordanians 15 +years</a:t>
            </a:r>
            <a:r>
              <a:rPr lang="en-US" altLang="en-US" sz="3400" b="1" dirty="0" smtClean="0"/>
              <a:t>)     </a:t>
            </a:r>
            <a:r>
              <a:rPr lang="en-US" altLang="en-US" sz="3400" b="1" dirty="0"/>
              <a:t>(%)  55.2</a:t>
            </a:r>
            <a:br>
              <a:rPr lang="en-US" altLang="en-US" sz="3400" b="1" dirty="0"/>
            </a:br>
            <a:r>
              <a:rPr lang="en-US" altLang="en-US" sz="3400" b="1" dirty="0"/>
              <a:t>Male        53.9</a:t>
            </a:r>
            <a:br>
              <a:rPr lang="en-US" altLang="en-US" sz="3400" b="1" dirty="0"/>
            </a:br>
            <a:r>
              <a:rPr lang="en-US" altLang="en-US" sz="3400" b="1" dirty="0"/>
              <a:t>Female    56.6</a:t>
            </a:r>
            <a:br>
              <a:rPr lang="en-US" altLang="en-US" sz="3400" b="1" dirty="0"/>
            </a:br>
            <a:endParaRPr lang="ar-JO" altLang="en-US" sz="3400" b="1" dirty="0"/>
          </a:p>
        </p:txBody>
      </p:sp>
    </p:spTree>
    <p:extLst>
      <p:ext uri="{BB962C8B-B14F-4D97-AF65-F5344CB8AC3E}">
        <p14:creationId xmlns:p14="http://schemas.microsoft.com/office/powerpoint/2010/main" val="2751995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p:cTn id="7" dur="1000" fill="hold"/>
                                        <p:tgtEl>
                                          <p:spTgt spid="169986"/>
                                        </p:tgtEl>
                                        <p:attrNameLst>
                                          <p:attrName>ppt_x</p:attrName>
                                        </p:attrNameLst>
                                      </p:cBhvr>
                                      <p:tavLst>
                                        <p:tav tm="0">
                                          <p:val>
                                            <p:strVal val="#ppt_x-.2"/>
                                          </p:val>
                                        </p:tav>
                                        <p:tav tm="100000">
                                          <p:val>
                                            <p:strVal val="#ppt_x"/>
                                          </p:val>
                                        </p:tav>
                                      </p:tavLst>
                                    </p:anim>
                                    <p:anim calcmode="lin" valueType="num">
                                      <p:cBhvr>
                                        <p:cTn id="8" dur="1000" fill="hold"/>
                                        <p:tgtEl>
                                          <p:spTgt spid="1699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9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Title 1"/>
          <p:cNvSpPr>
            <a:spLocks noGrp="1"/>
          </p:cNvSpPr>
          <p:nvPr>
            <p:ph type="title" idx="4294967295"/>
          </p:nvPr>
        </p:nvSpPr>
        <p:spPr>
          <a:xfrm>
            <a:off x="583324" y="1876096"/>
            <a:ext cx="11335407" cy="3453853"/>
          </a:xfrm>
        </p:spPr>
        <p:txBody>
          <a:bodyPr>
            <a:noAutofit/>
          </a:bodyPr>
          <a:lstStyle/>
          <a:p>
            <a:pPr algn="l" rtl="0" eaLnBrk="1" hangingPunct="1">
              <a:lnSpc>
                <a:spcPct val="130000"/>
              </a:lnSpc>
              <a:defRPr/>
            </a:pPr>
            <a:r>
              <a:rPr lang="en-US" altLang="en-US" sz="3400" b="1" dirty="0"/>
              <a:t>Population median age (year)         20.3</a:t>
            </a:r>
            <a:br>
              <a:rPr lang="en-US" altLang="en-US" sz="3400" b="1" dirty="0"/>
            </a:br>
            <a:r>
              <a:rPr lang="en-US" altLang="en-US" sz="3400" b="1" dirty="0"/>
              <a:t>Crude birth rate (per1000 Population )     28.1</a:t>
            </a:r>
            <a:br>
              <a:rPr lang="en-US" altLang="en-US" sz="3400" b="1" dirty="0"/>
            </a:br>
            <a:r>
              <a:rPr lang="en-US" altLang="en-US" sz="3400" b="1" dirty="0"/>
              <a:t>Crude death rate (per 1000 population )    7.0</a:t>
            </a:r>
            <a:br>
              <a:rPr lang="en-US" altLang="en-US" sz="3400" b="1" dirty="0"/>
            </a:br>
            <a:r>
              <a:rPr lang="en-US" altLang="en-US" sz="3400" b="1" dirty="0"/>
              <a:t>Infant mortality rate (per 1000 live births )    17.0</a:t>
            </a:r>
            <a:br>
              <a:rPr lang="en-US" altLang="en-US" sz="3400" b="1" dirty="0"/>
            </a:br>
            <a:r>
              <a:rPr lang="en-US" altLang="en-US" sz="3400" b="1" dirty="0"/>
              <a:t>Under five mortality rate (per 1000 live births)   21.0</a:t>
            </a:r>
            <a:br>
              <a:rPr lang="en-US" altLang="en-US" sz="3400" b="1" dirty="0"/>
            </a:br>
            <a:endParaRPr lang="ar-JO" altLang="en-US" sz="3400" b="1" dirty="0"/>
          </a:p>
        </p:txBody>
      </p:sp>
    </p:spTree>
    <p:extLst>
      <p:ext uri="{BB962C8B-B14F-4D97-AF65-F5344CB8AC3E}">
        <p14:creationId xmlns:p14="http://schemas.microsoft.com/office/powerpoint/2010/main" val="2583500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1010"/>
                                        </p:tgtEl>
                                        <p:attrNameLst>
                                          <p:attrName>style.visibility</p:attrName>
                                        </p:attrNameLst>
                                      </p:cBhvr>
                                      <p:to>
                                        <p:strVal val="visible"/>
                                      </p:to>
                                    </p:set>
                                    <p:anim calcmode="lin" valueType="num">
                                      <p:cBhvr>
                                        <p:cTn id="7" dur="1000" fill="hold"/>
                                        <p:tgtEl>
                                          <p:spTgt spid="171010"/>
                                        </p:tgtEl>
                                        <p:attrNameLst>
                                          <p:attrName>ppt_x</p:attrName>
                                        </p:attrNameLst>
                                      </p:cBhvr>
                                      <p:tavLst>
                                        <p:tav tm="0">
                                          <p:val>
                                            <p:strVal val="#ppt_x-.2"/>
                                          </p:val>
                                        </p:tav>
                                        <p:tav tm="100000">
                                          <p:val>
                                            <p:strVal val="#ppt_x"/>
                                          </p:val>
                                        </p:tav>
                                      </p:tavLst>
                                    </p:anim>
                                    <p:anim calcmode="lin" valueType="num">
                                      <p:cBhvr>
                                        <p:cTn id="8" dur="1000" fill="hold"/>
                                        <p:tgtEl>
                                          <p:spTgt spid="1710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1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Title 1"/>
          <p:cNvSpPr>
            <a:spLocks noGrp="1"/>
          </p:cNvSpPr>
          <p:nvPr>
            <p:ph type="title" idx="4294967295"/>
          </p:nvPr>
        </p:nvSpPr>
        <p:spPr>
          <a:xfrm>
            <a:off x="977460" y="2128345"/>
            <a:ext cx="9585435" cy="4146332"/>
          </a:xfrm>
        </p:spPr>
        <p:txBody>
          <a:bodyPr/>
          <a:lstStyle/>
          <a:p>
            <a:pPr algn="l" rtl="0" eaLnBrk="1" hangingPunct="1">
              <a:defRPr/>
            </a:pPr>
            <a:r>
              <a:rPr lang="en-US" altLang="en-US" sz="3600" b="1" dirty="0"/>
              <a:t>Life Expectancy at birth (year)     73.0</a:t>
            </a:r>
            <a:br>
              <a:rPr lang="en-US" altLang="en-US" sz="3600" b="1" dirty="0"/>
            </a:br>
            <a:r>
              <a:rPr lang="en-US" altLang="en-US" sz="3600" b="1" dirty="0"/>
              <a:t>Male         71.6</a:t>
            </a:r>
            <a:br>
              <a:rPr lang="en-US" altLang="en-US" sz="3600" b="1" dirty="0"/>
            </a:br>
            <a:r>
              <a:rPr lang="en-US" altLang="en-US" sz="3600" b="1" dirty="0"/>
              <a:t>Female    74.4</a:t>
            </a:r>
            <a:br>
              <a:rPr lang="en-US" altLang="en-US" sz="3600" b="1" dirty="0"/>
            </a:br>
            <a:endParaRPr lang="ar-JO" altLang="en-US" sz="3600" b="1" dirty="0"/>
          </a:p>
        </p:txBody>
      </p:sp>
    </p:spTree>
    <p:extLst>
      <p:ext uri="{BB962C8B-B14F-4D97-AF65-F5344CB8AC3E}">
        <p14:creationId xmlns:p14="http://schemas.microsoft.com/office/powerpoint/2010/main" val="2417492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p:cTn id="7" dur="1000" fill="hold"/>
                                        <p:tgtEl>
                                          <p:spTgt spid="172034"/>
                                        </p:tgtEl>
                                        <p:attrNameLst>
                                          <p:attrName>ppt_x</p:attrName>
                                        </p:attrNameLst>
                                      </p:cBhvr>
                                      <p:tavLst>
                                        <p:tav tm="0">
                                          <p:val>
                                            <p:strVal val="#ppt_x-.2"/>
                                          </p:val>
                                        </p:tav>
                                        <p:tav tm="100000">
                                          <p:val>
                                            <p:strVal val="#ppt_x"/>
                                          </p:val>
                                        </p:tav>
                                      </p:tavLst>
                                    </p:anim>
                                    <p:anim calcmode="lin" valueType="num">
                                      <p:cBhvr>
                                        <p:cTn id="8" dur="1000" fill="hold"/>
                                        <p:tgtEl>
                                          <p:spTgt spid="1720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2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73421"/>
            <a:ext cx="9404723" cy="756745"/>
          </a:xfrm>
        </p:spPr>
        <p:txBody>
          <a:bodyPr/>
          <a:lstStyle/>
          <a:p>
            <a:r>
              <a:rPr lang="en-US" b="1" dirty="0" smtClean="0">
                <a:solidFill>
                  <a:srgbClr val="98E43C"/>
                </a:solidFill>
              </a:rPr>
              <a:t>The Tools of Demography</a:t>
            </a:r>
            <a:endParaRPr lang="en-US" b="1" dirty="0">
              <a:solidFill>
                <a:srgbClr val="98E43C"/>
              </a:solidFill>
            </a:endParaRPr>
          </a:p>
        </p:txBody>
      </p:sp>
      <p:sp>
        <p:nvSpPr>
          <p:cNvPr id="3" name="Content Placeholder 2"/>
          <p:cNvSpPr>
            <a:spLocks noGrp="1"/>
          </p:cNvSpPr>
          <p:nvPr>
            <p:ph idx="1"/>
          </p:nvPr>
        </p:nvSpPr>
        <p:spPr>
          <a:xfrm>
            <a:off x="520262" y="1324304"/>
            <a:ext cx="11671738" cy="5612524"/>
          </a:xfrm>
        </p:spPr>
        <p:txBody>
          <a:bodyPr>
            <a:normAutofit fontScale="92500" lnSpcReduction="10000"/>
          </a:bodyPr>
          <a:lstStyle/>
          <a:p>
            <a:pPr>
              <a:lnSpc>
                <a:spcPct val="110000"/>
              </a:lnSpc>
              <a:spcBef>
                <a:spcPts val="600"/>
              </a:spcBef>
            </a:pPr>
            <a:r>
              <a:rPr lang="en-US" sz="2800" b="1" dirty="0" smtClean="0"/>
              <a:t>COUNT: </a:t>
            </a:r>
            <a:r>
              <a:rPr lang="en-US" sz="2800" dirty="0" smtClean="0"/>
              <a:t>The absolute number of a population or any demographic event occurring in a specified area in a specified time period. (For example, 2,027,000 live births occurred in Egypt in 2010.). </a:t>
            </a:r>
          </a:p>
          <a:p>
            <a:pPr>
              <a:lnSpc>
                <a:spcPct val="110000"/>
              </a:lnSpc>
              <a:spcBef>
                <a:spcPts val="600"/>
              </a:spcBef>
            </a:pPr>
            <a:r>
              <a:rPr lang="en-US" sz="2800" b="1" dirty="0" smtClean="0"/>
              <a:t>RATE:</a:t>
            </a:r>
            <a:r>
              <a:rPr lang="en-US" sz="2800" dirty="0" smtClean="0"/>
              <a:t> The frequency of demographic events in a population during a specified time period (usually a year) divided by the population “at risk” of the event occurring during that time period</a:t>
            </a:r>
            <a:r>
              <a:rPr lang="en-US" sz="2800" b="1" dirty="0" smtClean="0"/>
              <a:t>. Rates tell how common it is for a given event to occur. (</a:t>
            </a:r>
            <a:r>
              <a:rPr lang="en-US" sz="2800" dirty="0" smtClean="0"/>
              <a:t>For example, in 2008 in Zambia the death rate was 16 per 1,000 population.) Most rates are expressed per 1,000 population. </a:t>
            </a:r>
          </a:p>
          <a:p>
            <a:pPr marL="0" indent="0">
              <a:lnSpc>
                <a:spcPct val="110000"/>
              </a:lnSpc>
              <a:spcBef>
                <a:spcPts val="600"/>
              </a:spcBef>
              <a:buNone/>
            </a:pPr>
            <a:r>
              <a:rPr lang="en-US" sz="2800" b="1" dirty="0" smtClean="0"/>
              <a:t>Crude rates </a:t>
            </a:r>
            <a:r>
              <a:rPr lang="en-US" sz="2800" dirty="0" smtClean="0"/>
              <a:t>are rates computed for an entire population and </a:t>
            </a:r>
            <a:r>
              <a:rPr lang="en-US" sz="2800" b="1" dirty="0" smtClean="0"/>
              <a:t>Specific rates </a:t>
            </a:r>
            <a:r>
              <a:rPr lang="en-US" sz="2800" dirty="0" smtClean="0"/>
              <a:t>are computed for a subgroup, usually the population more nearly approximating the population “at risk” of the event (age-specific, sex-specific, race-specific, occupation-specific</a:t>
            </a:r>
            <a:r>
              <a:rPr lang="en-US" sz="2400" dirty="0" smtClean="0"/>
              <a:t>)</a:t>
            </a:r>
            <a:endParaRPr lang="en-US" sz="2400" dirty="0"/>
          </a:p>
        </p:txBody>
      </p:sp>
    </p:spTree>
    <p:extLst>
      <p:ext uri="{BB962C8B-B14F-4D97-AF65-F5344CB8AC3E}">
        <p14:creationId xmlns:p14="http://schemas.microsoft.com/office/powerpoint/2010/main" val="332985943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46841"/>
            <a:ext cx="9404723" cy="756745"/>
          </a:xfrm>
        </p:spPr>
        <p:txBody>
          <a:bodyPr/>
          <a:lstStyle/>
          <a:p>
            <a:r>
              <a:rPr lang="en-US" b="1" dirty="0" smtClean="0">
                <a:solidFill>
                  <a:srgbClr val="98E43C"/>
                </a:solidFill>
              </a:rPr>
              <a:t>The Tools of Demography</a:t>
            </a:r>
            <a:endParaRPr lang="en-US" b="1" dirty="0">
              <a:solidFill>
                <a:srgbClr val="98E43C"/>
              </a:solidFill>
            </a:endParaRPr>
          </a:p>
        </p:txBody>
      </p:sp>
      <p:sp>
        <p:nvSpPr>
          <p:cNvPr id="3" name="Content Placeholder 2"/>
          <p:cNvSpPr>
            <a:spLocks noGrp="1"/>
          </p:cNvSpPr>
          <p:nvPr>
            <p:ph idx="1"/>
          </p:nvPr>
        </p:nvSpPr>
        <p:spPr>
          <a:xfrm>
            <a:off x="646111" y="1371600"/>
            <a:ext cx="10878481" cy="5344510"/>
          </a:xfrm>
        </p:spPr>
        <p:txBody>
          <a:bodyPr>
            <a:normAutofit/>
          </a:bodyPr>
          <a:lstStyle/>
          <a:p>
            <a:r>
              <a:rPr lang="en-US" sz="3200" b="1" dirty="0" smtClean="0"/>
              <a:t>RATIO:</a:t>
            </a:r>
            <a:r>
              <a:rPr lang="en-US" sz="3200" dirty="0" smtClean="0"/>
              <a:t> The relation of one </a:t>
            </a:r>
            <a:r>
              <a:rPr lang="en-US" sz="3200" smtClean="0"/>
              <a:t>population </a:t>
            </a:r>
            <a:r>
              <a:rPr lang="en-US" sz="3200" smtClean="0"/>
              <a:t>subgroup to or </a:t>
            </a:r>
            <a:r>
              <a:rPr lang="en-US" sz="3200" dirty="0" smtClean="0"/>
              <a:t>to another subgroup; that is, one subgroup divided by another. (For example, the sex ratio in France in 2010 was 94 males per 100 females.)</a:t>
            </a:r>
          </a:p>
          <a:p>
            <a:r>
              <a:rPr lang="en-US" sz="3200" b="1" dirty="0" smtClean="0"/>
              <a:t>PROPORTION:</a:t>
            </a:r>
            <a:r>
              <a:rPr lang="en-US" sz="3200" dirty="0" smtClean="0"/>
              <a:t> </a:t>
            </a:r>
            <a:r>
              <a:rPr lang="en-US" sz="3200" dirty="0"/>
              <a:t>The relation of a population subgroup to the entire population; that is, a population subgroup divided by the entire population. (For example, the proportion of Vietnam’s population in 2008 classified as urban was 29 percent.)</a:t>
            </a:r>
          </a:p>
          <a:p>
            <a:endParaRPr lang="en-US" sz="3200" dirty="0"/>
          </a:p>
        </p:txBody>
      </p:sp>
    </p:spTree>
    <p:extLst>
      <p:ext uri="{BB962C8B-B14F-4D97-AF65-F5344CB8AC3E}">
        <p14:creationId xmlns:p14="http://schemas.microsoft.com/office/powerpoint/2010/main" val="27094913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30166" y="293374"/>
            <a:ext cx="8696999" cy="1400530"/>
          </a:xfrm>
        </p:spPr>
        <p:txBody>
          <a:bodyPr/>
          <a:lstStyle/>
          <a:p>
            <a:pPr eaLnBrk="1" hangingPunct="1">
              <a:defRPr/>
            </a:pPr>
            <a:r>
              <a:rPr lang="en-US" altLang="en-US" b="1" dirty="0" smtClean="0">
                <a:solidFill>
                  <a:srgbClr val="98E43C"/>
                </a:solidFill>
              </a:rPr>
              <a:t>Demography: </a:t>
            </a:r>
            <a:br>
              <a:rPr lang="en-US" altLang="en-US" b="1" dirty="0" smtClean="0">
                <a:solidFill>
                  <a:srgbClr val="98E43C"/>
                </a:solidFill>
              </a:rPr>
            </a:br>
            <a:r>
              <a:rPr lang="en-US" altLang="en-US" b="1" dirty="0" smtClean="0">
                <a:solidFill>
                  <a:srgbClr val="98E43C"/>
                </a:solidFill>
              </a:rPr>
              <a:t>Population Dynamics</a:t>
            </a:r>
          </a:p>
        </p:txBody>
      </p:sp>
      <p:sp>
        <p:nvSpPr>
          <p:cNvPr id="3075" name="Rectangle 3"/>
          <p:cNvSpPr>
            <a:spLocks noGrp="1" noChangeArrowheads="1"/>
          </p:cNvSpPr>
          <p:nvPr>
            <p:ph idx="1"/>
          </p:nvPr>
        </p:nvSpPr>
        <p:spPr>
          <a:xfrm>
            <a:off x="767444" y="1877786"/>
            <a:ext cx="10875058" cy="4980214"/>
          </a:xfrm>
        </p:spPr>
        <p:txBody>
          <a:bodyPr>
            <a:normAutofit lnSpcReduction="10000"/>
          </a:bodyPr>
          <a:lstStyle/>
          <a:p>
            <a:pPr algn="l" rtl="0" eaLnBrk="1" hangingPunct="1">
              <a:lnSpc>
                <a:spcPct val="90000"/>
              </a:lnSpc>
              <a:buFont typeface="Wingdings" panose="05000000000000000000" pitchFamily="2" charset="2"/>
              <a:buNone/>
              <a:defRPr/>
            </a:pPr>
            <a:r>
              <a:rPr lang="en-US" altLang="en-US" sz="2800" dirty="0"/>
              <a:t>	</a:t>
            </a:r>
            <a:r>
              <a:rPr lang="en-US" altLang="en-US" sz="3200" b="1" dirty="0"/>
              <a:t>Three major factors determine the </a:t>
            </a:r>
            <a:r>
              <a:rPr lang="en-US" altLang="en-US" sz="3200" b="1" dirty="0" smtClean="0"/>
              <a:t>dynamics </a:t>
            </a:r>
            <a:r>
              <a:rPr lang="en-US" altLang="en-US" sz="3200" b="1" dirty="0"/>
              <a:t>of a population:</a:t>
            </a:r>
          </a:p>
          <a:p>
            <a:pPr algn="l" rtl="0" eaLnBrk="1" hangingPunct="1">
              <a:lnSpc>
                <a:spcPct val="90000"/>
              </a:lnSpc>
              <a:defRPr/>
            </a:pPr>
            <a:r>
              <a:rPr lang="en-US" altLang="en-US" sz="3200" b="1" dirty="0"/>
              <a:t>Births ( fertility)</a:t>
            </a:r>
          </a:p>
          <a:p>
            <a:pPr algn="l" rtl="0" eaLnBrk="1" hangingPunct="1">
              <a:lnSpc>
                <a:spcPct val="90000"/>
              </a:lnSpc>
              <a:defRPr/>
            </a:pPr>
            <a:r>
              <a:rPr lang="en-US" altLang="en-US" sz="3200" b="1" dirty="0"/>
              <a:t>Deaths ( mortality)</a:t>
            </a:r>
          </a:p>
          <a:p>
            <a:pPr algn="l" rtl="0" eaLnBrk="1" hangingPunct="1">
              <a:lnSpc>
                <a:spcPct val="90000"/>
              </a:lnSpc>
              <a:defRPr/>
            </a:pPr>
            <a:r>
              <a:rPr lang="en-US" altLang="en-US" sz="3200" b="1" dirty="0"/>
              <a:t>Migration</a:t>
            </a:r>
          </a:p>
          <a:p>
            <a:pPr algn="l" rtl="0" eaLnBrk="1" hangingPunct="1">
              <a:lnSpc>
                <a:spcPct val="90000"/>
              </a:lnSpc>
              <a:buFont typeface="Wingdings" panose="05000000000000000000" pitchFamily="2" charset="2"/>
              <a:buNone/>
              <a:defRPr/>
            </a:pPr>
            <a:r>
              <a:rPr lang="en-US" altLang="en-US" sz="3200" b="1" dirty="0"/>
              <a:t>	If some groups within a population grow or decline faster than others, the composition of the whole is altered. These three factors determine the most basic characteristics of a population, as well as its demographic future. </a:t>
            </a:r>
          </a:p>
          <a:p>
            <a:pPr algn="l" rtl="0" eaLnBrk="1" hangingPunct="1">
              <a:lnSpc>
                <a:spcPct val="90000"/>
              </a:lnSpc>
              <a:defRPr/>
            </a:pPr>
            <a:endParaRPr lang="en-US" altLang="en-US" sz="2800" dirty="0"/>
          </a:p>
          <a:p>
            <a:pPr algn="l" rtl="0" eaLnBrk="1" hangingPunct="1">
              <a:lnSpc>
                <a:spcPct val="90000"/>
              </a:lnSpc>
              <a:defRPr/>
            </a:pPr>
            <a:endParaRPr lang="en-US" altLang="en-US" sz="2800" dirty="0"/>
          </a:p>
        </p:txBody>
      </p:sp>
    </p:spTree>
    <p:extLst>
      <p:ext uri="{BB962C8B-B14F-4D97-AF65-F5344CB8AC3E}">
        <p14:creationId xmlns:p14="http://schemas.microsoft.com/office/powerpoint/2010/main" val="761335562"/>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24027</TotalTime>
  <Words>3033</Words>
  <Application>Microsoft Office PowerPoint</Application>
  <PresentationFormat>Widescreen</PresentationFormat>
  <Paragraphs>254</Paragraphs>
  <Slides>64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Calibri</vt:lpstr>
      <vt:lpstr>Century Gothic</vt:lpstr>
      <vt:lpstr>Tahoma</vt:lpstr>
      <vt:lpstr>Times New Roman</vt:lpstr>
      <vt:lpstr>Wingdings</vt:lpstr>
      <vt:lpstr>Wingdings 3</vt:lpstr>
      <vt:lpstr>Ion</vt:lpstr>
      <vt:lpstr>Demography</vt:lpstr>
      <vt:lpstr>Lecture Objectives </vt:lpstr>
      <vt:lpstr>PowerPoint Presentation</vt:lpstr>
      <vt:lpstr>Demography</vt:lpstr>
      <vt:lpstr>Demography</vt:lpstr>
      <vt:lpstr>Demography</vt:lpstr>
      <vt:lpstr>The Tools of Demography</vt:lpstr>
      <vt:lpstr>The Tools of Demography</vt:lpstr>
      <vt:lpstr>Demography:  Population Dynamics</vt:lpstr>
      <vt:lpstr>Fertility</vt:lpstr>
      <vt:lpstr>Fecundity</vt:lpstr>
      <vt:lpstr>Factors Affecting fertility  </vt:lpstr>
      <vt:lpstr>Factors Affecting fertility  (general factors): </vt:lpstr>
      <vt:lpstr>Proximate determinants of fertility</vt:lpstr>
      <vt:lpstr>Proximate determinants of fertility</vt:lpstr>
      <vt:lpstr>Proximate determinants of fertility</vt:lpstr>
      <vt:lpstr>Proximate determinants</vt:lpstr>
      <vt:lpstr>Proximate determinants of fertility</vt:lpstr>
      <vt:lpstr>Fertility Measurement  Birth Rate (Crude Birth Rate)</vt:lpstr>
      <vt:lpstr>Fertility Measurement  Crude Birth Rate</vt:lpstr>
      <vt:lpstr>Fertility Measurement  General Fertility Rate </vt:lpstr>
      <vt:lpstr>General Fertility Rate</vt:lpstr>
      <vt:lpstr>Replacement level fertility</vt:lpstr>
      <vt:lpstr>Mortality</vt:lpstr>
      <vt:lpstr>Death rates:</vt:lpstr>
      <vt:lpstr>PowerPoint Presentation</vt:lpstr>
      <vt:lpstr>Infant Mortality Rate (IMR) </vt:lpstr>
      <vt:lpstr>Maternal Mortality Ratio</vt:lpstr>
      <vt:lpstr>Maternal Mortality Ratio</vt:lpstr>
      <vt:lpstr>Morbidity </vt:lpstr>
      <vt:lpstr>Morbidity : Incidence Rate</vt:lpstr>
      <vt:lpstr>Morbidity (Prevalence)</vt:lpstr>
      <vt:lpstr>Morbidity</vt:lpstr>
      <vt:lpstr>Life Expectancy</vt:lpstr>
      <vt:lpstr>Life Expectancy</vt:lpstr>
      <vt:lpstr>Population Composition Age and Sex Composition</vt:lpstr>
      <vt:lpstr>Population Composition Age and Sex Composition</vt:lpstr>
      <vt:lpstr>Age and Sex Composition</vt:lpstr>
      <vt:lpstr>Median Age</vt:lpstr>
      <vt:lpstr>Sex Ratio</vt:lpstr>
      <vt:lpstr>Population Pyramid </vt:lpstr>
      <vt:lpstr>PowerPoint Presentation</vt:lpstr>
      <vt:lpstr>Japan’s population pyramid, 2006</vt:lpstr>
      <vt:lpstr>Population profiles</vt:lpstr>
      <vt:lpstr>Age pattern of Senegal population, 2010</vt:lpstr>
      <vt:lpstr>Age pattern of Italy’s population, 2010</vt:lpstr>
      <vt:lpstr>Age pattern of US population, 2009</vt:lpstr>
      <vt:lpstr>JPFHS 2007</vt:lpstr>
      <vt:lpstr>Population change</vt:lpstr>
      <vt:lpstr>How do populations change? </vt:lpstr>
      <vt:lpstr>Calculating population change over time P1+(B-D)+(I-E)= P2</vt:lpstr>
      <vt:lpstr>Population change</vt:lpstr>
      <vt:lpstr>Rate of Natural Increase </vt:lpstr>
      <vt:lpstr>Growth Rate </vt:lpstr>
      <vt:lpstr>The Demographic Transition</vt:lpstr>
      <vt:lpstr>The Demographic Transition</vt:lpstr>
      <vt:lpstr>PowerPoint Presentation</vt:lpstr>
      <vt:lpstr>Population policies</vt:lpstr>
      <vt:lpstr>Selected Indicators of Jordan</vt:lpstr>
      <vt:lpstr>Population Age 15-65 years (%)     59.5 Population Age 65+ years(% )     3.2 Dependency ratio       68.2 Urban population (%)     82.6 Rural population (%)       17.4 Life Expectancy at birth (year)  73.0 Male         71.6 Female    74.4  </vt:lpstr>
      <vt:lpstr> Total fertility rate (Women 15-49 years )  3.5  Urban      3.4 Rural        3.9 Sex ratio      106.3 Crude  marriage rate (per 1000 population ) 11.1 Crude divorce rate (per 1000 population )      2.8 </vt:lpstr>
      <vt:lpstr>Singulate mean age at first marriage (year)      28.1 Male        30.0 Female      25.9  Married of total population (Jordanians 15 +years)     (%)  55.2 Male        53.9 Female    56.6 </vt:lpstr>
      <vt:lpstr>Population median age (year)         20.3 Crude birth rate (per1000 Population )     28.1 Crude death rate (per 1000 population )    7.0 Infant mortality rate (per 1000 live births )    17.0 Under five mortality rate (per 1000 live births)   21.0 </vt:lpstr>
      <vt:lpstr>Life Expectancy at birth (year)     73.0 Male         71.6 Female    74.4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sireen</dc:creator>
  <cp:lastModifiedBy>sireen</cp:lastModifiedBy>
  <cp:revision>105</cp:revision>
  <dcterms:created xsi:type="dcterms:W3CDTF">2015-09-23T05:04:20Z</dcterms:created>
  <dcterms:modified xsi:type="dcterms:W3CDTF">2016-09-27T08:05:49Z</dcterms:modified>
</cp:coreProperties>
</file>