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304" r:id="rId4"/>
    <p:sldId id="275" r:id="rId5"/>
    <p:sldId id="274" r:id="rId6"/>
    <p:sldId id="265" r:id="rId7"/>
    <p:sldId id="261" r:id="rId8"/>
    <p:sldId id="263" r:id="rId9"/>
    <p:sldId id="292" r:id="rId10"/>
    <p:sldId id="294" r:id="rId11"/>
    <p:sldId id="295" r:id="rId12"/>
    <p:sldId id="296" r:id="rId13"/>
    <p:sldId id="290" r:id="rId14"/>
    <p:sldId id="285" r:id="rId15"/>
    <p:sldId id="297" r:id="rId16"/>
    <p:sldId id="262" r:id="rId17"/>
    <p:sldId id="270" r:id="rId18"/>
    <p:sldId id="266" r:id="rId19"/>
    <p:sldId id="267" r:id="rId20"/>
    <p:sldId id="268" r:id="rId21"/>
    <p:sldId id="269" r:id="rId22"/>
    <p:sldId id="298" r:id="rId23"/>
    <p:sldId id="299" r:id="rId24"/>
    <p:sldId id="302" r:id="rId25"/>
    <p:sldId id="301" r:id="rId26"/>
    <p:sldId id="30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127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735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32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41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399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60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8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38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11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51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56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6FDE26-D35A-4E47-BF38-8968E8440AB1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CB29B1-1954-454B-A219-1362EC7D232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90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63042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Food Contamination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8840783" cy="1618608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Dr. </a:t>
            </a:r>
            <a:r>
              <a:rPr lang="en-US" sz="2800" b="1" dirty="0" err="1" smtClean="0">
                <a:solidFill>
                  <a:srgbClr val="0070C0"/>
                </a:solidFill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Sireen</a:t>
            </a:r>
            <a:r>
              <a:rPr lang="en-US" sz="2800" b="1" dirty="0" smtClean="0">
                <a:solidFill>
                  <a:srgbClr val="0070C0"/>
                </a:solidFill>
                <a:latin typeface="Malgun Gothic" pitchFamily="34" charset="-127"/>
                <a:ea typeface="Malgun Gothic" pitchFamily="34" charset="-127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Malgun Gothic" pitchFamily="34" charset="-127"/>
                <a:ea typeface="Malgun Gothic" pitchFamily="34" charset="-127"/>
                <a:cs typeface="Arial" pitchFamily="34" charset="0"/>
              </a:rPr>
              <a:t>Alkhaldi</a:t>
            </a:r>
            <a:endParaRPr lang="en-US" sz="2800" b="1" dirty="0" smtClean="0">
              <a:solidFill>
                <a:srgbClr val="0070C0"/>
              </a:solidFill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Malgun Gothic" pitchFamily="34" charset="-127"/>
                <a:ea typeface="Malgun Gothic" pitchFamily="34" charset="-127"/>
                <a:cs typeface="Arial" pitchFamily="34" charset="0"/>
              </a:rPr>
              <a:t>Community Medicine 2015/ 1016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Malgun Gothic" pitchFamily="34" charset="-127"/>
                <a:ea typeface="Malgun Gothic" pitchFamily="34" charset="-127"/>
                <a:cs typeface="Arial" pitchFamily="34" charset="0"/>
              </a:rPr>
              <a:t>Faculty of Medicine, The University of Jordan</a:t>
            </a:r>
          </a:p>
          <a:p>
            <a:endParaRPr lang="en-US" dirty="0">
              <a:latin typeface="Malgun Gothic" pitchFamily="34" charset="-127"/>
              <a:ea typeface="Malgun Gothic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6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36135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+mn-lt"/>
              </a:rPr>
              <a:t>Toxicoinfections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 (Food Intoxication)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8" y="1729825"/>
            <a:ext cx="10599312" cy="44391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Some </a:t>
            </a:r>
            <a:r>
              <a:rPr lang="en-US" sz="3000" dirty="0"/>
              <a:t>microbes can give off a </a:t>
            </a:r>
            <a:r>
              <a:rPr lang="en-US" sz="3000" dirty="0" smtClean="0"/>
              <a:t>by-product that </a:t>
            </a:r>
            <a:r>
              <a:rPr lang="en-US" sz="3000" dirty="0"/>
              <a:t>causes illness. </a:t>
            </a:r>
            <a:endParaRPr lang="en-US" sz="30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Substances </a:t>
            </a:r>
            <a:r>
              <a:rPr lang="en-US" sz="3000" dirty="0"/>
              <a:t>released </a:t>
            </a:r>
            <a:r>
              <a:rPr lang="en-US" sz="3000" dirty="0" smtClean="0"/>
              <a:t>by microbes </a:t>
            </a:r>
            <a:r>
              <a:rPr lang="en-US" sz="3000" dirty="0"/>
              <a:t>that are harmful to humans are </a:t>
            </a:r>
            <a:r>
              <a:rPr lang="en-US" sz="3000" dirty="0" smtClean="0"/>
              <a:t>called </a:t>
            </a:r>
            <a:r>
              <a:rPr lang="en-US" sz="3000" b="1" i="1" dirty="0" smtClean="0"/>
              <a:t>toxins</a:t>
            </a:r>
            <a:r>
              <a:rPr lang="en-US" sz="3000" b="1" i="1" dirty="0"/>
              <a:t>. </a:t>
            </a:r>
            <a:r>
              <a:rPr lang="en-US" sz="3000" dirty="0"/>
              <a:t>In this case, it is not the microbe </a:t>
            </a:r>
            <a:r>
              <a:rPr lang="en-US" sz="3000" dirty="0" smtClean="0"/>
              <a:t>that makes </a:t>
            </a:r>
            <a:r>
              <a:rPr lang="en-US" sz="3000" dirty="0"/>
              <a:t>people sick but the toxin it produces</a:t>
            </a:r>
            <a:r>
              <a:rPr lang="en-US" sz="3000" dirty="0" smtClean="0"/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Killing the microbes </a:t>
            </a:r>
            <a:r>
              <a:rPr lang="en-US" sz="3000" dirty="0"/>
              <a:t>may not be enough to prevent </a:t>
            </a:r>
            <a:r>
              <a:rPr lang="en-US" sz="3000" dirty="0" smtClean="0"/>
              <a:t>cases of </a:t>
            </a:r>
            <a:r>
              <a:rPr lang="en-US" sz="3000" dirty="0"/>
              <a:t>food intoxication. If the toxin is still </a:t>
            </a:r>
            <a:r>
              <a:rPr lang="en-US" sz="3000" dirty="0" smtClean="0"/>
              <a:t>present and </a:t>
            </a:r>
            <a:r>
              <a:rPr lang="en-US" sz="3000" dirty="0"/>
              <a:t>has not been damaged or altered, the </a:t>
            </a:r>
            <a:r>
              <a:rPr lang="en-US" sz="3000" dirty="0" smtClean="0"/>
              <a:t>person will </a:t>
            </a:r>
            <a:r>
              <a:rPr lang="en-US" sz="3000" dirty="0"/>
              <a:t>still become ill. </a:t>
            </a:r>
            <a:endParaRPr lang="en-US" sz="30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The </a:t>
            </a:r>
            <a:r>
              <a:rPr lang="en-US" sz="3000" dirty="0"/>
              <a:t>severity of the </a:t>
            </a:r>
            <a:r>
              <a:rPr lang="en-US" sz="3000" dirty="0" smtClean="0"/>
              <a:t>illness will </a:t>
            </a:r>
            <a:r>
              <a:rPr lang="en-US" sz="3000" dirty="0"/>
              <a:t>depend on the amount of </a:t>
            </a:r>
            <a:r>
              <a:rPr lang="en-US" sz="3000" dirty="0" smtClean="0"/>
              <a:t>toxins present </a:t>
            </a:r>
            <a:r>
              <a:rPr lang="en-US" sz="3000" dirty="0"/>
              <a:t>in the food </a:t>
            </a:r>
            <a:r>
              <a:rPr lang="en-US" sz="3000" dirty="0" smtClean="0"/>
              <a:t>eaten and on </a:t>
            </a:r>
            <a:r>
              <a:rPr lang="en-US" sz="3000" dirty="0"/>
              <a:t>how susceptible the person is to illness.</a:t>
            </a:r>
          </a:p>
        </p:txBody>
      </p:sp>
    </p:spTree>
    <p:extLst>
      <p:ext uri="{BB962C8B-B14F-4D97-AF65-F5344CB8AC3E}">
        <p14:creationId xmlns:p14="http://schemas.microsoft.com/office/powerpoint/2010/main" xmlns="" val="27546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3600" b="1" spc="0" dirty="0">
                <a:solidFill>
                  <a:srgbClr val="3333CD"/>
                </a:solidFill>
                <a:latin typeface="TTE1A25C78t00"/>
                <a:ea typeface="+mn-ea"/>
                <a:cs typeface="+mn-cs"/>
              </a:rPr>
              <a:t>TOXICOINFECTIOUS</a:t>
            </a:r>
            <a:br>
              <a:rPr lang="en-US" sz="3600" b="1" spc="0" dirty="0">
                <a:solidFill>
                  <a:srgbClr val="3333CD"/>
                </a:solidFill>
                <a:latin typeface="TTE1A25C78t00"/>
                <a:ea typeface="+mn-ea"/>
                <a:cs typeface="+mn-cs"/>
              </a:rPr>
            </a:br>
            <a:r>
              <a:rPr lang="en-US" sz="3600" b="1" spc="0" dirty="0" smtClean="0">
                <a:solidFill>
                  <a:srgbClr val="3333CD"/>
                </a:solidFill>
                <a:latin typeface="TTE1A25C78t00"/>
                <a:ea typeface="+mn-ea"/>
                <a:cs typeface="+mn-cs"/>
              </a:rPr>
              <a:t>BACTERIA (Food Intoxication)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VIBRIO CHOLERAE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BACILLUS CEREUS </a:t>
            </a:r>
            <a:r>
              <a:rPr lang="en-US" sz="2800" b="1" dirty="0" smtClean="0">
                <a:solidFill>
                  <a:srgbClr val="9A0000"/>
                </a:solidFill>
                <a:latin typeface="TTE29C7820t00"/>
              </a:rPr>
              <a:t>(DIARRHEAL-TYPE)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Clostridium </a:t>
            </a: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BOTULINUM </a:t>
            </a:r>
            <a:r>
              <a:rPr lang="en-US" sz="2800" b="1" dirty="0" smtClean="0">
                <a:solidFill>
                  <a:srgbClr val="9A0000"/>
                </a:solidFill>
                <a:latin typeface="TTE29C7820t00"/>
              </a:rPr>
              <a:t>(IN INFANTS)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Clostridium </a:t>
            </a: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PERFRINGENS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9A0000"/>
                </a:solidFill>
                <a:latin typeface="TTE29C7820t0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TE1A25C78t00"/>
              </a:rPr>
              <a:t>ENTEROTOXIGENIC</a:t>
            </a:r>
            <a:r>
              <a:rPr lang="en-US" sz="3200" dirty="0" smtClean="0">
                <a:solidFill>
                  <a:srgbClr val="C00000"/>
                </a:solidFill>
                <a:latin typeface="TTE1A25C78t00"/>
              </a:rPr>
              <a:t> </a:t>
            </a: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E. COLI (traveler’s diarrhea)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9A0000"/>
                </a:solidFill>
                <a:latin typeface="TTE29C7820t00"/>
              </a:rPr>
              <a:t>Staphylococcus Aureus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566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734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+mn-lt"/>
              </a:rPr>
              <a:t>Food Intoxication</a:t>
            </a:r>
            <a:endParaRPr lang="en-US" sz="6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779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9A0000"/>
                </a:solidFill>
                <a:latin typeface="TTE29C7820t00"/>
              </a:rPr>
              <a:t>GROWS/MULITPLIES IN FOOD</a:t>
            </a:r>
          </a:p>
          <a:p>
            <a:r>
              <a:rPr lang="en-US" sz="12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TE29C7820t00"/>
              </a:rPr>
              <a:t>	IMPACTED BY </a:t>
            </a:r>
            <a:r>
              <a:rPr lang="en-US" b="1" dirty="0">
                <a:solidFill>
                  <a:srgbClr val="000000"/>
                </a:solidFill>
                <a:latin typeface="TTE29C7820t00"/>
              </a:rPr>
              <a:t>FOOD ENVIRONMENT</a:t>
            </a:r>
          </a:p>
          <a:p>
            <a:r>
              <a:rPr lang="en-US" sz="12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TE29C7820t00"/>
              </a:rPr>
              <a:t>TEMPERATURE </a:t>
            </a:r>
            <a:r>
              <a:rPr lang="en-US" b="1" dirty="0">
                <a:solidFill>
                  <a:srgbClr val="000000"/>
                </a:solidFill>
                <a:latin typeface="TTE29C7820t00"/>
              </a:rPr>
              <a:t>ABUSE</a:t>
            </a:r>
          </a:p>
          <a:p>
            <a:r>
              <a:rPr lang="en-US" sz="2400" b="1" dirty="0">
                <a:solidFill>
                  <a:srgbClr val="9A0000"/>
                </a:solidFill>
                <a:latin typeface="TTE29C7820t00"/>
              </a:rPr>
              <a:t>PRODUCES </a:t>
            </a:r>
            <a:r>
              <a:rPr lang="en-US" sz="1600" b="1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400" b="1" dirty="0">
                <a:solidFill>
                  <a:srgbClr val="9A0000"/>
                </a:solidFill>
                <a:latin typeface="TTE29C7820t00"/>
              </a:rPr>
              <a:t>TOXIN IN FOOD</a:t>
            </a:r>
          </a:p>
          <a:p>
            <a:r>
              <a:rPr lang="en-US" sz="2400" b="1" dirty="0" smtClean="0">
                <a:solidFill>
                  <a:srgbClr val="9A0000"/>
                </a:solidFill>
                <a:latin typeface="TTE29C7820t00"/>
              </a:rPr>
              <a:t>TOXIN </a:t>
            </a:r>
            <a:r>
              <a:rPr lang="en-US" sz="2400" b="1" dirty="0">
                <a:solidFill>
                  <a:srgbClr val="9A0000"/>
                </a:solidFill>
                <a:latin typeface="TTE29C7820t00"/>
              </a:rPr>
              <a:t>INGESTED BY HOST</a:t>
            </a:r>
          </a:p>
          <a:p>
            <a:r>
              <a:rPr lang="en-US" sz="12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TE29C7820t00"/>
              </a:rPr>
              <a:t>RAPID </a:t>
            </a:r>
            <a:r>
              <a:rPr lang="en-US" b="1" dirty="0">
                <a:solidFill>
                  <a:srgbClr val="000000"/>
                </a:solidFill>
                <a:latin typeface="TTE29C7820t00"/>
              </a:rPr>
              <a:t>ONSET</a:t>
            </a:r>
          </a:p>
          <a:p>
            <a:r>
              <a:rPr lang="en-US" sz="2400" b="1" dirty="0" smtClean="0">
                <a:solidFill>
                  <a:srgbClr val="9A0000"/>
                </a:solidFill>
                <a:latin typeface="TTE29C7820t00"/>
              </a:rPr>
              <a:t>HOST </a:t>
            </a:r>
            <a:r>
              <a:rPr lang="en-US" sz="2400" b="1" dirty="0">
                <a:solidFill>
                  <a:srgbClr val="9A0000"/>
                </a:solidFill>
                <a:latin typeface="TTE29C7820t00"/>
              </a:rPr>
              <a:t>RESPONSE</a:t>
            </a:r>
          </a:p>
          <a:p>
            <a:r>
              <a:rPr lang="en-US" sz="12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TE29C7820t00"/>
              </a:rPr>
              <a:t>EMETIC</a:t>
            </a:r>
            <a:endParaRPr lang="en-US" b="1" dirty="0">
              <a:solidFill>
                <a:srgbClr val="000000"/>
              </a:solidFill>
              <a:latin typeface="TTE29C7820t0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TE29C7820t00"/>
              </a:rPr>
              <a:t>NO </a:t>
            </a:r>
            <a:r>
              <a:rPr lang="en-US" b="1" dirty="0">
                <a:solidFill>
                  <a:srgbClr val="000000"/>
                </a:solidFill>
                <a:latin typeface="TTE29C7820t00"/>
              </a:rPr>
              <a:t>FEVER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66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foodborne Infections </a:t>
            </a:r>
            <a:br>
              <a:rPr lang="en-US" sz="5400" b="1" dirty="0" smtClean="0">
                <a:solidFill>
                  <a:srgbClr val="FF00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(invasive Infections)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70257"/>
          </a:xfrm>
        </p:spPr>
        <p:txBody>
          <a:bodyPr>
            <a:noAutofit/>
          </a:bodyPr>
          <a:lstStyle/>
          <a:p>
            <a:r>
              <a:rPr lang="en-US" sz="3200" dirty="0" smtClean="0"/>
              <a:t>Microbes release </a:t>
            </a:r>
            <a:r>
              <a:rPr lang="en-US" sz="3200" dirty="0"/>
              <a:t>digestive enzymes that begin to </a:t>
            </a:r>
            <a:r>
              <a:rPr lang="en-US" sz="3200" dirty="0" smtClean="0"/>
              <a:t>damage body </a:t>
            </a:r>
            <a:r>
              <a:rPr lang="en-US" sz="3200" dirty="0"/>
              <a:t>tissue and cause illness. This type </a:t>
            </a:r>
            <a:r>
              <a:rPr lang="en-US" sz="3200" dirty="0" smtClean="0"/>
              <a:t>of foodborne </a:t>
            </a:r>
            <a:r>
              <a:rPr lang="en-US" sz="3200" dirty="0"/>
              <a:t>illness is called </a:t>
            </a:r>
            <a:r>
              <a:rPr lang="en-US" sz="3200" b="1" i="1" dirty="0" smtClean="0"/>
              <a:t>foodborne </a:t>
            </a:r>
            <a:r>
              <a:rPr lang="en-US" sz="3200" b="1" i="1" dirty="0"/>
              <a:t>infection. </a:t>
            </a:r>
            <a:endParaRPr lang="en-US" sz="3200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i="1" dirty="0"/>
              <a:t> </a:t>
            </a:r>
            <a:r>
              <a:rPr lang="en-US" sz="3200" dirty="0" smtClean="0"/>
              <a:t>This infection </a:t>
            </a:r>
            <a:r>
              <a:rPr lang="en-US" sz="3200" dirty="0"/>
              <a:t>cannot occur if the microbes </a:t>
            </a:r>
            <a:r>
              <a:rPr lang="en-US" sz="3200" dirty="0" smtClean="0"/>
              <a:t>are killed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 Foodborne </a:t>
            </a:r>
            <a:r>
              <a:rPr lang="en-US" sz="3200" dirty="0"/>
              <a:t>infections may be caused by </a:t>
            </a:r>
            <a:r>
              <a:rPr lang="en-US" sz="3200" dirty="0" smtClean="0"/>
              <a:t>bacteria, parasites</a:t>
            </a:r>
            <a:r>
              <a:rPr lang="en-US" sz="3200" dirty="0"/>
              <a:t>, and viruses. A large number of </a:t>
            </a:r>
            <a:r>
              <a:rPr lang="en-US" sz="3200" dirty="0" smtClean="0"/>
              <a:t>living organisms </a:t>
            </a:r>
            <a:r>
              <a:rPr lang="en-US" sz="3200" dirty="0"/>
              <a:t>is usually required to cause </a:t>
            </a:r>
            <a:r>
              <a:rPr lang="en-US" sz="3200" dirty="0" smtClean="0"/>
              <a:t>illness.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Symptoms </a:t>
            </a:r>
            <a:r>
              <a:rPr lang="en-US" sz="3200" dirty="0"/>
              <a:t>are related to damage </a:t>
            </a:r>
            <a:r>
              <a:rPr lang="en-US" sz="3200" dirty="0" smtClean="0"/>
              <a:t>caused by </a:t>
            </a:r>
            <a:r>
              <a:rPr lang="en-US" sz="3200" dirty="0"/>
              <a:t>the organisms feeding on their hosts.</a:t>
            </a:r>
          </a:p>
        </p:txBody>
      </p:sp>
    </p:spTree>
    <p:extLst>
      <p:ext uri="{BB962C8B-B14F-4D97-AF65-F5344CB8AC3E}">
        <p14:creationId xmlns:p14="http://schemas.microsoft.com/office/powerpoint/2010/main" xmlns="" val="21689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TE1A25C78t00"/>
              </a:rPr>
              <a:t>INVASIVE </a:t>
            </a:r>
            <a:r>
              <a:rPr lang="en-US" dirty="0" smtClean="0">
                <a:solidFill>
                  <a:srgbClr val="FF0000"/>
                </a:solidFill>
                <a:latin typeface="TTE1A25C78t00"/>
              </a:rPr>
              <a:t>INFECTIONS</a:t>
            </a:r>
            <a:br>
              <a:rPr lang="en-US" dirty="0" smtClean="0">
                <a:solidFill>
                  <a:srgbClr val="FF0000"/>
                </a:solidFill>
                <a:latin typeface="TTE1A25C78t00"/>
              </a:rPr>
            </a:br>
            <a:r>
              <a:rPr lang="en-US" dirty="0" smtClean="0">
                <a:solidFill>
                  <a:srgbClr val="00B050"/>
                </a:solidFill>
                <a:latin typeface="TTE1A25C78t00"/>
              </a:rPr>
              <a:t>(Foodborne Infections)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6277"/>
          </a:xfrm>
        </p:spPr>
        <p:txBody>
          <a:bodyPr>
            <a:normAutofit/>
          </a:bodyPr>
          <a:lstStyle/>
          <a:p>
            <a:r>
              <a:rPr lang="en-US" sz="3200" spc="-50" dirty="0">
                <a:solidFill>
                  <a:schemeClr val="accent2">
                    <a:lumMod val="75000"/>
                  </a:schemeClr>
                </a:solidFill>
                <a:latin typeface="TTE29C7820t00"/>
                <a:ea typeface="+mj-ea"/>
                <a:cs typeface="+mj-cs"/>
              </a:rPr>
              <a:t>INVADE </a:t>
            </a:r>
            <a:r>
              <a:rPr lang="en-US" sz="3200" spc="-50" dirty="0" smtClean="0">
                <a:solidFill>
                  <a:schemeClr val="accent2">
                    <a:lumMod val="75000"/>
                  </a:schemeClr>
                </a:solidFill>
                <a:latin typeface="TTE29C7820t00"/>
                <a:ea typeface="+mj-ea"/>
                <a:cs typeface="+mj-cs"/>
              </a:rPr>
              <a:t>BODY </a:t>
            </a:r>
            <a:r>
              <a:rPr lang="en-US" sz="3200" spc="-50" dirty="0">
                <a:solidFill>
                  <a:schemeClr val="accent2">
                    <a:lumMod val="75000"/>
                  </a:schemeClr>
                </a:solidFill>
                <a:latin typeface="TTE29C7820t00"/>
                <a:ea typeface="+mj-ea"/>
                <a:cs typeface="+mj-cs"/>
              </a:rPr>
              <a:t>TISSUES AND ORGANS.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9251" y="2609469"/>
            <a:ext cx="753414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TE1A25C78t00"/>
              </a:rPr>
              <a:t>Invasive Infection Bacteria</a:t>
            </a:r>
            <a:r>
              <a:rPr lang="en-US" sz="3200" b="1" i="0" u="none" strike="noStrike" dirty="0" smtClean="0">
                <a:solidFill>
                  <a:schemeClr val="accent2">
                    <a:lumMod val="75000"/>
                  </a:schemeClr>
                </a:solidFill>
                <a:latin typeface="TTE1A25C78t00"/>
              </a:rPr>
              <a:t> are: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SALMONELLA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0" i="0" u="none" strike="noStrike" baseline="0" dirty="0" smtClean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AEROMONAS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0" i="0" u="none" strike="noStrike" baseline="0" dirty="0" smtClean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CAMPYLOBACTER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0" i="0" u="none" strike="noStrike" baseline="0" dirty="0" smtClean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SHIGELLA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0" i="0" u="none" strike="noStrike" baseline="0" dirty="0" smtClean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VIBRIO PARAHAEMOLYTICUS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0" i="0" u="none" strike="noStrike" baseline="0" dirty="0" smtClean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YERSINIA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0" i="0" u="none" strike="noStrike" baseline="0" dirty="0" smtClean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800" b="0" i="0" u="none" strike="noStrike" baseline="0" dirty="0" smtClean="0">
                <a:solidFill>
                  <a:srgbClr val="9A0000"/>
                </a:solidFill>
                <a:latin typeface="TTE1A25C78t00"/>
              </a:rPr>
              <a:t>ENTERIC-TYPE </a:t>
            </a:r>
            <a:r>
              <a:rPr lang="en-US" sz="2900" b="0" i="0" u="none" strike="noStrike" baseline="0" dirty="0" smtClean="0">
                <a:solidFill>
                  <a:srgbClr val="9A0000"/>
                </a:solidFill>
                <a:latin typeface="TTE1A25C78t00"/>
              </a:rPr>
              <a:t>ESCHERICHIA COLI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82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TE1A25C78t00"/>
              </a:rPr>
              <a:t>INVASIVE INFECTIONS</a:t>
            </a:r>
            <a:br>
              <a:rPr lang="en-US" sz="4400" dirty="0">
                <a:solidFill>
                  <a:srgbClr val="FF0000"/>
                </a:solidFill>
                <a:latin typeface="TTE1A25C78t00"/>
              </a:rPr>
            </a:br>
            <a:r>
              <a:rPr lang="en-US" sz="4400" dirty="0">
                <a:solidFill>
                  <a:srgbClr val="00B050"/>
                </a:solidFill>
                <a:latin typeface="TTE1A25C78t00"/>
              </a:rPr>
              <a:t>(Foodborne Infections)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4862"/>
            <a:ext cx="10058400" cy="41598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Viral Infections:</a:t>
            </a:r>
          </a:p>
          <a:p>
            <a:r>
              <a:rPr lang="en-US" sz="3200" dirty="0" smtClean="0"/>
              <a:t>Three </a:t>
            </a:r>
            <a:r>
              <a:rPr lang="en-US" sz="3200" dirty="0"/>
              <a:t>main types of viruses have </a:t>
            </a:r>
            <a:r>
              <a:rPr lang="en-US" sz="3200" dirty="0" smtClean="0"/>
              <a:t>been found </a:t>
            </a:r>
            <a:r>
              <a:rPr lang="en-US" sz="3200" dirty="0"/>
              <a:t>to cause foodborne illness. </a:t>
            </a:r>
            <a:r>
              <a:rPr lang="en-US" sz="3200" dirty="0" smtClean="0"/>
              <a:t>These include: </a:t>
            </a:r>
          </a:p>
          <a:p>
            <a:r>
              <a:rPr lang="en-US" sz="3200" b="1" dirty="0" smtClean="0"/>
              <a:t>Rotavirus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r>
              <a:rPr lang="en-US" sz="3200" b="1" dirty="0" smtClean="0"/>
              <a:t>Norwalk </a:t>
            </a:r>
            <a:r>
              <a:rPr lang="en-US" sz="3200" b="1" dirty="0"/>
              <a:t>virus, and </a:t>
            </a:r>
            <a:endParaRPr lang="en-US" sz="3200" b="1" dirty="0" smtClean="0"/>
          </a:p>
          <a:p>
            <a:r>
              <a:rPr lang="en-US" sz="3200" b="1" dirty="0" smtClean="0"/>
              <a:t>Hepatitis A virus.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Infections have been traced to infected food </a:t>
            </a:r>
            <a:r>
              <a:rPr lang="en-US" sz="3200" b="1" dirty="0" smtClean="0">
                <a:solidFill>
                  <a:srgbClr val="0070C0"/>
                </a:solidFill>
              </a:rPr>
              <a:t>handlers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4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Chemical Contamination of Food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167"/>
            <a:ext cx="10714149" cy="5203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Undesirable chemicals can enter </a:t>
            </a:r>
            <a:r>
              <a:rPr lang="en-US" sz="3200" b="1" dirty="0" smtClean="0"/>
              <a:t>foodstuffs during</a:t>
            </a:r>
            <a:r>
              <a:rPr lang="en-US" sz="3200" b="1" dirty="0"/>
              <a:t>:</a:t>
            </a:r>
          </a:p>
          <a:p>
            <a:pPr marL="0" indent="0">
              <a:buNone/>
            </a:pPr>
            <a:r>
              <a:rPr lang="en-US" sz="3200" b="1" dirty="0"/>
              <a:t>• Growth – e.g. veterinary drugs, </a:t>
            </a:r>
            <a:r>
              <a:rPr lang="en-US" sz="3200" b="1" dirty="0" smtClean="0"/>
              <a:t>fertilizers, pesticides </a:t>
            </a:r>
            <a:r>
              <a:rPr lang="en-US" sz="3200" b="1" dirty="0"/>
              <a:t>and environmental </a:t>
            </a:r>
            <a:r>
              <a:rPr lang="en-US" sz="3200" b="1" dirty="0" smtClean="0"/>
              <a:t>contaminants e.g</a:t>
            </a:r>
            <a:r>
              <a:rPr lang="en-US" sz="3200" b="1" dirty="0"/>
              <a:t>. lead</a:t>
            </a:r>
          </a:p>
          <a:p>
            <a:pPr marL="0" indent="0">
              <a:buNone/>
            </a:pPr>
            <a:r>
              <a:rPr lang="en-US" sz="3200" b="1" dirty="0"/>
              <a:t>• Processing – e.g. oils and lubricants, </a:t>
            </a:r>
            <a:r>
              <a:rPr lang="en-US" sz="3200" b="1" dirty="0" smtClean="0"/>
              <a:t>cleaning chemicals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• Transport – e.g. as a result of spillage </a:t>
            </a:r>
            <a:r>
              <a:rPr lang="en-US" sz="3200" b="1" dirty="0" smtClean="0"/>
              <a:t>or leaks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• Sale – e.g. cleaning </a:t>
            </a:r>
            <a:r>
              <a:rPr lang="en-US" sz="3200" b="1" dirty="0" smtClean="0"/>
              <a:t>chemicals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574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704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Growth Factors for Microorganisms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06" y="1989057"/>
            <a:ext cx="10058400" cy="402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NUTRIENTS</a:t>
            </a:r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OXYGEN</a:t>
            </a:r>
            <a:endParaRPr lang="en-US" sz="2800" dirty="0" smtClean="0">
              <a:solidFill>
                <a:srgbClr val="000000"/>
              </a:solidFill>
              <a:latin typeface="TTE1A25C78t0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MOISTURE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(WATER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ACTIVITY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TE29C7820t0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SALT TOLERANCE OR PREFERENCE</a:t>
            </a:r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ACIDITY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TOLERANCE/PREFERENCE</a:t>
            </a: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1A552C0t0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GROWTH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TEMPERATURE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TE1A552C0t00"/>
              </a:rPr>
              <a:t> </a:t>
            </a:r>
            <a:endParaRPr lang="en-US" sz="2800" b="1" dirty="0" smtClean="0">
              <a:solidFill>
                <a:srgbClr val="000000"/>
              </a:solidFill>
              <a:latin typeface="TTE1A25C78t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0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724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Destruction of Microorganisms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94454"/>
            <a:ext cx="10058400" cy="3540586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TE29C7820t00"/>
              </a:rPr>
              <a:t>HEAT TREATMENT</a:t>
            </a:r>
          </a:p>
          <a:p>
            <a:r>
              <a:rPr lang="en-US" sz="14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TE1A25C78t00"/>
              </a:rPr>
              <a:t>STERILIZATION</a:t>
            </a:r>
          </a:p>
          <a:p>
            <a:r>
              <a:rPr lang="en-US" sz="14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TE1A25C78t00"/>
              </a:rPr>
              <a:t>PASTEURIZATION</a:t>
            </a:r>
          </a:p>
          <a:p>
            <a:r>
              <a:rPr lang="en-US" sz="1400" dirty="0">
                <a:solidFill>
                  <a:srgbClr val="FF0000"/>
                </a:solidFill>
                <a:latin typeface="TTE1A552C0t00"/>
              </a:rPr>
              <a:t> </a:t>
            </a:r>
            <a:endParaRPr lang="en-US" sz="2400" dirty="0">
              <a:solidFill>
                <a:srgbClr val="000000"/>
              </a:solidFill>
              <a:latin typeface="TTE1A25C78t00"/>
            </a:endParaRPr>
          </a:p>
          <a:p>
            <a:r>
              <a:rPr lang="en-US" sz="1800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TE29C7820t00"/>
              </a:rPr>
              <a:t>CHEMICAL AGENTS</a:t>
            </a:r>
          </a:p>
          <a:p>
            <a:r>
              <a:rPr lang="en-US" sz="14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TE1A25C78t00"/>
              </a:rPr>
              <a:t>SANITIZERS, DISINFECTANTS</a:t>
            </a:r>
          </a:p>
          <a:p>
            <a:r>
              <a:rPr lang="en-US" sz="14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TE1A25C78t00"/>
              </a:rPr>
              <a:t>ANTIBIOTICS</a:t>
            </a:r>
          </a:p>
          <a:p>
            <a:r>
              <a:rPr lang="en-US" sz="1400" dirty="0">
                <a:solidFill>
                  <a:srgbClr val="FF0000"/>
                </a:solidFill>
                <a:latin typeface="TTE1A552C0t0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425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03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Destruction of Microorganisms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6810"/>
            <a:ext cx="10058400" cy="362228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TE29C7820t00"/>
              </a:rPr>
              <a:t>DEHYDRATION</a:t>
            </a:r>
          </a:p>
          <a:p>
            <a:r>
              <a:rPr lang="en-US" sz="16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TE1A25C78t00"/>
              </a:rPr>
              <a:t>DIRECT </a:t>
            </a:r>
            <a:r>
              <a:rPr lang="en-US" sz="2800" dirty="0" smtClean="0">
                <a:solidFill>
                  <a:srgbClr val="000000"/>
                </a:solidFill>
                <a:latin typeface="TTE1A25C78t00"/>
              </a:rPr>
              <a:t>EFFECTS</a:t>
            </a:r>
            <a:endParaRPr lang="en-US" sz="2400" dirty="0">
              <a:solidFill>
                <a:srgbClr val="000000"/>
              </a:solidFill>
              <a:latin typeface="TTE1A25C78t00"/>
            </a:endParaRPr>
          </a:p>
          <a:p>
            <a:r>
              <a:rPr lang="en-US" sz="16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TE1A25C78t00"/>
              </a:rPr>
              <a:t>INDIRECT </a:t>
            </a:r>
            <a:r>
              <a:rPr lang="en-US" sz="2800" dirty="0" smtClean="0">
                <a:solidFill>
                  <a:srgbClr val="000000"/>
                </a:solidFill>
                <a:latin typeface="TTE1A25C78t00"/>
              </a:rPr>
              <a:t>EFFECTS (</a:t>
            </a:r>
            <a:r>
              <a:rPr lang="en-US" sz="2400" dirty="0" smtClean="0">
                <a:solidFill>
                  <a:srgbClr val="000000"/>
                </a:solidFill>
                <a:latin typeface="TTE1A25C78t00"/>
              </a:rPr>
              <a:t>CONCENTRATE </a:t>
            </a:r>
            <a:r>
              <a:rPr lang="en-US" sz="2400" dirty="0">
                <a:solidFill>
                  <a:srgbClr val="000000"/>
                </a:solidFill>
                <a:latin typeface="TTE1A25C78t00"/>
              </a:rPr>
              <a:t>SALTS &amp; </a:t>
            </a:r>
            <a:r>
              <a:rPr lang="en-US" sz="2400" dirty="0" smtClean="0">
                <a:solidFill>
                  <a:srgbClr val="000000"/>
                </a:solidFill>
                <a:latin typeface="TTE1A25C78t00"/>
              </a:rPr>
              <a:t>SUGARS)</a:t>
            </a:r>
            <a:endParaRPr lang="en-US" sz="2400" dirty="0">
              <a:solidFill>
                <a:srgbClr val="000000"/>
              </a:solidFill>
              <a:latin typeface="TTE1A25C78t0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TE1A552C0t00"/>
              </a:rPr>
              <a:t>Preservative</a:t>
            </a:r>
            <a:r>
              <a:rPr lang="en-US" b="1" dirty="0" smtClean="0">
                <a:solidFill>
                  <a:srgbClr val="0070C0"/>
                </a:solidFill>
                <a:latin typeface="TTE1A552C0t0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TE29C7820t00"/>
              </a:rPr>
              <a:t>AGENTS</a:t>
            </a:r>
            <a:endParaRPr lang="en-US" sz="3200" b="1" dirty="0">
              <a:solidFill>
                <a:srgbClr val="0070C0"/>
              </a:solidFill>
              <a:latin typeface="TTE29C7820t00"/>
            </a:endParaRPr>
          </a:p>
          <a:p>
            <a:r>
              <a:rPr lang="en-US" sz="16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TE1A25C78t00"/>
              </a:rPr>
              <a:t>ACIDS, SUGARS</a:t>
            </a:r>
          </a:p>
          <a:p>
            <a:r>
              <a:rPr lang="en-US" sz="16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TE1A25C78t00"/>
              </a:rPr>
              <a:t>CHEMICAL PRESERVATIVES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958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95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Food Contamination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188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toddler is hospitalized as a result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of drinking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contaminated apple juice.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A preschooler dies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because he eats a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hamburger that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is not thoroughly cooked.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cruise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ship comes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back to port early because many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passengers have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become ill with the same symptoms.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school cafeteria is unable to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operate because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half the staff is out with symptoms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of vomiting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, diarrhea, and fever.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each </a:t>
            </a:r>
            <a:r>
              <a:rPr lang="en-US" sz="2800" b="1" dirty="0" smtClean="0">
                <a:solidFill>
                  <a:srgbClr val="FF0000"/>
                </a:solidFill>
              </a:rPr>
              <a:t>case, the </a:t>
            </a:r>
            <a:r>
              <a:rPr lang="en-US" sz="2800" b="1" dirty="0">
                <a:solidFill>
                  <a:srgbClr val="FF0000"/>
                </a:solidFill>
              </a:rPr>
              <a:t>illness or death was traced to something </a:t>
            </a:r>
            <a:r>
              <a:rPr lang="en-US" sz="2800" b="1" dirty="0" smtClean="0">
                <a:solidFill>
                  <a:srgbClr val="FF0000"/>
                </a:solidFill>
              </a:rPr>
              <a:t>in the </a:t>
            </a:r>
            <a:r>
              <a:rPr lang="en-US" sz="2800" b="1" dirty="0">
                <a:solidFill>
                  <a:srgbClr val="FF0000"/>
                </a:solidFill>
              </a:rPr>
              <a:t>food supply.</a:t>
            </a:r>
          </a:p>
        </p:txBody>
      </p:sp>
    </p:spTree>
    <p:extLst>
      <p:ext uri="{BB962C8B-B14F-4D97-AF65-F5344CB8AC3E}">
        <p14:creationId xmlns:p14="http://schemas.microsoft.com/office/powerpoint/2010/main" xmlns="" val="5412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548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Destruction of Microorganisms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2276809"/>
            <a:ext cx="10058400" cy="40233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TE29C7820t00"/>
              </a:rPr>
              <a:t>IRRADIATION</a:t>
            </a:r>
          </a:p>
          <a:p>
            <a:r>
              <a:rPr lang="en-US" sz="1600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TE1A25C78t00"/>
              </a:rPr>
              <a:t>LOW ENERGY</a:t>
            </a:r>
          </a:p>
          <a:p>
            <a:r>
              <a:rPr lang="en-US" sz="1200" b="1" dirty="0" smtClean="0">
                <a:solidFill>
                  <a:srgbClr val="3333CD"/>
                </a:solidFill>
                <a:latin typeface="TTE1A552C0t00"/>
              </a:rPr>
              <a:t>       </a:t>
            </a:r>
            <a:r>
              <a:rPr lang="en-US" sz="2400" b="1" dirty="0">
                <a:solidFill>
                  <a:srgbClr val="000000"/>
                </a:solidFill>
                <a:latin typeface="TTE1A25C78t00"/>
              </a:rPr>
              <a:t>MICROWAVE</a:t>
            </a:r>
          </a:p>
          <a:p>
            <a:r>
              <a:rPr lang="en-US" sz="1200" b="1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1200" b="1" dirty="0" smtClean="0">
                <a:solidFill>
                  <a:srgbClr val="3333CD"/>
                </a:solidFill>
                <a:latin typeface="TTE1A552C0t00"/>
              </a:rPr>
              <a:t>      </a:t>
            </a:r>
            <a:r>
              <a:rPr lang="en-US" sz="2400" b="1" dirty="0" smtClean="0">
                <a:solidFill>
                  <a:srgbClr val="000000"/>
                </a:solidFill>
                <a:latin typeface="TTE1A25C78t00"/>
              </a:rPr>
              <a:t>ULTRAVIOLET</a:t>
            </a:r>
            <a:endParaRPr lang="en-US" sz="2400" b="1" dirty="0">
              <a:solidFill>
                <a:srgbClr val="000000"/>
              </a:solidFill>
              <a:latin typeface="TTE1A25C78t0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TE1A25C78t00"/>
              </a:rPr>
              <a:t>HIGH ENERGY</a:t>
            </a:r>
          </a:p>
          <a:p>
            <a:r>
              <a:rPr lang="en-US" sz="1200" b="1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1200" b="1" dirty="0" smtClean="0">
                <a:solidFill>
                  <a:srgbClr val="3333CD"/>
                </a:solidFill>
                <a:latin typeface="TTE1A552C0t00"/>
              </a:rPr>
              <a:t>     </a:t>
            </a:r>
            <a:r>
              <a:rPr lang="en-US" sz="2400" b="1" dirty="0" smtClean="0">
                <a:solidFill>
                  <a:srgbClr val="000000"/>
                </a:solidFill>
                <a:latin typeface="TTE1A25C78t00"/>
              </a:rPr>
              <a:t>GAMMA</a:t>
            </a:r>
            <a:r>
              <a:rPr lang="en-US" sz="2400" b="1" dirty="0">
                <a:solidFill>
                  <a:srgbClr val="000000"/>
                </a:solidFill>
                <a:latin typeface="TTE1A25C78t00"/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  <a:latin typeface="TTE1A25C78t00"/>
              </a:rPr>
              <a:t>X-RAYS</a:t>
            </a:r>
            <a:endParaRPr lang="en-US" sz="2400" b="1" dirty="0">
              <a:solidFill>
                <a:srgbClr val="000000"/>
              </a:solidFill>
              <a:latin typeface="TTE1A25C78t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7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446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+mn-lt"/>
              </a:rPr>
              <a:t>Chemical Hazards</a:t>
            </a:r>
            <a:endParaRPr lang="en-US" sz="6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679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9A0000"/>
                </a:solidFill>
                <a:latin typeface="TTE29C7820t00"/>
              </a:rPr>
              <a:t>ACUTE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TTE29C7820t00"/>
              </a:rPr>
              <a:t>SMALLER </a:t>
            </a:r>
            <a:r>
              <a:rPr lang="en-US" sz="2400" b="1" dirty="0">
                <a:solidFill>
                  <a:srgbClr val="000000"/>
                </a:solidFill>
                <a:latin typeface="TTE29C7820t00"/>
              </a:rPr>
              <a:t>MORE </a:t>
            </a:r>
            <a:r>
              <a:rPr lang="en-US" sz="2400" b="1" dirty="0">
                <a:solidFill>
                  <a:srgbClr val="0070C0"/>
                </a:solidFill>
                <a:latin typeface="TTE29C7820t00"/>
              </a:rPr>
              <a:t>ISOLATED OUTBREAKS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TTE29C7820t00"/>
              </a:rPr>
              <a:t>USUALLY </a:t>
            </a:r>
            <a:r>
              <a:rPr lang="en-US" sz="2400" b="1" dirty="0">
                <a:solidFill>
                  <a:srgbClr val="000000"/>
                </a:solidFill>
                <a:latin typeface="TTE29C7820t00"/>
              </a:rPr>
              <a:t>ACCIDENTAL/MIS-USE</a:t>
            </a:r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800" b="1" dirty="0">
                <a:solidFill>
                  <a:srgbClr val="9A0000"/>
                </a:solidFill>
                <a:latin typeface="TTE29C7820t00"/>
              </a:rPr>
              <a:t>CHRONIC/LONG TERM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TE29C7820t00"/>
              </a:rPr>
              <a:t>MAJORITY</a:t>
            </a:r>
            <a:endParaRPr lang="en-US" sz="2400" b="1" dirty="0">
              <a:solidFill>
                <a:srgbClr val="0070C0"/>
              </a:solidFill>
              <a:latin typeface="TTE29C7820t00"/>
            </a:endParaRPr>
          </a:p>
          <a:p>
            <a:pPr>
              <a:spcBef>
                <a:spcPts val="600"/>
              </a:spcBef>
            </a:pPr>
            <a:r>
              <a:rPr lang="en-US" sz="1000" b="1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1000" b="1" dirty="0" smtClean="0">
                <a:solidFill>
                  <a:srgbClr val="3333CD"/>
                </a:solidFill>
                <a:latin typeface="TTE1A552C0t0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TTE29C7820t00"/>
              </a:rPr>
              <a:t>EXCEPT </a:t>
            </a:r>
            <a:r>
              <a:rPr lang="en-US" b="1" dirty="0">
                <a:solidFill>
                  <a:srgbClr val="000000"/>
                </a:solidFill>
                <a:latin typeface="TTE29C7820t00"/>
              </a:rPr>
              <a:t>TOXINS (USUALLY ACUTE)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TTE29C7820t00"/>
              </a:rPr>
              <a:t>LONG </a:t>
            </a:r>
            <a:r>
              <a:rPr lang="en-US" sz="2400" b="1" dirty="0">
                <a:solidFill>
                  <a:srgbClr val="000000"/>
                </a:solidFill>
                <a:latin typeface="TTE29C7820t00"/>
              </a:rPr>
              <a:t>TERM EXPOSURE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TTE29C7820t00"/>
              </a:rPr>
              <a:t>CARCINOGENS/OTHER </a:t>
            </a:r>
            <a:r>
              <a:rPr lang="en-US" sz="2400" b="1" dirty="0">
                <a:solidFill>
                  <a:srgbClr val="000000"/>
                </a:solidFill>
                <a:latin typeface="TTE29C7820t00"/>
              </a:rPr>
              <a:t>TOXIC EFFECTS</a:t>
            </a:r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3333CD"/>
                </a:solidFill>
                <a:latin typeface="TTE1A552C0t00"/>
              </a:rPr>
              <a:t> </a:t>
            </a:r>
            <a:r>
              <a:rPr lang="en-US" sz="2800" b="1" dirty="0">
                <a:solidFill>
                  <a:srgbClr val="9A0000"/>
                </a:solidFill>
                <a:latin typeface="TTE29C7820t00"/>
              </a:rPr>
              <a:t>RISK ASSESSMENT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FF0000"/>
                </a:solidFill>
                <a:latin typeface="TTE1A552C0t0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TTE29C7820t00"/>
              </a:rPr>
              <a:t>LESS </a:t>
            </a:r>
            <a:r>
              <a:rPr lang="en-US" sz="2400" b="1" dirty="0">
                <a:solidFill>
                  <a:srgbClr val="000000"/>
                </a:solidFill>
                <a:latin typeface="TTE29C7820t00"/>
              </a:rPr>
              <a:t>STRAIGHT </a:t>
            </a:r>
            <a:r>
              <a:rPr lang="en-US" sz="2400" b="1" dirty="0" smtClean="0">
                <a:solidFill>
                  <a:srgbClr val="000000"/>
                </a:solidFill>
                <a:latin typeface="TTE29C7820t00"/>
              </a:rPr>
              <a:t>FORWARD (compared to biological hazards)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14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112642"/>
            <a:ext cx="10058400" cy="145075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Classes 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of 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Chemical Residues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33749"/>
            <a:ext cx="10058400" cy="412841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FOOD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ADDITIVES (e.g.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vitamines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)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TTE29C7820t0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COLOR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ADDITIVES</a:t>
            </a:r>
          </a:p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TE1A552C0t0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PESTICIDE RESIDUES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ANIMAL DRUGS (e.g. HORMONES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and antibiotics)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TE29C7820t00"/>
            </a:endParaRPr>
          </a:p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TTE1A552C0t0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ENVIRONMENTAL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RESIDUES (lead: leaded gasoline, solder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for tin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canned food)</a:t>
            </a:r>
          </a:p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Cleaning agents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TE29C7820t00"/>
            </a:endParaRPr>
          </a:p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Allergens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202794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+mn-lt"/>
              </a:rPr>
              <a:t>Naturally Occurring Chemical substances</a:t>
            </a:r>
            <a:endParaRPr lang="en-US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3499"/>
            <a:ext cx="11094720" cy="526745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TE29C7820t00"/>
              </a:rPr>
              <a:t>PLANT SOURCES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TE29C7820t00"/>
              </a:rPr>
              <a:t>MUSHROOMS</a:t>
            </a:r>
            <a:r>
              <a:rPr lang="en-US" sz="2400" dirty="0" smtClean="0">
                <a:solidFill>
                  <a:schemeClr val="tx1"/>
                </a:solidFill>
                <a:latin typeface="TTE29C7820t00"/>
              </a:rPr>
              <a:t>	</a:t>
            </a:r>
            <a:endParaRPr lang="en-US" sz="2400" dirty="0" smtClean="0">
              <a:solidFill>
                <a:schemeClr val="tx1"/>
              </a:solidFill>
              <a:latin typeface="TTE29C7820t0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TE29C7820t00"/>
              </a:rPr>
              <a:t>ANIMAL SOURCES</a:t>
            </a:r>
          </a:p>
          <a:p>
            <a:pPr lvl="0">
              <a:buClr>
                <a:srgbClr val="1CADE4"/>
              </a:buClr>
            </a:pPr>
            <a:r>
              <a:rPr lang="en-US" sz="1400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TE29C7820t00"/>
              </a:rPr>
              <a:t>SEAFOOD </a:t>
            </a:r>
            <a:r>
              <a:rPr lang="en-US" sz="2400" b="1" dirty="0" smtClean="0">
                <a:solidFill>
                  <a:srgbClr val="0070C0"/>
                </a:solidFill>
                <a:latin typeface="TTE29C7820t00"/>
              </a:rPr>
              <a:t>TOXINS ( 74</a:t>
            </a:r>
            <a:r>
              <a:rPr lang="en-US" sz="2400" b="1" dirty="0">
                <a:solidFill>
                  <a:srgbClr val="0070C0"/>
                </a:solidFill>
                <a:latin typeface="TTE29C7820t00"/>
              </a:rPr>
              <a:t>% OF CHEMICAL FOOD POISONING (CDC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TE29C7820t00"/>
              </a:rPr>
              <a:t>))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TE29C7820t0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TE29C7820t00"/>
              </a:rPr>
              <a:t>MICROORGANISMS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TE1A552C0t0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TE29C7820t00"/>
              </a:rPr>
              <a:t>MYCOTOXINS </a:t>
            </a:r>
            <a:r>
              <a:rPr lang="en-US" sz="2400" b="1" dirty="0" smtClean="0">
                <a:solidFill>
                  <a:srgbClr val="0070C0"/>
                </a:solidFill>
                <a:latin typeface="TTE29C7820t00"/>
              </a:rPr>
              <a:t>(molds: e.g. aflatoxin in peanuts and corn)</a:t>
            </a:r>
          </a:p>
        </p:txBody>
      </p:sp>
    </p:spTree>
    <p:extLst>
      <p:ext uri="{BB962C8B-B14F-4D97-AF65-F5344CB8AC3E}">
        <p14:creationId xmlns:p14="http://schemas.microsoft.com/office/powerpoint/2010/main" xmlns="" val="31154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Physical Contamination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4" y="1828800"/>
            <a:ext cx="11244545" cy="521594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 Food can be contaminated physically by foreign objects.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 Foreign </a:t>
            </a:r>
            <a:r>
              <a:rPr lang="en-US" sz="3000" dirty="0"/>
              <a:t>objects can be </a:t>
            </a:r>
            <a:r>
              <a:rPr lang="en-US" sz="3000" dirty="0" smtClean="0"/>
              <a:t>brought into </a:t>
            </a:r>
            <a:r>
              <a:rPr lang="en-US" sz="3000" dirty="0"/>
              <a:t>the premises with raw materials </a:t>
            </a:r>
            <a:r>
              <a:rPr lang="en-US" sz="3000" dirty="0" smtClean="0"/>
              <a:t>or introduced </a:t>
            </a:r>
            <a:r>
              <a:rPr lang="en-US" sz="3000" dirty="0"/>
              <a:t>during storage, preparation, </a:t>
            </a:r>
            <a:r>
              <a:rPr lang="en-US" sz="3000" dirty="0" smtClean="0"/>
              <a:t>service or </a:t>
            </a:r>
            <a:r>
              <a:rPr lang="en-US" sz="3000" dirty="0"/>
              <a:t>display. </a:t>
            </a:r>
            <a:endParaRPr lang="en-US" sz="30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000" dirty="0" smtClean="0"/>
              <a:t>  Foreign </a:t>
            </a:r>
            <a:r>
              <a:rPr lang="en-US" sz="3000" dirty="0"/>
              <a:t>objects which are </a:t>
            </a:r>
            <a:r>
              <a:rPr lang="en-US" sz="3000" dirty="0" smtClean="0"/>
              <a:t>commonly associated </a:t>
            </a:r>
            <a:r>
              <a:rPr lang="en-US" sz="3000" dirty="0"/>
              <a:t>with food complaints include: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• Nuts, bolts, wire, metal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• Cardboard, plastic,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• Rodent droppings, hairs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• Cigarette butts, glass, flaking paint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• Plasters, earrings, </a:t>
            </a:r>
            <a:r>
              <a:rPr lang="en-US" sz="3000" dirty="0" smtClean="0"/>
              <a:t>fingernails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7065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43944"/>
            <a:ext cx="10058400" cy="99167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TE1A25C78t00"/>
              </a:rPr>
              <a:t>SOURCES </a:t>
            </a:r>
            <a:r>
              <a:rPr lang="en-US" sz="4400" b="1" dirty="0" smtClean="0">
                <a:solidFill>
                  <a:srgbClr val="FF0000"/>
                </a:solidFill>
                <a:latin typeface="TTE1A25C78t00"/>
              </a:rPr>
              <a:t>OF CONTAMINATION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20686"/>
            <a:ext cx="10058400" cy="3648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TTE29C7820t00"/>
              </a:rPr>
              <a:t> RAW </a:t>
            </a:r>
            <a:r>
              <a:rPr lang="en-US" sz="2800" b="1" dirty="0">
                <a:solidFill>
                  <a:schemeClr val="tx1"/>
                </a:solidFill>
                <a:latin typeface="TTE29C7820t00"/>
              </a:rPr>
              <a:t>MATERIALS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TTE29C7820t00"/>
              </a:rPr>
              <a:t> POOR </a:t>
            </a:r>
            <a:r>
              <a:rPr lang="en-US" sz="2800" b="1" dirty="0">
                <a:solidFill>
                  <a:schemeClr val="tx1"/>
                </a:solidFill>
                <a:latin typeface="TTE29C7820t00"/>
              </a:rPr>
              <a:t>DESIGN AND MAINTENANCE </a:t>
            </a:r>
            <a:r>
              <a:rPr lang="en-US" sz="2800" b="1" dirty="0" smtClean="0">
                <a:solidFill>
                  <a:schemeClr val="tx1"/>
                </a:solidFill>
                <a:latin typeface="TTE29C7820t00"/>
              </a:rPr>
              <a:t>OF FACILITIES</a:t>
            </a:r>
            <a:endParaRPr lang="en-US" sz="2800" b="1" dirty="0">
              <a:solidFill>
                <a:schemeClr val="tx1"/>
              </a:solidFill>
              <a:latin typeface="TTE29C7820t0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b="1" dirty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TE29C7820t00"/>
              </a:rPr>
              <a:t>EQUIPMENT </a:t>
            </a:r>
            <a:r>
              <a:rPr lang="en-US" sz="2800" b="1" dirty="0">
                <a:solidFill>
                  <a:schemeClr val="tx1"/>
                </a:solidFill>
                <a:latin typeface="TTE29C7820t00"/>
              </a:rPr>
              <a:t>MAINTENANCE</a:t>
            </a:r>
          </a:p>
          <a:p>
            <a:pPr>
              <a:buFont typeface="Wingdings" pitchFamily="2" charset="2"/>
              <a:buChar char="ü"/>
            </a:pPr>
            <a:r>
              <a:rPr lang="en-US" sz="1800" b="1" dirty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TE29C7820t00"/>
              </a:rPr>
              <a:t>POOR </a:t>
            </a:r>
            <a:r>
              <a:rPr lang="en-US" sz="2800" b="1" dirty="0">
                <a:solidFill>
                  <a:schemeClr val="tx1"/>
                </a:solidFill>
                <a:latin typeface="TTE29C7820t00"/>
              </a:rPr>
              <a:t>PRACTICES IN OPERATION</a:t>
            </a:r>
          </a:p>
          <a:p>
            <a:pPr>
              <a:buFont typeface="Wingdings" pitchFamily="2" charset="2"/>
              <a:buChar char="ü"/>
            </a:pPr>
            <a:r>
              <a:rPr lang="en-US" sz="1800" b="1" dirty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TE1A552C0t0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TE29C7820t00"/>
              </a:rPr>
              <a:t>SABBOTAGE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Allergens 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3194"/>
            <a:ext cx="10971727" cy="4456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ea typeface="Yu Gothic" panose="020B0400000000000000" pitchFamily="34" charset="-128"/>
              </a:rPr>
              <a:t>Some </a:t>
            </a:r>
            <a:r>
              <a:rPr lang="en-US" sz="3600" dirty="0">
                <a:ea typeface="Yu Gothic" panose="020B0400000000000000" pitchFamily="34" charset="-128"/>
              </a:rPr>
              <a:t>people are allergic or have </a:t>
            </a:r>
            <a:r>
              <a:rPr lang="en-US" sz="3600" dirty="0" smtClean="0">
                <a:ea typeface="Yu Gothic" panose="020B0400000000000000" pitchFamily="34" charset="-128"/>
              </a:rPr>
              <a:t>an intolerance </a:t>
            </a:r>
            <a:r>
              <a:rPr lang="en-US" sz="3600" dirty="0">
                <a:ea typeface="Yu Gothic" panose="020B0400000000000000" pitchFamily="34" charset="-128"/>
              </a:rPr>
              <a:t>to certain types of foods </a:t>
            </a:r>
            <a:r>
              <a:rPr lang="en-US" sz="3600" dirty="0" smtClean="0">
                <a:ea typeface="Yu Gothic" panose="020B0400000000000000" pitchFamily="34" charset="-128"/>
              </a:rPr>
              <a:t>and become </a:t>
            </a:r>
            <a:r>
              <a:rPr lang="en-US" sz="3600" dirty="0">
                <a:ea typeface="Yu Gothic" panose="020B0400000000000000" pitchFamily="34" charset="-128"/>
              </a:rPr>
              <a:t>ill after eating </a:t>
            </a:r>
            <a:r>
              <a:rPr lang="en-US" sz="3600" dirty="0" smtClean="0">
                <a:ea typeface="Yu Gothic" panose="020B0400000000000000" pitchFamily="34" charset="-128"/>
              </a:rPr>
              <a:t>them These </a:t>
            </a:r>
            <a:r>
              <a:rPr lang="en-US" sz="3600" dirty="0">
                <a:ea typeface="Yu Gothic" panose="020B0400000000000000" pitchFamily="34" charset="-128"/>
              </a:rPr>
              <a:t>foods </a:t>
            </a:r>
            <a:r>
              <a:rPr lang="en-US" sz="3600" dirty="0" smtClean="0">
                <a:ea typeface="Yu Gothic" panose="020B0400000000000000" pitchFamily="34" charset="-128"/>
              </a:rPr>
              <a:t>include: Peanuts, Tree nuts, Eggs, </a:t>
            </a:r>
            <a:r>
              <a:rPr lang="en-US" sz="3600" dirty="0" err="1" smtClean="0">
                <a:ea typeface="Yu Gothic" panose="020B0400000000000000" pitchFamily="34" charset="-128"/>
              </a:rPr>
              <a:t>Shellfis</a:t>
            </a:r>
            <a:r>
              <a:rPr lang="en-US" sz="3600" dirty="0" smtClean="0">
                <a:ea typeface="Yu Gothic" panose="020B0400000000000000" pitchFamily="34" charset="-128"/>
              </a:rPr>
              <a:t>, Cow’s milk, Wheat </a:t>
            </a:r>
            <a:r>
              <a:rPr lang="en-US" sz="3600" dirty="0">
                <a:ea typeface="Yu Gothic" panose="020B0400000000000000" pitchFamily="34" charset="-128"/>
              </a:rPr>
              <a:t>(</a:t>
            </a:r>
            <a:r>
              <a:rPr lang="en-US" sz="3600" dirty="0" smtClean="0">
                <a:ea typeface="Yu Gothic" panose="020B0400000000000000" pitchFamily="34" charset="-128"/>
              </a:rPr>
              <a:t>gluten), Soy.</a:t>
            </a:r>
          </a:p>
          <a:p>
            <a:pPr marL="0" indent="0">
              <a:buNone/>
            </a:pPr>
            <a:r>
              <a:rPr lang="en-US" sz="3600" dirty="0" smtClean="0">
                <a:ea typeface="Yu Gothic" panose="020B0400000000000000" pitchFamily="34" charset="-128"/>
              </a:rPr>
              <a:t>As </a:t>
            </a:r>
            <a:r>
              <a:rPr lang="en-US" sz="3600" dirty="0">
                <a:ea typeface="Yu Gothic" panose="020B0400000000000000" pitchFamily="34" charset="-128"/>
              </a:rPr>
              <a:t>a food handler, you must be careful not </a:t>
            </a:r>
            <a:r>
              <a:rPr lang="en-US" sz="3600" dirty="0" smtClean="0">
                <a:ea typeface="Yu Gothic" panose="020B0400000000000000" pitchFamily="34" charset="-128"/>
              </a:rPr>
              <a:t>to inadvertently </a:t>
            </a:r>
            <a:r>
              <a:rPr lang="en-US" sz="3600" dirty="0">
                <a:ea typeface="Yu Gothic" panose="020B0400000000000000" pitchFamily="34" charset="-128"/>
              </a:rPr>
              <a:t>contaminate food that </a:t>
            </a:r>
            <a:r>
              <a:rPr lang="en-US" sz="3600" dirty="0" smtClean="0">
                <a:ea typeface="Yu Gothic" panose="020B0400000000000000" pitchFamily="34" charset="-128"/>
              </a:rPr>
              <a:t>is supposed </a:t>
            </a:r>
            <a:r>
              <a:rPr lang="en-US" sz="3600" dirty="0">
                <a:ea typeface="Yu Gothic" panose="020B0400000000000000" pitchFamily="34" charset="-128"/>
              </a:rPr>
              <a:t>to be free from </a:t>
            </a:r>
            <a:r>
              <a:rPr lang="en-US" sz="3600" dirty="0" smtClean="0">
                <a:ea typeface="Yu Gothic" panose="020B0400000000000000" pitchFamily="34" charset="-128"/>
              </a:rPr>
              <a:t>allergens. You </a:t>
            </a:r>
            <a:r>
              <a:rPr lang="en-US" sz="3600" dirty="0">
                <a:ea typeface="Yu Gothic" panose="020B0400000000000000" pitchFamily="34" charset="-128"/>
              </a:rPr>
              <a:t>must also be careful to give the </a:t>
            </a:r>
            <a:r>
              <a:rPr lang="en-US" sz="3600" dirty="0" smtClean="0">
                <a:ea typeface="Yu Gothic" panose="020B0400000000000000" pitchFamily="34" charset="-128"/>
              </a:rPr>
              <a:t>right information </a:t>
            </a:r>
            <a:r>
              <a:rPr lang="en-US" sz="3600" dirty="0">
                <a:ea typeface="Yu Gothic" panose="020B0400000000000000" pitchFamily="34" charset="-128"/>
              </a:rPr>
              <a:t>about ingredients to customers </a:t>
            </a:r>
            <a:r>
              <a:rPr lang="en-US" sz="3600" dirty="0" smtClean="0">
                <a:ea typeface="Yu Gothic" panose="020B0400000000000000" pitchFamily="34" charset="-128"/>
              </a:rPr>
              <a:t>who ask</a:t>
            </a:r>
            <a:r>
              <a:rPr lang="en-US" sz="3600" dirty="0">
                <a:ea typeface="Yu Gothic" panose="020B0400000000000000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097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868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Contamination?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103120"/>
            <a:ext cx="9810207" cy="42323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70C0"/>
                </a:solidFill>
              </a:rPr>
              <a:t>People’s lives depend on a </a:t>
            </a:r>
            <a:r>
              <a:rPr lang="en-US" sz="4000" b="1" dirty="0" smtClean="0">
                <a:solidFill>
                  <a:srgbClr val="0070C0"/>
                </a:solidFill>
              </a:rPr>
              <a:t>reliable, safe </a:t>
            </a:r>
            <a:r>
              <a:rPr lang="en-US" sz="4000" b="1" dirty="0" smtClean="0">
                <a:solidFill>
                  <a:srgbClr val="0070C0"/>
                </a:solidFill>
              </a:rPr>
              <a:t>food supply that is free from harmful contamination.</a:t>
            </a:r>
          </a:p>
          <a:p>
            <a:pPr>
              <a:lnSpc>
                <a:spcPct val="100000"/>
              </a:lnSpc>
            </a:pPr>
            <a:r>
              <a:rPr lang="en-US" sz="4000" b="1" i="1" dirty="0" smtClean="0">
                <a:solidFill>
                  <a:srgbClr val="FF0000"/>
                </a:solidFill>
              </a:rPr>
              <a:t>Contamination </a:t>
            </a:r>
            <a:r>
              <a:rPr lang="en-US" sz="4000" b="1" i="1" dirty="0" smtClean="0">
                <a:solidFill>
                  <a:srgbClr val="0070C0"/>
                </a:solidFill>
              </a:rPr>
              <a:t>is the state </a:t>
            </a:r>
            <a:r>
              <a:rPr lang="en-US" sz="4000" b="1" i="1" dirty="0" smtClean="0">
                <a:solidFill>
                  <a:srgbClr val="0070C0"/>
                </a:solidFill>
              </a:rPr>
              <a:t>of  </a:t>
            </a:r>
            <a:r>
              <a:rPr lang="en-US" sz="4000" b="1" dirty="0" smtClean="0">
                <a:solidFill>
                  <a:srgbClr val="0070C0"/>
                </a:solidFill>
              </a:rPr>
              <a:t>being </a:t>
            </a:r>
            <a:r>
              <a:rPr lang="en-US" sz="4000" b="1" dirty="0" smtClean="0">
                <a:solidFill>
                  <a:srgbClr val="0070C0"/>
                </a:solidFill>
              </a:rPr>
              <a:t>impure or unfit for use due to the </a:t>
            </a:r>
            <a:r>
              <a:rPr lang="en-US" sz="4000" b="1" dirty="0" smtClean="0">
                <a:solidFill>
                  <a:srgbClr val="0070C0"/>
                </a:solidFill>
              </a:rPr>
              <a:t>introduction of </a:t>
            </a:r>
            <a:r>
              <a:rPr lang="en-US" sz="4000" b="1" dirty="0" smtClean="0">
                <a:solidFill>
                  <a:srgbClr val="0070C0"/>
                </a:solidFill>
              </a:rPr>
              <a:t>unwholesome or undesirable </a:t>
            </a:r>
            <a:r>
              <a:rPr lang="en-US" sz="4000" b="1" dirty="0" smtClean="0">
                <a:solidFill>
                  <a:srgbClr val="0070C0"/>
                </a:solidFill>
              </a:rPr>
              <a:t>elements.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Contamination of food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738"/>
            <a:ext cx="9494520" cy="48038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Contamination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occurs when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something not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normally found in the food is added.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Contamination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implies the addition is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not intended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or planned. The substance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added may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or may not cause problems. </a:t>
            </a:r>
          </a:p>
          <a:p>
            <a:pPr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8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Contamination of food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9886406" cy="507427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three main ways in which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food can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be contaminated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are: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arenR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Microbial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contamination (includes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bacteria, moulds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viruses)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arenR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Physical contamination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arenR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Chemical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contamination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4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Contamination of food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39624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Microbial </a:t>
            </a:r>
            <a:r>
              <a:rPr lang="en-US" sz="4000" b="1" dirty="0" smtClean="0">
                <a:solidFill>
                  <a:srgbClr val="0070C0"/>
                </a:solidFill>
              </a:rPr>
              <a:t>contamination:</a:t>
            </a:r>
            <a:endParaRPr lang="en-US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b="1" dirty="0" err="1"/>
              <a:t>Mould</a:t>
            </a:r>
            <a:r>
              <a:rPr lang="en-US" sz="3200" dirty="0"/>
              <a:t> often occurs if food is stored at </a:t>
            </a:r>
            <a:r>
              <a:rPr lang="en-US" sz="3200" dirty="0" smtClean="0"/>
              <a:t>the wrong </a:t>
            </a:r>
            <a:r>
              <a:rPr lang="en-US" sz="3200" dirty="0"/>
              <a:t>temperature, at high humidity or </a:t>
            </a:r>
            <a:r>
              <a:rPr lang="en-US" sz="3200" dirty="0" smtClean="0"/>
              <a:t>beyond its </a:t>
            </a:r>
            <a:r>
              <a:rPr lang="en-US" sz="3200" dirty="0"/>
              <a:t>recommended shelf-life.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Viruses </a:t>
            </a:r>
            <a:r>
              <a:rPr lang="en-US" sz="3200" dirty="0"/>
              <a:t>may </a:t>
            </a:r>
            <a:r>
              <a:rPr lang="en-US" sz="3200" dirty="0" smtClean="0"/>
              <a:t>be brought </a:t>
            </a:r>
            <a:r>
              <a:rPr lang="en-US" sz="3200" dirty="0"/>
              <a:t>into food premises on raw foods </a:t>
            </a:r>
            <a:r>
              <a:rPr lang="en-US" sz="3200" dirty="0" smtClean="0"/>
              <a:t>such as </a:t>
            </a:r>
            <a:r>
              <a:rPr lang="en-US" sz="3200" dirty="0"/>
              <a:t>shellfish which have been bought from </a:t>
            </a:r>
            <a:r>
              <a:rPr lang="en-US" sz="3200" dirty="0" smtClean="0"/>
              <a:t>an unapproved </a:t>
            </a:r>
            <a:r>
              <a:rPr lang="en-US" sz="3200" dirty="0"/>
              <a:t>source.</a:t>
            </a:r>
          </a:p>
          <a:p>
            <a:pPr marL="0" indent="0">
              <a:buNone/>
            </a:pPr>
            <a:r>
              <a:rPr lang="en-US" sz="3200" b="1" dirty="0"/>
              <a:t>Bacterial </a:t>
            </a:r>
            <a:r>
              <a:rPr lang="en-US" sz="3200" dirty="0"/>
              <a:t>contamination is the most </a:t>
            </a:r>
            <a:r>
              <a:rPr lang="en-US" sz="3200" dirty="0" smtClean="0"/>
              <a:t>significant in </a:t>
            </a:r>
            <a:r>
              <a:rPr lang="en-US" sz="3200" dirty="0"/>
              <a:t>terms of microbial food poisoning and </a:t>
            </a:r>
            <a:r>
              <a:rPr lang="en-US" sz="3200" dirty="0" smtClean="0"/>
              <a:t>foodborne illnesses.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314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674219"/>
            <a:ext cx="10515600" cy="74245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Bacterial Contamination of food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47" y="1764404"/>
            <a:ext cx="10515600" cy="4906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Bacterial cross-contamination </a:t>
            </a:r>
            <a:r>
              <a:rPr lang="en-US" sz="3200" dirty="0"/>
              <a:t>may </a:t>
            </a:r>
            <a:r>
              <a:rPr lang="en-US" sz="3200" dirty="0" smtClean="0"/>
              <a:t>be defined </a:t>
            </a:r>
            <a:r>
              <a:rPr lang="en-US" sz="3200" dirty="0"/>
              <a:t>as: “the transfer of harmful / </a:t>
            </a:r>
            <a:r>
              <a:rPr lang="en-US" sz="3200" dirty="0" smtClean="0"/>
              <a:t>pathogenic bacteria </a:t>
            </a:r>
            <a:r>
              <a:rPr lang="en-US" sz="3200" dirty="0"/>
              <a:t>from one item / food / surface / </a:t>
            </a:r>
            <a:r>
              <a:rPr lang="en-US" sz="3200" dirty="0" smtClean="0"/>
              <a:t>person to </a:t>
            </a:r>
            <a:r>
              <a:rPr lang="en-US" sz="3200" dirty="0"/>
              <a:t>food.”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Direct </a:t>
            </a:r>
            <a:r>
              <a:rPr lang="en-US" sz="3600" b="1" dirty="0" smtClean="0">
                <a:solidFill>
                  <a:srgbClr val="0070C0"/>
                </a:solidFill>
              </a:rPr>
              <a:t>cross-contamination</a:t>
            </a:r>
            <a:r>
              <a:rPr lang="en-US" sz="3200" b="1" dirty="0" smtClean="0"/>
              <a:t>: </a:t>
            </a:r>
            <a:r>
              <a:rPr lang="en-US" sz="3200" dirty="0" smtClean="0"/>
              <a:t>occurs </a:t>
            </a:r>
            <a:r>
              <a:rPr lang="en-US" sz="3200" dirty="0"/>
              <a:t>in food when there is direct </a:t>
            </a:r>
            <a:r>
              <a:rPr lang="en-US" sz="3200" dirty="0" smtClean="0"/>
              <a:t>contact between </a:t>
            </a:r>
            <a:r>
              <a:rPr lang="en-US" sz="3200" dirty="0"/>
              <a:t>the source of the bacteria and food.</a:t>
            </a:r>
          </a:p>
          <a:p>
            <a:pPr marL="0" indent="0">
              <a:buNone/>
            </a:pPr>
            <a:r>
              <a:rPr lang="en-US" sz="3200" b="1" dirty="0" smtClean="0"/>
              <a:t>Examples </a:t>
            </a:r>
            <a:r>
              <a:rPr lang="en-US" sz="3200" b="1" dirty="0"/>
              <a:t>include: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• Raw meat stored above or in contact with </a:t>
            </a:r>
            <a:r>
              <a:rPr lang="en-US" sz="3200" dirty="0" smtClean="0"/>
              <a:t>cooked meat</a:t>
            </a:r>
            <a:endParaRPr lang="en-US" sz="3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• Raw chicken stored above or in contact </a:t>
            </a:r>
            <a:r>
              <a:rPr lang="en-US" sz="3200" dirty="0" smtClean="0"/>
              <a:t>with coleslaw</a:t>
            </a:r>
            <a:endParaRPr lang="en-US" sz="3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• Food handler sneezing/coughing onto </a:t>
            </a:r>
            <a:r>
              <a:rPr lang="en-US" sz="3200" dirty="0" smtClean="0"/>
              <a:t>food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791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037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+mn-lt"/>
              </a:rPr>
              <a:t>Bacterial Contamination of food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1048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Indirect cross-contamination</a:t>
            </a:r>
            <a:r>
              <a:rPr lang="en-US" sz="2400" b="1" dirty="0" smtClean="0"/>
              <a:t>: </a:t>
            </a:r>
            <a:r>
              <a:rPr lang="en-US" sz="2800" dirty="0" smtClean="0"/>
              <a:t>This occurs when harmful bacteria are transferred from the source to the food via a vehicle.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/>
              <a:t>Examples include: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 Using the same knife/chopping board to slice raw meat and then cooked meat without washing it and disinfecting it between tasks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 Using the same cloth to wash down the raw food preparation area and then the cooked food preparation area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Touching food after blowing your nose, without first washing your </a:t>
            </a:r>
            <a:r>
              <a:rPr lang="en-US" sz="2800" dirty="0" smtClean="0"/>
              <a:t>hands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60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567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Types of Foodborne Illnesses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828800"/>
            <a:ext cx="9510680" cy="450393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600" dirty="0"/>
              <a:t>Most cases of foodborne illness are a </a:t>
            </a:r>
            <a:r>
              <a:rPr lang="en-US" sz="4600" dirty="0" smtClean="0"/>
              <a:t>result of </a:t>
            </a:r>
            <a:r>
              <a:rPr lang="en-US" sz="4600" dirty="0"/>
              <a:t>pathogens in food. </a:t>
            </a:r>
            <a:endParaRPr lang="en-US" sz="46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600" dirty="0" smtClean="0"/>
              <a:t>The pathogens </a:t>
            </a:r>
            <a:r>
              <a:rPr lang="en-US" sz="4600" dirty="0"/>
              <a:t>that cause foodborne illness do </a:t>
            </a:r>
            <a:r>
              <a:rPr lang="en-US" sz="4600" dirty="0" smtClean="0"/>
              <a:t>not necessarily </a:t>
            </a:r>
            <a:r>
              <a:rPr lang="en-US" sz="4600" dirty="0"/>
              <a:t>cause undesirable changes in food.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600" dirty="0"/>
              <a:t>Many times, pathogens cause a food to </a:t>
            </a:r>
            <a:r>
              <a:rPr lang="en-US" sz="4600" dirty="0" smtClean="0"/>
              <a:t>be unsafe </a:t>
            </a:r>
            <a:r>
              <a:rPr lang="en-US" sz="4600" dirty="0"/>
              <a:t>to eat before there are any visible </a:t>
            </a:r>
            <a:r>
              <a:rPr lang="en-US" sz="4600" dirty="0" smtClean="0"/>
              <a:t>signs of </a:t>
            </a:r>
            <a:r>
              <a:rPr lang="en-US" sz="4600" dirty="0"/>
              <a:t>spoilage. Pathogens can cause illness in </a:t>
            </a:r>
            <a:r>
              <a:rPr lang="en-US" sz="4600" dirty="0" smtClean="0"/>
              <a:t>one of </a:t>
            </a:r>
            <a:r>
              <a:rPr lang="en-US" sz="4600" dirty="0"/>
              <a:t>two ways</a:t>
            </a:r>
            <a:r>
              <a:rPr lang="en-US" sz="4600" dirty="0" smtClean="0"/>
              <a:t>: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1) Food Intoxication </a:t>
            </a:r>
          </a:p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2) Foodborne infections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8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3751</TotalTime>
  <Words>1192</Words>
  <Application>Microsoft Office PowerPoint</Application>
  <PresentationFormat>Custom</PresentationFormat>
  <Paragraphs>175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Retrospect</vt:lpstr>
      <vt:lpstr>Food Contamination</vt:lpstr>
      <vt:lpstr>Food Contamination</vt:lpstr>
      <vt:lpstr>What is Contamination?</vt:lpstr>
      <vt:lpstr>Contamination of food</vt:lpstr>
      <vt:lpstr>Contamination of food</vt:lpstr>
      <vt:lpstr>Contamination of food</vt:lpstr>
      <vt:lpstr>Bacterial Contamination of food</vt:lpstr>
      <vt:lpstr>Bacterial Contamination of food</vt:lpstr>
      <vt:lpstr>Types of Foodborne Illnesses</vt:lpstr>
      <vt:lpstr>Toxicoinfections (Food Intoxication)</vt:lpstr>
      <vt:lpstr>TOXICOINFECTIOUS BACTERIA (Food Intoxication)</vt:lpstr>
      <vt:lpstr>Food Intoxication</vt:lpstr>
      <vt:lpstr>foodborne Infections  (invasive Infections)</vt:lpstr>
      <vt:lpstr>INVASIVE INFECTIONS (Foodborne Infections)</vt:lpstr>
      <vt:lpstr>INVASIVE INFECTIONS (Foodborne Infections)</vt:lpstr>
      <vt:lpstr>Chemical Contamination of Food</vt:lpstr>
      <vt:lpstr>Growth Factors for Microorganisms</vt:lpstr>
      <vt:lpstr>Destruction of Microorganisms</vt:lpstr>
      <vt:lpstr>Destruction of Microorganisms</vt:lpstr>
      <vt:lpstr>Destruction of Microorganisms</vt:lpstr>
      <vt:lpstr>Chemical Hazards</vt:lpstr>
      <vt:lpstr>Classes of Chemical Residues</vt:lpstr>
      <vt:lpstr>Naturally Occurring Chemical substances</vt:lpstr>
      <vt:lpstr>Physical Contamination</vt:lpstr>
      <vt:lpstr>SOURCES OF CONTAMINATION</vt:lpstr>
      <vt:lpstr>Allergens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sireen</dc:creator>
  <cp:lastModifiedBy>L.C</cp:lastModifiedBy>
  <cp:revision>36</cp:revision>
  <dcterms:created xsi:type="dcterms:W3CDTF">2016-02-14T12:17:39Z</dcterms:created>
  <dcterms:modified xsi:type="dcterms:W3CDTF">2016-02-20T22:52:32Z</dcterms:modified>
</cp:coreProperties>
</file>