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92" r:id="rId3"/>
    <p:sldId id="293" r:id="rId4"/>
    <p:sldId id="262" r:id="rId5"/>
    <p:sldId id="258" r:id="rId6"/>
    <p:sldId id="298" r:id="rId7"/>
    <p:sldId id="295" r:id="rId8"/>
    <p:sldId id="296" r:id="rId9"/>
    <p:sldId id="297" r:id="rId10"/>
    <p:sldId id="264" r:id="rId11"/>
    <p:sldId id="266" r:id="rId12"/>
    <p:sldId id="265" r:id="rId13"/>
    <p:sldId id="270" r:id="rId14"/>
    <p:sldId id="271" r:id="rId15"/>
    <p:sldId id="272" r:id="rId16"/>
    <p:sldId id="288" r:id="rId17"/>
    <p:sldId id="300" r:id="rId18"/>
    <p:sldId id="279" r:id="rId19"/>
    <p:sldId id="301" r:id="rId20"/>
    <p:sldId id="281" r:id="rId21"/>
    <p:sldId id="289" r:id="rId22"/>
    <p:sldId id="282" r:id="rId23"/>
    <p:sldId id="283" r:id="rId24"/>
    <p:sldId id="284" r:id="rId25"/>
    <p:sldId id="285" r:id="rId26"/>
    <p:sldId id="290" r:id="rId27"/>
    <p:sldId id="29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F4F4"/>
    <a:srgbClr val="6BFDEC"/>
    <a:srgbClr val="FF5050"/>
    <a:srgbClr val="98EA2A"/>
    <a:srgbClr val="FF3737"/>
    <a:srgbClr val="4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DD00F-0DF9-4CB9-82EA-C74A6ED626FD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9F784-DD51-48A9-BC59-1F764F6F7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CD047-1EF5-48F4-8F6F-141E1D519AF0}" type="slidenum">
              <a:rPr lang="en-US"/>
              <a:pPr/>
              <a:t>4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47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A677A-D041-4BF4-92D3-82F2B57624DE}" type="slidenum">
              <a:rPr lang="en-US"/>
              <a:pPr/>
              <a:t>15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54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3836E-656A-4B79-88BE-6FEFA0415E5B}" type="slidenum">
              <a:rPr lang="en-US"/>
              <a:pPr/>
              <a:t>17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0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90AA0-4644-4D9A-AB62-72502D94A47E}" type="slidenum">
              <a:rPr lang="en-US"/>
              <a:pPr/>
              <a:t>6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5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7B204-5293-4665-8938-B9D1BFFD1CC8}" type="slidenum">
              <a:rPr lang="en-US"/>
              <a:pPr/>
              <a:t>7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9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7B204-5293-4665-8938-B9D1BFFD1CC8}" type="slidenum">
              <a:rPr lang="en-US"/>
              <a:pPr/>
              <a:t>8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7B204-5293-4665-8938-B9D1BFFD1CC8}" type="slidenum">
              <a:rPr lang="en-US"/>
              <a:pPr/>
              <a:t>9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6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54137-2993-41DD-B8AF-013BE5BF0575}" type="slidenum">
              <a:rPr lang="en-US"/>
              <a:pPr/>
              <a:t>10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01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95276-7260-42F2-B85C-B4F033B8B076}" type="slidenum">
              <a:rPr lang="en-US"/>
              <a:pPr/>
              <a:t>11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37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685CD-AE58-43C5-B8DD-3D11C597A68A}" type="slidenum">
              <a:rPr lang="en-US"/>
              <a:pPr/>
              <a:t>12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17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8002D-7C75-4AC4-A00B-E5D0B5A9BEE7}" type="slidenum">
              <a:rPr lang="en-US"/>
              <a:pPr/>
              <a:t>13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4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107696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066800"/>
            <a:ext cx="5300133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4534" y="1066800"/>
            <a:ext cx="5300133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11200" y="6172200"/>
            <a:ext cx="538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2007 Prentice Hall, Inc.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4400" y="6172200"/>
            <a:ext cx="2946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1–</a:t>
            </a:r>
            <a:fld id="{7F5F9524-48B8-470B-8CF2-491D2AC8D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2028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31" y="983255"/>
            <a:ext cx="7924651" cy="2270673"/>
          </a:xfrm>
        </p:spPr>
        <p:txBody>
          <a:bodyPr/>
          <a:lstStyle/>
          <a:p>
            <a:r>
              <a:rPr lang="en-US" sz="8800" b="1" dirty="0" smtClean="0">
                <a:solidFill>
                  <a:srgbClr val="FFFF00"/>
                </a:solidFill>
              </a:rPr>
              <a:t>Health Management</a:t>
            </a:r>
            <a:endParaRPr lang="en-US" sz="8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7378" y="4314422"/>
            <a:ext cx="6533732" cy="181592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Dr</a:t>
            </a:r>
            <a:r>
              <a:rPr lang="en-US" sz="2800" b="1" dirty="0">
                <a:solidFill>
                  <a:schemeClr val="tx1"/>
                </a:solidFill>
              </a:rPr>
              <a:t>. Sireen Alkhaldi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DrPH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Community </a:t>
            </a:r>
            <a:r>
              <a:rPr lang="en-US" sz="2800" b="1" dirty="0" smtClean="0">
                <a:solidFill>
                  <a:schemeClr val="tx1"/>
                </a:solidFill>
              </a:rPr>
              <a:t>Medicine</a:t>
            </a: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Faculty of Medicine, The University of Jordan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First Semester </a:t>
            </a:r>
            <a:r>
              <a:rPr lang="en-US" sz="2800" b="1" dirty="0" smtClean="0">
                <a:solidFill>
                  <a:schemeClr val="tx1"/>
                </a:solidFill>
              </a:rPr>
              <a:t>2015 </a:t>
            </a:r>
            <a:r>
              <a:rPr lang="en-US" sz="2800" b="1" dirty="0">
                <a:solidFill>
                  <a:schemeClr val="tx1"/>
                </a:solidFill>
              </a:rPr>
              <a:t>/ </a:t>
            </a:r>
            <a:r>
              <a:rPr lang="en-US" sz="2800" b="1" dirty="0" smtClean="0">
                <a:solidFill>
                  <a:schemeClr val="tx1"/>
                </a:solidFill>
              </a:rPr>
              <a:t>2016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312" y="2524837"/>
            <a:ext cx="3362166" cy="413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FFFF00"/>
                </a:solidFill>
              </a:rPr>
              <a:t>Who Are Managers?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935" y="1763096"/>
            <a:ext cx="7369935" cy="1244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A manager is:</a:t>
            </a:r>
            <a:endParaRPr lang="en-US" sz="3600" b="1" dirty="0"/>
          </a:p>
          <a:p>
            <a:pPr lvl="1"/>
            <a:r>
              <a:rPr lang="en-US" sz="4000" b="1" dirty="0"/>
              <a:t>Someone who coordinates and oversees the work of other people so that organizational goals can be accomplished. </a:t>
            </a:r>
          </a:p>
        </p:txBody>
      </p:sp>
      <p:pic>
        <p:nvPicPr>
          <p:cNvPr id="132100" name="Picture 4" descr="PE01561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0290" y="3853042"/>
            <a:ext cx="4114800" cy="273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05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4" name="Rectangle 42"/>
          <p:cNvSpPr>
            <a:spLocks noGrp="1" noChangeArrowheads="1"/>
          </p:cNvSpPr>
          <p:nvPr>
            <p:ph type="title"/>
          </p:nvPr>
        </p:nvSpPr>
        <p:spPr>
          <a:xfrm>
            <a:off x="2214293" y="363071"/>
            <a:ext cx="8077200" cy="556185"/>
          </a:xfrm>
        </p:spPr>
        <p:txBody>
          <a:bodyPr/>
          <a:lstStyle/>
          <a:p>
            <a:pPr marL="1376363" indent="-1376363"/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4400" b="1" dirty="0">
                <a:solidFill>
                  <a:srgbClr val="FFFF00"/>
                </a:solidFill>
              </a:rPr>
              <a:t>Managerial Levels</a:t>
            </a:r>
          </a:p>
        </p:txBody>
      </p:sp>
      <p:pic>
        <p:nvPicPr>
          <p:cNvPr id="13359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6431" y="1465729"/>
            <a:ext cx="8816050" cy="519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633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88642" y="188259"/>
            <a:ext cx="9162192" cy="470647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Levels of Managers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189" y="1331260"/>
            <a:ext cx="10292681" cy="580912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500" b="1" dirty="0"/>
              <a:t>First-line Managers</a:t>
            </a:r>
          </a:p>
          <a:p>
            <a:pPr lvl="1"/>
            <a:r>
              <a:rPr lang="en-US" sz="2800" b="1" dirty="0"/>
              <a:t>Individuals who manage the work of non-managerial </a:t>
            </a:r>
            <a:r>
              <a:rPr lang="en-US" sz="2800" b="1" dirty="0" smtClean="0"/>
              <a:t>employees (e.g. team leaders, supervisors of units).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b="1" dirty="0" smtClean="0"/>
              <a:t>Middle Managers</a:t>
            </a:r>
          </a:p>
          <a:p>
            <a:pPr lvl="1"/>
            <a:r>
              <a:rPr lang="en-US" sz="2800" b="1" dirty="0" smtClean="0"/>
              <a:t>Individuals </a:t>
            </a:r>
            <a:r>
              <a:rPr lang="en-US" sz="2800" b="1" dirty="0"/>
              <a:t>who manage the work of first-line managers</a:t>
            </a:r>
            <a:r>
              <a:rPr lang="en-US" sz="2800" b="1" dirty="0" smtClean="0"/>
              <a:t>. They are in charge of large departments or divisions consisting of several smaller work units (e.g. Head of department in hospitals and regional managers). </a:t>
            </a:r>
            <a:endParaRPr lang="en-US" sz="2800" b="1" dirty="0"/>
          </a:p>
          <a:p>
            <a:pPr marL="51435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3200" b="1" dirty="0"/>
              <a:t>Top Managers</a:t>
            </a:r>
          </a:p>
          <a:p>
            <a:pPr lvl="1"/>
            <a:r>
              <a:rPr lang="en-US" sz="2800" b="1" dirty="0"/>
              <a:t>Individuals who are responsible for making organization-wide decisions and establishing plans and goals that affect the entire organization</a:t>
            </a:r>
            <a:r>
              <a:rPr lang="en-US" sz="2800" b="1" dirty="0" smtClean="0"/>
              <a:t>. Job titles at this level are: </a:t>
            </a:r>
            <a:r>
              <a:rPr lang="en-US" sz="2800" b="1" i="1" dirty="0" smtClean="0"/>
              <a:t>chief executive officer (CEO), chief operating officer, president, and vice president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60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362565"/>
            <a:ext cx="9404723" cy="732138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</a:rPr>
              <a:t>What Do Managers Do?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7873" y="1455313"/>
            <a:ext cx="9325378" cy="5177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45E838"/>
                </a:solidFill>
              </a:rPr>
              <a:t>Managerial Skills</a:t>
            </a:r>
            <a:endParaRPr lang="en-US" sz="1050" b="1" dirty="0">
              <a:solidFill>
                <a:srgbClr val="45E838"/>
              </a:solidFill>
            </a:endParaRPr>
          </a:p>
          <a:p>
            <a:pPr marL="798512" lvl="1" indent="-457200">
              <a:buFont typeface="+mj-lt"/>
              <a:buAutoNum type="arabicParenR"/>
            </a:pPr>
            <a:r>
              <a:rPr lang="en-US" sz="2400" b="1" dirty="0" smtClean="0">
                <a:solidFill>
                  <a:srgbClr val="FF0000"/>
                </a:solidFill>
              </a:rPr>
              <a:t>Technical </a:t>
            </a:r>
            <a:r>
              <a:rPr lang="en-US" sz="2400" b="1" dirty="0">
                <a:solidFill>
                  <a:srgbClr val="FF0000"/>
                </a:solidFill>
              </a:rPr>
              <a:t>skills</a:t>
            </a:r>
          </a:p>
          <a:p>
            <a:pPr marL="739775" lvl="2" indent="0">
              <a:buNone/>
            </a:pPr>
            <a:r>
              <a:rPr lang="en-US" sz="2400" b="1" dirty="0"/>
              <a:t>The ability to use Knowledge and proficiency or expertise in a specific field</a:t>
            </a:r>
          </a:p>
          <a:p>
            <a:pPr marL="798512" lvl="1" indent="-457200">
              <a:buFont typeface="+mj-lt"/>
              <a:buAutoNum type="arabicParenR"/>
            </a:pPr>
            <a:r>
              <a:rPr lang="en-US" sz="2400" b="1" dirty="0">
                <a:solidFill>
                  <a:srgbClr val="FF0000"/>
                </a:solidFill>
              </a:rPr>
              <a:t>Human skills</a:t>
            </a:r>
          </a:p>
          <a:p>
            <a:pPr marL="739775" lvl="2" indent="0">
              <a:buNone/>
            </a:pPr>
            <a:r>
              <a:rPr lang="en-US" sz="2400" b="1" dirty="0"/>
              <a:t>The ability to work well with other people (with trust and enthusiasm), and empathize with the emotions and feelings of others (emotional intelligence).  </a:t>
            </a:r>
          </a:p>
          <a:p>
            <a:pPr marL="798512" lvl="1" indent="-457200">
              <a:buFont typeface="+mj-lt"/>
              <a:buAutoNum type="arabicParenR"/>
            </a:pPr>
            <a:r>
              <a:rPr lang="en-US" sz="2400" b="1" dirty="0">
                <a:solidFill>
                  <a:srgbClr val="FF0000"/>
                </a:solidFill>
              </a:rPr>
              <a:t>Conceptual skills</a:t>
            </a:r>
          </a:p>
          <a:p>
            <a:pPr marL="739775" lvl="2" indent="0">
              <a:buNone/>
            </a:pPr>
            <a:r>
              <a:rPr lang="en-US" sz="2400" b="1" dirty="0"/>
              <a:t>The ability to think analytically </a:t>
            </a:r>
            <a:r>
              <a:rPr lang="en-US" sz="2400" b="1" dirty="0" smtClean="0"/>
              <a:t>about complex </a:t>
            </a:r>
            <a:r>
              <a:rPr lang="en-US" sz="2400" b="1" dirty="0"/>
              <a:t>situations concerning the organization, to solve problems.</a:t>
            </a:r>
          </a:p>
        </p:txBody>
      </p:sp>
    </p:spTree>
    <p:extLst>
      <p:ext uri="{BB962C8B-B14F-4D97-AF65-F5344CB8AC3E}">
        <p14:creationId xmlns:p14="http://schemas.microsoft.com/office/powerpoint/2010/main" val="37180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0" y="566669"/>
            <a:ext cx="11209166" cy="62011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3AF4F4"/>
                </a:solidFill>
              </a:rPr>
              <a:t>Examples of Conceptual skills:</a:t>
            </a:r>
          </a:p>
          <a:p>
            <a:pPr lvl="1">
              <a:spcBef>
                <a:spcPts val="600"/>
              </a:spcBef>
            </a:pPr>
            <a:r>
              <a:rPr lang="en-US" sz="2400" b="1" dirty="0"/>
              <a:t>a manager conducts an analysis of the best way to provide a service</a:t>
            </a:r>
          </a:p>
          <a:p>
            <a:pPr lvl="1">
              <a:spcBef>
                <a:spcPts val="600"/>
              </a:spcBef>
            </a:pPr>
            <a:r>
              <a:rPr lang="en-US" sz="2400" b="1" dirty="0"/>
              <a:t>a manager determines a strategy to reduce patient complaints regarding food service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3AF4F4"/>
                </a:solidFill>
              </a:rPr>
              <a:t>Examples of Technical skills:</a:t>
            </a:r>
          </a:p>
          <a:p>
            <a:pPr lvl="1">
              <a:spcBef>
                <a:spcPts val="600"/>
              </a:spcBef>
            </a:pPr>
            <a:r>
              <a:rPr lang="en-US" sz="2400" b="1" dirty="0"/>
              <a:t>a manager develops and implements a new incentive compensation program for staff</a:t>
            </a:r>
          </a:p>
          <a:p>
            <a:pPr lvl="1">
              <a:spcBef>
                <a:spcPts val="600"/>
              </a:spcBef>
            </a:pPr>
            <a:r>
              <a:rPr lang="en-US" sz="2400" b="1" dirty="0"/>
              <a:t>a manager designs and implements modifications to a computer-based </a:t>
            </a:r>
            <a:r>
              <a:rPr lang="en-US" sz="2400" b="1" dirty="0" smtClean="0"/>
              <a:t>medical records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3AF4F4"/>
                </a:solidFill>
              </a:rPr>
              <a:t>Examples of Human skills: </a:t>
            </a:r>
          </a:p>
          <a:p>
            <a:pPr lvl="1">
              <a:spcBef>
                <a:spcPts val="600"/>
              </a:spcBef>
            </a:pPr>
            <a:r>
              <a:rPr lang="en-US" sz="2400" b="1" dirty="0"/>
              <a:t>a manager counsels an employee whose performance is below expectation</a:t>
            </a:r>
          </a:p>
          <a:p>
            <a:pPr lvl="1">
              <a:spcBef>
                <a:spcPts val="600"/>
              </a:spcBef>
            </a:pPr>
            <a:r>
              <a:rPr lang="en-US" sz="2400" b="1" dirty="0"/>
              <a:t>a manger communicates to subordinates the desired performance level for a service for the next fiscal year</a:t>
            </a:r>
          </a:p>
          <a:p>
            <a:pPr lvl="1">
              <a:spcBef>
                <a:spcPts val="600"/>
              </a:spcBef>
            </a:pPr>
            <a:endParaRPr lang="en-US" sz="2400" b="1" dirty="0" smtClean="0"/>
          </a:p>
          <a:p>
            <a:pPr marL="341312" lvl="1" indent="0">
              <a:buNone/>
            </a:pPr>
            <a:endParaRPr lang="en-US" sz="2400" b="1" dirty="0">
              <a:latin typeface="Palatino Linotype" pitchFamily="18" charset="0"/>
            </a:endParaRPr>
          </a:p>
          <a:p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1DA76B2C-A20B-4597-B903-94F49C0896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8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96" y="621903"/>
            <a:ext cx="9942751" cy="830997"/>
          </a:xfrm>
        </p:spPr>
        <p:txBody>
          <a:bodyPr/>
          <a:lstStyle/>
          <a:p>
            <a:pPr marL="1376363" indent="-1376363"/>
            <a:r>
              <a:rPr lang="en-US" sz="3600" b="1" dirty="0" smtClean="0">
                <a:solidFill>
                  <a:srgbClr val="FFFF00"/>
                </a:solidFill>
              </a:rPr>
              <a:t>Skills </a:t>
            </a:r>
            <a:r>
              <a:rPr lang="en-US" sz="3600" b="1" dirty="0">
                <a:solidFill>
                  <a:srgbClr val="FFFF00"/>
                </a:solidFill>
              </a:rPr>
              <a:t>Needed at Different Management Levels</a:t>
            </a: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8775" y="2471032"/>
            <a:ext cx="10169179" cy="380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431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47" y="515156"/>
            <a:ext cx="9404723" cy="953036"/>
          </a:xfrm>
        </p:spPr>
        <p:txBody>
          <a:bodyPr/>
          <a:lstStyle/>
          <a:p>
            <a:r>
              <a:rPr lang="en-US" sz="4400" b="1" dirty="0" smtClean="0">
                <a:solidFill>
                  <a:srgbClr val="98EA2A"/>
                </a:solidFill>
              </a:rPr>
              <a:t>Functions of Management</a:t>
            </a:r>
            <a:endParaRPr lang="en-US" sz="4400" b="1" dirty="0">
              <a:solidFill>
                <a:srgbClr val="98EA2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2125013"/>
            <a:ext cx="10444766" cy="458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Four </a:t>
            </a:r>
            <a:r>
              <a:rPr lang="en-US" sz="4000" b="1" dirty="0" smtClean="0">
                <a:solidFill>
                  <a:srgbClr val="FF3737"/>
                </a:solidFill>
              </a:rPr>
              <a:t>functions </a:t>
            </a:r>
            <a:r>
              <a:rPr lang="en-US" sz="4000" b="1" dirty="0" smtClean="0"/>
              <a:t>of Management: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4000" b="1" dirty="0" smtClean="0"/>
              <a:t>Planning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4000" b="1" dirty="0" smtClean="0"/>
              <a:t>Organizing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4000" b="1" dirty="0" smtClean="0"/>
              <a:t>Leading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4000" b="1" dirty="0" smtClean="0"/>
              <a:t>Controlling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35464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3334" y="657862"/>
            <a:ext cx="6605789" cy="366713"/>
          </a:xfrm>
        </p:spPr>
        <p:txBody>
          <a:bodyPr/>
          <a:lstStyle/>
          <a:p>
            <a:pPr marL="1376363" indent="-1376363"/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4400" b="1" dirty="0">
                <a:solidFill>
                  <a:srgbClr val="FFFF00"/>
                </a:solidFill>
              </a:rPr>
              <a:t>Management Functions</a:t>
            </a:r>
          </a:p>
        </p:txBody>
      </p:sp>
      <p:pic>
        <p:nvPicPr>
          <p:cNvPr id="983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1440" y="2511380"/>
            <a:ext cx="11219850" cy="394698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689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462" y="236483"/>
            <a:ext cx="9014138" cy="882869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98EA2A"/>
                </a:solidFill>
              </a:rPr>
              <a:t>Planning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837" y="1418898"/>
            <a:ext cx="10551587" cy="5439102"/>
          </a:xfrm>
        </p:spPr>
        <p:txBody>
          <a:bodyPr>
            <a:normAutofit lnSpcReduction="10000"/>
          </a:bodyPr>
          <a:lstStyle/>
          <a:p>
            <a:pPr marL="341312" lvl="1" indent="0">
              <a:spcBef>
                <a:spcPts val="1200"/>
              </a:spcBef>
              <a:buNone/>
              <a:defRPr/>
            </a:pPr>
            <a:r>
              <a:rPr lang="en-US" sz="3600" b="1" dirty="0" smtClean="0">
                <a:solidFill>
                  <a:srgbClr val="FF5050"/>
                </a:solidFill>
              </a:rPr>
              <a:t>Planning</a:t>
            </a:r>
            <a:r>
              <a:rPr lang="en-US" sz="3200" b="1" dirty="0" smtClean="0"/>
              <a:t> </a:t>
            </a:r>
            <a:r>
              <a:rPr lang="en-US" sz="2800" b="1" dirty="0" smtClean="0">
                <a:latin typeface="+mn-lt"/>
              </a:rPr>
              <a:t>is Defining </a:t>
            </a:r>
            <a:r>
              <a:rPr lang="en-US" sz="2800" b="1" dirty="0">
                <a:latin typeface="+mn-lt"/>
              </a:rPr>
              <a:t>goals and performance objectives, and determine what actions should be taken to accomplish these goals (strategies). </a:t>
            </a:r>
          </a:p>
          <a:p>
            <a:pPr marL="341312" lvl="1" indent="0">
              <a:spcBef>
                <a:spcPts val="1200"/>
              </a:spcBef>
              <a:buNone/>
              <a:defRPr/>
            </a:pPr>
            <a:endParaRPr lang="en-US" altLang="en-US" sz="1200" b="1" dirty="0" smtClean="0">
              <a:latin typeface="+mn-lt"/>
            </a:endParaRPr>
          </a:p>
          <a:p>
            <a:pPr marL="341312" lvl="1" indent="0">
              <a:spcBef>
                <a:spcPts val="1200"/>
              </a:spcBef>
              <a:buNone/>
              <a:defRPr/>
            </a:pPr>
            <a:r>
              <a:rPr lang="en-US" altLang="en-US" sz="3200" b="1" dirty="0" smtClean="0"/>
              <a:t>Planning </a:t>
            </a:r>
            <a:r>
              <a:rPr lang="en-US" altLang="en-US" sz="3200" b="1" dirty="0"/>
              <a:t>involves two important </a:t>
            </a:r>
            <a:r>
              <a:rPr lang="en-US" altLang="en-US" sz="3200" b="1" dirty="0" smtClean="0"/>
              <a:t>aspects:</a:t>
            </a:r>
          </a:p>
          <a:p>
            <a:pPr marL="341312" lvl="1" indent="0">
              <a:spcBef>
                <a:spcPts val="1200"/>
              </a:spcBef>
              <a:buNone/>
              <a:defRPr/>
            </a:pPr>
            <a:r>
              <a:rPr lang="en-US" altLang="en-US" sz="3200" b="1" dirty="0" smtClean="0">
                <a:solidFill>
                  <a:srgbClr val="98EA2A"/>
                </a:solidFill>
              </a:rPr>
              <a:t>Setting goals </a:t>
            </a:r>
            <a:r>
              <a:rPr lang="en-US" altLang="en-US" sz="3200" b="1" dirty="0" smtClean="0"/>
              <a:t>and </a:t>
            </a:r>
            <a:r>
              <a:rPr lang="en-US" altLang="en-US" sz="3200" b="1" dirty="0" smtClean="0">
                <a:solidFill>
                  <a:srgbClr val="98EA2A"/>
                </a:solidFill>
              </a:rPr>
              <a:t>Developing Plans</a:t>
            </a:r>
            <a:endParaRPr lang="en-US" altLang="en-US" sz="3200" b="1" dirty="0">
              <a:solidFill>
                <a:srgbClr val="98EA2A"/>
              </a:solidFill>
            </a:endParaRPr>
          </a:p>
          <a:p>
            <a:pPr marL="457200" lvl="1" indent="0" eaLnBrk="1" hangingPunct="1">
              <a:spcBef>
                <a:spcPts val="1200"/>
              </a:spcBef>
              <a:buNone/>
              <a:defRPr/>
            </a:pPr>
            <a:r>
              <a:rPr lang="en-US" altLang="en-US" sz="2800" b="1" dirty="0" smtClean="0"/>
              <a:t>1. Setting </a:t>
            </a:r>
            <a:r>
              <a:rPr lang="en-US" altLang="en-US" sz="2800" b="1" dirty="0" smtClean="0">
                <a:solidFill>
                  <a:srgbClr val="FF5050"/>
                </a:solidFill>
              </a:rPr>
              <a:t>Goals (general)</a:t>
            </a:r>
            <a:r>
              <a:rPr lang="en-US" altLang="en-US" sz="2800" b="1" dirty="0" smtClean="0">
                <a:solidFill>
                  <a:srgbClr val="FF3737"/>
                </a:solidFill>
              </a:rPr>
              <a:t> </a:t>
            </a:r>
            <a:r>
              <a:rPr lang="en-US" altLang="en-US" sz="2800" b="1" dirty="0" smtClean="0"/>
              <a:t>and </a:t>
            </a:r>
            <a:r>
              <a:rPr lang="en-US" altLang="en-US" sz="2800" b="1" dirty="0" smtClean="0">
                <a:solidFill>
                  <a:srgbClr val="FF5050"/>
                </a:solidFill>
              </a:rPr>
              <a:t>Objectives (specific)</a:t>
            </a:r>
            <a:r>
              <a:rPr lang="en-US" altLang="en-US" sz="2800" b="1" dirty="0" smtClean="0"/>
              <a:t>:</a:t>
            </a:r>
          </a:p>
          <a:p>
            <a:pPr lvl="2" eaLnBrk="1" hangingPunct="1">
              <a:defRPr/>
            </a:pPr>
            <a:r>
              <a:rPr lang="en-US" altLang="en-US" sz="2800" b="1" dirty="0" smtClean="0"/>
              <a:t>Desired outcomes for all levels in the organization: individuals, groups, or entire organizations</a:t>
            </a:r>
          </a:p>
          <a:p>
            <a:pPr lvl="2" eaLnBrk="1" hangingPunct="1">
              <a:defRPr/>
            </a:pPr>
            <a:r>
              <a:rPr lang="en-US" altLang="en-US" sz="2800" b="1" dirty="0" smtClean="0"/>
              <a:t>Provide direction and evaluation performance criteria</a:t>
            </a:r>
          </a:p>
          <a:p>
            <a:pPr marL="1428750" lvl="2" indent="-514350" eaLnBrk="1" hangingPunct="1">
              <a:buAutoNum type="arabicPeriod"/>
              <a:defRPr/>
            </a:pPr>
            <a:endParaRPr lang="en-US" altLang="en-US" sz="2800" b="1" dirty="0" smtClean="0"/>
          </a:p>
          <a:p>
            <a:pPr marL="914400" lvl="2" indent="0" eaLnBrk="1" hangingPunct="1">
              <a:buNone/>
              <a:defRPr/>
            </a:pPr>
            <a:endParaRPr lang="en-US" altLang="en-US" sz="2400" b="1" dirty="0" smtClean="0"/>
          </a:p>
          <a:p>
            <a:pPr marL="457200" lvl="1" indent="0" eaLnBrk="1" hangingPunct="1">
              <a:spcBef>
                <a:spcPts val="1800"/>
              </a:spcBef>
              <a:buNone/>
              <a:defRPr/>
            </a:pPr>
            <a:endParaRPr lang="en-US" altLang="en-US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462" y="236483"/>
            <a:ext cx="9014138" cy="882869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98EA2A"/>
                </a:solidFill>
              </a:rPr>
              <a:t>Planning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7882" y="1896034"/>
            <a:ext cx="8579224" cy="4625789"/>
          </a:xfrm>
        </p:spPr>
        <p:txBody>
          <a:bodyPr>
            <a:normAutofit/>
          </a:bodyPr>
          <a:lstStyle/>
          <a:p>
            <a:pPr marL="914400" lvl="2" indent="0" eaLnBrk="1" hangingPunct="1">
              <a:spcBef>
                <a:spcPts val="1800"/>
              </a:spcBef>
              <a:buNone/>
              <a:defRPr/>
            </a:pPr>
            <a:r>
              <a:rPr lang="en-US" altLang="en-US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Examples</a:t>
            </a:r>
            <a:r>
              <a:rPr lang="en-US" altLang="en-US" sz="2800" b="1" dirty="0" smtClean="0"/>
              <a:t> for business </a:t>
            </a:r>
            <a:r>
              <a:rPr lang="en-US" altLang="en-US" sz="2800" b="1" dirty="0" smtClean="0">
                <a:solidFill>
                  <a:srgbClr val="FF5050"/>
                </a:solidFill>
              </a:rPr>
              <a:t>goals</a:t>
            </a:r>
            <a:r>
              <a:rPr lang="en-US" altLang="en-US" sz="2800" b="1" dirty="0" smtClean="0"/>
              <a:t> and </a:t>
            </a:r>
            <a:r>
              <a:rPr lang="en-US" altLang="en-US" sz="2800" b="1" dirty="0" smtClean="0">
                <a:solidFill>
                  <a:srgbClr val="FF5050"/>
                </a:solidFill>
              </a:rPr>
              <a:t>objectives</a:t>
            </a:r>
            <a:r>
              <a:rPr lang="en-US" altLang="en-US" sz="2800" b="1" dirty="0" smtClean="0"/>
              <a:t> may include:</a:t>
            </a:r>
          </a:p>
          <a:p>
            <a:pPr marL="1428750" lvl="2" indent="-514350" eaLnBrk="1" hangingPunct="1">
              <a:buAutoNum type="arabicPeriod"/>
              <a:defRPr/>
            </a:pPr>
            <a:r>
              <a:rPr lang="en-US" altLang="en-US" sz="2800" b="1" dirty="0" smtClean="0"/>
              <a:t>A certain level of profit</a:t>
            </a:r>
          </a:p>
          <a:p>
            <a:pPr marL="1428750" lvl="2" indent="-514350" eaLnBrk="1" hangingPunct="1">
              <a:buAutoNum type="arabicPeriod"/>
              <a:defRPr/>
            </a:pPr>
            <a:r>
              <a:rPr lang="en-US" altLang="en-US" sz="2800" b="1" dirty="0" smtClean="0"/>
              <a:t>Gaining or holding a specific share of the market</a:t>
            </a:r>
          </a:p>
          <a:p>
            <a:pPr marL="1428750" lvl="2" indent="-514350" eaLnBrk="1" hangingPunct="1">
              <a:buAutoNum type="arabicPeriod"/>
              <a:defRPr/>
            </a:pPr>
            <a:r>
              <a:rPr lang="en-US" altLang="en-US" sz="2800" b="1" dirty="0" smtClean="0"/>
              <a:t>Recruiting a high-quality workforce</a:t>
            </a:r>
          </a:p>
          <a:p>
            <a:pPr marL="1428750" lvl="2" indent="-514350" eaLnBrk="1" hangingPunct="1">
              <a:buAutoNum type="arabicPeriod"/>
              <a:defRPr/>
            </a:pPr>
            <a:r>
              <a:rPr lang="en-US" altLang="en-US" sz="2800" b="1" dirty="0" smtClean="0"/>
              <a:t>Making a positive contribution to the society</a:t>
            </a:r>
          </a:p>
          <a:p>
            <a:pPr marL="1428750" lvl="2" indent="-514350" eaLnBrk="1" hangingPunct="1">
              <a:buAutoNum type="arabicPeriod"/>
              <a:defRPr/>
            </a:pPr>
            <a:endParaRPr lang="en-US" altLang="en-US" sz="2800" b="1" dirty="0" smtClean="0"/>
          </a:p>
          <a:p>
            <a:pPr marL="914400" lvl="2" indent="0" eaLnBrk="1" hangingPunct="1">
              <a:buNone/>
              <a:defRPr/>
            </a:pPr>
            <a:endParaRPr lang="en-US" altLang="en-US" sz="2400" b="1" dirty="0" smtClean="0"/>
          </a:p>
          <a:p>
            <a:pPr marL="457200" lvl="1" indent="0" eaLnBrk="1" hangingPunct="1">
              <a:spcBef>
                <a:spcPts val="1800"/>
              </a:spcBef>
              <a:buNone/>
              <a:defRPr/>
            </a:pPr>
            <a:endParaRPr lang="en-US" altLang="en-US" b="1" dirty="0" smtClean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377" y="2111747"/>
            <a:ext cx="2106146" cy="38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6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37565"/>
            <a:ext cx="9404723" cy="596153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Why Study Management?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3" y="1183341"/>
            <a:ext cx="10676964" cy="489473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Healthcare organizations are very complex and dynamic</a:t>
            </a:r>
          </a:p>
          <a:p>
            <a:r>
              <a:rPr lang="en-US" sz="2400" b="1" dirty="0" smtClean="0">
                <a:solidFill>
                  <a:srgbClr val="FF5050"/>
                </a:solidFill>
              </a:rPr>
              <a:t>Healthcare management </a:t>
            </a:r>
            <a:r>
              <a:rPr lang="en-US" sz="2400" b="1" dirty="0" smtClean="0"/>
              <a:t>is the profession that provides leadership and direction to organizations that deliver personal health services, and to divisions, departments, units or services within those organizations.</a:t>
            </a:r>
          </a:p>
          <a:p>
            <a:r>
              <a:rPr lang="en-US" sz="2400" b="1" dirty="0" smtClean="0"/>
              <a:t>Organizations were created to achieve goals that were beyond the capacity of any single individual. </a:t>
            </a:r>
          </a:p>
          <a:p>
            <a:r>
              <a:rPr lang="en-US" sz="2400" b="1" dirty="0" smtClean="0"/>
              <a:t>The scope and complexity of tasks in healthcare organizations require that managers coordinate highly specialized disciplines that must work together seamlessly.  </a:t>
            </a:r>
          </a:p>
          <a:p>
            <a:r>
              <a:rPr lang="en-US" sz="2400" b="1" dirty="0" smtClean="0"/>
              <a:t>Healthcare managers take decisions to make sure that patients receive the most appropriate, timely, and effective services possible. And at the same time to achieve performance targets. </a:t>
            </a:r>
          </a:p>
        </p:txBody>
      </p:sp>
    </p:spTree>
    <p:extLst>
      <p:ext uri="{BB962C8B-B14F-4D97-AF65-F5344CB8AC3E}">
        <p14:creationId xmlns:p14="http://schemas.microsoft.com/office/powerpoint/2010/main" val="1072465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67284" y="184301"/>
            <a:ext cx="9404723" cy="131364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98EA2A"/>
                </a:solidFill>
              </a:rPr>
              <a:t>Characteristics of Well-Designed Goals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7284" y="1860331"/>
            <a:ext cx="5691626" cy="51080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5050"/>
                </a:solidFill>
              </a:rPr>
              <a:t>Written in terms of outcomes, not actions</a:t>
            </a:r>
          </a:p>
          <a:p>
            <a:pPr lvl="1" eaLnBrk="1" hangingPunct="1"/>
            <a:r>
              <a:rPr lang="en-US" altLang="en-US" sz="2400" b="1" dirty="0"/>
              <a:t>Focuses on the ends, not the means.</a:t>
            </a:r>
          </a:p>
          <a:p>
            <a:pPr eaLnBrk="1" hangingPunct="1"/>
            <a:r>
              <a:rPr lang="en-US" altLang="en-US" sz="2800" b="1" dirty="0">
                <a:solidFill>
                  <a:srgbClr val="FF5050"/>
                </a:solidFill>
              </a:rPr>
              <a:t>Measurable and quantifiable</a:t>
            </a:r>
          </a:p>
          <a:p>
            <a:pPr lvl="1" eaLnBrk="1" hangingPunct="1"/>
            <a:r>
              <a:rPr lang="en-US" altLang="en-US" sz="2400" b="1" dirty="0"/>
              <a:t>Specifically defines how the outcome is to be measured and how much is expected.</a:t>
            </a:r>
          </a:p>
          <a:p>
            <a:pPr eaLnBrk="1" hangingPunct="1"/>
            <a:r>
              <a:rPr lang="en-US" altLang="en-US" sz="2800" b="1" dirty="0">
                <a:solidFill>
                  <a:srgbClr val="FF5050"/>
                </a:solidFill>
              </a:rPr>
              <a:t>Clear as to time frame</a:t>
            </a:r>
          </a:p>
          <a:p>
            <a:pPr lvl="1" eaLnBrk="1" hangingPunct="1"/>
            <a:r>
              <a:rPr lang="en-US" altLang="en-US" sz="2400" b="1" dirty="0"/>
              <a:t>How long before measuring accomplishment.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27514" y="1860332"/>
            <a:ext cx="5259686" cy="540448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5050"/>
                </a:solidFill>
              </a:rPr>
              <a:t>Challenging but attainable</a:t>
            </a:r>
          </a:p>
          <a:p>
            <a:pPr lvl="1" eaLnBrk="1" hangingPunct="1"/>
            <a:r>
              <a:rPr lang="en-US" altLang="en-US" sz="2400" b="1" dirty="0"/>
              <a:t>Low goals do not motivate.</a:t>
            </a:r>
          </a:p>
          <a:p>
            <a:pPr lvl="1" eaLnBrk="1" hangingPunct="1"/>
            <a:r>
              <a:rPr lang="en-US" altLang="en-US" sz="2400" b="1" dirty="0"/>
              <a:t>High goals motivate if they can be achieved.</a:t>
            </a:r>
          </a:p>
          <a:p>
            <a:pPr eaLnBrk="1" hangingPunct="1"/>
            <a:r>
              <a:rPr lang="en-US" altLang="en-US" sz="2800" b="1" dirty="0">
                <a:solidFill>
                  <a:srgbClr val="FF5050"/>
                </a:solidFill>
              </a:rPr>
              <a:t>Written down</a:t>
            </a:r>
          </a:p>
          <a:p>
            <a:pPr lvl="1" eaLnBrk="1" hangingPunct="1"/>
            <a:r>
              <a:rPr lang="en-US" altLang="en-US" sz="2400" b="1" dirty="0"/>
              <a:t>Focuses, defines, and makes goal visible.</a:t>
            </a:r>
          </a:p>
          <a:p>
            <a:pPr eaLnBrk="1" hangingPunct="1"/>
            <a:r>
              <a:rPr lang="en-US" altLang="en-US" sz="2800" b="1" dirty="0">
                <a:solidFill>
                  <a:srgbClr val="FF5050"/>
                </a:solidFill>
              </a:rPr>
              <a:t>Communicated to all</a:t>
            </a:r>
          </a:p>
          <a:p>
            <a:pPr lvl="1" eaLnBrk="1" hangingPunct="1"/>
            <a:r>
              <a:rPr lang="en-US" altLang="en-US" sz="2400" b="1" dirty="0"/>
              <a:t>Puts everybody “on the same page.”</a:t>
            </a:r>
          </a:p>
          <a:p>
            <a:pPr eaLnBrk="1" hangingPunct="1"/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7190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2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2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2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2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2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2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  <p:bldP spid="17203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462" y="304801"/>
            <a:ext cx="9014138" cy="923925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98EA2A"/>
                </a:solidFill>
              </a:rPr>
              <a:t>Planning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911" y="1564783"/>
            <a:ext cx="11362055" cy="5293217"/>
          </a:xfrm>
        </p:spPr>
        <p:txBody>
          <a:bodyPr>
            <a:normAutofit/>
          </a:bodyPr>
          <a:lstStyle/>
          <a:p>
            <a:pPr marL="341312" lvl="1" indent="0">
              <a:spcBef>
                <a:spcPts val="1200"/>
              </a:spcBef>
              <a:buNone/>
              <a:defRPr/>
            </a:pPr>
            <a:r>
              <a:rPr lang="en-US" altLang="en-US" sz="3200" b="1" dirty="0"/>
              <a:t>Planning involves two important </a:t>
            </a:r>
            <a:r>
              <a:rPr lang="en-US" altLang="en-US" sz="3200" b="1" dirty="0" smtClean="0"/>
              <a:t>aspects:</a:t>
            </a:r>
            <a:endParaRPr lang="en-US" altLang="en-US" sz="3200" b="1" dirty="0"/>
          </a:p>
          <a:p>
            <a:pPr marL="457200" lvl="1" indent="0" eaLnBrk="1" hangingPunct="1">
              <a:spcBef>
                <a:spcPts val="1800"/>
              </a:spcBef>
              <a:buNone/>
              <a:defRPr/>
            </a:pPr>
            <a:r>
              <a:rPr lang="en-US" altLang="en-US" sz="2800" b="1" dirty="0" smtClean="0"/>
              <a:t>2. Developing </a:t>
            </a:r>
            <a:r>
              <a:rPr lang="en-US" altLang="en-US" sz="2800" b="1" dirty="0" smtClean="0">
                <a:solidFill>
                  <a:srgbClr val="FF5050"/>
                </a:solidFill>
              </a:rPr>
              <a:t>Plans</a:t>
            </a:r>
          </a:p>
          <a:p>
            <a:pPr lvl="2" eaLnBrk="1" hangingPunct="1">
              <a:defRPr/>
            </a:pPr>
            <a:r>
              <a:rPr lang="en-US" altLang="en-US" sz="2400" b="1" dirty="0" smtClean="0"/>
              <a:t>Documents that outline how goals are to be accomplished</a:t>
            </a:r>
          </a:p>
          <a:p>
            <a:pPr lvl="2" eaLnBrk="1" hangingPunct="1">
              <a:defRPr/>
            </a:pPr>
            <a:r>
              <a:rPr lang="en-US" altLang="en-US" sz="2400" b="1" dirty="0" smtClean="0"/>
              <a:t>Describe how resources are to be allocated and establish activity schedules</a:t>
            </a:r>
          </a:p>
          <a:p>
            <a:pPr marL="914400" lvl="2" indent="0" eaLnBrk="1" hangingPunct="1">
              <a:spcBef>
                <a:spcPts val="1800"/>
              </a:spcBef>
              <a:buNone/>
              <a:defRPr/>
            </a:pPr>
            <a:r>
              <a:rPr lang="en-US" altLang="en-US" sz="2800" b="1" dirty="0" smtClean="0">
                <a:solidFill>
                  <a:srgbClr val="FF5050"/>
                </a:solidFill>
              </a:rPr>
              <a:t>Types of PLANS: </a:t>
            </a:r>
          </a:p>
          <a:p>
            <a:pPr lvl="2" eaLnBrk="1" hangingPunct="1">
              <a:defRPr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Short-term (1 year) or long-term (&gt; 3 years)</a:t>
            </a:r>
          </a:p>
          <a:p>
            <a:pPr lvl="2" eaLnBrk="1" hangingPunct="1">
              <a:defRPr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Strategic plans or Operational plans (marketing, financial, product)</a:t>
            </a:r>
          </a:p>
          <a:p>
            <a:pPr lvl="2" eaLnBrk="1" hangingPunct="1">
              <a:defRPr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Policies (sexual harassment policy) and Procedures (manuals) </a:t>
            </a:r>
          </a:p>
          <a:p>
            <a:pPr lvl="2" eaLnBrk="1" hangingPunct="1">
              <a:defRPr/>
            </a:pPr>
            <a:r>
              <a:rPr lang="en-US" altLang="en-US" sz="2400" b="1" dirty="0" smtClean="0"/>
              <a:t>Schedules and Budgets</a:t>
            </a:r>
          </a:p>
        </p:txBody>
      </p:sp>
    </p:spTree>
    <p:extLst>
      <p:ext uri="{BB962C8B-B14F-4D97-AF65-F5344CB8AC3E}">
        <p14:creationId xmlns:p14="http://schemas.microsoft.com/office/powerpoint/2010/main" val="36307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912443"/>
          </a:xfrm>
          <a:noFill/>
        </p:spPr>
        <p:txBody>
          <a:bodyPr vert="horz" lIns="0" tIns="45720" rIns="0" bIns="45720" rtlCol="0" anchor="t">
            <a:noAutofit/>
          </a:bodyPr>
          <a:lstStyle/>
          <a:p>
            <a:pPr eaLnBrk="1" hangingPunct="1"/>
            <a:r>
              <a:rPr lang="en-US" altLang="en-US" sz="4400" b="1" dirty="0" smtClean="0">
                <a:solidFill>
                  <a:srgbClr val="98EA2A"/>
                </a:solidFill>
              </a:rPr>
              <a:t>Strategic Management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1" y="1365160"/>
            <a:ext cx="10353583" cy="521045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altLang="en-US" sz="3600" b="1" dirty="0"/>
              <a:t>Strategic management provides overall direction to the </a:t>
            </a:r>
            <a:r>
              <a:rPr lang="en-US" altLang="en-US" sz="3600" b="1" dirty="0" smtClean="0"/>
              <a:t>organization </a:t>
            </a:r>
            <a:r>
              <a:rPr lang="en-US" altLang="en-US" sz="3600" b="1" dirty="0"/>
              <a:t>and involves specifying the organization's objectives, developing policies and plans designed to achieve these objectives, and then allocating resources to implement the plans.</a:t>
            </a:r>
            <a:endParaRPr lang="en-US" altLang="en-US" sz="3600" b="1" dirty="0" smtClean="0"/>
          </a:p>
          <a:p>
            <a:pPr eaLnBrk="1" hangingPunct="1"/>
            <a:r>
              <a:rPr lang="en-US" altLang="en-US" sz="3600" b="1" dirty="0" smtClean="0">
                <a:solidFill>
                  <a:srgbClr val="FF5050"/>
                </a:solidFill>
              </a:rPr>
              <a:t>SWOT </a:t>
            </a:r>
            <a:r>
              <a:rPr lang="en-US" altLang="en-US" sz="3300" b="1" dirty="0" smtClean="0"/>
              <a:t>analysis is the major tool used, </a:t>
            </a:r>
          </a:p>
          <a:p>
            <a:pPr marL="0" indent="0" eaLnBrk="1" hangingPunct="1">
              <a:buNone/>
            </a:pPr>
            <a:r>
              <a:rPr lang="en-US" altLang="en-US" sz="3300" b="1" dirty="0" smtClean="0"/>
              <a:t>and is done by identifying</a:t>
            </a:r>
            <a:r>
              <a:rPr lang="en-US" altLang="en-US" sz="3000" b="1" dirty="0" smtClean="0"/>
              <a:t>: STRENGTHS, </a:t>
            </a:r>
          </a:p>
          <a:p>
            <a:pPr marL="0" indent="0" eaLnBrk="1" hangingPunct="1">
              <a:buNone/>
            </a:pPr>
            <a:r>
              <a:rPr lang="en-US" altLang="en-US" sz="3000" b="1" dirty="0" smtClean="0"/>
              <a:t>WEAKNESSES, OPPORTUNITIES, </a:t>
            </a:r>
          </a:p>
          <a:p>
            <a:pPr marL="0" indent="0" eaLnBrk="1" hangingPunct="1">
              <a:buNone/>
            </a:pPr>
            <a:r>
              <a:rPr lang="en-US" altLang="en-US" sz="3000" b="1" dirty="0" smtClean="0"/>
              <a:t>and THREATS </a:t>
            </a:r>
          </a:p>
        </p:txBody>
      </p:sp>
      <p:pic>
        <p:nvPicPr>
          <p:cNvPr id="20486" name="Picture 7" descr="BD2020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471" y="4101353"/>
            <a:ext cx="3675529" cy="275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2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388324"/>
            <a:ext cx="9404723" cy="848048"/>
          </a:xfrm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98EA2A"/>
                </a:solidFill>
              </a:rPr>
              <a:t>Strategic Management Process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8794" y="2232212"/>
            <a:ext cx="10509161" cy="4400407"/>
          </a:xfrm>
        </p:spPr>
        <p:txBody>
          <a:bodyPr>
            <a:noAutofit/>
          </a:bodyPr>
          <a:lstStyle/>
          <a:p>
            <a:pPr>
              <a:spcBef>
                <a:spcPct val="30000"/>
              </a:spcBef>
              <a:tabLst>
                <a:tab pos="1423988" algn="l"/>
              </a:tabLst>
            </a:pPr>
            <a:r>
              <a:rPr lang="en-US" altLang="en-US" sz="3200" b="1" u="sng" dirty="0" smtClean="0">
                <a:solidFill>
                  <a:srgbClr val="FF5050"/>
                </a:solidFill>
              </a:rPr>
              <a:t>Step 1</a:t>
            </a:r>
            <a:r>
              <a:rPr lang="en-US" altLang="en-US" sz="3200" b="1" dirty="0" smtClean="0"/>
              <a:t>: Identifying the organization’s current 	</a:t>
            </a:r>
            <a:r>
              <a:rPr lang="en-US" altLang="en-US" sz="3200" b="1" dirty="0" smtClean="0">
                <a:solidFill>
                  <a:srgbClr val="6BFDEC"/>
                </a:solidFill>
              </a:rPr>
              <a:t>vision</a:t>
            </a:r>
            <a:r>
              <a:rPr lang="en-US" altLang="en-US" sz="3200" b="1" dirty="0" smtClean="0"/>
              <a:t>, </a:t>
            </a:r>
            <a:r>
              <a:rPr lang="en-US" altLang="en-US" sz="3200" b="1" dirty="0" smtClean="0">
                <a:solidFill>
                  <a:srgbClr val="6BFDEC"/>
                </a:solidFill>
              </a:rPr>
              <a:t>mission</a:t>
            </a:r>
            <a:r>
              <a:rPr lang="en-US" altLang="en-US" sz="3200" b="1" dirty="0" smtClean="0"/>
              <a:t>, </a:t>
            </a:r>
            <a:r>
              <a:rPr lang="en-US" altLang="en-US" sz="3200" b="1" dirty="0" smtClean="0">
                <a:solidFill>
                  <a:srgbClr val="6BFDEC"/>
                </a:solidFill>
              </a:rPr>
              <a:t>objectives</a:t>
            </a:r>
            <a:r>
              <a:rPr lang="en-US" altLang="en-US" sz="3200" b="1" dirty="0" smtClean="0"/>
              <a:t>, and </a:t>
            </a:r>
            <a:r>
              <a:rPr lang="en-US" altLang="en-US" sz="3200" b="1" dirty="0" smtClean="0">
                <a:solidFill>
                  <a:srgbClr val="6BFDEC"/>
                </a:solidFill>
              </a:rPr>
              <a:t>strategies.</a:t>
            </a:r>
          </a:p>
          <a:p>
            <a:pPr>
              <a:spcBef>
                <a:spcPct val="30000"/>
              </a:spcBef>
              <a:tabLst>
                <a:tab pos="1423988" algn="l"/>
              </a:tabLst>
            </a:pPr>
            <a:r>
              <a:rPr lang="en-US" altLang="en-US" sz="3200" b="1" u="sng" dirty="0" smtClean="0">
                <a:solidFill>
                  <a:srgbClr val="FF5050"/>
                </a:solidFill>
              </a:rPr>
              <a:t>Step 2</a:t>
            </a:r>
            <a:r>
              <a:rPr lang="en-US" altLang="en-US" sz="3200" b="1" dirty="0" smtClean="0"/>
              <a:t>: Conducting an </a:t>
            </a:r>
            <a:r>
              <a:rPr lang="en-US" altLang="en-US" sz="3200" b="1" dirty="0" smtClean="0">
                <a:solidFill>
                  <a:srgbClr val="6BFDEC"/>
                </a:solidFill>
              </a:rPr>
              <a:t>external</a:t>
            </a:r>
            <a:r>
              <a:rPr lang="en-US" altLang="en-US" sz="3200" b="1" dirty="0" smtClean="0"/>
              <a:t> analysis</a:t>
            </a:r>
          </a:p>
          <a:p>
            <a:pPr lvl="1">
              <a:spcBef>
                <a:spcPct val="30000"/>
              </a:spcBef>
              <a:tabLst>
                <a:tab pos="1423988" algn="l"/>
              </a:tabLst>
            </a:pPr>
            <a:r>
              <a:rPr lang="en-US" altLang="en-US" sz="2800" b="1" dirty="0" smtClean="0"/>
              <a:t>The environmental scanning of the environment, Focuses on identifying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opportunities</a:t>
            </a:r>
            <a:r>
              <a:rPr lang="en-US" altLang="en-US" sz="2800" b="1" dirty="0" smtClean="0"/>
              <a:t> and </a:t>
            </a:r>
            <a:r>
              <a:rPr lang="en-US" altLang="en-US" sz="2800" b="1" dirty="0" smtClean="0">
                <a:solidFill>
                  <a:srgbClr val="FF5050"/>
                </a:solidFill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316564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244699"/>
            <a:ext cx="9404723" cy="1207583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98EA2A"/>
                </a:solidFill>
              </a:rPr>
              <a:t>Strategic Management Process (cont’d)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781" y="2353235"/>
            <a:ext cx="10320249" cy="4128247"/>
          </a:xfrm>
        </p:spPr>
        <p:txBody>
          <a:bodyPr>
            <a:noAutofit/>
          </a:bodyPr>
          <a:lstStyle/>
          <a:p>
            <a:pPr>
              <a:tabLst>
                <a:tab pos="1423988" algn="l"/>
              </a:tabLst>
            </a:pPr>
            <a:r>
              <a:rPr lang="en-US" altLang="en-US" sz="3200" b="1" u="sng" dirty="0" smtClean="0">
                <a:solidFill>
                  <a:srgbClr val="FF5050"/>
                </a:solidFill>
              </a:rPr>
              <a:t>Step 3:</a:t>
            </a:r>
            <a:r>
              <a:rPr lang="en-US" altLang="en-US" sz="3200" b="1" dirty="0" smtClean="0"/>
              <a:t> Conducting an </a:t>
            </a:r>
            <a:r>
              <a:rPr lang="en-US" altLang="en-US" sz="3200" b="1" dirty="0" smtClean="0">
                <a:solidFill>
                  <a:srgbClr val="3AF4F4"/>
                </a:solidFill>
              </a:rPr>
              <a:t>internal</a:t>
            </a:r>
            <a:r>
              <a:rPr lang="en-US" altLang="en-US" sz="3200" b="1" dirty="0" smtClean="0"/>
              <a:t> analysis</a:t>
            </a:r>
          </a:p>
          <a:p>
            <a:pPr lvl="1">
              <a:tabLst>
                <a:tab pos="1423988" algn="l"/>
              </a:tabLst>
            </a:pPr>
            <a:r>
              <a:rPr lang="en-US" altLang="en-US" sz="2800" b="1" dirty="0" smtClean="0"/>
              <a:t>Assessing organizational resources, capabilities, activities, and culture:</a:t>
            </a:r>
          </a:p>
          <a:p>
            <a:pPr lvl="2">
              <a:tabLst>
                <a:tab pos="1423988" algn="l"/>
              </a:tabLst>
            </a:pPr>
            <a:r>
              <a:rPr lang="en-US" altLang="en-US" sz="24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Strengths </a:t>
            </a:r>
            <a:r>
              <a:rPr lang="en-US" altLang="en-US" sz="2800" b="1" dirty="0" smtClean="0"/>
              <a:t>(what are we good at) </a:t>
            </a:r>
          </a:p>
          <a:p>
            <a:pPr lvl="2">
              <a:tabLst>
                <a:tab pos="1423988" algn="l"/>
              </a:tabLst>
            </a:pPr>
            <a:r>
              <a:rPr lang="en-US" altLang="en-US" sz="2800" b="1" dirty="0" smtClean="0">
                <a:solidFill>
                  <a:srgbClr val="FF5050"/>
                </a:solidFill>
              </a:rPr>
              <a:t>Weaknesses</a:t>
            </a:r>
            <a:r>
              <a:rPr lang="en-US" altLang="en-US" sz="2800" b="1" dirty="0" smtClean="0"/>
              <a:t> (things done poorly or not at all)</a:t>
            </a:r>
          </a:p>
          <a:p>
            <a:pPr marL="0" indent="0">
              <a:buNone/>
              <a:tabLst>
                <a:tab pos="1423988" algn="l"/>
              </a:tabLst>
            </a:pPr>
            <a:r>
              <a:rPr lang="en-US" altLang="en-US" sz="2800" b="1" dirty="0" smtClean="0">
                <a:solidFill>
                  <a:srgbClr val="6BFDEC"/>
                </a:solidFill>
              </a:rPr>
              <a:t>Steps 2 and 3 combined are called a SWOT analysis. (Strengths, Weaknesses, Opportunities, and Threats</a:t>
            </a:r>
            <a:r>
              <a:rPr lang="en-US" altLang="en-US" sz="3200" b="1" dirty="0">
                <a:solidFill>
                  <a:srgbClr val="6BFDEC"/>
                </a:solidFill>
              </a:rPr>
              <a:t>)</a:t>
            </a:r>
            <a:endParaRPr lang="en-US" altLang="en-US" sz="3600" b="1" dirty="0">
              <a:solidFill>
                <a:srgbClr val="6BFD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953037" y="228600"/>
            <a:ext cx="9181563" cy="4572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98EA2A"/>
                </a:solidFill>
              </a:rPr>
              <a:t>Strategic Management Process (cont’d)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6180" y="2235053"/>
            <a:ext cx="11037194" cy="4192641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  <a:tabLst>
                <a:tab pos="1423988" algn="l"/>
              </a:tabLst>
              <a:defRPr/>
            </a:pPr>
            <a:r>
              <a:rPr lang="en-US" altLang="en-US" sz="2800" b="1" u="sng" dirty="0" smtClean="0">
                <a:solidFill>
                  <a:srgbClr val="FF5050"/>
                </a:solidFill>
              </a:rPr>
              <a:t>Step 4:</a:t>
            </a:r>
            <a:r>
              <a:rPr lang="en-US" altLang="en-US" sz="2800" b="1" dirty="0" smtClean="0"/>
              <a:t> Formulating strategies (based on SWOT)</a:t>
            </a:r>
          </a:p>
          <a:p>
            <a:pPr lvl="1">
              <a:spcBef>
                <a:spcPct val="40000"/>
              </a:spcBef>
              <a:tabLst>
                <a:tab pos="1423988" algn="l"/>
              </a:tabLst>
              <a:defRPr/>
            </a:pPr>
            <a:r>
              <a:rPr lang="en-US" altLang="en-US" sz="2400" b="1" dirty="0" smtClean="0"/>
              <a:t>Match organizational strengths to environmental opportunities</a:t>
            </a:r>
          </a:p>
          <a:p>
            <a:pPr lvl="1">
              <a:spcBef>
                <a:spcPct val="40000"/>
              </a:spcBef>
              <a:tabLst>
                <a:tab pos="1423988" algn="l"/>
              </a:tabLst>
              <a:defRPr/>
            </a:pPr>
            <a:r>
              <a:rPr lang="en-US" altLang="en-US" sz="2400" b="1" dirty="0" smtClean="0"/>
              <a:t>Correct weaknesses and guard against threats</a:t>
            </a:r>
          </a:p>
          <a:p>
            <a:pPr eaLnBrk="1" hangingPunct="1">
              <a:defRPr/>
            </a:pPr>
            <a:r>
              <a:rPr lang="en-US" altLang="en-US" sz="2800" b="1" u="sng" dirty="0" smtClean="0">
                <a:solidFill>
                  <a:srgbClr val="FF5050"/>
                </a:solidFill>
              </a:rPr>
              <a:t>Step 5:</a:t>
            </a:r>
            <a:r>
              <a:rPr lang="en-US" altLang="en-US" sz="2800" b="1" dirty="0" smtClean="0"/>
              <a:t> Implementing strategies.</a:t>
            </a:r>
          </a:p>
          <a:p>
            <a:pPr eaLnBrk="1" hangingPunct="1">
              <a:defRPr/>
            </a:pPr>
            <a:r>
              <a:rPr lang="en-US" altLang="en-US" sz="2800" b="1" u="sng" dirty="0" smtClean="0">
                <a:solidFill>
                  <a:srgbClr val="FF5050"/>
                </a:solidFill>
              </a:rPr>
              <a:t>Step 6:</a:t>
            </a:r>
            <a:r>
              <a:rPr lang="en-US" altLang="en-US" sz="2800" b="1" dirty="0" smtClean="0"/>
              <a:t> Evaluating Results</a:t>
            </a:r>
          </a:p>
          <a:p>
            <a:pPr lvl="1" eaLnBrk="1" hangingPunct="1">
              <a:defRPr/>
            </a:pPr>
            <a:r>
              <a:rPr lang="en-US" altLang="en-US" sz="2400" b="1" dirty="0" smtClean="0"/>
              <a:t>How effective have strategies been?</a:t>
            </a:r>
          </a:p>
          <a:p>
            <a:pPr lvl="1" eaLnBrk="1" hangingPunct="1">
              <a:defRPr/>
            </a:pPr>
            <a:r>
              <a:rPr lang="en-US" altLang="en-US" sz="2400" b="1" dirty="0" smtClean="0"/>
              <a:t>What adjustments, if any, are necessary?</a:t>
            </a:r>
          </a:p>
          <a:p>
            <a:pPr marL="341312" lvl="1" indent="0">
              <a:spcBef>
                <a:spcPct val="40000"/>
              </a:spcBef>
              <a:buNone/>
              <a:tabLst>
                <a:tab pos="1423988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09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08" y="157655"/>
            <a:ext cx="9521630" cy="65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39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8188" y="2124635"/>
            <a:ext cx="9345706" cy="3899648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143436"/>
            <a:ext cx="8947522" cy="1376082"/>
          </a:xfrm>
        </p:spPr>
        <p:txBody>
          <a:bodyPr/>
          <a:lstStyle/>
          <a:p>
            <a:r>
              <a:rPr lang="en-US" sz="13800" b="1" dirty="0" smtClean="0">
                <a:solidFill>
                  <a:srgbClr val="98EA2A"/>
                </a:solidFill>
                <a:latin typeface="Freestyle Script" panose="030804020302050B0404" pitchFamily="66" charset="0"/>
              </a:rPr>
              <a:t>Homework!</a:t>
            </a:r>
            <a:endParaRPr lang="en-US" sz="13800" b="1" dirty="0">
              <a:solidFill>
                <a:srgbClr val="98EA2A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245658"/>
            <a:ext cx="9439182" cy="3657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Look for two mission statements related to one healthcare  organization, and one other organization, institution or business.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0005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52" y="297270"/>
            <a:ext cx="8334287" cy="6340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0930" y="2017057"/>
            <a:ext cx="33034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</a:t>
            </a:r>
          </a:p>
          <a:p>
            <a:r>
              <a:rPr lang="en-US" sz="4000" b="1" dirty="0"/>
              <a:t>S</a:t>
            </a:r>
            <a:r>
              <a:rPr lang="en-US" sz="4000" b="1" dirty="0" smtClean="0"/>
              <a:t>pecific Health Care Environment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255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21217" y="390031"/>
            <a:ext cx="9078532" cy="457200"/>
          </a:xfrm>
        </p:spPr>
        <p:txBody>
          <a:bodyPr/>
          <a:lstStyle/>
          <a:p>
            <a:r>
              <a:rPr lang="en-US" sz="4800" b="1" dirty="0">
                <a:solidFill>
                  <a:srgbClr val="FFFF00"/>
                </a:solidFill>
              </a:rPr>
              <a:t>What Is Management</a:t>
            </a:r>
            <a:r>
              <a:rPr lang="en-US" sz="4800" b="1" dirty="0" smtClean="0">
                <a:solidFill>
                  <a:srgbClr val="FFFF00"/>
                </a:solidFill>
              </a:rPr>
              <a:t>?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endParaRPr lang="en-US" sz="4800" b="1" dirty="0"/>
          </a:p>
        </p:txBody>
      </p:sp>
      <p:pic>
        <p:nvPicPr>
          <p:cNvPr id="138244" name="Picture 4" descr="j031016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220521" y="2097740"/>
            <a:ext cx="2701356" cy="3267635"/>
          </a:xfrm>
          <a:noFill/>
          <a:ln/>
        </p:spPr>
      </p:pic>
      <p:sp>
        <p:nvSpPr>
          <p:cNvPr id="2" name="TextBox 1"/>
          <p:cNvSpPr txBox="1"/>
          <p:nvPr/>
        </p:nvSpPr>
        <p:spPr>
          <a:xfrm>
            <a:off x="322510" y="1578299"/>
            <a:ext cx="873133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en-US" altLang="en-US" sz="3600" b="1" dirty="0"/>
              <a:t>Management is what managers do</a:t>
            </a:r>
            <a:r>
              <a:rPr lang="en-US" altLang="en-US" sz="3600" b="1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US" altLang="en-US" sz="3600" b="1" dirty="0" smtClean="0"/>
              <a:t>Management is getting work done through people.</a:t>
            </a:r>
            <a:endParaRPr lang="en-US" altLang="en-US" sz="3600" b="1" dirty="0"/>
          </a:p>
          <a:p>
            <a:pPr lvl="1">
              <a:spcBef>
                <a:spcPts val="600"/>
              </a:spcBef>
            </a:pPr>
            <a:r>
              <a:rPr lang="en-US" altLang="en-US" sz="3600" b="1" dirty="0">
                <a:solidFill>
                  <a:srgbClr val="FF5050"/>
                </a:solidFill>
              </a:rPr>
              <a:t>Management</a:t>
            </a:r>
            <a:r>
              <a:rPr lang="en-US" altLang="en-US" sz="3600" b="1" dirty="0"/>
              <a:t> is the attainment of</a:t>
            </a:r>
            <a:r>
              <a:rPr lang="en-US" altLang="en-US" sz="3600" b="1" dirty="0">
                <a:solidFill>
                  <a:schemeClr val="accent1"/>
                </a:solidFill>
              </a:rPr>
              <a:t> </a:t>
            </a:r>
            <a:r>
              <a:rPr lang="en-US" altLang="en-US" sz="3600" b="1" dirty="0">
                <a:solidFill>
                  <a:schemeClr val="hlink"/>
                </a:solidFill>
              </a:rPr>
              <a:t>organizational goals</a:t>
            </a:r>
            <a:r>
              <a:rPr lang="en-US" altLang="en-US" sz="3600" b="1" dirty="0"/>
              <a:t> in an </a:t>
            </a:r>
            <a:r>
              <a:rPr lang="en-US" altLang="en-US" sz="3600" b="1" dirty="0">
                <a:solidFill>
                  <a:schemeClr val="hlink"/>
                </a:solidFill>
              </a:rPr>
              <a:t>effective</a:t>
            </a:r>
            <a:r>
              <a:rPr lang="en-US" altLang="en-US" sz="3600" b="1" dirty="0"/>
              <a:t> and </a:t>
            </a:r>
            <a:r>
              <a:rPr lang="en-US" altLang="en-US" sz="3600" b="1" dirty="0">
                <a:solidFill>
                  <a:schemeClr val="hlink"/>
                </a:solidFill>
              </a:rPr>
              <a:t>efficient</a:t>
            </a:r>
            <a:r>
              <a:rPr lang="en-US" altLang="en-US" sz="3600" b="1" dirty="0">
                <a:solidFill>
                  <a:schemeClr val="accent1"/>
                </a:solidFill>
              </a:rPr>
              <a:t> </a:t>
            </a:r>
            <a:r>
              <a:rPr lang="en-US" altLang="en-US" sz="3600" b="1" dirty="0"/>
              <a:t>manner through: </a:t>
            </a:r>
            <a:r>
              <a:rPr lang="en-US" altLang="en-US" sz="3600" b="1" dirty="0">
                <a:solidFill>
                  <a:schemeClr val="hlink"/>
                </a:solidFill>
              </a:rPr>
              <a:t>planning,</a:t>
            </a:r>
            <a:r>
              <a:rPr lang="en-US" altLang="en-US" sz="3600" b="1" dirty="0"/>
              <a:t> </a:t>
            </a:r>
            <a:r>
              <a:rPr lang="en-US" altLang="en-US" sz="3600" b="1" dirty="0">
                <a:solidFill>
                  <a:schemeClr val="hlink"/>
                </a:solidFill>
              </a:rPr>
              <a:t>organizing</a:t>
            </a:r>
            <a:r>
              <a:rPr lang="en-US" altLang="en-US" sz="3600" b="1" dirty="0"/>
              <a:t>, </a:t>
            </a:r>
            <a:r>
              <a:rPr lang="en-US" altLang="en-US" sz="3600" b="1" dirty="0">
                <a:solidFill>
                  <a:schemeClr val="hlink"/>
                </a:solidFill>
              </a:rPr>
              <a:t>leading</a:t>
            </a:r>
            <a:r>
              <a:rPr lang="en-US" altLang="en-US" sz="3600" b="1" dirty="0"/>
              <a:t>, and </a:t>
            </a:r>
            <a:r>
              <a:rPr lang="en-US" altLang="en-US" sz="3600" b="1" dirty="0">
                <a:solidFill>
                  <a:schemeClr val="hlink"/>
                </a:solidFill>
              </a:rPr>
              <a:t>controlling</a:t>
            </a:r>
            <a:r>
              <a:rPr lang="en-US" altLang="en-US" sz="3600" b="1" dirty="0"/>
              <a:t> organizational resources</a:t>
            </a:r>
            <a:r>
              <a:rPr lang="en-US" alt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0720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FFFF00"/>
                </a:solidFill>
              </a:rPr>
              <a:t>What Is Management</a:t>
            </a:r>
            <a:r>
              <a:rPr lang="en-US" sz="6000" b="1" dirty="0" smtClean="0">
                <a:solidFill>
                  <a:srgbClr val="FFFF00"/>
                </a:solidFill>
              </a:rPr>
              <a:t>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 Managerial Concerns:</a:t>
            </a:r>
            <a:endParaRPr lang="en-US" sz="4000" b="1" dirty="0"/>
          </a:p>
          <a:p>
            <a:pPr lvl="1"/>
            <a:r>
              <a:rPr lang="en-US" sz="3600" b="1" dirty="0"/>
              <a:t>Efficiency</a:t>
            </a:r>
          </a:p>
          <a:p>
            <a:pPr lvl="2"/>
            <a:r>
              <a:rPr lang="en-US" sz="3200" b="1" dirty="0"/>
              <a:t>“Doing things right”</a:t>
            </a:r>
          </a:p>
          <a:p>
            <a:pPr lvl="3"/>
            <a:r>
              <a:rPr lang="en-US" sz="2800" b="1" dirty="0"/>
              <a:t>Getting the most output for the least inputs (people, money, …)</a:t>
            </a:r>
          </a:p>
          <a:p>
            <a:pPr lvl="1"/>
            <a:r>
              <a:rPr lang="en-US" sz="3600" b="1" dirty="0"/>
              <a:t>Effectiveness</a:t>
            </a:r>
          </a:p>
          <a:p>
            <a:pPr lvl="2"/>
            <a:r>
              <a:rPr lang="en-US" sz="3200" b="1" dirty="0"/>
              <a:t>“Doing the right things”</a:t>
            </a:r>
          </a:p>
          <a:p>
            <a:pPr lvl="3"/>
            <a:r>
              <a:rPr lang="en-US" sz="2800" b="1" dirty="0"/>
              <a:t>Attaining organizational </a:t>
            </a:r>
            <a:r>
              <a:rPr lang="en-US" sz="2800" b="1" dirty="0" smtClean="0"/>
              <a:t>goals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977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305" y="400051"/>
            <a:ext cx="10318234" cy="366712"/>
          </a:xfrm>
        </p:spPr>
        <p:txBody>
          <a:bodyPr/>
          <a:lstStyle/>
          <a:p>
            <a:pPr marL="1376363" indent="-1376363"/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3200" b="1" dirty="0">
                <a:solidFill>
                  <a:srgbClr val="FFFF00"/>
                </a:solidFill>
              </a:rPr>
              <a:t>Effectiveness and Efficiency in Management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96259" name="Line 3"/>
          <p:cNvSpPr>
            <a:spLocks noChangeShapeType="1"/>
          </p:cNvSpPr>
          <p:nvPr/>
        </p:nvSpPr>
        <p:spPr bwMode="auto">
          <a:xfrm>
            <a:off x="2133600" y="968375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2133600" y="565150"/>
            <a:ext cx="7924800" cy="0"/>
          </a:xfrm>
          <a:prstGeom prst="line">
            <a:avLst/>
          </a:prstGeom>
          <a:noFill/>
          <a:ln w="19050">
            <a:solidFill>
              <a:srgbClr val="996633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8249" y="1514476"/>
            <a:ext cx="8513182" cy="503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209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860927"/>
          </a:xfrm>
        </p:spPr>
        <p:txBody>
          <a:bodyPr/>
          <a:lstStyle/>
          <a:p>
            <a:r>
              <a:rPr lang="en-US" sz="4800" b="1" dirty="0">
                <a:solidFill>
                  <a:srgbClr val="98EA2A"/>
                </a:solidFill>
              </a:rPr>
              <a:t>What Is An Organization?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565" y="1647185"/>
            <a:ext cx="9878658" cy="48051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An Organization </a:t>
            </a:r>
            <a:r>
              <a:rPr lang="en-US" sz="3200" b="1" dirty="0" smtClean="0"/>
              <a:t>Defined:</a:t>
            </a:r>
            <a:endParaRPr lang="en-US" sz="3200" b="1" dirty="0"/>
          </a:p>
          <a:p>
            <a:pPr lvl="1"/>
            <a:r>
              <a:rPr lang="en-US" sz="2800" b="1" dirty="0"/>
              <a:t>A deliberate arrangement of people to accomplish some specific </a:t>
            </a:r>
            <a:r>
              <a:rPr lang="en-US" sz="2800" b="1" dirty="0" smtClean="0"/>
              <a:t>purpose, that </a:t>
            </a:r>
            <a:r>
              <a:rPr lang="en-US" sz="2800" b="1" dirty="0"/>
              <a:t>individuals independently could not accomplish </a:t>
            </a:r>
            <a:r>
              <a:rPr lang="en-US" sz="2800" b="1" dirty="0" smtClean="0"/>
              <a:t>alone.</a:t>
            </a:r>
          </a:p>
          <a:p>
            <a:pPr marL="457200" lvl="1" indent="0">
              <a:buNone/>
            </a:pPr>
            <a:endParaRPr lang="en-US" sz="2800" b="1" dirty="0"/>
          </a:p>
          <a:p>
            <a:r>
              <a:rPr lang="en-US" sz="3200" b="1" dirty="0"/>
              <a:t>Common Characteristics of Organizations</a:t>
            </a:r>
          </a:p>
          <a:p>
            <a:pPr lvl="1"/>
            <a:r>
              <a:rPr lang="en-US" sz="2800" b="1" dirty="0"/>
              <a:t>Have a distinct purpose (goal)</a:t>
            </a:r>
          </a:p>
          <a:p>
            <a:pPr lvl="1"/>
            <a:r>
              <a:rPr lang="en-US" sz="2800" b="1" dirty="0"/>
              <a:t>Composed of people</a:t>
            </a:r>
          </a:p>
          <a:p>
            <a:pPr lvl="1"/>
            <a:r>
              <a:rPr lang="en-US" sz="2800" b="1" dirty="0"/>
              <a:t>Have a deliberate structure</a:t>
            </a:r>
          </a:p>
        </p:txBody>
      </p:sp>
    </p:spTree>
    <p:extLst>
      <p:ext uri="{BB962C8B-B14F-4D97-AF65-F5344CB8AC3E}">
        <p14:creationId xmlns:p14="http://schemas.microsoft.com/office/powerpoint/2010/main" val="47194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98EA2A"/>
                </a:solidFill>
              </a:rPr>
              <a:t>What Is An Organization?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956" y="2252493"/>
            <a:ext cx="9156878" cy="443164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 health care, organizations can take a variety of forms: </a:t>
            </a:r>
          </a:p>
          <a:p>
            <a:pPr lvl="1"/>
            <a:r>
              <a:rPr lang="en-US" sz="2400" b="1" dirty="0" smtClean="0"/>
              <a:t>Small non-profit clinics</a:t>
            </a:r>
            <a:endParaRPr lang="en-US" sz="2400" b="1" dirty="0"/>
          </a:p>
          <a:p>
            <a:pPr lvl="1"/>
            <a:r>
              <a:rPr lang="en-US" sz="2400" b="1" dirty="0" smtClean="0"/>
              <a:t>Large private hospitals</a:t>
            </a:r>
            <a:endParaRPr lang="en-US" sz="2400" b="1" dirty="0"/>
          </a:p>
          <a:p>
            <a:pPr lvl="1"/>
            <a:r>
              <a:rPr lang="en-US" sz="2400" b="1" dirty="0" smtClean="0"/>
              <a:t>Private physicians’ offices</a:t>
            </a:r>
          </a:p>
          <a:p>
            <a:pPr lvl="1"/>
            <a:r>
              <a:rPr lang="en-US" sz="2400" b="1" dirty="0" smtClean="0"/>
              <a:t>Networks of health care specialists</a:t>
            </a:r>
          </a:p>
          <a:p>
            <a:pPr lvl="1"/>
            <a:r>
              <a:rPr lang="en-US" sz="2400" b="1" dirty="0" smtClean="0"/>
              <a:t>Community health center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08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425003"/>
            <a:ext cx="9404723" cy="875763"/>
          </a:xfrm>
        </p:spPr>
        <p:txBody>
          <a:bodyPr/>
          <a:lstStyle/>
          <a:p>
            <a:r>
              <a:rPr lang="en-US" sz="4400" b="1" dirty="0" smtClean="0">
                <a:solidFill>
                  <a:srgbClr val="98EA2A"/>
                </a:solidFill>
              </a:rPr>
              <a:t>The Purpose of An </a:t>
            </a:r>
            <a:r>
              <a:rPr lang="en-US" sz="4400" b="1" dirty="0">
                <a:solidFill>
                  <a:srgbClr val="98EA2A"/>
                </a:solidFill>
              </a:rPr>
              <a:t>Organization?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201" y="1896035"/>
            <a:ext cx="9621081" cy="473336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 </a:t>
            </a:r>
            <a:r>
              <a:rPr lang="en-US" sz="3600" b="1" dirty="0" smtClean="0"/>
              <a:t>The PURPOSE of an organization is to produce goods and/ or services that satisfy the needs of the customers. </a:t>
            </a:r>
          </a:p>
          <a:p>
            <a:pPr marL="0" indent="0">
              <a:buNone/>
            </a:pPr>
            <a:endParaRPr lang="en-US" sz="3600" b="1" dirty="0" smtClean="0"/>
          </a:p>
          <a:p>
            <a:r>
              <a:rPr lang="en-US" sz="3600" b="1" dirty="0" smtClean="0"/>
              <a:t> All organizations exist because they contribute something useful to the society. </a:t>
            </a:r>
          </a:p>
        </p:txBody>
      </p:sp>
    </p:spTree>
    <p:extLst>
      <p:ext uri="{BB962C8B-B14F-4D97-AF65-F5344CB8AC3E}">
        <p14:creationId xmlns:p14="http://schemas.microsoft.com/office/powerpoint/2010/main" val="115727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9261</TotalTime>
  <Words>1125</Words>
  <Application>Microsoft Office PowerPoint</Application>
  <PresentationFormat>Widescreen</PresentationFormat>
  <Paragraphs>158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Freestyle Script</vt:lpstr>
      <vt:lpstr>Palatino Linotype</vt:lpstr>
      <vt:lpstr>Wingdings 3</vt:lpstr>
      <vt:lpstr>Ion</vt:lpstr>
      <vt:lpstr>Health Management</vt:lpstr>
      <vt:lpstr>Why Study Management?</vt:lpstr>
      <vt:lpstr>PowerPoint Presentation</vt:lpstr>
      <vt:lpstr>What Is Management?  </vt:lpstr>
      <vt:lpstr>What Is Management?</vt:lpstr>
      <vt:lpstr> Effectiveness and Efficiency in Management</vt:lpstr>
      <vt:lpstr>What Is An Organization?</vt:lpstr>
      <vt:lpstr>What Is An Organization?</vt:lpstr>
      <vt:lpstr>The Purpose of An Organization?</vt:lpstr>
      <vt:lpstr>Who Are Managers?</vt:lpstr>
      <vt:lpstr> Managerial Levels</vt:lpstr>
      <vt:lpstr>Levels of Managers</vt:lpstr>
      <vt:lpstr>What Do Managers Do? </vt:lpstr>
      <vt:lpstr>PowerPoint Presentation</vt:lpstr>
      <vt:lpstr>Skills Needed at Different Management Levels</vt:lpstr>
      <vt:lpstr>Functions of Management</vt:lpstr>
      <vt:lpstr> Management Functions</vt:lpstr>
      <vt:lpstr>Planning</vt:lpstr>
      <vt:lpstr>Planning</vt:lpstr>
      <vt:lpstr>Characteristics of Well-Designed Goals</vt:lpstr>
      <vt:lpstr>Planning</vt:lpstr>
      <vt:lpstr>Strategic Management</vt:lpstr>
      <vt:lpstr>Strategic Management Process</vt:lpstr>
      <vt:lpstr>Strategic Management Process (cont’d)</vt:lpstr>
      <vt:lpstr>Strategic Management Process (cont’d)</vt:lpstr>
      <vt:lpstr>PowerPoint Presentation</vt:lpstr>
      <vt:lpstr>Homework!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</dc:title>
  <dc:creator>sireen</dc:creator>
  <cp:lastModifiedBy>sireen</cp:lastModifiedBy>
  <cp:revision>49</cp:revision>
  <dcterms:created xsi:type="dcterms:W3CDTF">2015-12-20T10:40:41Z</dcterms:created>
  <dcterms:modified xsi:type="dcterms:W3CDTF">2015-12-26T21:39:06Z</dcterms:modified>
</cp:coreProperties>
</file>