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72" r:id="rId1"/>
  </p:sldMasterIdLst>
  <p:notesMasterIdLst>
    <p:notesMasterId r:id="rId27"/>
  </p:notesMasterIdLst>
  <p:sldIdLst>
    <p:sldId id="256" r:id="rId2"/>
    <p:sldId id="262" r:id="rId3"/>
    <p:sldId id="263" r:id="rId4"/>
    <p:sldId id="264" r:id="rId5"/>
    <p:sldId id="265" r:id="rId6"/>
    <p:sldId id="266" r:id="rId7"/>
    <p:sldId id="267" r:id="rId8"/>
    <p:sldId id="268" r:id="rId9"/>
    <p:sldId id="269" r:id="rId10"/>
    <p:sldId id="270" r:id="rId11"/>
    <p:sldId id="271" r:id="rId12"/>
    <p:sldId id="272" r:id="rId13"/>
    <p:sldId id="273" r:id="rId14"/>
    <p:sldId id="274" r:id="rId15"/>
    <p:sldId id="275" r:id="rId16"/>
    <p:sldId id="276" r:id="rId17"/>
    <p:sldId id="277" r:id="rId18"/>
    <p:sldId id="279" r:id="rId19"/>
    <p:sldId id="281" r:id="rId20"/>
    <p:sldId id="282" r:id="rId21"/>
    <p:sldId id="283" r:id="rId22"/>
    <p:sldId id="284" r:id="rId23"/>
    <p:sldId id="285" r:id="rId24"/>
    <p:sldId id="286" r:id="rId25"/>
    <p:sldId id="287" r:id="rId2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3BE0A"/>
    <a:srgbClr val="1D4DB9"/>
    <a:srgbClr val="2FCB2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39559" autoAdjust="0"/>
    <p:restoredTop sz="94660"/>
  </p:normalViewPr>
  <p:slideViewPr>
    <p:cSldViewPr snapToGrid="0">
      <p:cViewPr varScale="1">
        <p:scale>
          <a:sx n="61" d="100"/>
          <a:sy n="61" d="100"/>
        </p:scale>
        <p:origin x="96" y="3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061BA61-5A70-4C13-97A6-8F95F3345860}" type="datetimeFigureOut">
              <a:rPr lang="en-US" smtClean="0"/>
              <a:t>12/27/2015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F56C994-C3D1-45A5-AAF3-47AB8E2FE0EA}" type="slidenum">
              <a:rPr lang="en-US" smtClean="0"/>
              <a:t>‹#›</a:t>
            </a:fld>
            <a:endParaRPr lang="en-US"/>
          </a:p>
        </p:txBody>
      </p:sp>
    </p:spTree>
    <p:extLst>
      <p:ext uri="{BB962C8B-B14F-4D97-AF65-F5344CB8AC3E}">
        <p14:creationId xmlns:p14="http://schemas.microsoft.com/office/powerpoint/2010/main" val="39757751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923F103-BC34-4FE4-A40E-EDDEECFDA5D0}" type="datetimeFigureOut">
              <a:rPr lang="en-US" smtClean="0"/>
              <a:pPr/>
              <a:t>12/27/2015</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041187559"/>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086D93-FCAC-47E0-A2EE-787E62CA814C}" type="datetimeFigureOut">
              <a:rPr lang="en-US" smtClean="0"/>
              <a:t>12/27/2015</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2202997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DA879A6-0FD0-4734-A311-86BFCA472E6E}" type="datetimeFigureOut">
              <a:rPr lang="en-US" smtClean="0"/>
              <a:t>12/27/2015</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0616180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9C9CA7B-DFD4-44B5-8C60-D14B8CD1FB59}" type="datetimeFigureOut">
              <a:rPr lang="en-US" smtClean="0"/>
              <a:t>12/27/2015</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8393241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34E6425-0181-43F2-84FC-787E803FD2F8}" type="datetimeFigureOut">
              <a:rPr lang="en-US" smtClean="0"/>
              <a:t>12/27/2015</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6327254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BDB8791-F1B0-41E7-B7FD-A781E65C4266}" type="datetimeFigureOut">
              <a:rPr lang="en-US" smtClean="0"/>
              <a:t>12/27/2015</a:t>
            </a:fld>
            <a:endParaRPr lang="en-US" dirty="0"/>
          </a:p>
        </p:txBody>
      </p:sp>
      <p:sp>
        <p:nvSpPr>
          <p:cNvPr id="6" name="Footer Placeholder 5"/>
          <p:cNvSpPr>
            <a:spLocks noGrp="1"/>
          </p:cNvSpPr>
          <p:nvPr>
            <p:ph type="ftr" sz="quarter" idx="11"/>
          </p:nvPr>
        </p:nvSpPr>
        <p:spPr/>
        <p:txBody>
          <a:bodyPr/>
          <a:lstStyle/>
          <a:p>
            <a:r>
              <a:rPr lang="en-US" smtClean="0"/>
              <a:t>
              </a:t>
            </a:r>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9430274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FDD63B2-E120-4ED8-B27B-C685F510A5FE}" type="datetimeFigureOut">
              <a:rPr lang="en-US" smtClean="0"/>
              <a:t>12/27/2015</a:t>
            </a:fld>
            <a:endParaRPr lang="en-US" dirty="0"/>
          </a:p>
        </p:txBody>
      </p:sp>
      <p:sp>
        <p:nvSpPr>
          <p:cNvPr id="8" name="Footer Placeholder 7"/>
          <p:cNvSpPr>
            <a:spLocks noGrp="1"/>
          </p:cNvSpPr>
          <p:nvPr>
            <p:ph type="ftr" sz="quarter" idx="11"/>
          </p:nvPr>
        </p:nvSpPr>
        <p:spPr/>
        <p:txBody>
          <a:bodyPr/>
          <a:lstStyle/>
          <a:p>
            <a:r>
              <a:rPr lang="en-US" smtClean="0"/>
              <a:t>
              </a:t>
            </a:r>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931956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AA18ACC-A947-437B-A130-35BD54FDF1E9}" type="datetimeFigureOut">
              <a:rPr lang="en-US" smtClean="0"/>
              <a:t>12/27/2015</a:t>
            </a:fld>
            <a:endParaRPr lang="en-US" dirty="0"/>
          </a:p>
        </p:txBody>
      </p:sp>
      <p:sp>
        <p:nvSpPr>
          <p:cNvPr id="4" name="Footer Placeholder 3"/>
          <p:cNvSpPr>
            <a:spLocks noGrp="1"/>
          </p:cNvSpPr>
          <p:nvPr>
            <p:ph type="ftr" sz="quarter" idx="11"/>
          </p:nvPr>
        </p:nvSpPr>
        <p:spPr/>
        <p:txBody>
          <a:bodyPr/>
          <a:lstStyle/>
          <a:p>
            <a:r>
              <a:rPr lang="en-US" smtClean="0"/>
              <a:t>
              </a:t>
            </a:r>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0382368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8D7E02-BCB8-4D50-A234-369438C08659}" type="datetimeFigureOut">
              <a:rPr lang="en-US" smtClean="0"/>
              <a:t>12/27/2015</a:t>
            </a:fld>
            <a:endParaRPr lang="en-US" dirty="0"/>
          </a:p>
        </p:txBody>
      </p:sp>
      <p:sp>
        <p:nvSpPr>
          <p:cNvPr id="3" name="Footer Placeholder 2"/>
          <p:cNvSpPr>
            <a:spLocks noGrp="1"/>
          </p:cNvSpPr>
          <p:nvPr>
            <p:ph type="ftr" sz="quarter" idx="11"/>
          </p:nvPr>
        </p:nvSpPr>
        <p:spPr/>
        <p:txBody>
          <a:bodyPr/>
          <a:lstStyle/>
          <a:p>
            <a:r>
              <a:rPr lang="en-US" smtClean="0"/>
              <a:t>
              </a:t>
            </a:r>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922068408"/>
      </p:ext>
    </p:extLst>
  </p:cSld>
  <p:clrMapOvr>
    <a:masterClrMapping/>
  </p:clrMapOvr>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6E86A4C-8E40-4F87-A4F0-01A0687C5742}" type="datetimeFigureOut">
              <a:rPr lang="en-US" smtClean="0"/>
              <a:t>12/27/2015</a:t>
            </a:fld>
            <a:endParaRPr lang="en-US" dirty="0"/>
          </a:p>
        </p:txBody>
      </p:sp>
      <p:sp>
        <p:nvSpPr>
          <p:cNvPr id="6" name="Footer Placeholder 5"/>
          <p:cNvSpPr>
            <a:spLocks noGrp="1"/>
          </p:cNvSpPr>
          <p:nvPr>
            <p:ph type="ftr" sz="quarter" idx="11"/>
          </p:nvPr>
        </p:nvSpPr>
        <p:spPr/>
        <p:txBody>
          <a:bodyPr/>
          <a:lstStyle/>
          <a:p>
            <a:r>
              <a:rPr lang="en-US" smtClean="0"/>
              <a:t>
              </a:t>
            </a:r>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347974337"/>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5E72C73-2D91-4E12-BA25-F0AA0C03599B}" type="datetimeFigureOut">
              <a:rPr lang="en-US" smtClean="0"/>
              <a:t>12/27/2015</a:t>
            </a:fld>
            <a:endParaRPr lang="en-US" dirty="0"/>
          </a:p>
        </p:txBody>
      </p:sp>
      <p:sp>
        <p:nvSpPr>
          <p:cNvPr id="6" name="Footer Placeholder 5"/>
          <p:cNvSpPr>
            <a:spLocks noGrp="1"/>
          </p:cNvSpPr>
          <p:nvPr>
            <p:ph type="ftr" sz="quarter" idx="11"/>
          </p:nvPr>
        </p:nvSpPr>
        <p:spPr/>
        <p:txBody>
          <a:bodyPr/>
          <a:lstStyle/>
          <a:p>
            <a:r>
              <a:rPr lang="en-US" smtClean="0"/>
              <a:t>
              </a:t>
            </a:r>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7244139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BE451C3-0FF4-47C4-B829-773ADF60F88C}" type="datetimeFigureOut">
              <a:rPr lang="en-US" smtClean="0"/>
              <a:t>12/27/2015</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
              </a:t>
            </a:r>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452557736"/>
      </p:ext>
    </p:extLst>
  </p:cSld>
  <p:clrMap bg1="lt1" tx1="dk1" bg2="lt2" tx2="dk2" accent1="accent1" accent2="accent2" accent3="accent3" accent4="accent4" accent5="accent5" accent6="accent6" hlink="hlink" folHlink="folHlink"/>
  <p:sldLayoutIdLst>
    <p:sldLayoutId id="2147483873" r:id="rId1"/>
    <p:sldLayoutId id="2147483874" r:id="rId2"/>
    <p:sldLayoutId id="2147483875" r:id="rId3"/>
    <p:sldLayoutId id="2147483876" r:id="rId4"/>
    <p:sldLayoutId id="2147483877" r:id="rId5"/>
    <p:sldLayoutId id="2147483878" r:id="rId6"/>
    <p:sldLayoutId id="2147483879" r:id="rId7"/>
    <p:sldLayoutId id="2147483880" r:id="rId8"/>
    <p:sldLayoutId id="2147483881" r:id="rId9"/>
    <p:sldLayoutId id="2147483882" r:id="rId10"/>
    <p:sldLayoutId id="2147483883"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55612" y="1171977"/>
            <a:ext cx="10058400" cy="2730321"/>
          </a:xfrm>
        </p:spPr>
        <p:txBody>
          <a:bodyPr>
            <a:normAutofit/>
          </a:bodyPr>
          <a:lstStyle/>
          <a:p>
            <a:r>
              <a:rPr lang="en-US" sz="9600" b="1" dirty="0" smtClean="0">
                <a:solidFill>
                  <a:schemeClr val="accent1">
                    <a:lumMod val="75000"/>
                  </a:schemeClr>
                </a:solidFill>
                <a:latin typeface="+mn-lt"/>
              </a:rPr>
              <a:t>Healthcare Management</a:t>
            </a:r>
            <a:endParaRPr lang="en-US" sz="9600" b="1" dirty="0">
              <a:solidFill>
                <a:schemeClr val="accent1">
                  <a:lumMod val="75000"/>
                </a:schemeClr>
              </a:solidFill>
              <a:latin typeface="+mn-lt"/>
            </a:endParaRPr>
          </a:p>
        </p:txBody>
      </p:sp>
      <p:sp>
        <p:nvSpPr>
          <p:cNvPr id="3" name="Subtitle 2"/>
          <p:cNvSpPr>
            <a:spLocks noGrp="1"/>
          </p:cNvSpPr>
          <p:nvPr>
            <p:ph type="subTitle" idx="1"/>
          </p:nvPr>
        </p:nvSpPr>
        <p:spPr>
          <a:xfrm>
            <a:off x="1100051" y="4494726"/>
            <a:ext cx="10058400" cy="1764406"/>
          </a:xfrm>
        </p:spPr>
        <p:txBody>
          <a:bodyPr/>
          <a:lstStyle/>
          <a:p>
            <a:r>
              <a:rPr lang="en-US" sz="2800" b="1" dirty="0">
                <a:solidFill>
                  <a:srgbClr val="0070C0"/>
                </a:solidFill>
                <a:latin typeface="+mn-lt"/>
              </a:rPr>
              <a:t>Dr. Sireen Alkhaldi, </a:t>
            </a:r>
            <a:r>
              <a:rPr lang="en-US" sz="2800" b="1" dirty="0" err="1">
                <a:solidFill>
                  <a:srgbClr val="0070C0"/>
                </a:solidFill>
                <a:latin typeface="+mn-lt"/>
              </a:rPr>
              <a:t>DrPH</a:t>
            </a:r>
            <a:r>
              <a:rPr lang="en-US" sz="2800" b="1" dirty="0">
                <a:solidFill>
                  <a:srgbClr val="0070C0"/>
                </a:solidFill>
                <a:latin typeface="+mn-lt"/>
              </a:rPr>
              <a:t> </a:t>
            </a:r>
            <a:br>
              <a:rPr lang="en-US" sz="2800" b="1" dirty="0">
                <a:solidFill>
                  <a:srgbClr val="0070C0"/>
                </a:solidFill>
                <a:latin typeface="+mn-lt"/>
              </a:rPr>
            </a:br>
            <a:r>
              <a:rPr lang="en-US" sz="2800" b="1" dirty="0">
                <a:solidFill>
                  <a:srgbClr val="0070C0"/>
                </a:solidFill>
                <a:latin typeface="+mn-lt"/>
              </a:rPr>
              <a:t>Community Medicine</a:t>
            </a:r>
            <a:br>
              <a:rPr lang="en-US" sz="2800" b="1" dirty="0">
                <a:solidFill>
                  <a:srgbClr val="0070C0"/>
                </a:solidFill>
                <a:latin typeface="+mn-lt"/>
              </a:rPr>
            </a:br>
            <a:r>
              <a:rPr lang="en-US" sz="2800" b="1" dirty="0">
                <a:solidFill>
                  <a:srgbClr val="0070C0"/>
                </a:solidFill>
                <a:latin typeface="+mn-lt"/>
              </a:rPr>
              <a:t>Faculty of Medicine, The University of Jordan</a:t>
            </a:r>
            <a:br>
              <a:rPr lang="en-US" sz="2800" b="1" dirty="0">
                <a:solidFill>
                  <a:srgbClr val="0070C0"/>
                </a:solidFill>
                <a:latin typeface="+mn-lt"/>
              </a:rPr>
            </a:br>
            <a:r>
              <a:rPr lang="en-US" sz="2800" b="1" dirty="0">
                <a:solidFill>
                  <a:srgbClr val="0070C0"/>
                </a:solidFill>
                <a:latin typeface="+mn-lt"/>
              </a:rPr>
              <a:t>First Semester 2015 / 2016</a:t>
            </a:r>
          </a:p>
          <a:p>
            <a:endParaRPr lang="en-US" dirty="0"/>
          </a:p>
        </p:txBody>
      </p:sp>
    </p:spTree>
    <p:extLst>
      <p:ext uri="{BB962C8B-B14F-4D97-AF65-F5344CB8AC3E}">
        <p14:creationId xmlns:p14="http://schemas.microsoft.com/office/powerpoint/2010/main" val="19349064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AutoShape 2"/>
          <p:cNvSpPr>
            <a:spLocks noGrp="1" noChangeArrowheads="1"/>
          </p:cNvSpPr>
          <p:nvPr>
            <p:ph type="title"/>
          </p:nvPr>
        </p:nvSpPr>
        <p:spPr>
          <a:xfrm>
            <a:off x="838200" y="365125"/>
            <a:ext cx="10515600" cy="665185"/>
          </a:xfrm>
        </p:spPr>
        <p:txBody>
          <a:bodyPr>
            <a:normAutofit fontScale="90000"/>
          </a:bodyPr>
          <a:lstStyle/>
          <a:p>
            <a:r>
              <a:rPr lang="en-US" altLang="en-US" sz="4800" b="1" dirty="0" smtClean="0">
                <a:solidFill>
                  <a:srgbClr val="2FCB23"/>
                </a:solidFill>
                <a:latin typeface="+mn-lt"/>
              </a:rPr>
              <a:t>Leader versus Manager Qualities</a:t>
            </a:r>
          </a:p>
        </p:txBody>
      </p:sp>
      <p:sp>
        <p:nvSpPr>
          <p:cNvPr id="25604" name="Rectangle 4"/>
          <p:cNvSpPr>
            <a:spLocks noChangeArrowheads="1"/>
          </p:cNvSpPr>
          <p:nvPr/>
        </p:nvSpPr>
        <p:spPr bwMode="auto">
          <a:xfrm>
            <a:off x="2819401" y="2168526"/>
            <a:ext cx="7529513" cy="423227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endParaRPr lang="en-US" altLang="en-US"/>
          </a:p>
        </p:txBody>
      </p:sp>
      <p:sp>
        <p:nvSpPr>
          <p:cNvPr id="25605" name="Text Box 5"/>
          <p:cNvSpPr txBox="1">
            <a:spLocks noChangeArrowheads="1"/>
          </p:cNvSpPr>
          <p:nvPr/>
        </p:nvSpPr>
        <p:spPr bwMode="auto">
          <a:xfrm>
            <a:off x="6888164" y="1952626"/>
            <a:ext cx="2205037"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r>
              <a:rPr lang="en-US" altLang="en-US" sz="2000" b="1">
                <a:solidFill>
                  <a:schemeClr val="bg1"/>
                </a:solidFill>
              </a:rPr>
              <a:t>Manager Qualities</a:t>
            </a:r>
          </a:p>
        </p:txBody>
      </p:sp>
      <p:sp>
        <p:nvSpPr>
          <p:cNvPr id="25606" name="Text Box 6"/>
          <p:cNvSpPr txBox="1">
            <a:spLocks noChangeArrowheads="1"/>
          </p:cNvSpPr>
          <p:nvPr/>
        </p:nvSpPr>
        <p:spPr bwMode="auto">
          <a:xfrm>
            <a:off x="3611563" y="1952626"/>
            <a:ext cx="2411412"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r>
              <a:rPr lang="en-US" altLang="en-US" sz="2000" b="1">
                <a:solidFill>
                  <a:schemeClr val="bg1"/>
                </a:solidFill>
              </a:rPr>
              <a:t>Leader Qualities</a:t>
            </a:r>
          </a:p>
        </p:txBody>
      </p:sp>
      <p:sp>
        <p:nvSpPr>
          <p:cNvPr id="475152" name="Text Box 16"/>
          <p:cNvSpPr txBox="1">
            <a:spLocks noChangeArrowheads="1"/>
          </p:cNvSpPr>
          <p:nvPr/>
        </p:nvSpPr>
        <p:spPr bwMode="auto">
          <a:xfrm>
            <a:off x="2281318" y="1030310"/>
            <a:ext cx="2535951" cy="55707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endParaRPr lang="en-US" altLang="en-US" sz="2400" b="1" dirty="0" smtClean="0">
              <a:solidFill>
                <a:schemeClr val="hlink"/>
              </a:solidFill>
            </a:endParaRPr>
          </a:p>
          <a:p>
            <a:r>
              <a:rPr lang="en-US" altLang="en-US" sz="2400" b="1" dirty="0" smtClean="0">
                <a:solidFill>
                  <a:schemeClr val="hlink"/>
                </a:solidFill>
              </a:rPr>
              <a:t>SOUL</a:t>
            </a:r>
            <a:endParaRPr lang="en-US" altLang="en-US" sz="2400" b="1" dirty="0">
              <a:solidFill>
                <a:schemeClr val="hlink"/>
              </a:solidFill>
            </a:endParaRPr>
          </a:p>
          <a:p>
            <a:r>
              <a:rPr lang="en-US" altLang="en-US" sz="2800" b="1" dirty="0">
                <a:solidFill>
                  <a:srgbClr val="FF0000"/>
                </a:solidFill>
                <a:latin typeface="+mn-lt"/>
              </a:rPr>
              <a:t>Visionary</a:t>
            </a:r>
          </a:p>
          <a:p>
            <a:r>
              <a:rPr lang="en-US" altLang="en-US" sz="2800" b="1" dirty="0">
                <a:solidFill>
                  <a:srgbClr val="FF0000"/>
                </a:solidFill>
                <a:latin typeface="+mn-lt"/>
              </a:rPr>
              <a:t>Passionate</a:t>
            </a:r>
          </a:p>
          <a:p>
            <a:r>
              <a:rPr lang="en-US" altLang="en-US" sz="2800" b="1" dirty="0">
                <a:solidFill>
                  <a:srgbClr val="FF0000"/>
                </a:solidFill>
                <a:latin typeface="+mn-lt"/>
              </a:rPr>
              <a:t>Creative</a:t>
            </a:r>
          </a:p>
          <a:p>
            <a:r>
              <a:rPr lang="en-US" altLang="en-US" sz="2800" b="1" dirty="0">
                <a:solidFill>
                  <a:srgbClr val="FF0000"/>
                </a:solidFill>
                <a:latin typeface="+mn-lt"/>
              </a:rPr>
              <a:t>Flexible</a:t>
            </a:r>
          </a:p>
          <a:p>
            <a:r>
              <a:rPr lang="en-US" altLang="en-US" sz="2800" b="1" dirty="0">
                <a:solidFill>
                  <a:srgbClr val="FF0000"/>
                </a:solidFill>
                <a:latin typeface="+mn-lt"/>
              </a:rPr>
              <a:t>Inspiring</a:t>
            </a:r>
          </a:p>
          <a:p>
            <a:r>
              <a:rPr lang="en-US" altLang="en-US" sz="2800" b="1" dirty="0">
                <a:solidFill>
                  <a:srgbClr val="FF0000"/>
                </a:solidFill>
                <a:latin typeface="+mn-lt"/>
              </a:rPr>
              <a:t>Innovative</a:t>
            </a:r>
          </a:p>
          <a:p>
            <a:r>
              <a:rPr lang="en-US" altLang="en-US" sz="2800" b="1" dirty="0">
                <a:solidFill>
                  <a:srgbClr val="FF0000"/>
                </a:solidFill>
                <a:latin typeface="+mn-lt"/>
              </a:rPr>
              <a:t>Courageous</a:t>
            </a:r>
          </a:p>
          <a:p>
            <a:r>
              <a:rPr lang="en-US" altLang="en-US" sz="2800" b="1" dirty="0">
                <a:solidFill>
                  <a:srgbClr val="FF0000"/>
                </a:solidFill>
                <a:latin typeface="+mn-lt"/>
              </a:rPr>
              <a:t>Imaginative</a:t>
            </a:r>
          </a:p>
          <a:p>
            <a:r>
              <a:rPr lang="en-US" altLang="en-US" sz="2800" b="1" dirty="0">
                <a:solidFill>
                  <a:srgbClr val="FF0000"/>
                </a:solidFill>
                <a:latin typeface="+mn-lt"/>
              </a:rPr>
              <a:t>Experimental</a:t>
            </a:r>
          </a:p>
          <a:p>
            <a:r>
              <a:rPr lang="en-US" altLang="en-US" sz="2800" b="1" dirty="0">
                <a:solidFill>
                  <a:srgbClr val="FF0000"/>
                </a:solidFill>
                <a:latin typeface="+mn-lt"/>
              </a:rPr>
              <a:t>Initiates change</a:t>
            </a:r>
          </a:p>
          <a:p>
            <a:r>
              <a:rPr lang="en-US" altLang="en-US" sz="2800" b="1" dirty="0">
                <a:solidFill>
                  <a:srgbClr val="FF0000"/>
                </a:solidFill>
                <a:latin typeface="+mn-lt"/>
              </a:rPr>
              <a:t>Personal power</a:t>
            </a:r>
          </a:p>
        </p:txBody>
      </p:sp>
      <p:sp>
        <p:nvSpPr>
          <p:cNvPr id="475162" name="Text Box 26"/>
          <p:cNvSpPr txBox="1">
            <a:spLocks noChangeArrowheads="1"/>
          </p:cNvSpPr>
          <p:nvPr/>
        </p:nvSpPr>
        <p:spPr bwMode="auto">
          <a:xfrm>
            <a:off x="6888164" y="1214976"/>
            <a:ext cx="2661241" cy="52014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r>
              <a:rPr lang="en-US" altLang="en-US" sz="2400" b="1" dirty="0">
                <a:solidFill>
                  <a:schemeClr val="hlink"/>
                </a:solidFill>
              </a:rPr>
              <a:t>MIND</a:t>
            </a:r>
          </a:p>
          <a:p>
            <a:r>
              <a:rPr lang="en-US" altLang="en-US" sz="2800" b="1" dirty="0">
                <a:solidFill>
                  <a:srgbClr val="FF0000"/>
                </a:solidFill>
                <a:latin typeface="+mn-lt"/>
              </a:rPr>
              <a:t>Rational</a:t>
            </a:r>
          </a:p>
          <a:p>
            <a:r>
              <a:rPr lang="en-US" altLang="en-US" sz="2800" b="1" dirty="0">
                <a:solidFill>
                  <a:srgbClr val="FF0000"/>
                </a:solidFill>
                <a:latin typeface="+mn-lt"/>
              </a:rPr>
              <a:t>Consulting</a:t>
            </a:r>
          </a:p>
          <a:p>
            <a:r>
              <a:rPr lang="en-US" altLang="en-US" sz="2800" b="1" dirty="0">
                <a:solidFill>
                  <a:srgbClr val="FF0000"/>
                </a:solidFill>
                <a:latin typeface="+mn-lt"/>
              </a:rPr>
              <a:t>Persistent</a:t>
            </a:r>
          </a:p>
          <a:p>
            <a:r>
              <a:rPr lang="en-US" altLang="en-US" sz="2800" b="1" dirty="0">
                <a:solidFill>
                  <a:srgbClr val="FF0000"/>
                </a:solidFill>
                <a:latin typeface="+mn-lt"/>
              </a:rPr>
              <a:t>Problem solving</a:t>
            </a:r>
          </a:p>
          <a:p>
            <a:r>
              <a:rPr lang="en-US" altLang="en-US" sz="2800" b="1" dirty="0">
                <a:solidFill>
                  <a:srgbClr val="FF0000"/>
                </a:solidFill>
                <a:latin typeface="+mn-lt"/>
              </a:rPr>
              <a:t>Tough-minded</a:t>
            </a:r>
          </a:p>
          <a:p>
            <a:r>
              <a:rPr lang="en-US" altLang="en-US" sz="2800" b="1" dirty="0">
                <a:solidFill>
                  <a:srgbClr val="FF0000"/>
                </a:solidFill>
                <a:latin typeface="+mn-lt"/>
              </a:rPr>
              <a:t>Analytical</a:t>
            </a:r>
          </a:p>
          <a:p>
            <a:r>
              <a:rPr lang="en-US" altLang="en-US" sz="2800" b="1" dirty="0">
                <a:solidFill>
                  <a:srgbClr val="FF0000"/>
                </a:solidFill>
                <a:latin typeface="+mn-lt"/>
              </a:rPr>
              <a:t>Structured</a:t>
            </a:r>
          </a:p>
          <a:p>
            <a:r>
              <a:rPr lang="en-US" altLang="en-US" sz="2800" b="1" dirty="0">
                <a:solidFill>
                  <a:srgbClr val="FF0000"/>
                </a:solidFill>
                <a:latin typeface="+mn-lt"/>
              </a:rPr>
              <a:t>Deliberate</a:t>
            </a:r>
          </a:p>
          <a:p>
            <a:r>
              <a:rPr lang="en-US" altLang="en-US" sz="2800" b="1" dirty="0">
                <a:solidFill>
                  <a:srgbClr val="FF0000"/>
                </a:solidFill>
                <a:latin typeface="+mn-lt"/>
              </a:rPr>
              <a:t>Authoritative</a:t>
            </a:r>
          </a:p>
          <a:p>
            <a:r>
              <a:rPr lang="en-US" altLang="en-US" sz="2800" b="1" dirty="0">
                <a:solidFill>
                  <a:srgbClr val="FF0000"/>
                </a:solidFill>
                <a:latin typeface="+mn-lt"/>
              </a:rPr>
              <a:t>Stabilizing</a:t>
            </a:r>
          </a:p>
          <a:p>
            <a:r>
              <a:rPr lang="en-US" altLang="en-US" sz="2800" b="1" dirty="0">
                <a:solidFill>
                  <a:srgbClr val="FF0000"/>
                </a:solidFill>
                <a:latin typeface="+mn-lt"/>
              </a:rPr>
              <a:t>Position power</a:t>
            </a:r>
          </a:p>
        </p:txBody>
      </p:sp>
    </p:spTree>
    <p:extLst>
      <p:ext uri="{BB962C8B-B14F-4D97-AF65-F5344CB8AC3E}">
        <p14:creationId xmlns:p14="http://schemas.microsoft.com/office/powerpoint/2010/main" val="48384525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47515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47516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5152" grpId="0" autoUpdateAnimBg="0"/>
      <p:bldP spid="475162" grpId="0"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8" name="Rectangle 2"/>
          <p:cNvSpPr>
            <a:spLocks noGrp="1" noChangeArrowheads="1"/>
          </p:cNvSpPr>
          <p:nvPr>
            <p:ph type="title"/>
          </p:nvPr>
        </p:nvSpPr>
        <p:spPr>
          <a:xfrm>
            <a:off x="1493948" y="365125"/>
            <a:ext cx="9859851" cy="871247"/>
          </a:xfrm>
        </p:spPr>
        <p:txBody>
          <a:bodyPr>
            <a:normAutofit/>
          </a:bodyPr>
          <a:lstStyle/>
          <a:p>
            <a:pPr eaLnBrk="1" hangingPunct="1"/>
            <a:r>
              <a:rPr lang="en-US" altLang="en-US" sz="5400" b="1" dirty="0" smtClean="0">
                <a:solidFill>
                  <a:srgbClr val="2FCB23"/>
                </a:solidFill>
                <a:latin typeface="+mn-lt"/>
              </a:rPr>
              <a:t>Basics of Leadership</a:t>
            </a:r>
          </a:p>
        </p:txBody>
      </p:sp>
      <p:sp>
        <p:nvSpPr>
          <p:cNvPr id="26629" name="Rectangle 3"/>
          <p:cNvSpPr>
            <a:spLocks noGrp="1" noChangeArrowheads="1"/>
          </p:cNvSpPr>
          <p:nvPr>
            <p:ph idx="1"/>
          </p:nvPr>
        </p:nvSpPr>
        <p:spPr>
          <a:xfrm>
            <a:off x="1493948" y="1764406"/>
            <a:ext cx="9453094" cy="5574405"/>
          </a:xfrm>
        </p:spPr>
        <p:txBody>
          <a:bodyPr>
            <a:normAutofit/>
          </a:bodyPr>
          <a:lstStyle/>
          <a:p>
            <a:pPr marL="0" indent="0" eaLnBrk="1" hangingPunct="1">
              <a:spcBef>
                <a:spcPct val="50000"/>
              </a:spcBef>
              <a:buNone/>
            </a:pPr>
            <a:r>
              <a:rPr lang="en-US" altLang="en-US" sz="4000" b="1" dirty="0" smtClean="0">
                <a:solidFill>
                  <a:srgbClr val="FF0000"/>
                </a:solidFill>
              </a:rPr>
              <a:t>A leader does the following: </a:t>
            </a:r>
          </a:p>
          <a:p>
            <a:pPr eaLnBrk="1" hangingPunct="1">
              <a:spcBef>
                <a:spcPct val="50000"/>
              </a:spcBef>
              <a:buFontTx/>
              <a:buAutoNum type="arabicPeriod"/>
            </a:pPr>
            <a:r>
              <a:rPr lang="en-US" altLang="en-US" sz="3200" b="1" dirty="0" smtClean="0">
                <a:solidFill>
                  <a:srgbClr val="1D4DB9"/>
                </a:solidFill>
              </a:rPr>
              <a:t>Give people a reason to come to work.</a:t>
            </a:r>
          </a:p>
          <a:p>
            <a:pPr eaLnBrk="1" hangingPunct="1">
              <a:spcBef>
                <a:spcPct val="50000"/>
              </a:spcBef>
              <a:buFontTx/>
              <a:buAutoNum type="arabicPeriod"/>
            </a:pPr>
            <a:r>
              <a:rPr lang="en-US" altLang="en-US" sz="3200" b="1" dirty="0" smtClean="0">
                <a:solidFill>
                  <a:srgbClr val="1D4DB9"/>
                </a:solidFill>
              </a:rPr>
              <a:t>Help them to develop a passion for their work</a:t>
            </a:r>
          </a:p>
          <a:p>
            <a:pPr eaLnBrk="1" hangingPunct="1">
              <a:spcBef>
                <a:spcPct val="50000"/>
              </a:spcBef>
              <a:buFontTx/>
              <a:buAutoNum type="arabicPeriod"/>
            </a:pPr>
            <a:r>
              <a:rPr lang="en-US" altLang="en-US" sz="3200" b="1" dirty="0" smtClean="0">
                <a:solidFill>
                  <a:srgbClr val="1D4DB9"/>
                </a:solidFill>
              </a:rPr>
              <a:t>Instill in them a sense of  commitment to their colleagues</a:t>
            </a:r>
          </a:p>
          <a:p>
            <a:pPr eaLnBrk="1" hangingPunct="1">
              <a:spcBef>
                <a:spcPct val="50000"/>
              </a:spcBef>
              <a:buFontTx/>
              <a:buAutoNum type="arabicPeriod"/>
            </a:pPr>
            <a:r>
              <a:rPr lang="en-US" altLang="en-US" sz="3200" b="1" dirty="0" smtClean="0">
                <a:solidFill>
                  <a:srgbClr val="1D4DB9"/>
                </a:solidFill>
              </a:rPr>
              <a:t>Develop their sense of responsibility to customers</a:t>
            </a:r>
          </a:p>
          <a:p>
            <a:pPr eaLnBrk="1" hangingPunct="1">
              <a:spcBef>
                <a:spcPct val="50000"/>
              </a:spcBef>
              <a:buFontTx/>
              <a:buAutoNum type="arabicPeriod"/>
            </a:pPr>
            <a:r>
              <a:rPr lang="en-US" altLang="en-US" sz="3200" b="1" dirty="0" smtClean="0">
                <a:solidFill>
                  <a:srgbClr val="1D4DB9"/>
                </a:solidFill>
              </a:rPr>
              <a:t>Be loyal to the organization’s people</a:t>
            </a:r>
          </a:p>
        </p:txBody>
      </p:sp>
    </p:spTree>
    <p:extLst>
      <p:ext uri="{BB962C8B-B14F-4D97-AF65-F5344CB8AC3E}">
        <p14:creationId xmlns:p14="http://schemas.microsoft.com/office/powerpoint/2010/main" val="322616282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1352282" y="369195"/>
            <a:ext cx="8077200" cy="579438"/>
          </a:xfrm>
        </p:spPr>
        <p:txBody>
          <a:bodyPr>
            <a:noAutofit/>
          </a:bodyPr>
          <a:lstStyle/>
          <a:p>
            <a:r>
              <a:rPr lang="en-US" altLang="en-US" sz="4800" b="1" dirty="0" smtClean="0">
                <a:solidFill>
                  <a:srgbClr val="2FCB23"/>
                </a:solidFill>
                <a:latin typeface="+mn-lt"/>
              </a:rPr>
              <a:t>Organizational Behavior (OB)</a:t>
            </a:r>
          </a:p>
        </p:txBody>
      </p:sp>
      <p:sp>
        <p:nvSpPr>
          <p:cNvPr id="3" name="Content Placeholder 2"/>
          <p:cNvSpPr>
            <a:spLocks noGrp="1"/>
          </p:cNvSpPr>
          <p:nvPr>
            <p:ph idx="1"/>
          </p:nvPr>
        </p:nvSpPr>
        <p:spPr>
          <a:xfrm>
            <a:off x="1352282" y="1442434"/>
            <a:ext cx="9865217" cy="5241701"/>
          </a:xfrm>
        </p:spPr>
        <p:txBody>
          <a:bodyPr>
            <a:normAutofit lnSpcReduction="10000"/>
          </a:bodyPr>
          <a:lstStyle/>
          <a:p>
            <a:pPr marL="0" indent="0">
              <a:lnSpc>
                <a:spcPct val="90000"/>
              </a:lnSpc>
              <a:spcBef>
                <a:spcPct val="55000"/>
              </a:spcBef>
              <a:buNone/>
              <a:defRPr/>
            </a:pPr>
            <a:r>
              <a:rPr lang="en-US" altLang="en-US" sz="3200" b="1" dirty="0">
                <a:solidFill>
                  <a:srgbClr val="FF0000"/>
                </a:solidFill>
              </a:rPr>
              <a:t>Employees and managers bring their individual differences to work each </a:t>
            </a:r>
            <a:r>
              <a:rPr lang="en-US" altLang="en-US" sz="3200" b="1" dirty="0" smtClean="0">
                <a:solidFill>
                  <a:srgbClr val="FF0000"/>
                </a:solidFill>
              </a:rPr>
              <a:t>day. They do not leave their life behind. </a:t>
            </a:r>
            <a:endParaRPr lang="en-US" altLang="en-US" sz="3200" b="1" dirty="0">
              <a:solidFill>
                <a:srgbClr val="FF0000"/>
              </a:solidFill>
            </a:endParaRPr>
          </a:p>
          <a:p>
            <a:pPr marL="0" indent="0">
              <a:lnSpc>
                <a:spcPct val="90000"/>
              </a:lnSpc>
              <a:spcBef>
                <a:spcPct val="55000"/>
              </a:spcBef>
              <a:buNone/>
              <a:defRPr/>
            </a:pPr>
            <a:r>
              <a:rPr lang="en-US" altLang="en-US" sz="3200" b="1" dirty="0">
                <a:solidFill>
                  <a:srgbClr val="1D4DB9"/>
                </a:solidFill>
              </a:rPr>
              <a:t>Differences in attitudes, values, personality, and behavior influence </a:t>
            </a:r>
          </a:p>
          <a:p>
            <a:pPr marL="1089025" lvl="1" indent="-58738">
              <a:spcBef>
                <a:spcPct val="55000"/>
              </a:spcBef>
              <a:defRPr/>
            </a:pPr>
            <a:r>
              <a:rPr lang="en-US" altLang="en-US" b="1" dirty="0">
                <a:solidFill>
                  <a:srgbClr val="1D4DB9"/>
                </a:solidFill>
              </a:rPr>
              <a:t> </a:t>
            </a:r>
            <a:r>
              <a:rPr lang="en-US" altLang="en-US" sz="3200" b="1" dirty="0">
                <a:solidFill>
                  <a:srgbClr val="1D4DB9"/>
                </a:solidFill>
              </a:rPr>
              <a:t>how people interpret an assignment, </a:t>
            </a:r>
          </a:p>
          <a:p>
            <a:pPr marL="1089025" lvl="1" indent="-58738">
              <a:spcBef>
                <a:spcPct val="55000"/>
              </a:spcBef>
              <a:defRPr/>
            </a:pPr>
            <a:r>
              <a:rPr lang="en-US" altLang="en-US" sz="3200" b="1" dirty="0">
                <a:solidFill>
                  <a:srgbClr val="1D4DB9"/>
                </a:solidFill>
              </a:rPr>
              <a:t> whether they like to be told what to do</a:t>
            </a:r>
          </a:p>
          <a:p>
            <a:pPr marL="1089025" lvl="1" indent="-58738">
              <a:spcBef>
                <a:spcPct val="55000"/>
              </a:spcBef>
              <a:defRPr/>
            </a:pPr>
            <a:r>
              <a:rPr lang="en-US" altLang="en-US" sz="3200" b="1" dirty="0">
                <a:solidFill>
                  <a:srgbClr val="1D4DB9"/>
                </a:solidFill>
              </a:rPr>
              <a:t> how they handle challenges</a:t>
            </a:r>
          </a:p>
          <a:p>
            <a:pPr marL="1089025" lvl="1" indent="-58738">
              <a:spcBef>
                <a:spcPct val="55000"/>
              </a:spcBef>
              <a:defRPr/>
            </a:pPr>
            <a:r>
              <a:rPr lang="en-US" altLang="en-US" sz="3200" b="1" dirty="0">
                <a:solidFill>
                  <a:srgbClr val="1D4DB9"/>
                </a:solidFill>
              </a:rPr>
              <a:t> how they interact with others</a:t>
            </a:r>
          </a:p>
          <a:p>
            <a:pPr marL="1030287" lvl="1" indent="0">
              <a:spcBef>
                <a:spcPct val="55000"/>
              </a:spcBef>
              <a:buNone/>
              <a:defRPr/>
            </a:pPr>
            <a:endParaRPr lang="en-US" altLang="en-US" sz="2800" dirty="0"/>
          </a:p>
          <a:p>
            <a:pPr>
              <a:defRPr/>
            </a:pPr>
            <a:endParaRPr lang="en-US" dirty="0"/>
          </a:p>
        </p:txBody>
      </p:sp>
    </p:spTree>
    <p:extLst>
      <p:ext uri="{BB962C8B-B14F-4D97-AF65-F5344CB8AC3E}">
        <p14:creationId xmlns:p14="http://schemas.microsoft.com/office/powerpoint/2010/main" val="318560249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6" name="Rectangle 2"/>
          <p:cNvSpPr>
            <a:spLocks noGrp="1" noChangeArrowheads="1"/>
          </p:cNvSpPr>
          <p:nvPr>
            <p:ph type="title"/>
          </p:nvPr>
        </p:nvSpPr>
        <p:spPr>
          <a:xfrm>
            <a:off x="748047" y="123031"/>
            <a:ext cx="10515600" cy="1325563"/>
          </a:xfrm>
        </p:spPr>
        <p:txBody>
          <a:bodyPr>
            <a:normAutofit/>
          </a:bodyPr>
          <a:lstStyle/>
          <a:p>
            <a:pPr eaLnBrk="1" hangingPunct="1"/>
            <a:r>
              <a:rPr lang="en-US" altLang="en-US" sz="5400" b="1" dirty="0" smtClean="0">
                <a:solidFill>
                  <a:srgbClr val="2FCB23"/>
                </a:solidFill>
                <a:latin typeface="+mn-lt"/>
              </a:rPr>
              <a:t>Important Employee Behaviors</a:t>
            </a:r>
          </a:p>
        </p:txBody>
      </p:sp>
      <p:sp>
        <p:nvSpPr>
          <p:cNvPr id="28677" name="Rectangle 3"/>
          <p:cNvSpPr>
            <a:spLocks noGrp="1" noChangeArrowheads="1"/>
          </p:cNvSpPr>
          <p:nvPr>
            <p:ph idx="1"/>
          </p:nvPr>
        </p:nvSpPr>
        <p:spPr>
          <a:xfrm>
            <a:off x="876836" y="1729580"/>
            <a:ext cx="10714150" cy="4903039"/>
          </a:xfrm>
        </p:spPr>
        <p:txBody>
          <a:bodyPr/>
          <a:lstStyle/>
          <a:p>
            <a:pPr marL="514350" indent="-514350" eaLnBrk="1" hangingPunct="1">
              <a:buFont typeface="+mj-lt"/>
              <a:buAutoNum type="arabicParenR"/>
            </a:pPr>
            <a:r>
              <a:rPr lang="en-US" altLang="en-US" sz="3200" b="1" dirty="0" smtClean="0">
                <a:solidFill>
                  <a:srgbClr val="FF0000"/>
                </a:solidFill>
              </a:rPr>
              <a:t>Employee Productivity</a:t>
            </a:r>
          </a:p>
          <a:p>
            <a:pPr marL="457200" lvl="1" indent="0" eaLnBrk="1" hangingPunct="1">
              <a:buNone/>
            </a:pPr>
            <a:r>
              <a:rPr lang="en-US" altLang="en-US" sz="2800" b="1" dirty="0" smtClean="0">
                <a:solidFill>
                  <a:srgbClr val="1D4DB9"/>
                </a:solidFill>
              </a:rPr>
              <a:t>A performance measure of both efficiency and effectiveness</a:t>
            </a:r>
          </a:p>
          <a:p>
            <a:pPr marL="514350" indent="-514350" eaLnBrk="1" hangingPunct="1">
              <a:buFont typeface="+mj-lt"/>
              <a:buAutoNum type="arabicParenR"/>
            </a:pPr>
            <a:r>
              <a:rPr lang="en-US" altLang="en-US" sz="3200" b="1" dirty="0" smtClean="0">
                <a:solidFill>
                  <a:srgbClr val="FF0000"/>
                </a:solidFill>
              </a:rPr>
              <a:t>Absenteeism</a:t>
            </a:r>
          </a:p>
          <a:p>
            <a:pPr marL="0" indent="0" eaLnBrk="1" hangingPunct="1">
              <a:buNone/>
            </a:pPr>
            <a:r>
              <a:rPr lang="en-US" altLang="en-US" sz="3200" b="1" dirty="0">
                <a:solidFill>
                  <a:srgbClr val="1D4DB9"/>
                </a:solidFill>
              </a:rPr>
              <a:t> </a:t>
            </a:r>
            <a:r>
              <a:rPr lang="en-US" altLang="en-US" sz="3200" b="1" dirty="0" smtClean="0">
                <a:solidFill>
                  <a:srgbClr val="1D4DB9"/>
                </a:solidFill>
              </a:rPr>
              <a:t>    </a:t>
            </a:r>
            <a:r>
              <a:rPr lang="en-US" altLang="en-US" sz="2800" b="1" dirty="0" smtClean="0">
                <a:solidFill>
                  <a:srgbClr val="1D4DB9"/>
                </a:solidFill>
              </a:rPr>
              <a:t>The failure to report to work when expected</a:t>
            </a:r>
          </a:p>
          <a:p>
            <a:pPr marL="0" indent="0" eaLnBrk="1" hangingPunct="1">
              <a:buNone/>
            </a:pPr>
            <a:r>
              <a:rPr lang="en-US" altLang="en-US" b="1" dirty="0" smtClean="0">
                <a:solidFill>
                  <a:srgbClr val="FF0000"/>
                </a:solidFill>
              </a:rPr>
              <a:t>3)</a:t>
            </a:r>
            <a:r>
              <a:rPr lang="en-US" altLang="en-US" b="1" dirty="0" smtClean="0">
                <a:solidFill>
                  <a:srgbClr val="1D4DB9"/>
                </a:solidFill>
              </a:rPr>
              <a:t>  </a:t>
            </a:r>
            <a:r>
              <a:rPr lang="en-US" altLang="en-US" sz="3200" b="1" dirty="0" smtClean="0">
                <a:solidFill>
                  <a:srgbClr val="FF0000"/>
                </a:solidFill>
              </a:rPr>
              <a:t>Turnover</a:t>
            </a:r>
          </a:p>
          <a:p>
            <a:pPr marL="457200" lvl="1" indent="0" eaLnBrk="1" hangingPunct="1">
              <a:buNone/>
            </a:pPr>
            <a:r>
              <a:rPr lang="en-US" altLang="en-US" sz="3200" b="1" dirty="0" smtClean="0">
                <a:solidFill>
                  <a:srgbClr val="1D4DB9"/>
                </a:solidFill>
              </a:rPr>
              <a:t>The voluntary and involuntary </a:t>
            </a:r>
            <a:br>
              <a:rPr lang="en-US" altLang="en-US" sz="3200" b="1" dirty="0" smtClean="0">
                <a:solidFill>
                  <a:srgbClr val="1D4DB9"/>
                </a:solidFill>
              </a:rPr>
            </a:br>
            <a:r>
              <a:rPr lang="en-US" altLang="en-US" sz="3200" b="1" dirty="0" smtClean="0">
                <a:solidFill>
                  <a:srgbClr val="1D4DB9"/>
                </a:solidFill>
              </a:rPr>
              <a:t>permanent withdrawal from </a:t>
            </a:r>
            <a:br>
              <a:rPr lang="en-US" altLang="en-US" sz="3200" b="1" dirty="0" smtClean="0">
                <a:solidFill>
                  <a:srgbClr val="1D4DB9"/>
                </a:solidFill>
              </a:rPr>
            </a:br>
            <a:r>
              <a:rPr lang="en-US" altLang="en-US" sz="3200" b="1" dirty="0" smtClean="0">
                <a:solidFill>
                  <a:srgbClr val="1D4DB9"/>
                </a:solidFill>
              </a:rPr>
              <a:t>an organization</a:t>
            </a:r>
          </a:p>
        </p:txBody>
      </p:sp>
      <p:pic>
        <p:nvPicPr>
          <p:cNvPr id="28678" name="Picture 15" descr="j014960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68615" y="4111312"/>
            <a:ext cx="3001963" cy="2343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5435927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0" name="Rectangle 2"/>
          <p:cNvSpPr>
            <a:spLocks noGrp="1" noChangeArrowheads="1"/>
          </p:cNvSpPr>
          <p:nvPr>
            <p:ph type="title"/>
          </p:nvPr>
        </p:nvSpPr>
        <p:spPr>
          <a:xfrm>
            <a:off x="838200" y="365126"/>
            <a:ext cx="10515600" cy="830262"/>
          </a:xfrm>
        </p:spPr>
        <p:txBody>
          <a:bodyPr>
            <a:normAutofit/>
          </a:bodyPr>
          <a:lstStyle/>
          <a:p>
            <a:pPr eaLnBrk="1" hangingPunct="1"/>
            <a:r>
              <a:rPr lang="en-US" altLang="en-US" sz="4800" b="1" dirty="0" smtClean="0">
                <a:solidFill>
                  <a:srgbClr val="2FCB23"/>
                </a:solidFill>
                <a:latin typeface="+mn-lt"/>
              </a:rPr>
              <a:t>Important Employee Behaviors</a:t>
            </a:r>
          </a:p>
        </p:txBody>
      </p:sp>
      <p:sp>
        <p:nvSpPr>
          <p:cNvPr id="29701" name="Rectangle 3"/>
          <p:cNvSpPr>
            <a:spLocks noGrp="1" noChangeArrowheads="1"/>
          </p:cNvSpPr>
          <p:nvPr>
            <p:ph idx="1"/>
          </p:nvPr>
        </p:nvSpPr>
        <p:spPr>
          <a:xfrm>
            <a:off x="978793" y="1371599"/>
            <a:ext cx="10097037" cy="5222383"/>
          </a:xfrm>
        </p:spPr>
        <p:txBody>
          <a:bodyPr>
            <a:noAutofit/>
          </a:bodyPr>
          <a:lstStyle/>
          <a:p>
            <a:pPr marL="0" indent="0" eaLnBrk="1" hangingPunct="1">
              <a:buNone/>
            </a:pPr>
            <a:r>
              <a:rPr lang="en-US" altLang="en-US" sz="3600" b="1" dirty="0" smtClean="0">
                <a:solidFill>
                  <a:srgbClr val="FF0000"/>
                </a:solidFill>
              </a:rPr>
              <a:t>4. Organizational Citizenship Behavior (OCB)</a:t>
            </a:r>
          </a:p>
          <a:p>
            <a:pPr marL="0" indent="0">
              <a:spcBef>
                <a:spcPts val="600"/>
              </a:spcBef>
              <a:buNone/>
            </a:pPr>
            <a:r>
              <a:rPr lang="en-US" altLang="en-US" sz="3200" b="1" dirty="0">
                <a:solidFill>
                  <a:srgbClr val="1D4DB9"/>
                </a:solidFill>
              </a:rPr>
              <a:t>	</a:t>
            </a:r>
            <a:r>
              <a:rPr lang="en-US" altLang="en-US" sz="3200" b="1" dirty="0" smtClean="0">
                <a:solidFill>
                  <a:srgbClr val="1D4DB9"/>
                </a:solidFill>
              </a:rPr>
              <a:t>Work </a:t>
            </a:r>
            <a:r>
              <a:rPr lang="en-US" altLang="en-US" sz="3200" b="1" dirty="0">
                <a:solidFill>
                  <a:srgbClr val="1D4DB9"/>
                </a:solidFill>
              </a:rPr>
              <a:t>behavior that goes beyond job </a:t>
            </a:r>
            <a:r>
              <a:rPr lang="en-US" altLang="en-US" sz="3200" b="1" dirty="0" smtClean="0">
                <a:solidFill>
                  <a:srgbClr val="1D4DB9"/>
                </a:solidFill>
              </a:rPr>
              <a:t>	requirements 	and </a:t>
            </a:r>
            <a:r>
              <a:rPr lang="en-US" altLang="en-US" sz="3200" b="1" dirty="0">
                <a:solidFill>
                  <a:srgbClr val="1D4DB9"/>
                </a:solidFill>
              </a:rPr>
              <a:t>contributes as needed to the </a:t>
            </a:r>
            <a:r>
              <a:rPr lang="en-US" altLang="en-US" sz="3200" b="1" dirty="0" smtClean="0">
                <a:solidFill>
                  <a:srgbClr val="1D4DB9"/>
                </a:solidFill>
              </a:rPr>
              <a:t>organization’s 	success</a:t>
            </a:r>
            <a:endParaRPr lang="en-US" altLang="en-US" sz="3200" b="1" dirty="0">
              <a:solidFill>
                <a:srgbClr val="1D4DB9"/>
              </a:solidFill>
            </a:endParaRPr>
          </a:p>
          <a:p>
            <a:pPr lvl="1">
              <a:spcBef>
                <a:spcPct val="50000"/>
              </a:spcBef>
              <a:buFont typeface="Wingdings" panose="05000000000000000000" pitchFamily="2" charset="2"/>
              <a:buChar char="ü"/>
            </a:pPr>
            <a:r>
              <a:rPr lang="en-US" altLang="en-US" sz="2800" b="1" dirty="0" smtClean="0">
                <a:solidFill>
                  <a:srgbClr val="1D4DB9"/>
                </a:solidFill>
              </a:rPr>
              <a:t> 	Being </a:t>
            </a:r>
            <a:r>
              <a:rPr lang="en-US" altLang="en-US" sz="2800" b="1" dirty="0">
                <a:solidFill>
                  <a:srgbClr val="1D4DB9"/>
                </a:solidFill>
              </a:rPr>
              <a:t>helpful to coworkers and customers</a:t>
            </a:r>
          </a:p>
          <a:p>
            <a:pPr lvl="1">
              <a:spcBef>
                <a:spcPct val="50000"/>
              </a:spcBef>
              <a:buFont typeface="Wingdings" panose="05000000000000000000" pitchFamily="2" charset="2"/>
              <a:buChar char="ü"/>
            </a:pPr>
            <a:r>
              <a:rPr lang="en-US" altLang="en-US" sz="2800" b="1" dirty="0" smtClean="0">
                <a:solidFill>
                  <a:srgbClr val="1D4DB9"/>
                </a:solidFill>
              </a:rPr>
              <a:t>	Doing </a:t>
            </a:r>
            <a:r>
              <a:rPr lang="en-US" altLang="en-US" sz="2800" b="1" dirty="0">
                <a:solidFill>
                  <a:srgbClr val="1D4DB9"/>
                </a:solidFill>
              </a:rPr>
              <a:t>extra work when necessary</a:t>
            </a:r>
          </a:p>
          <a:p>
            <a:pPr lvl="1">
              <a:spcBef>
                <a:spcPct val="50000"/>
              </a:spcBef>
              <a:buFont typeface="Wingdings" panose="05000000000000000000" pitchFamily="2" charset="2"/>
              <a:buChar char="ü"/>
            </a:pPr>
            <a:r>
              <a:rPr lang="en-US" altLang="en-US" sz="2800" b="1" dirty="0" smtClean="0">
                <a:solidFill>
                  <a:srgbClr val="1D4DB9"/>
                </a:solidFill>
              </a:rPr>
              <a:t>	Looking </a:t>
            </a:r>
            <a:r>
              <a:rPr lang="en-US" altLang="en-US" sz="2800" b="1" dirty="0">
                <a:solidFill>
                  <a:srgbClr val="1D4DB9"/>
                </a:solidFill>
              </a:rPr>
              <a:t>for ways to improve products &amp; procedures</a:t>
            </a:r>
          </a:p>
          <a:p>
            <a:pPr marL="0" indent="0" eaLnBrk="1" hangingPunct="1">
              <a:buNone/>
            </a:pPr>
            <a:r>
              <a:rPr lang="en-US" altLang="en-US" sz="3600" b="1" dirty="0" smtClean="0">
                <a:solidFill>
                  <a:srgbClr val="FF0000"/>
                </a:solidFill>
              </a:rPr>
              <a:t>5. Job Satisfaction</a:t>
            </a:r>
          </a:p>
          <a:p>
            <a:pPr marL="457200" lvl="1" indent="0" eaLnBrk="1" hangingPunct="1">
              <a:buNone/>
            </a:pPr>
            <a:r>
              <a:rPr lang="en-US" altLang="en-US" sz="3200" b="1" dirty="0" smtClean="0">
                <a:solidFill>
                  <a:srgbClr val="1D4DB9"/>
                </a:solidFill>
              </a:rPr>
              <a:t>The individual’s general attitude toward his or her job</a:t>
            </a:r>
          </a:p>
        </p:txBody>
      </p:sp>
    </p:spTree>
    <p:extLst>
      <p:ext uri="{BB962C8B-B14F-4D97-AF65-F5344CB8AC3E}">
        <p14:creationId xmlns:p14="http://schemas.microsoft.com/office/powerpoint/2010/main" val="152927767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4" name="Rectangle 2"/>
          <p:cNvSpPr>
            <a:spLocks noGrp="1" noChangeArrowheads="1"/>
          </p:cNvSpPr>
          <p:nvPr>
            <p:ph type="title"/>
          </p:nvPr>
        </p:nvSpPr>
        <p:spPr>
          <a:xfrm>
            <a:off x="1403797" y="386255"/>
            <a:ext cx="8705045" cy="1066800"/>
          </a:xfrm>
        </p:spPr>
        <p:txBody>
          <a:bodyPr>
            <a:noAutofit/>
          </a:bodyPr>
          <a:lstStyle/>
          <a:p>
            <a:pPr eaLnBrk="1" hangingPunct="1"/>
            <a:r>
              <a:rPr lang="en-US" altLang="en-US" sz="4800" b="1" dirty="0" smtClean="0">
                <a:solidFill>
                  <a:srgbClr val="2FCB23"/>
                </a:solidFill>
                <a:latin typeface="+mn-lt"/>
              </a:rPr>
              <a:t>Psychological Factors Affecting Employee Behavior</a:t>
            </a:r>
          </a:p>
        </p:txBody>
      </p:sp>
      <p:sp>
        <p:nvSpPr>
          <p:cNvPr id="248835" name="AutoShape 3"/>
          <p:cNvSpPr>
            <a:spLocks noGrp="1" noChangeArrowheads="1"/>
          </p:cNvSpPr>
          <p:nvPr>
            <p:ph type="body" idx="4294967295"/>
          </p:nvPr>
        </p:nvSpPr>
        <p:spPr bwMode="blackWhite">
          <a:xfrm>
            <a:off x="2057400" y="2057400"/>
            <a:ext cx="3276600" cy="3886200"/>
          </a:xfrm>
          <a:prstGeom prst="rightArrowCallout">
            <a:avLst>
              <a:gd name="adj1" fmla="val 18087"/>
              <a:gd name="adj2" fmla="val 17198"/>
              <a:gd name="adj3" fmla="val 11505"/>
              <a:gd name="adj4" fmla="val 80620"/>
            </a:avLst>
          </a:prstGeom>
          <a:solidFill>
            <a:srgbClr val="CC0000"/>
          </a:solidFill>
          <a:ln w="12700">
            <a:solidFill>
              <a:schemeClr val="tx1"/>
            </a:solidFill>
            <a:miter lim="800000"/>
            <a:headEnd type="none" w="med" len="med"/>
            <a:tailEnd type="none" w="med" len="med"/>
          </a:ln>
          <a:effectLst>
            <a:outerShdw dist="107763" dir="2700000" algn="ctr" rotWithShape="0">
              <a:schemeClr val="bg2">
                <a:alpha val="50000"/>
              </a:schemeClr>
            </a:outerShdw>
          </a:effectLst>
        </p:spPr>
        <p:txBody>
          <a:bodyPr vert="horz" lIns="182880" tIns="45720" rIns="0" bIns="45720" rtlCol="0" anchor="ctr">
            <a:normAutofit/>
          </a:bodyPr>
          <a:lstStyle/>
          <a:p>
            <a:pPr eaLnBrk="1" hangingPunct="1">
              <a:spcBef>
                <a:spcPct val="50000"/>
              </a:spcBef>
              <a:defRPr/>
            </a:pPr>
            <a:r>
              <a:rPr lang="en-US" altLang="en-US" b="1" smtClean="0">
                <a:solidFill>
                  <a:schemeClr val="bg1"/>
                </a:solidFill>
                <a:effectLst>
                  <a:outerShdw blurRad="38100" dist="38100" dir="2700000" algn="tl">
                    <a:srgbClr val="000000"/>
                  </a:outerShdw>
                </a:effectLst>
              </a:rPr>
              <a:t>Attitudes</a:t>
            </a:r>
          </a:p>
          <a:p>
            <a:pPr eaLnBrk="1" hangingPunct="1">
              <a:spcBef>
                <a:spcPct val="50000"/>
              </a:spcBef>
              <a:defRPr/>
            </a:pPr>
            <a:r>
              <a:rPr lang="en-US" altLang="en-US" b="1" smtClean="0">
                <a:solidFill>
                  <a:schemeClr val="bg1"/>
                </a:solidFill>
                <a:effectLst>
                  <a:outerShdw blurRad="38100" dist="38100" dir="2700000" algn="tl">
                    <a:srgbClr val="000000"/>
                  </a:outerShdw>
                </a:effectLst>
              </a:rPr>
              <a:t>Personality</a:t>
            </a:r>
          </a:p>
          <a:p>
            <a:pPr eaLnBrk="1" hangingPunct="1">
              <a:spcBef>
                <a:spcPct val="50000"/>
              </a:spcBef>
              <a:defRPr/>
            </a:pPr>
            <a:r>
              <a:rPr lang="en-US" altLang="en-US" b="1" smtClean="0">
                <a:solidFill>
                  <a:schemeClr val="bg1"/>
                </a:solidFill>
                <a:effectLst>
                  <a:outerShdw blurRad="38100" dist="38100" dir="2700000" algn="tl">
                    <a:srgbClr val="000000"/>
                  </a:outerShdw>
                </a:effectLst>
              </a:rPr>
              <a:t>Perception</a:t>
            </a:r>
          </a:p>
          <a:p>
            <a:pPr eaLnBrk="1" hangingPunct="1">
              <a:spcBef>
                <a:spcPct val="50000"/>
              </a:spcBef>
              <a:defRPr/>
            </a:pPr>
            <a:r>
              <a:rPr lang="en-US" altLang="en-US" b="1" smtClean="0">
                <a:solidFill>
                  <a:schemeClr val="bg1"/>
                </a:solidFill>
                <a:effectLst>
                  <a:outerShdw blurRad="38100" dist="38100" dir="2700000" algn="tl">
                    <a:srgbClr val="000000"/>
                  </a:outerShdw>
                </a:effectLst>
              </a:rPr>
              <a:t>Learning</a:t>
            </a:r>
          </a:p>
        </p:txBody>
      </p:sp>
      <p:sp>
        <p:nvSpPr>
          <p:cNvPr id="248836" name="Rectangle 4"/>
          <p:cNvSpPr>
            <a:spLocks noChangeArrowheads="1"/>
          </p:cNvSpPr>
          <p:nvPr/>
        </p:nvSpPr>
        <p:spPr bwMode="blackWhite">
          <a:xfrm>
            <a:off x="6172200" y="2057400"/>
            <a:ext cx="3505200" cy="3886200"/>
          </a:xfrm>
          <a:prstGeom prst="rect">
            <a:avLst/>
          </a:prstGeom>
          <a:solidFill>
            <a:srgbClr val="3366CC"/>
          </a:solidFill>
          <a:ln w="12700">
            <a:solidFill>
              <a:schemeClr val="tx1"/>
            </a:solidFill>
            <a:miter lim="800000"/>
            <a:headEnd/>
            <a:tailEnd/>
          </a:ln>
          <a:effectLst>
            <a:outerShdw dist="107763" dir="2700000" algn="ctr" rotWithShape="0">
              <a:schemeClr val="bg2">
                <a:alpha val="50000"/>
              </a:schemeClr>
            </a:outerShdw>
          </a:effectLst>
        </p:spPr>
        <p:txBody>
          <a:bodyPr lIns="182880" anchor="ctr"/>
          <a:lstStyle>
            <a:lvl1pPr marL="222250" indent="-222250">
              <a:spcBef>
                <a:spcPct val="20000"/>
              </a:spcBef>
              <a:buClr>
                <a:schemeClr val="bg1"/>
              </a:buClr>
              <a:buChar char="•"/>
              <a:defRPr sz="2800">
                <a:solidFill>
                  <a:srgbClr val="010000"/>
                </a:solidFill>
                <a:latin typeface="Arial" panose="020B0604020202020204" pitchFamily="34" charset="0"/>
              </a:defRPr>
            </a:lvl1pPr>
            <a:lvl2pPr marL="625475" indent="-284163">
              <a:spcBef>
                <a:spcPct val="20000"/>
              </a:spcBef>
              <a:buClr>
                <a:schemeClr val="bg2"/>
              </a:buClr>
              <a:buFont typeface="Wingdings" panose="05000000000000000000" pitchFamily="2" charset="2"/>
              <a:buChar char="Ø"/>
              <a:defRPr sz="2400">
                <a:solidFill>
                  <a:srgbClr val="990033"/>
                </a:solidFill>
                <a:latin typeface="Arial" panose="020B0604020202020204" pitchFamily="34" charset="0"/>
              </a:defRPr>
            </a:lvl2pPr>
            <a:lvl3pPr marL="974725" indent="-234950">
              <a:spcBef>
                <a:spcPct val="20000"/>
              </a:spcBef>
              <a:buClr>
                <a:schemeClr val="bg2"/>
              </a:buClr>
              <a:buSzPct val="75000"/>
              <a:buFont typeface="Wingdings" panose="05000000000000000000" pitchFamily="2" charset="2"/>
              <a:buChar char="v"/>
              <a:defRPr sz="2200">
                <a:solidFill>
                  <a:srgbClr val="010000"/>
                </a:solidFill>
                <a:latin typeface="Arial" panose="020B0604020202020204" pitchFamily="34" charset="0"/>
              </a:defRPr>
            </a:lvl3pPr>
            <a:lvl4pPr marL="1311275" indent="-222250">
              <a:spcBef>
                <a:spcPct val="20000"/>
              </a:spcBef>
              <a:buClr>
                <a:schemeClr val="bg2"/>
              </a:buClr>
              <a:buChar char="–"/>
              <a:defRPr sz="2000">
                <a:solidFill>
                  <a:srgbClr val="010000"/>
                </a:solidFill>
                <a:latin typeface="Arial" panose="020B0604020202020204" pitchFamily="34" charset="0"/>
              </a:defRPr>
            </a:lvl4pPr>
            <a:lvl5pPr marL="1657350" indent="-173038">
              <a:spcBef>
                <a:spcPct val="20000"/>
              </a:spcBef>
              <a:buClr>
                <a:schemeClr val="bg2"/>
              </a:buClr>
              <a:buChar char="•"/>
              <a:defRPr sz="2000">
                <a:solidFill>
                  <a:srgbClr val="010000"/>
                </a:solidFill>
                <a:latin typeface="Arial" panose="020B0604020202020204" pitchFamily="34" charset="0"/>
              </a:defRPr>
            </a:lvl5pPr>
            <a:lvl6pPr marL="2114550" indent="-173038" fontAlgn="base">
              <a:spcBef>
                <a:spcPct val="20000"/>
              </a:spcBef>
              <a:spcAft>
                <a:spcPct val="0"/>
              </a:spcAft>
              <a:buClr>
                <a:schemeClr val="bg2"/>
              </a:buClr>
              <a:buChar char="•"/>
              <a:defRPr sz="2000">
                <a:solidFill>
                  <a:srgbClr val="010000"/>
                </a:solidFill>
                <a:latin typeface="Arial" panose="020B0604020202020204" pitchFamily="34" charset="0"/>
              </a:defRPr>
            </a:lvl6pPr>
            <a:lvl7pPr marL="2571750" indent="-173038" fontAlgn="base">
              <a:spcBef>
                <a:spcPct val="20000"/>
              </a:spcBef>
              <a:spcAft>
                <a:spcPct val="0"/>
              </a:spcAft>
              <a:buClr>
                <a:schemeClr val="bg2"/>
              </a:buClr>
              <a:buChar char="•"/>
              <a:defRPr sz="2000">
                <a:solidFill>
                  <a:srgbClr val="010000"/>
                </a:solidFill>
                <a:latin typeface="Arial" panose="020B0604020202020204" pitchFamily="34" charset="0"/>
              </a:defRPr>
            </a:lvl7pPr>
            <a:lvl8pPr marL="3028950" indent="-173038" fontAlgn="base">
              <a:spcBef>
                <a:spcPct val="20000"/>
              </a:spcBef>
              <a:spcAft>
                <a:spcPct val="0"/>
              </a:spcAft>
              <a:buClr>
                <a:schemeClr val="bg2"/>
              </a:buClr>
              <a:buChar char="•"/>
              <a:defRPr sz="2000">
                <a:solidFill>
                  <a:srgbClr val="010000"/>
                </a:solidFill>
                <a:latin typeface="Arial" panose="020B0604020202020204" pitchFamily="34" charset="0"/>
              </a:defRPr>
            </a:lvl8pPr>
            <a:lvl9pPr marL="3486150" indent="-173038" fontAlgn="base">
              <a:spcBef>
                <a:spcPct val="20000"/>
              </a:spcBef>
              <a:spcAft>
                <a:spcPct val="0"/>
              </a:spcAft>
              <a:buClr>
                <a:schemeClr val="bg2"/>
              </a:buClr>
              <a:buChar char="•"/>
              <a:defRPr sz="2000">
                <a:solidFill>
                  <a:srgbClr val="010000"/>
                </a:solidFill>
                <a:latin typeface="Arial" panose="020B0604020202020204" pitchFamily="34" charset="0"/>
              </a:defRPr>
            </a:lvl9pPr>
          </a:lstStyle>
          <a:p>
            <a:pPr eaLnBrk="1" hangingPunct="1">
              <a:defRPr/>
            </a:pPr>
            <a:r>
              <a:rPr lang="en-US" altLang="en-US" b="1">
                <a:solidFill>
                  <a:schemeClr val="bg1"/>
                </a:solidFill>
                <a:effectLst>
                  <a:outerShdw blurRad="38100" dist="38100" dir="2700000" algn="tl">
                    <a:srgbClr val="000000"/>
                  </a:outerShdw>
                </a:effectLst>
              </a:rPr>
              <a:t>Employee Productivity</a:t>
            </a:r>
          </a:p>
          <a:p>
            <a:pPr eaLnBrk="1" hangingPunct="1">
              <a:defRPr/>
            </a:pPr>
            <a:r>
              <a:rPr lang="en-US" altLang="en-US" b="1">
                <a:solidFill>
                  <a:schemeClr val="bg1"/>
                </a:solidFill>
                <a:effectLst>
                  <a:outerShdw blurRad="38100" dist="38100" dir="2700000" algn="tl">
                    <a:srgbClr val="000000"/>
                  </a:outerShdw>
                </a:effectLst>
              </a:rPr>
              <a:t>Absenteeism</a:t>
            </a:r>
          </a:p>
          <a:p>
            <a:pPr eaLnBrk="1" hangingPunct="1">
              <a:defRPr/>
            </a:pPr>
            <a:r>
              <a:rPr lang="en-US" altLang="en-US" b="1">
                <a:solidFill>
                  <a:schemeClr val="bg1"/>
                </a:solidFill>
                <a:effectLst>
                  <a:outerShdw blurRad="38100" dist="38100" dir="2700000" algn="tl">
                    <a:srgbClr val="000000"/>
                  </a:outerShdw>
                </a:effectLst>
              </a:rPr>
              <a:t>Turnover</a:t>
            </a:r>
          </a:p>
          <a:p>
            <a:pPr eaLnBrk="1" hangingPunct="1">
              <a:defRPr/>
            </a:pPr>
            <a:r>
              <a:rPr lang="en-US" altLang="en-US" b="1">
                <a:solidFill>
                  <a:schemeClr val="bg1"/>
                </a:solidFill>
                <a:effectLst>
                  <a:outerShdw blurRad="38100" dist="38100" dir="2700000" algn="tl">
                    <a:srgbClr val="000000"/>
                  </a:outerShdw>
                </a:effectLst>
              </a:rPr>
              <a:t>Organizational Citizenship</a:t>
            </a:r>
          </a:p>
          <a:p>
            <a:pPr eaLnBrk="1" hangingPunct="1">
              <a:defRPr/>
            </a:pPr>
            <a:r>
              <a:rPr lang="en-US" altLang="en-US" b="1">
                <a:solidFill>
                  <a:schemeClr val="bg1"/>
                </a:solidFill>
                <a:effectLst>
                  <a:outerShdw blurRad="38100" dist="38100" dir="2700000" algn="tl">
                    <a:srgbClr val="000000"/>
                  </a:outerShdw>
                </a:effectLst>
              </a:rPr>
              <a:t>Job Satisfaction</a:t>
            </a:r>
          </a:p>
        </p:txBody>
      </p:sp>
    </p:spTree>
    <p:extLst>
      <p:ext uri="{BB962C8B-B14F-4D97-AF65-F5344CB8AC3E}">
        <p14:creationId xmlns:p14="http://schemas.microsoft.com/office/powerpoint/2010/main" val="74080346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8" name="Rectangle 2"/>
          <p:cNvSpPr>
            <a:spLocks noGrp="1" noChangeArrowheads="1"/>
          </p:cNvSpPr>
          <p:nvPr>
            <p:ph type="title"/>
          </p:nvPr>
        </p:nvSpPr>
        <p:spPr>
          <a:xfrm>
            <a:off x="1498599" y="502275"/>
            <a:ext cx="8077200" cy="519739"/>
          </a:xfrm>
        </p:spPr>
        <p:txBody>
          <a:bodyPr>
            <a:noAutofit/>
          </a:bodyPr>
          <a:lstStyle/>
          <a:p>
            <a:pPr eaLnBrk="1" hangingPunct="1"/>
            <a:r>
              <a:rPr lang="en-US" altLang="en-US" sz="6000" b="1" dirty="0" smtClean="0">
                <a:solidFill>
                  <a:srgbClr val="2FCB23"/>
                </a:solidFill>
                <a:latin typeface="+mn-lt"/>
              </a:rPr>
              <a:t>Attitude</a:t>
            </a:r>
          </a:p>
        </p:txBody>
      </p:sp>
      <p:sp>
        <p:nvSpPr>
          <p:cNvPr id="31749" name="Rectangle 5"/>
          <p:cNvSpPr>
            <a:spLocks noGrp="1" noChangeArrowheads="1"/>
          </p:cNvSpPr>
          <p:nvPr>
            <p:ph idx="1"/>
          </p:nvPr>
        </p:nvSpPr>
        <p:spPr>
          <a:xfrm>
            <a:off x="1498599" y="1558344"/>
            <a:ext cx="9293897" cy="5022760"/>
          </a:xfrm>
        </p:spPr>
        <p:txBody>
          <a:bodyPr/>
          <a:lstStyle/>
          <a:p>
            <a:pPr marL="0" indent="0">
              <a:spcBef>
                <a:spcPct val="70000"/>
              </a:spcBef>
              <a:buNone/>
            </a:pPr>
            <a:r>
              <a:rPr lang="en-US" altLang="en-US" sz="4000" b="1" dirty="0" smtClean="0">
                <a:solidFill>
                  <a:schemeClr val="hlink"/>
                </a:solidFill>
              </a:rPr>
              <a:t>Cognitive and affective evaluation that predisposes a person to act in a certain way</a:t>
            </a:r>
          </a:p>
          <a:p>
            <a:pPr marL="0" indent="0">
              <a:spcBef>
                <a:spcPct val="70000"/>
              </a:spcBef>
              <a:buNone/>
            </a:pPr>
            <a:r>
              <a:rPr lang="en-US" altLang="en-US" sz="3600" b="1" dirty="0" smtClean="0">
                <a:solidFill>
                  <a:srgbClr val="2FCB23"/>
                </a:solidFill>
              </a:rPr>
              <a:t>Attitudes determine how people:</a:t>
            </a:r>
          </a:p>
          <a:p>
            <a:pPr lvl="1"/>
            <a:r>
              <a:rPr lang="en-US" altLang="en-US" sz="3600" b="1" dirty="0">
                <a:solidFill>
                  <a:srgbClr val="FF0000"/>
                </a:solidFill>
              </a:rPr>
              <a:t>Perceive the work environment</a:t>
            </a:r>
          </a:p>
          <a:p>
            <a:pPr lvl="1"/>
            <a:r>
              <a:rPr lang="en-US" altLang="en-US" sz="3600" b="1" dirty="0">
                <a:solidFill>
                  <a:srgbClr val="FF0000"/>
                </a:solidFill>
              </a:rPr>
              <a:t>Interact with others</a:t>
            </a:r>
          </a:p>
          <a:p>
            <a:pPr lvl="1"/>
            <a:r>
              <a:rPr lang="en-US" altLang="en-US" sz="3600" b="1" dirty="0">
                <a:solidFill>
                  <a:srgbClr val="FF0000"/>
                </a:solidFill>
              </a:rPr>
              <a:t>Behave on the job</a:t>
            </a:r>
          </a:p>
        </p:txBody>
      </p:sp>
    </p:spTree>
    <p:extLst>
      <p:ext uri="{BB962C8B-B14F-4D97-AF65-F5344CB8AC3E}">
        <p14:creationId xmlns:p14="http://schemas.microsoft.com/office/powerpoint/2010/main" val="55651828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a:xfrm>
            <a:off x="598868" y="1661373"/>
            <a:ext cx="3651161" cy="208165"/>
          </a:xfrm>
        </p:spPr>
        <p:txBody>
          <a:bodyPr>
            <a:noAutofit/>
          </a:bodyPr>
          <a:lstStyle/>
          <a:p>
            <a:r>
              <a:rPr lang="en-US" altLang="en-US" sz="7200" b="1" dirty="0" smtClean="0">
                <a:solidFill>
                  <a:srgbClr val="2FCB23"/>
                </a:solidFill>
                <a:latin typeface="+mn-lt"/>
              </a:rPr>
              <a:t>Attitude</a:t>
            </a:r>
          </a:p>
        </p:txBody>
      </p:sp>
      <p:pic>
        <p:nvPicPr>
          <p:cNvPr id="32772" name="Picture 3" descr="1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19600" y="76200"/>
            <a:ext cx="5219700" cy="67818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0119333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20" name="Rectangle 2"/>
          <p:cNvSpPr>
            <a:spLocks noGrp="1" noChangeArrowheads="1"/>
          </p:cNvSpPr>
          <p:nvPr>
            <p:ph type="title"/>
          </p:nvPr>
        </p:nvSpPr>
        <p:spPr>
          <a:xfrm>
            <a:off x="657895" y="0"/>
            <a:ext cx="10515600" cy="1325563"/>
          </a:xfrm>
        </p:spPr>
        <p:txBody>
          <a:bodyPr>
            <a:normAutofit/>
          </a:bodyPr>
          <a:lstStyle/>
          <a:p>
            <a:pPr eaLnBrk="1" hangingPunct="1"/>
            <a:r>
              <a:rPr lang="en-US" altLang="en-US" sz="5400" b="1" dirty="0" smtClean="0">
                <a:solidFill>
                  <a:srgbClr val="2FCB23"/>
                </a:solidFill>
                <a:latin typeface="+mn-lt"/>
              </a:rPr>
              <a:t>Perception</a:t>
            </a:r>
          </a:p>
        </p:txBody>
      </p:sp>
      <p:sp>
        <p:nvSpPr>
          <p:cNvPr id="44037" name="Rectangle 3"/>
          <p:cNvSpPr>
            <a:spLocks noGrp="1" noChangeArrowheads="1"/>
          </p:cNvSpPr>
          <p:nvPr>
            <p:ph idx="1"/>
          </p:nvPr>
        </p:nvSpPr>
        <p:spPr>
          <a:xfrm>
            <a:off x="838200" y="1468192"/>
            <a:ext cx="10515600" cy="5074276"/>
          </a:xfrm>
        </p:spPr>
        <p:txBody>
          <a:bodyPr>
            <a:normAutofit/>
          </a:bodyPr>
          <a:lstStyle/>
          <a:p>
            <a:pPr eaLnBrk="1" hangingPunct="1">
              <a:defRPr/>
            </a:pPr>
            <a:r>
              <a:rPr lang="en-US" altLang="en-US" sz="3200" b="1" dirty="0" smtClean="0">
                <a:solidFill>
                  <a:srgbClr val="FF0000"/>
                </a:solidFill>
              </a:rPr>
              <a:t>Perception</a:t>
            </a:r>
          </a:p>
          <a:p>
            <a:pPr marL="341312" lvl="1" indent="0">
              <a:buNone/>
              <a:defRPr/>
            </a:pPr>
            <a:r>
              <a:rPr lang="en-US" altLang="en-US" sz="2800" b="1" dirty="0" smtClean="0">
                <a:solidFill>
                  <a:srgbClr val="1D4DB9"/>
                </a:solidFill>
              </a:rPr>
              <a:t>A process by which individuals give meaning (reality) to their environment by organizing and interpreting their sensory impressions.</a:t>
            </a:r>
          </a:p>
          <a:p>
            <a:pPr eaLnBrk="1" hangingPunct="1">
              <a:defRPr/>
            </a:pPr>
            <a:r>
              <a:rPr lang="en-US" altLang="en-US" sz="3200" b="1" dirty="0" smtClean="0">
                <a:solidFill>
                  <a:srgbClr val="FF0000"/>
                </a:solidFill>
              </a:rPr>
              <a:t>Factors influencing perception:</a:t>
            </a:r>
          </a:p>
          <a:p>
            <a:pPr lvl="1" eaLnBrk="1" hangingPunct="1">
              <a:defRPr/>
            </a:pPr>
            <a:r>
              <a:rPr lang="en-US" altLang="en-US" sz="2800" b="1" dirty="0" smtClean="0">
                <a:solidFill>
                  <a:srgbClr val="1D4DB9"/>
                </a:solidFill>
              </a:rPr>
              <a:t>The perceiver’s personal characteristics</a:t>
            </a:r>
            <a:r>
              <a:rPr lang="en-US" altLang="en-US" sz="2800" b="1" dirty="0" smtClean="0">
                <a:solidFill>
                  <a:srgbClr val="1D4DB9"/>
                </a:solidFill>
                <a:cs typeface="Arial" panose="020B0604020202020204" pitchFamily="34" charset="0"/>
              </a:rPr>
              <a:t>—interests, biases and expectations</a:t>
            </a:r>
            <a:endParaRPr lang="en-US" altLang="en-US" sz="2800" b="1" dirty="0" smtClean="0">
              <a:solidFill>
                <a:srgbClr val="1D4DB9"/>
              </a:solidFill>
            </a:endParaRPr>
          </a:p>
          <a:p>
            <a:pPr lvl="1" eaLnBrk="1" hangingPunct="1">
              <a:defRPr/>
            </a:pPr>
            <a:r>
              <a:rPr lang="en-US" altLang="en-US" sz="2800" b="1" dirty="0" smtClean="0">
                <a:solidFill>
                  <a:srgbClr val="1D4DB9"/>
                </a:solidFill>
              </a:rPr>
              <a:t>The target’s characteristics</a:t>
            </a:r>
            <a:r>
              <a:rPr lang="en-US" altLang="en-US" sz="2800" b="1" dirty="0" smtClean="0">
                <a:solidFill>
                  <a:srgbClr val="1D4DB9"/>
                </a:solidFill>
                <a:cs typeface="Arial" panose="020B0604020202020204" pitchFamily="34" charset="0"/>
              </a:rPr>
              <a:t>—</a:t>
            </a:r>
            <a:r>
              <a:rPr lang="en-US" altLang="en-US" sz="2800" b="1" dirty="0" smtClean="0">
                <a:solidFill>
                  <a:srgbClr val="1D4DB9"/>
                </a:solidFill>
              </a:rPr>
              <a:t>distinctiveness, contrast, and similarity</a:t>
            </a:r>
            <a:endParaRPr lang="en-US" altLang="en-US" sz="2800" b="1" dirty="0">
              <a:solidFill>
                <a:srgbClr val="1D4DB9"/>
              </a:solidFill>
            </a:endParaRPr>
          </a:p>
          <a:p>
            <a:pPr lvl="1" eaLnBrk="1" hangingPunct="1">
              <a:defRPr/>
            </a:pPr>
            <a:r>
              <a:rPr lang="en-US" altLang="en-US" sz="2800" b="1" dirty="0" smtClean="0">
                <a:solidFill>
                  <a:srgbClr val="1D4DB9"/>
                </a:solidFill>
              </a:rPr>
              <a:t> The situation (context) factors</a:t>
            </a:r>
            <a:r>
              <a:rPr lang="en-US" altLang="en-US" sz="2800" b="1" dirty="0" smtClean="0">
                <a:solidFill>
                  <a:srgbClr val="1D4DB9"/>
                </a:solidFill>
                <a:cs typeface="Arial" panose="020B0604020202020204" pitchFamily="34" charset="0"/>
              </a:rPr>
              <a:t>—</a:t>
            </a:r>
            <a:r>
              <a:rPr lang="en-US" altLang="en-US" sz="2800" b="1" dirty="0" smtClean="0">
                <a:solidFill>
                  <a:srgbClr val="1D4DB9"/>
                </a:solidFill>
              </a:rPr>
              <a:t>place, time, location</a:t>
            </a:r>
            <a:r>
              <a:rPr lang="en-US" altLang="en-US" sz="2800" b="1" dirty="0" smtClean="0">
                <a:solidFill>
                  <a:srgbClr val="1D4DB9"/>
                </a:solidFill>
                <a:cs typeface="Arial" panose="020B0604020202020204" pitchFamily="34" charset="0"/>
              </a:rPr>
              <a:t>—</a:t>
            </a:r>
            <a:r>
              <a:rPr lang="en-US" altLang="en-US" sz="2800" b="1" dirty="0" smtClean="0">
                <a:solidFill>
                  <a:srgbClr val="1D4DB9"/>
                </a:solidFill>
              </a:rPr>
              <a:t>draw attention or distract from the target</a:t>
            </a:r>
          </a:p>
        </p:txBody>
      </p:sp>
    </p:spTree>
    <p:extLst>
      <p:ext uri="{BB962C8B-B14F-4D97-AF65-F5344CB8AC3E}">
        <p14:creationId xmlns:p14="http://schemas.microsoft.com/office/powerpoint/2010/main" val="97670956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8" name="Rectangle 2"/>
          <p:cNvSpPr>
            <a:spLocks noGrp="1" noChangeArrowheads="1"/>
          </p:cNvSpPr>
          <p:nvPr>
            <p:ph type="title"/>
          </p:nvPr>
        </p:nvSpPr>
        <p:spPr>
          <a:xfrm>
            <a:off x="1687132" y="365126"/>
            <a:ext cx="9666668" cy="626548"/>
          </a:xfrm>
        </p:spPr>
        <p:txBody>
          <a:bodyPr>
            <a:noAutofit/>
          </a:bodyPr>
          <a:lstStyle/>
          <a:p>
            <a:pPr eaLnBrk="1" hangingPunct="1"/>
            <a:r>
              <a:rPr lang="en-US" altLang="en-US" sz="6000" b="1" dirty="0" smtClean="0">
                <a:solidFill>
                  <a:srgbClr val="2FCB23"/>
                </a:solidFill>
                <a:latin typeface="+mn-lt"/>
              </a:rPr>
              <a:t>Motivation</a:t>
            </a:r>
          </a:p>
        </p:txBody>
      </p:sp>
      <p:sp>
        <p:nvSpPr>
          <p:cNvPr id="36869" name="Rectangle 3"/>
          <p:cNvSpPr>
            <a:spLocks noGrp="1" noChangeArrowheads="1"/>
          </p:cNvSpPr>
          <p:nvPr>
            <p:ph idx="1"/>
          </p:nvPr>
        </p:nvSpPr>
        <p:spPr>
          <a:xfrm>
            <a:off x="1558344" y="1390918"/>
            <a:ext cx="10187188" cy="5467082"/>
          </a:xfrm>
        </p:spPr>
        <p:txBody>
          <a:bodyPr>
            <a:normAutofit/>
          </a:bodyPr>
          <a:lstStyle/>
          <a:p>
            <a:pPr marL="0" indent="0">
              <a:buNone/>
            </a:pPr>
            <a:r>
              <a:rPr lang="en-US" altLang="en-US" sz="3600" b="1" dirty="0" smtClean="0">
                <a:solidFill>
                  <a:schemeClr val="hlink"/>
                </a:solidFill>
              </a:rPr>
              <a:t>One secret for success in organizations is motivated and enthusiastic employees</a:t>
            </a:r>
          </a:p>
          <a:p>
            <a:pPr marL="0" indent="0">
              <a:buNone/>
            </a:pPr>
            <a:endParaRPr lang="en-US" altLang="en-US" sz="1600" b="1" dirty="0" smtClean="0">
              <a:solidFill>
                <a:schemeClr val="hlink"/>
              </a:solidFill>
            </a:endParaRPr>
          </a:p>
          <a:p>
            <a:pPr marL="0" indent="0">
              <a:spcBef>
                <a:spcPts val="0"/>
              </a:spcBef>
              <a:buNone/>
            </a:pPr>
            <a:r>
              <a:rPr lang="en-US" altLang="en-US" sz="3600" b="1" dirty="0" smtClean="0">
                <a:solidFill>
                  <a:srgbClr val="2FCB23"/>
                </a:solidFill>
              </a:rPr>
              <a:t>What is Motivation?</a:t>
            </a:r>
            <a:endParaRPr lang="en-US" altLang="en-US" sz="3600" dirty="0">
              <a:solidFill>
                <a:srgbClr val="2FCB23"/>
              </a:solidFill>
            </a:endParaRPr>
          </a:p>
          <a:p>
            <a:pPr eaLnBrk="1" hangingPunct="1"/>
            <a:r>
              <a:rPr lang="en-US" altLang="en-US" sz="3200" b="1" dirty="0" smtClean="0">
                <a:solidFill>
                  <a:srgbClr val="1D4DB9"/>
                </a:solidFill>
              </a:rPr>
              <a:t>Need……….Behavior………………Rewards</a:t>
            </a:r>
          </a:p>
          <a:p>
            <a:pPr eaLnBrk="1" hangingPunct="1"/>
            <a:r>
              <a:rPr lang="en-US" altLang="en-US" sz="3200" b="1" dirty="0" smtClean="0">
                <a:solidFill>
                  <a:srgbClr val="1D4DB9"/>
                </a:solidFill>
              </a:rPr>
              <a:t>Need: creates desire to fulfill these needs</a:t>
            </a:r>
          </a:p>
          <a:p>
            <a:pPr eaLnBrk="1" hangingPunct="1"/>
            <a:r>
              <a:rPr lang="en-US" altLang="en-US" sz="3200" b="1" dirty="0" smtClean="0">
                <a:solidFill>
                  <a:srgbClr val="1D4DB9"/>
                </a:solidFill>
              </a:rPr>
              <a:t>Behavior: results in actions to fulfill these needs</a:t>
            </a:r>
          </a:p>
          <a:p>
            <a:pPr eaLnBrk="1" hangingPunct="1"/>
            <a:r>
              <a:rPr lang="en-US" altLang="en-US" sz="3200" b="1" dirty="0" smtClean="0">
                <a:solidFill>
                  <a:srgbClr val="1D4DB9"/>
                </a:solidFill>
              </a:rPr>
              <a:t>Rewards: satisfy those needs (intrinsic or extrinsic needs)</a:t>
            </a:r>
          </a:p>
          <a:p>
            <a:pPr marL="339725" lvl="1" indent="0">
              <a:spcBef>
                <a:spcPts val="1800"/>
              </a:spcBef>
              <a:buNone/>
            </a:pPr>
            <a:r>
              <a:rPr lang="en-US" altLang="en-US" sz="3600" b="1" dirty="0" smtClean="0">
                <a:solidFill>
                  <a:srgbClr val="FF0000"/>
                </a:solidFill>
              </a:rPr>
              <a:t>An unsatisfied need creates tension which results in an individual’s efforts to satisfy the need.</a:t>
            </a:r>
          </a:p>
        </p:txBody>
      </p:sp>
    </p:spTree>
    <p:extLst>
      <p:ext uri="{BB962C8B-B14F-4D97-AF65-F5344CB8AC3E}">
        <p14:creationId xmlns:p14="http://schemas.microsoft.com/office/powerpoint/2010/main" val="324730650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2" name="Rectangle 2"/>
          <p:cNvSpPr>
            <a:spLocks noGrp="1" noChangeArrowheads="1"/>
          </p:cNvSpPr>
          <p:nvPr>
            <p:ph type="title"/>
          </p:nvPr>
        </p:nvSpPr>
        <p:spPr>
          <a:xfrm>
            <a:off x="1828800" y="414338"/>
            <a:ext cx="8077200" cy="769938"/>
          </a:xfrm>
        </p:spPr>
        <p:txBody>
          <a:bodyPr>
            <a:normAutofit fontScale="90000"/>
          </a:bodyPr>
          <a:lstStyle/>
          <a:p>
            <a:pPr eaLnBrk="1" hangingPunct="1"/>
            <a:r>
              <a:rPr lang="en-US" altLang="en-US" sz="6700" b="1" dirty="0">
                <a:solidFill>
                  <a:srgbClr val="92D050"/>
                </a:solidFill>
                <a:latin typeface="+mn-lt"/>
              </a:rPr>
              <a:t>Organizing</a:t>
            </a:r>
            <a:endParaRPr lang="en-US" altLang="en-US" sz="4400" b="1" dirty="0">
              <a:solidFill>
                <a:srgbClr val="92D050"/>
              </a:solidFill>
              <a:latin typeface="+mn-lt"/>
            </a:endParaRPr>
          </a:p>
        </p:txBody>
      </p:sp>
      <p:sp>
        <p:nvSpPr>
          <p:cNvPr id="17413" name="Rectangle 3"/>
          <p:cNvSpPr>
            <a:spLocks noGrp="1" noChangeArrowheads="1"/>
          </p:cNvSpPr>
          <p:nvPr>
            <p:ph idx="1"/>
          </p:nvPr>
        </p:nvSpPr>
        <p:spPr>
          <a:xfrm>
            <a:off x="1562100" y="1957387"/>
            <a:ext cx="9939338" cy="4357687"/>
          </a:xfrm>
        </p:spPr>
        <p:txBody>
          <a:bodyPr>
            <a:normAutofit/>
          </a:bodyPr>
          <a:lstStyle/>
          <a:p>
            <a:pPr eaLnBrk="1" hangingPunct="1"/>
            <a:r>
              <a:rPr lang="en-US" altLang="en-US" sz="3200" b="1" dirty="0">
                <a:solidFill>
                  <a:srgbClr val="0070C0"/>
                </a:solidFill>
              </a:rPr>
              <a:t>Once Managers are done planning, then what?</a:t>
            </a:r>
          </a:p>
          <a:p>
            <a:pPr eaLnBrk="1" hangingPunct="1"/>
            <a:r>
              <a:rPr lang="en-US" altLang="en-US" sz="3200" b="1" dirty="0">
                <a:solidFill>
                  <a:schemeClr val="accent1">
                    <a:lumMod val="75000"/>
                  </a:schemeClr>
                </a:solidFill>
              </a:rPr>
              <a:t>This is when managers need to begin to “work the plan”, and define what work needs to get done, and create structure that enables those work activities to be completed effectively and efficiently. </a:t>
            </a:r>
          </a:p>
          <a:p>
            <a:pPr eaLnBrk="1" hangingPunct="1"/>
            <a:r>
              <a:rPr lang="en-US" altLang="en-US" sz="3200" b="1" dirty="0">
                <a:solidFill>
                  <a:srgbClr val="13BE0A"/>
                </a:solidFill>
              </a:rPr>
              <a:t>The first step in doing that involves designing an appropriate organizational structure. </a:t>
            </a:r>
          </a:p>
          <a:p>
            <a:pPr eaLnBrk="1" hangingPunct="1"/>
            <a:endParaRPr lang="en-US" altLang="en-US" sz="3200" dirty="0">
              <a:solidFill>
                <a:srgbClr val="008000"/>
              </a:solidFill>
            </a:endParaRPr>
          </a:p>
        </p:txBody>
      </p:sp>
    </p:spTree>
    <p:extLst>
      <p:ext uri="{BB962C8B-B14F-4D97-AF65-F5344CB8AC3E}">
        <p14:creationId xmlns:p14="http://schemas.microsoft.com/office/powerpoint/2010/main" val="244609508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1" name="AutoShape 2"/>
          <p:cNvSpPr>
            <a:spLocks noGrp="1" noChangeArrowheads="1"/>
          </p:cNvSpPr>
          <p:nvPr>
            <p:ph type="title"/>
          </p:nvPr>
        </p:nvSpPr>
        <p:spPr>
          <a:xfrm>
            <a:off x="862650" y="529390"/>
            <a:ext cx="4356100" cy="1568450"/>
          </a:xfrm>
        </p:spPr>
        <p:txBody>
          <a:bodyPr>
            <a:normAutofit fontScale="90000"/>
          </a:bodyPr>
          <a:lstStyle/>
          <a:p>
            <a:pPr algn="ctr"/>
            <a:r>
              <a:rPr lang="en-US" altLang="en-US" b="1" dirty="0" smtClean="0">
                <a:solidFill>
                  <a:srgbClr val="13BE0A"/>
                </a:solidFill>
                <a:latin typeface="+mn-lt"/>
              </a:rPr>
              <a:t>Abraham Maslow’s Hierarchy of Needs Theory</a:t>
            </a:r>
          </a:p>
        </p:txBody>
      </p:sp>
      <p:sp>
        <p:nvSpPr>
          <p:cNvPr id="17" name="Slide Number Placeholder 3"/>
          <p:cNvSpPr>
            <a:spLocks noGrp="1"/>
          </p:cNvSpPr>
          <p:nvPr>
            <p:ph type="sldNum" sz="quarter" idx="12"/>
          </p:nvPr>
        </p:nvSpPr>
        <p:spPr>
          <a:xfrm>
            <a:off x="2057400" y="6096000"/>
            <a:ext cx="4038600" cy="457200"/>
          </a:xfrm>
        </p:spPr>
        <p:txBody>
          <a:bodyPr/>
          <a:lstStyle/>
          <a:p>
            <a:pPr algn="l">
              <a:defRPr/>
            </a:pPr>
            <a:fld id="{86FD9863-94AE-4CCC-893E-2DF00471EF93}" type="slidenum">
              <a:rPr lang="en-US" altLang="en-US" smtClean="0">
                <a:cs typeface="+mn-cs"/>
              </a:rPr>
              <a:pPr algn="l">
                <a:defRPr/>
              </a:pPr>
              <a:t>20</a:t>
            </a:fld>
            <a:endParaRPr lang="en-US" altLang="en-US" smtClean="0">
              <a:cs typeface="+mn-cs"/>
            </a:endParaRPr>
          </a:p>
        </p:txBody>
      </p:sp>
      <p:grpSp>
        <p:nvGrpSpPr>
          <p:cNvPr id="37892" name="Group 3"/>
          <p:cNvGrpSpPr>
            <a:grpSpLocks/>
          </p:cNvGrpSpPr>
          <p:nvPr/>
        </p:nvGrpSpPr>
        <p:grpSpPr bwMode="auto">
          <a:xfrm>
            <a:off x="1774825" y="1304926"/>
            <a:ext cx="8712200" cy="5064125"/>
            <a:chOff x="48" y="816"/>
            <a:chExt cx="5616" cy="3456"/>
          </a:xfrm>
        </p:grpSpPr>
        <p:grpSp>
          <p:nvGrpSpPr>
            <p:cNvPr id="37899" name="Group 4"/>
            <p:cNvGrpSpPr>
              <a:grpSpLocks/>
            </p:cNvGrpSpPr>
            <p:nvPr/>
          </p:nvGrpSpPr>
          <p:grpSpPr bwMode="auto">
            <a:xfrm>
              <a:off x="48" y="816"/>
              <a:ext cx="5616" cy="3456"/>
              <a:chOff x="48" y="816"/>
              <a:chExt cx="5616" cy="3456"/>
            </a:xfrm>
          </p:grpSpPr>
          <p:sp>
            <p:nvSpPr>
              <p:cNvPr id="37901" name="AutoShape 5"/>
              <p:cNvSpPr>
                <a:spLocks noChangeArrowheads="1"/>
              </p:cNvSpPr>
              <p:nvPr/>
            </p:nvSpPr>
            <p:spPr bwMode="auto">
              <a:xfrm>
                <a:off x="48" y="816"/>
                <a:ext cx="5616" cy="3456"/>
              </a:xfrm>
              <a:prstGeom prst="triangle">
                <a:avLst>
                  <a:gd name="adj" fmla="val 50000"/>
                </a:avLst>
              </a:prstGeom>
              <a:solidFill>
                <a:srgbClr val="666699"/>
              </a:solidFill>
              <a:ln w="9525">
                <a:solidFill>
                  <a:schemeClr val="tx1"/>
                </a:solidFill>
                <a:miter lim="800000"/>
                <a:headEnd/>
                <a:tailEnd/>
              </a:ln>
              <a:effectLst>
                <a:outerShdw dist="107763" dir="2700000" algn="ctr" rotWithShape="0">
                  <a:schemeClr val="bg2"/>
                </a:outerShdw>
              </a:effectLst>
            </p:spPr>
            <p:txBody>
              <a:bodyPr wrap="none" anchor="ct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endParaRPr lang="en-US" altLang="en-US"/>
              </a:p>
            </p:txBody>
          </p:sp>
          <p:sp>
            <p:nvSpPr>
              <p:cNvPr id="37902" name="Line 6"/>
              <p:cNvSpPr>
                <a:spLocks noChangeShapeType="1"/>
              </p:cNvSpPr>
              <p:nvPr/>
            </p:nvSpPr>
            <p:spPr bwMode="auto">
              <a:xfrm>
                <a:off x="432" y="3792"/>
                <a:ext cx="484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903" name="Line 7"/>
              <p:cNvSpPr>
                <a:spLocks noChangeShapeType="1"/>
              </p:cNvSpPr>
              <p:nvPr/>
            </p:nvSpPr>
            <p:spPr bwMode="auto">
              <a:xfrm>
                <a:off x="864" y="3312"/>
                <a:ext cx="403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904" name="Line 8"/>
              <p:cNvSpPr>
                <a:spLocks noChangeShapeType="1"/>
              </p:cNvSpPr>
              <p:nvPr/>
            </p:nvSpPr>
            <p:spPr bwMode="auto">
              <a:xfrm>
                <a:off x="1248" y="2832"/>
                <a:ext cx="3264"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37900" name="Line 9"/>
            <p:cNvSpPr>
              <a:spLocks noChangeShapeType="1"/>
            </p:cNvSpPr>
            <p:nvPr/>
          </p:nvSpPr>
          <p:spPr bwMode="auto">
            <a:xfrm>
              <a:off x="1776" y="2160"/>
              <a:ext cx="216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503818" name="Text Box 10"/>
          <p:cNvSpPr txBox="1">
            <a:spLocks noChangeArrowheads="1"/>
          </p:cNvSpPr>
          <p:nvPr/>
        </p:nvSpPr>
        <p:spPr bwMode="auto">
          <a:xfrm>
            <a:off x="4273416" y="5734051"/>
            <a:ext cx="3441968" cy="646331"/>
          </a:xfrm>
          <a:prstGeom prst="rect">
            <a:avLst/>
          </a:prstGeom>
          <a:noFill/>
          <a:ln>
            <a:noFill/>
          </a:ln>
          <a:effectLst/>
          <a:extLst>
            <a:ext uri="{909E8E84-426E-40DD-AFC4-6F175D3DCCD1}">
              <a14:hiddenFill xmlns:a14="http://schemas.microsoft.com/office/drawing/2010/main">
                <a:solidFill>
                  <a:srgbClr val="3366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algn="ctr"/>
            <a:r>
              <a:rPr lang="en-US" altLang="en-US" sz="1800" b="1" dirty="0">
                <a:solidFill>
                  <a:schemeClr val="bg1"/>
                </a:solidFill>
              </a:rPr>
              <a:t>Physiological Needs</a:t>
            </a:r>
          </a:p>
          <a:p>
            <a:pPr algn="ctr"/>
            <a:r>
              <a:rPr lang="en-US" altLang="en-US" sz="1800" b="1" dirty="0">
                <a:solidFill>
                  <a:schemeClr val="bg1"/>
                </a:solidFill>
              </a:rPr>
              <a:t>most basic human physical needs</a:t>
            </a:r>
          </a:p>
        </p:txBody>
      </p:sp>
      <p:sp>
        <p:nvSpPr>
          <p:cNvPr id="503819" name="Text Box 11"/>
          <p:cNvSpPr txBox="1">
            <a:spLocks noChangeArrowheads="1"/>
          </p:cNvSpPr>
          <p:nvPr/>
        </p:nvSpPr>
        <p:spPr bwMode="auto">
          <a:xfrm>
            <a:off x="3423919" y="5013326"/>
            <a:ext cx="5318764" cy="646331"/>
          </a:xfrm>
          <a:prstGeom prst="rect">
            <a:avLst/>
          </a:prstGeom>
          <a:noFill/>
          <a:ln>
            <a:noFill/>
          </a:ln>
          <a:effectLst/>
          <a:extLst>
            <a:ext uri="{909E8E84-426E-40DD-AFC4-6F175D3DCCD1}">
              <a14:hiddenFill xmlns:a14="http://schemas.microsoft.com/office/drawing/2010/main">
                <a:solidFill>
                  <a:srgbClr val="3366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algn="ctr"/>
            <a:r>
              <a:rPr lang="en-US" altLang="en-US" sz="1800" b="1" dirty="0">
                <a:solidFill>
                  <a:schemeClr val="bg1"/>
                </a:solidFill>
              </a:rPr>
              <a:t>Safety Needs</a:t>
            </a:r>
          </a:p>
          <a:p>
            <a:pPr algn="ctr"/>
            <a:r>
              <a:rPr lang="en-US" altLang="en-US" sz="1800" b="1" dirty="0">
                <a:solidFill>
                  <a:schemeClr val="bg1"/>
                </a:solidFill>
              </a:rPr>
              <a:t>safe and secure physical and emotional environment</a:t>
            </a:r>
          </a:p>
        </p:txBody>
      </p:sp>
      <p:sp>
        <p:nvSpPr>
          <p:cNvPr id="503820" name="Text Box 12"/>
          <p:cNvSpPr txBox="1">
            <a:spLocks noChangeArrowheads="1"/>
          </p:cNvSpPr>
          <p:nvPr/>
        </p:nvSpPr>
        <p:spPr bwMode="auto">
          <a:xfrm>
            <a:off x="4304018" y="4349751"/>
            <a:ext cx="3672865" cy="646331"/>
          </a:xfrm>
          <a:prstGeom prst="rect">
            <a:avLst/>
          </a:prstGeom>
          <a:noFill/>
          <a:ln>
            <a:noFill/>
          </a:ln>
          <a:effectLst/>
          <a:extLst>
            <a:ext uri="{909E8E84-426E-40DD-AFC4-6F175D3DCCD1}">
              <a14:hiddenFill xmlns:a14="http://schemas.microsoft.com/office/drawing/2010/main">
                <a:solidFill>
                  <a:srgbClr val="3366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algn="ctr"/>
            <a:r>
              <a:rPr lang="en-US" altLang="en-US" sz="1800" b="1" dirty="0">
                <a:solidFill>
                  <a:schemeClr val="bg1"/>
                </a:solidFill>
              </a:rPr>
              <a:t>Belongingness  Needs</a:t>
            </a:r>
          </a:p>
          <a:p>
            <a:pPr algn="ctr"/>
            <a:r>
              <a:rPr lang="en-US" altLang="en-US" sz="1800" b="1" dirty="0">
                <a:solidFill>
                  <a:schemeClr val="bg1"/>
                </a:solidFill>
              </a:rPr>
              <a:t>desire to be accepted by one’s peers</a:t>
            </a:r>
          </a:p>
        </p:txBody>
      </p:sp>
      <p:sp>
        <p:nvSpPr>
          <p:cNvPr id="503821" name="Text Box 13"/>
          <p:cNvSpPr txBox="1">
            <a:spLocks noChangeArrowheads="1"/>
          </p:cNvSpPr>
          <p:nvPr/>
        </p:nvSpPr>
        <p:spPr bwMode="auto">
          <a:xfrm>
            <a:off x="4619625" y="3357564"/>
            <a:ext cx="3276600" cy="915987"/>
          </a:xfrm>
          <a:prstGeom prst="rect">
            <a:avLst/>
          </a:prstGeom>
          <a:noFill/>
          <a:ln>
            <a:noFill/>
          </a:ln>
          <a:effectLst/>
          <a:extLst>
            <a:ext uri="{909E8E84-426E-40DD-AFC4-6F175D3DCCD1}">
              <a14:hiddenFill xmlns:a14="http://schemas.microsoft.com/office/drawing/2010/main">
                <a:solidFill>
                  <a:srgbClr val="3366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algn="ctr"/>
            <a:r>
              <a:rPr lang="en-US" altLang="en-US" sz="1800" b="1" dirty="0">
                <a:solidFill>
                  <a:schemeClr val="bg1"/>
                </a:solidFill>
              </a:rPr>
              <a:t>Esteem Needs</a:t>
            </a:r>
          </a:p>
          <a:p>
            <a:pPr algn="ctr"/>
            <a:r>
              <a:rPr lang="en-US" altLang="en-US" sz="1800" b="1" dirty="0">
                <a:solidFill>
                  <a:schemeClr val="bg1"/>
                </a:solidFill>
              </a:rPr>
              <a:t>desire for a positive self-image and to receive attention</a:t>
            </a:r>
          </a:p>
        </p:txBody>
      </p:sp>
      <p:sp>
        <p:nvSpPr>
          <p:cNvPr id="503822" name="Text Box 14"/>
          <p:cNvSpPr txBox="1">
            <a:spLocks noChangeArrowheads="1"/>
          </p:cNvSpPr>
          <p:nvPr/>
        </p:nvSpPr>
        <p:spPr bwMode="auto">
          <a:xfrm>
            <a:off x="4949574" y="2312989"/>
            <a:ext cx="2350002" cy="978729"/>
          </a:xfrm>
          <a:prstGeom prst="rect">
            <a:avLst/>
          </a:prstGeom>
          <a:noFill/>
          <a:ln>
            <a:noFill/>
          </a:ln>
          <a:effectLst/>
          <a:extLst>
            <a:ext uri="{909E8E84-426E-40DD-AFC4-6F175D3DCCD1}">
              <a14:hiddenFill xmlns:a14="http://schemas.microsoft.com/office/drawing/2010/main">
                <a:solidFill>
                  <a:srgbClr val="3366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algn="ctr">
              <a:lnSpc>
                <a:spcPct val="80000"/>
              </a:lnSpc>
            </a:pPr>
            <a:r>
              <a:rPr lang="en-US" altLang="en-US" sz="1800" b="1" dirty="0">
                <a:solidFill>
                  <a:schemeClr val="bg1"/>
                </a:solidFill>
              </a:rPr>
              <a:t>Self-Actualization</a:t>
            </a:r>
          </a:p>
          <a:p>
            <a:pPr algn="ctr">
              <a:lnSpc>
                <a:spcPct val="80000"/>
              </a:lnSpc>
            </a:pPr>
            <a:r>
              <a:rPr lang="en-US" altLang="en-US" sz="1800" b="1" dirty="0">
                <a:solidFill>
                  <a:schemeClr val="bg1"/>
                </a:solidFill>
              </a:rPr>
              <a:t>Needs</a:t>
            </a:r>
          </a:p>
          <a:p>
            <a:pPr algn="ctr">
              <a:lnSpc>
                <a:spcPct val="80000"/>
              </a:lnSpc>
            </a:pPr>
            <a:r>
              <a:rPr lang="en-US" altLang="en-US" sz="1800" b="1" dirty="0">
                <a:solidFill>
                  <a:schemeClr val="bg1"/>
                </a:solidFill>
              </a:rPr>
              <a:t>represent the need for</a:t>
            </a:r>
          </a:p>
          <a:p>
            <a:pPr algn="ctr">
              <a:lnSpc>
                <a:spcPct val="80000"/>
              </a:lnSpc>
            </a:pPr>
            <a:r>
              <a:rPr lang="en-US" altLang="en-US" sz="1800" b="1" dirty="0">
                <a:solidFill>
                  <a:schemeClr val="bg1"/>
                </a:solidFill>
              </a:rPr>
              <a:t>self-fulfillment</a:t>
            </a:r>
          </a:p>
        </p:txBody>
      </p:sp>
      <p:sp>
        <p:nvSpPr>
          <p:cNvPr id="37898" name="Text Box 16"/>
          <p:cNvSpPr txBox="1">
            <a:spLocks noChangeArrowheads="1"/>
          </p:cNvSpPr>
          <p:nvPr/>
        </p:nvSpPr>
        <p:spPr bwMode="auto">
          <a:xfrm>
            <a:off x="8364539" y="2420939"/>
            <a:ext cx="2776512"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eaLnBrk="1" hangingPunct="1">
              <a:spcBef>
                <a:spcPct val="50000"/>
              </a:spcBef>
            </a:pPr>
            <a:r>
              <a:rPr lang="en-US" altLang="en-US" sz="2400" b="1" dirty="0">
                <a:solidFill>
                  <a:srgbClr val="FF0000"/>
                </a:solidFill>
              </a:rPr>
              <a:t>Human beings are motivated by a hierarchy of unsatisfied needs</a:t>
            </a:r>
            <a:r>
              <a:rPr lang="en-US" altLang="en-US" sz="2000" b="1" dirty="0">
                <a:solidFill>
                  <a:srgbClr val="FF0000"/>
                </a:solidFill>
              </a:rPr>
              <a:t>. </a:t>
            </a:r>
          </a:p>
        </p:txBody>
      </p:sp>
    </p:spTree>
    <p:extLst>
      <p:ext uri="{BB962C8B-B14F-4D97-AF65-F5344CB8AC3E}">
        <p14:creationId xmlns:p14="http://schemas.microsoft.com/office/powerpoint/2010/main" val="286889927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503818"/>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503819"/>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503820"/>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503821"/>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5038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3818" grpId="0" autoUpdateAnimBg="0"/>
      <p:bldP spid="503819" grpId="0" autoUpdateAnimBg="0"/>
      <p:bldP spid="503820" grpId="0" autoUpdateAnimBg="0"/>
      <p:bldP spid="503821" grpId="0" autoUpdateAnimBg="0"/>
      <p:bldP spid="503822" grpId="0"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6" name="Rectangle 2"/>
          <p:cNvSpPr>
            <a:spLocks noGrp="1" noChangeArrowheads="1"/>
          </p:cNvSpPr>
          <p:nvPr>
            <p:ph type="title"/>
          </p:nvPr>
        </p:nvSpPr>
        <p:spPr>
          <a:xfrm>
            <a:off x="1708588" y="406016"/>
            <a:ext cx="8952624" cy="1066800"/>
          </a:xfrm>
        </p:spPr>
        <p:txBody>
          <a:bodyPr>
            <a:noAutofit/>
          </a:bodyPr>
          <a:lstStyle/>
          <a:p>
            <a:pPr eaLnBrk="1" hangingPunct="1"/>
            <a:r>
              <a:rPr lang="en-US" altLang="en-US" b="1" dirty="0" smtClean="0">
                <a:solidFill>
                  <a:srgbClr val="1D4DB9"/>
                </a:solidFill>
              </a:rPr>
              <a:t>From Theory to Practice: </a:t>
            </a:r>
            <a:br>
              <a:rPr lang="en-US" altLang="en-US" b="1" dirty="0" smtClean="0">
                <a:solidFill>
                  <a:srgbClr val="1D4DB9"/>
                </a:solidFill>
              </a:rPr>
            </a:br>
            <a:r>
              <a:rPr lang="en-US" altLang="en-US" b="1" dirty="0" smtClean="0">
                <a:solidFill>
                  <a:srgbClr val="1D4DB9"/>
                </a:solidFill>
              </a:rPr>
              <a:t>Guidelines for Motivating Employees</a:t>
            </a:r>
          </a:p>
        </p:txBody>
      </p:sp>
      <p:sp>
        <p:nvSpPr>
          <p:cNvPr id="38917" name="Rectangle 3"/>
          <p:cNvSpPr>
            <a:spLocks noGrp="1" noChangeArrowheads="1"/>
          </p:cNvSpPr>
          <p:nvPr>
            <p:ph sz="half" idx="1"/>
          </p:nvPr>
        </p:nvSpPr>
        <p:spPr>
          <a:xfrm>
            <a:off x="1072055" y="1905000"/>
            <a:ext cx="4960445" cy="4114800"/>
          </a:xfrm>
        </p:spPr>
        <p:txBody>
          <a:bodyPr>
            <a:noAutofit/>
          </a:bodyPr>
          <a:lstStyle/>
          <a:p>
            <a:pPr eaLnBrk="1" hangingPunct="1">
              <a:spcBef>
                <a:spcPct val="50000"/>
              </a:spcBef>
            </a:pPr>
            <a:r>
              <a:rPr lang="en-US" altLang="en-US" sz="3200" b="1" dirty="0">
                <a:solidFill>
                  <a:srgbClr val="CC0000"/>
                </a:solidFill>
              </a:rPr>
              <a:t>Recognize individual </a:t>
            </a:r>
            <a:r>
              <a:rPr lang="en-US" altLang="en-US" sz="3200" b="1" dirty="0" smtClean="0">
                <a:solidFill>
                  <a:srgbClr val="CC0000"/>
                </a:solidFill>
              </a:rPr>
              <a:t>differences</a:t>
            </a:r>
          </a:p>
          <a:p>
            <a:pPr eaLnBrk="1" hangingPunct="1">
              <a:spcBef>
                <a:spcPct val="50000"/>
              </a:spcBef>
            </a:pPr>
            <a:r>
              <a:rPr lang="en-US" altLang="en-US" sz="3200" b="1" dirty="0" smtClean="0">
                <a:solidFill>
                  <a:srgbClr val="CC0000"/>
                </a:solidFill>
              </a:rPr>
              <a:t>Match people to jobs</a:t>
            </a:r>
          </a:p>
          <a:p>
            <a:pPr eaLnBrk="1" hangingPunct="1">
              <a:spcBef>
                <a:spcPct val="50000"/>
              </a:spcBef>
            </a:pPr>
            <a:r>
              <a:rPr lang="en-US" altLang="en-US" sz="3200" b="1" dirty="0" smtClean="0">
                <a:solidFill>
                  <a:srgbClr val="CC0000"/>
                </a:solidFill>
              </a:rPr>
              <a:t>Use goals</a:t>
            </a:r>
          </a:p>
          <a:p>
            <a:pPr eaLnBrk="1" hangingPunct="1">
              <a:spcBef>
                <a:spcPct val="50000"/>
              </a:spcBef>
            </a:pPr>
            <a:r>
              <a:rPr lang="en-US" altLang="en-US" sz="3200" b="1" dirty="0" smtClean="0">
                <a:solidFill>
                  <a:srgbClr val="CC0000"/>
                </a:solidFill>
              </a:rPr>
              <a:t>Ensure </a:t>
            </a:r>
            <a:r>
              <a:rPr lang="en-US" altLang="en-US" sz="3200" b="1" dirty="0">
                <a:solidFill>
                  <a:srgbClr val="CC0000"/>
                </a:solidFill>
              </a:rPr>
              <a:t>that goals are perceived as attainable</a:t>
            </a:r>
          </a:p>
          <a:p>
            <a:pPr eaLnBrk="1" hangingPunct="1">
              <a:spcBef>
                <a:spcPct val="50000"/>
              </a:spcBef>
            </a:pPr>
            <a:r>
              <a:rPr lang="en-US" altLang="en-US" sz="3200" b="1" dirty="0">
                <a:solidFill>
                  <a:srgbClr val="CC0000"/>
                </a:solidFill>
              </a:rPr>
              <a:t>Individualize rewards</a:t>
            </a:r>
          </a:p>
        </p:txBody>
      </p:sp>
      <p:sp>
        <p:nvSpPr>
          <p:cNvPr id="38918" name="Rectangle 4"/>
          <p:cNvSpPr>
            <a:spLocks noGrp="1" noChangeArrowheads="1"/>
          </p:cNvSpPr>
          <p:nvPr>
            <p:ph sz="half" idx="2"/>
          </p:nvPr>
        </p:nvSpPr>
        <p:spPr>
          <a:xfrm>
            <a:off x="6184900" y="1905000"/>
            <a:ext cx="5323928" cy="4114800"/>
          </a:xfrm>
        </p:spPr>
        <p:txBody>
          <a:bodyPr/>
          <a:lstStyle/>
          <a:p>
            <a:pPr eaLnBrk="1" hangingPunct="1">
              <a:spcBef>
                <a:spcPct val="50000"/>
              </a:spcBef>
            </a:pPr>
            <a:r>
              <a:rPr lang="en-US" altLang="en-US" sz="3200" b="1" dirty="0">
                <a:solidFill>
                  <a:srgbClr val="CC0000"/>
                </a:solidFill>
              </a:rPr>
              <a:t>Link rewards to performance</a:t>
            </a:r>
          </a:p>
          <a:p>
            <a:pPr eaLnBrk="1" hangingPunct="1">
              <a:spcBef>
                <a:spcPct val="50000"/>
              </a:spcBef>
            </a:pPr>
            <a:r>
              <a:rPr lang="en-US" altLang="en-US" sz="3200" b="1" dirty="0">
                <a:solidFill>
                  <a:srgbClr val="CC0000"/>
                </a:solidFill>
              </a:rPr>
              <a:t>Check the system for equity</a:t>
            </a:r>
          </a:p>
          <a:p>
            <a:pPr eaLnBrk="1" hangingPunct="1">
              <a:spcBef>
                <a:spcPct val="50000"/>
              </a:spcBef>
            </a:pPr>
            <a:r>
              <a:rPr lang="en-US" altLang="en-US" sz="3200" b="1" dirty="0">
                <a:solidFill>
                  <a:srgbClr val="CC0000"/>
                </a:solidFill>
              </a:rPr>
              <a:t>Use recognition</a:t>
            </a:r>
          </a:p>
          <a:p>
            <a:pPr eaLnBrk="1" hangingPunct="1">
              <a:spcBef>
                <a:spcPct val="50000"/>
              </a:spcBef>
            </a:pPr>
            <a:r>
              <a:rPr lang="en-US" altLang="en-US" sz="3200" b="1" dirty="0">
                <a:solidFill>
                  <a:srgbClr val="CC0000"/>
                </a:solidFill>
              </a:rPr>
              <a:t>Don’t ignore money</a:t>
            </a:r>
          </a:p>
          <a:p>
            <a:pPr eaLnBrk="1" hangingPunct="1">
              <a:spcBef>
                <a:spcPct val="50000"/>
              </a:spcBef>
            </a:pPr>
            <a:endParaRPr lang="en-US" altLang="en-US" sz="2400" b="1" dirty="0">
              <a:solidFill>
                <a:srgbClr val="CC0000"/>
              </a:solidFill>
            </a:endParaRPr>
          </a:p>
        </p:txBody>
      </p:sp>
    </p:spTree>
    <p:extLst>
      <p:ext uri="{BB962C8B-B14F-4D97-AF65-F5344CB8AC3E}">
        <p14:creationId xmlns:p14="http://schemas.microsoft.com/office/powerpoint/2010/main" val="310852814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40" name="Rectangle 2"/>
          <p:cNvSpPr>
            <a:spLocks noGrp="1" noChangeArrowheads="1"/>
          </p:cNvSpPr>
          <p:nvPr>
            <p:ph type="title"/>
          </p:nvPr>
        </p:nvSpPr>
        <p:spPr>
          <a:xfrm>
            <a:off x="1790700" y="228601"/>
            <a:ext cx="8077200" cy="923925"/>
          </a:xfrm>
        </p:spPr>
        <p:txBody>
          <a:bodyPr>
            <a:noAutofit/>
          </a:bodyPr>
          <a:lstStyle/>
          <a:p>
            <a:pPr eaLnBrk="1" hangingPunct="1"/>
            <a:r>
              <a:rPr lang="en-US" altLang="en-US" sz="6000" b="1" dirty="0">
                <a:solidFill>
                  <a:srgbClr val="CC0000"/>
                </a:solidFill>
                <a:latin typeface="+mn-lt"/>
              </a:rPr>
              <a:t>Controlling</a:t>
            </a:r>
            <a:endParaRPr lang="en-US" altLang="en-US" sz="2000" b="1" dirty="0">
              <a:latin typeface="+mn-lt"/>
            </a:endParaRPr>
          </a:p>
        </p:txBody>
      </p:sp>
      <p:sp>
        <p:nvSpPr>
          <p:cNvPr id="21509" name="Rectangle 3"/>
          <p:cNvSpPr>
            <a:spLocks noGrp="1" noChangeArrowheads="1"/>
          </p:cNvSpPr>
          <p:nvPr>
            <p:ph idx="1"/>
          </p:nvPr>
        </p:nvSpPr>
        <p:spPr>
          <a:xfrm>
            <a:off x="1324303" y="1457326"/>
            <a:ext cx="10121463" cy="5195722"/>
          </a:xfrm>
        </p:spPr>
        <p:txBody>
          <a:bodyPr>
            <a:normAutofit fontScale="92500"/>
          </a:bodyPr>
          <a:lstStyle/>
          <a:p>
            <a:pPr marL="457200" lvl="1" indent="0" eaLnBrk="1" hangingPunct="1">
              <a:buNone/>
              <a:defRPr/>
            </a:pPr>
            <a:r>
              <a:rPr lang="en-US" altLang="en-US" sz="4000" b="1" dirty="0">
                <a:solidFill>
                  <a:srgbClr val="0070C0"/>
                </a:solidFill>
              </a:rPr>
              <a:t>The process of monitoring activities to ensure that they are being accomplished as planned, and correcting any significant deviations.</a:t>
            </a:r>
          </a:p>
          <a:p>
            <a:pPr marL="0" indent="0">
              <a:buNone/>
              <a:defRPr/>
            </a:pPr>
            <a:endParaRPr lang="en-US" altLang="en-US" dirty="0" smtClean="0"/>
          </a:p>
          <a:p>
            <a:pPr marL="0" indent="0">
              <a:buNone/>
              <a:defRPr/>
            </a:pPr>
            <a:r>
              <a:rPr lang="en-US" altLang="en-US" sz="3900" b="1" dirty="0" smtClean="0">
                <a:solidFill>
                  <a:srgbClr val="00B050"/>
                </a:solidFill>
              </a:rPr>
              <a:t>The Process of Control</a:t>
            </a:r>
          </a:p>
          <a:p>
            <a:pPr marL="685800" lvl="1" indent="-338138">
              <a:buFont typeface="Wingdings" panose="05000000000000000000" pitchFamily="2" charset="2"/>
              <a:buAutoNum type="arabicPeriod"/>
              <a:defRPr/>
            </a:pPr>
            <a:r>
              <a:rPr lang="en-US" altLang="en-US" sz="3600" b="1" dirty="0">
                <a:solidFill>
                  <a:srgbClr val="1D4DB9"/>
                </a:solidFill>
              </a:rPr>
              <a:t>Measuring actual performance.</a:t>
            </a:r>
          </a:p>
          <a:p>
            <a:pPr marL="685800" lvl="1" indent="-338138">
              <a:buFont typeface="Wingdings" panose="05000000000000000000" pitchFamily="2" charset="2"/>
              <a:buAutoNum type="arabicPeriod"/>
              <a:defRPr/>
            </a:pPr>
            <a:r>
              <a:rPr lang="en-US" altLang="en-US" sz="3600" b="1" dirty="0">
                <a:solidFill>
                  <a:srgbClr val="1D4DB9"/>
                </a:solidFill>
              </a:rPr>
              <a:t>Comparing actual performance against a standard.</a:t>
            </a:r>
          </a:p>
          <a:p>
            <a:pPr marL="685800" lvl="1" indent="-338138">
              <a:buFont typeface="Wingdings" panose="05000000000000000000" pitchFamily="2" charset="2"/>
              <a:buAutoNum type="arabicPeriod"/>
              <a:defRPr/>
            </a:pPr>
            <a:r>
              <a:rPr lang="en-US" altLang="en-US" sz="3600" b="1" dirty="0">
                <a:solidFill>
                  <a:srgbClr val="1D4DB9"/>
                </a:solidFill>
              </a:rPr>
              <a:t>Taking action to correct deviations or inadequate standards.</a:t>
            </a:r>
          </a:p>
        </p:txBody>
      </p:sp>
    </p:spTree>
    <p:extLst>
      <p:ext uri="{BB962C8B-B14F-4D97-AF65-F5344CB8AC3E}">
        <p14:creationId xmlns:p14="http://schemas.microsoft.com/office/powerpoint/2010/main" val="216937522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4" name="Rectangle 2"/>
          <p:cNvSpPr>
            <a:spLocks noGrp="1" noChangeArrowheads="1"/>
          </p:cNvSpPr>
          <p:nvPr>
            <p:ph type="title"/>
          </p:nvPr>
        </p:nvSpPr>
        <p:spPr/>
        <p:txBody>
          <a:bodyPr>
            <a:normAutofit/>
          </a:bodyPr>
          <a:lstStyle/>
          <a:p>
            <a:pPr eaLnBrk="1" hangingPunct="1"/>
            <a:r>
              <a:rPr lang="en-US" altLang="en-US" sz="4800" b="1" dirty="0" smtClean="0">
                <a:solidFill>
                  <a:srgbClr val="1D4DB9"/>
                </a:solidFill>
                <a:latin typeface="+mn-lt"/>
              </a:rPr>
              <a:t>Measuring: How and What We Measure</a:t>
            </a:r>
          </a:p>
        </p:txBody>
      </p:sp>
      <p:sp>
        <p:nvSpPr>
          <p:cNvPr id="40965" name="Rectangle 3"/>
          <p:cNvSpPr>
            <a:spLocks noGrp="1" noChangeArrowheads="1"/>
          </p:cNvSpPr>
          <p:nvPr>
            <p:ph sz="half" idx="1"/>
          </p:nvPr>
        </p:nvSpPr>
        <p:spPr/>
        <p:txBody>
          <a:bodyPr>
            <a:normAutofit/>
          </a:bodyPr>
          <a:lstStyle/>
          <a:p>
            <a:pPr marL="0" indent="0" eaLnBrk="1" hangingPunct="1">
              <a:buNone/>
            </a:pPr>
            <a:r>
              <a:rPr lang="en-US" altLang="en-US" sz="3600" b="1" dirty="0" smtClean="0">
                <a:solidFill>
                  <a:srgbClr val="2FCB23"/>
                </a:solidFill>
              </a:rPr>
              <a:t>  Sources </a:t>
            </a:r>
            <a:r>
              <a:rPr lang="en-US" altLang="en-US" sz="3600" b="1" dirty="0">
                <a:solidFill>
                  <a:srgbClr val="2FCB23"/>
                </a:solidFill>
              </a:rPr>
              <a:t>of Information</a:t>
            </a:r>
          </a:p>
          <a:p>
            <a:pPr lvl="1" eaLnBrk="1" hangingPunct="1"/>
            <a:r>
              <a:rPr lang="en-US" altLang="en-US" sz="4000" b="1" dirty="0">
                <a:solidFill>
                  <a:srgbClr val="FF0000"/>
                </a:solidFill>
              </a:rPr>
              <a:t>Personal observation</a:t>
            </a:r>
          </a:p>
          <a:p>
            <a:pPr lvl="1" eaLnBrk="1" hangingPunct="1"/>
            <a:r>
              <a:rPr lang="en-US" altLang="en-US" sz="4000" b="1" dirty="0">
                <a:solidFill>
                  <a:srgbClr val="FF0000"/>
                </a:solidFill>
              </a:rPr>
              <a:t>Statistical reports</a:t>
            </a:r>
          </a:p>
          <a:p>
            <a:pPr lvl="1" eaLnBrk="1" hangingPunct="1"/>
            <a:r>
              <a:rPr lang="en-US" altLang="en-US" sz="4000" b="1" dirty="0">
                <a:solidFill>
                  <a:srgbClr val="FF0000"/>
                </a:solidFill>
              </a:rPr>
              <a:t>Oral reports</a:t>
            </a:r>
          </a:p>
          <a:p>
            <a:pPr lvl="1" eaLnBrk="1" hangingPunct="1"/>
            <a:r>
              <a:rPr lang="en-US" altLang="en-US" sz="4000" b="1" dirty="0">
                <a:solidFill>
                  <a:srgbClr val="FF0000"/>
                </a:solidFill>
              </a:rPr>
              <a:t>Written reports</a:t>
            </a:r>
          </a:p>
        </p:txBody>
      </p:sp>
      <p:sp>
        <p:nvSpPr>
          <p:cNvPr id="40966" name="Rectangle 5"/>
          <p:cNvSpPr>
            <a:spLocks noGrp="1" noChangeArrowheads="1"/>
          </p:cNvSpPr>
          <p:nvPr>
            <p:ph sz="half" idx="2"/>
          </p:nvPr>
        </p:nvSpPr>
        <p:spPr/>
        <p:txBody>
          <a:bodyPr>
            <a:noAutofit/>
          </a:bodyPr>
          <a:lstStyle/>
          <a:p>
            <a:pPr marL="0" indent="0" eaLnBrk="1" hangingPunct="1">
              <a:buNone/>
            </a:pPr>
            <a:r>
              <a:rPr lang="en-US" altLang="en-US" sz="3600" b="1" dirty="0" smtClean="0">
                <a:solidFill>
                  <a:srgbClr val="2FCB23"/>
                </a:solidFill>
              </a:rPr>
              <a:t>    Control </a:t>
            </a:r>
            <a:r>
              <a:rPr lang="en-US" altLang="en-US" sz="3600" b="1" dirty="0" smtClean="0">
                <a:solidFill>
                  <a:srgbClr val="2FCB23"/>
                </a:solidFill>
              </a:rPr>
              <a:t>Criteria</a:t>
            </a:r>
          </a:p>
          <a:p>
            <a:pPr lvl="1" eaLnBrk="1" hangingPunct="1"/>
            <a:r>
              <a:rPr lang="en-US" altLang="en-US" sz="3600" b="1" dirty="0">
                <a:solidFill>
                  <a:srgbClr val="FF0000"/>
                </a:solidFill>
              </a:rPr>
              <a:t>Employees</a:t>
            </a:r>
          </a:p>
          <a:p>
            <a:pPr lvl="2" eaLnBrk="1" hangingPunct="1"/>
            <a:r>
              <a:rPr lang="en-US" altLang="en-US" sz="3600" b="1" dirty="0">
                <a:solidFill>
                  <a:srgbClr val="FF0000"/>
                </a:solidFill>
              </a:rPr>
              <a:t>Satisfaction</a:t>
            </a:r>
          </a:p>
          <a:p>
            <a:pPr lvl="2" eaLnBrk="1" hangingPunct="1"/>
            <a:r>
              <a:rPr lang="en-US" altLang="en-US" sz="3600" b="1" dirty="0">
                <a:solidFill>
                  <a:srgbClr val="FF0000"/>
                </a:solidFill>
              </a:rPr>
              <a:t>Turnover</a:t>
            </a:r>
          </a:p>
          <a:p>
            <a:pPr lvl="2" eaLnBrk="1" hangingPunct="1"/>
            <a:r>
              <a:rPr lang="en-US" altLang="en-US" sz="3600" b="1" dirty="0">
                <a:solidFill>
                  <a:srgbClr val="FF0000"/>
                </a:solidFill>
              </a:rPr>
              <a:t>Absenteeism</a:t>
            </a:r>
          </a:p>
          <a:p>
            <a:pPr lvl="1" eaLnBrk="1" hangingPunct="1"/>
            <a:r>
              <a:rPr lang="en-US" altLang="en-US" sz="3600" b="1" dirty="0">
                <a:solidFill>
                  <a:srgbClr val="FF0000"/>
                </a:solidFill>
              </a:rPr>
              <a:t>Budgets</a:t>
            </a:r>
          </a:p>
          <a:p>
            <a:pPr lvl="2" eaLnBrk="1" hangingPunct="1"/>
            <a:r>
              <a:rPr lang="en-US" altLang="en-US" sz="3600" b="1" dirty="0">
                <a:solidFill>
                  <a:srgbClr val="FF0000"/>
                </a:solidFill>
              </a:rPr>
              <a:t>Costs</a:t>
            </a:r>
          </a:p>
          <a:p>
            <a:pPr lvl="2" eaLnBrk="1" hangingPunct="1"/>
            <a:r>
              <a:rPr lang="en-US" altLang="en-US" sz="3600" b="1" dirty="0">
                <a:solidFill>
                  <a:srgbClr val="FF0000"/>
                </a:solidFill>
              </a:rPr>
              <a:t>Output</a:t>
            </a:r>
          </a:p>
          <a:p>
            <a:pPr lvl="2" eaLnBrk="1" hangingPunct="1"/>
            <a:r>
              <a:rPr lang="en-US" altLang="en-US" sz="3600" b="1" dirty="0">
                <a:solidFill>
                  <a:srgbClr val="FF0000"/>
                </a:solidFill>
              </a:rPr>
              <a:t>Sales</a:t>
            </a:r>
          </a:p>
        </p:txBody>
      </p:sp>
    </p:spTree>
    <p:extLst>
      <p:ext uri="{BB962C8B-B14F-4D97-AF65-F5344CB8AC3E}">
        <p14:creationId xmlns:p14="http://schemas.microsoft.com/office/powerpoint/2010/main" val="56907763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7" name="Rectangle 2"/>
          <p:cNvSpPr>
            <a:spLocks noGrp="1" noChangeArrowheads="1"/>
          </p:cNvSpPr>
          <p:nvPr>
            <p:ph type="title"/>
          </p:nvPr>
        </p:nvSpPr>
        <p:spPr>
          <a:xfrm>
            <a:off x="1308538" y="302556"/>
            <a:ext cx="9348952" cy="1066800"/>
          </a:xfrm>
        </p:spPr>
        <p:txBody>
          <a:bodyPr>
            <a:noAutofit/>
          </a:bodyPr>
          <a:lstStyle/>
          <a:p>
            <a:pPr eaLnBrk="1" hangingPunct="1"/>
            <a:r>
              <a:rPr lang="en-US" altLang="en-US" b="1" dirty="0" smtClean="0">
                <a:solidFill>
                  <a:srgbClr val="13BE0A"/>
                </a:solidFill>
                <a:latin typeface="+mn-lt"/>
              </a:rPr>
              <a:t>Tools for Controlling Organizational Performance</a:t>
            </a:r>
          </a:p>
        </p:txBody>
      </p:sp>
      <p:sp>
        <p:nvSpPr>
          <p:cNvPr id="53253" name="Rectangle 3"/>
          <p:cNvSpPr>
            <a:spLocks noGrp="1" noChangeArrowheads="1"/>
          </p:cNvSpPr>
          <p:nvPr>
            <p:ph idx="1"/>
          </p:nvPr>
        </p:nvSpPr>
        <p:spPr>
          <a:xfrm>
            <a:off x="1308538" y="1600200"/>
            <a:ext cx="10562896" cy="5181600"/>
          </a:xfrm>
        </p:spPr>
        <p:txBody>
          <a:bodyPr>
            <a:noAutofit/>
          </a:bodyPr>
          <a:lstStyle/>
          <a:p>
            <a:pPr eaLnBrk="1" hangingPunct="1">
              <a:defRPr/>
            </a:pPr>
            <a:r>
              <a:rPr lang="en-US" altLang="en-US" sz="3600" b="1" dirty="0" err="1" smtClean="0">
                <a:solidFill>
                  <a:srgbClr val="1D4DB9"/>
                </a:solidFill>
              </a:rPr>
              <a:t>Feedforward</a:t>
            </a:r>
            <a:r>
              <a:rPr lang="en-US" altLang="en-US" sz="3600" b="1" dirty="0" smtClean="0">
                <a:solidFill>
                  <a:srgbClr val="1D4DB9"/>
                </a:solidFill>
              </a:rPr>
              <a:t> Control</a:t>
            </a:r>
          </a:p>
          <a:p>
            <a:pPr lvl="1" eaLnBrk="1" hangingPunct="1">
              <a:defRPr/>
            </a:pPr>
            <a:r>
              <a:rPr lang="en-US" altLang="en-US" sz="3200" b="1" dirty="0" smtClean="0">
                <a:solidFill>
                  <a:srgbClr val="1D4DB9"/>
                </a:solidFill>
              </a:rPr>
              <a:t>A control that prevents anticipated problems before actual occurrences of the problem.</a:t>
            </a:r>
          </a:p>
          <a:p>
            <a:pPr eaLnBrk="1" hangingPunct="1">
              <a:defRPr/>
            </a:pPr>
            <a:r>
              <a:rPr lang="en-US" altLang="en-US" sz="3600" b="1" dirty="0" smtClean="0">
                <a:solidFill>
                  <a:srgbClr val="1D4DB9"/>
                </a:solidFill>
              </a:rPr>
              <a:t>Concurrent Control</a:t>
            </a:r>
          </a:p>
          <a:p>
            <a:pPr lvl="1" eaLnBrk="1" hangingPunct="1">
              <a:defRPr/>
            </a:pPr>
            <a:r>
              <a:rPr lang="en-US" altLang="en-US" sz="3200" b="1" dirty="0" smtClean="0">
                <a:solidFill>
                  <a:srgbClr val="1D4DB9"/>
                </a:solidFill>
              </a:rPr>
              <a:t>A control that takes place while the monitored activity is in progress (Direct supervision: management by walking around.)</a:t>
            </a:r>
            <a:endParaRPr lang="en-US" altLang="en-US" sz="3200" b="1" dirty="0">
              <a:solidFill>
                <a:srgbClr val="1D4DB9"/>
              </a:solidFill>
            </a:endParaRPr>
          </a:p>
          <a:p>
            <a:pPr eaLnBrk="1" hangingPunct="1">
              <a:defRPr/>
            </a:pPr>
            <a:r>
              <a:rPr lang="en-US" altLang="en-US" sz="3600" b="1" dirty="0" smtClean="0">
                <a:solidFill>
                  <a:srgbClr val="1D4DB9"/>
                </a:solidFill>
              </a:rPr>
              <a:t>Feedback Control</a:t>
            </a:r>
          </a:p>
          <a:p>
            <a:pPr lvl="1" eaLnBrk="1" hangingPunct="1">
              <a:defRPr/>
            </a:pPr>
            <a:r>
              <a:rPr lang="en-US" altLang="en-US" sz="3200" b="1" dirty="0" smtClean="0">
                <a:solidFill>
                  <a:srgbClr val="1D4DB9"/>
                </a:solidFill>
              </a:rPr>
              <a:t>A control that takes place after an activity is done.</a:t>
            </a:r>
          </a:p>
          <a:p>
            <a:pPr lvl="2" eaLnBrk="1" hangingPunct="1">
              <a:defRPr/>
            </a:pPr>
            <a:r>
              <a:rPr lang="en-US" altLang="en-US" sz="2800" b="1" dirty="0" smtClean="0">
                <a:solidFill>
                  <a:srgbClr val="1D4DB9"/>
                </a:solidFill>
              </a:rPr>
              <a:t>Corrective action is after-the-fact, when the problem has already occurred.</a:t>
            </a:r>
          </a:p>
          <a:p>
            <a:pPr marL="739775" lvl="2" indent="0">
              <a:buNone/>
              <a:defRPr/>
            </a:pPr>
            <a:endParaRPr lang="en-US" altLang="en-US" sz="2800" b="1" dirty="0" smtClean="0">
              <a:solidFill>
                <a:srgbClr val="1D4DB9"/>
              </a:solidFill>
            </a:endParaRPr>
          </a:p>
        </p:txBody>
      </p:sp>
    </p:spTree>
    <p:extLst>
      <p:ext uri="{BB962C8B-B14F-4D97-AF65-F5344CB8AC3E}">
        <p14:creationId xmlns:p14="http://schemas.microsoft.com/office/powerpoint/2010/main" val="170519168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8" name="Slide Number Placeholder 2"/>
          <p:cNvSpPr>
            <a:spLocks noGrp="1"/>
          </p:cNvSpPr>
          <p:nvPr>
            <p:ph type="sldNum" sz="quarter" idx="12"/>
          </p:nvPr>
        </p:nvSpPr>
        <p:spPr/>
        <p:txBody>
          <a:bodyPr/>
          <a:lstStyle/>
          <a:p>
            <a:pPr algn="l">
              <a:defRPr/>
            </a:pPr>
            <a:fld id="{73B224EF-0A76-4321-9B7F-62F66AA82B89}" type="slidenum">
              <a:rPr lang="en-US" altLang="en-US">
                <a:cs typeface="+mn-cs"/>
              </a:rPr>
              <a:pPr algn="l">
                <a:defRPr/>
              </a:pPr>
              <a:t>25</a:t>
            </a:fld>
            <a:endParaRPr lang="en-US" altLang="en-US">
              <a:cs typeface="+mn-cs"/>
            </a:endParaRPr>
          </a:p>
        </p:txBody>
      </p:sp>
      <p:sp>
        <p:nvSpPr>
          <p:cNvPr id="43012" name="AutoShape 3"/>
          <p:cNvSpPr>
            <a:spLocks noGrp="1" noChangeArrowheads="1"/>
          </p:cNvSpPr>
          <p:nvPr>
            <p:ph type="title" idx="4294967295"/>
          </p:nvPr>
        </p:nvSpPr>
        <p:spPr>
          <a:xfrm>
            <a:off x="2185168" y="314326"/>
            <a:ext cx="6527032" cy="676275"/>
          </a:xfrm>
        </p:spPr>
        <p:txBody>
          <a:bodyPr>
            <a:normAutofit fontScale="90000"/>
          </a:bodyPr>
          <a:lstStyle/>
          <a:p>
            <a:r>
              <a:rPr lang="en-US" altLang="en-US" b="1" dirty="0" smtClean="0">
                <a:solidFill>
                  <a:srgbClr val="FFFF00"/>
                </a:solidFill>
                <a:latin typeface="+mn-lt"/>
              </a:rPr>
              <a:t>Organizational Control</a:t>
            </a:r>
          </a:p>
        </p:txBody>
      </p:sp>
      <p:sp>
        <p:nvSpPr>
          <p:cNvPr id="43011" name="Rectangle 2"/>
          <p:cNvSpPr>
            <a:spLocks noChangeArrowheads="1"/>
          </p:cNvSpPr>
          <p:nvPr/>
        </p:nvSpPr>
        <p:spPr bwMode="auto">
          <a:xfrm>
            <a:off x="1714500" y="990601"/>
            <a:ext cx="9368659" cy="573087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endParaRPr lang="en-US" altLang="en-US"/>
          </a:p>
        </p:txBody>
      </p:sp>
      <p:sp>
        <p:nvSpPr>
          <p:cNvPr id="43013" name="Oval 4"/>
          <p:cNvSpPr>
            <a:spLocks noChangeArrowheads="1"/>
          </p:cNvSpPr>
          <p:nvPr/>
        </p:nvSpPr>
        <p:spPr bwMode="auto">
          <a:xfrm>
            <a:off x="1811338" y="1736725"/>
            <a:ext cx="2736850" cy="2590800"/>
          </a:xfrm>
          <a:prstGeom prst="ellipse">
            <a:avLst/>
          </a:prstGeom>
          <a:solidFill>
            <a:srgbClr val="33CC33"/>
          </a:solidFill>
          <a:ln w="9525">
            <a:solidFill>
              <a:schemeClr val="tx1"/>
            </a:solidFill>
            <a:round/>
            <a:headEnd/>
            <a:tailEnd/>
          </a:ln>
          <a:effectLst>
            <a:outerShdw dist="107763" dir="2700000" algn="ctr" rotWithShape="0">
              <a:schemeClr val="bg2"/>
            </a:outerShdw>
          </a:effectLst>
        </p:spPr>
        <p:txBody>
          <a:bodyPr wrap="none" anchor="ct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endParaRPr lang="en-US" altLang="en-US"/>
          </a:p>
        </p:txBody>
      </p:sp>
      <p:sp>
        <p:nvSpPr>
          <p:cNvPr id="43014" name="Rectangle 5"/>
          <p:cNvSpPr>
            <a:spLocks noChangeArrowheads="1"/>
          </p:cNvSpPr>
          <p:nvPr/>
        </p:nvSpPr>
        <p:spPr bwMode="auto">
          <a:xfrm>
            <a:off x="2565400" y="5448300"/>
            <a:ext cx="1066800" cy="609600"/>
          </a:xfrm>
          <a:prstGeom prst="rect">
            <a:avLst/>
          </a:prstGeom>
          <a:solidFill>
            <a:srgbClr val="33CC33"/>
          </a:solidFill>
          <a:ln w="9525">
            <a:solidFill>
              <a:schemeClr val="tx1"/>
            </a:solidFill>
            <a:miter lim="800000"/>
            <a:headEnd/>
            <a:tailEnd/>
          </a:ln>
          <a:effectLst>
            <a:outerShdw dist="107763" dir="2700000" algn="ctr" rotWithShape="0">
              <a:schemeClr val="bg2"/>
            </a:outerShdw>
          </a:effectLst>
        </p:spPr>
        <p:txBody>
          <a:bodyPr wrap="none" anchor="ct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endParaRPr lang="en-US" altLang="en-US"/>
          </a:p>
        </p:txBody>
      </p:sp>
      <p:sp>
        <p:nvSpPr>
          <p:cNvPr id="43015" name="AutoShape 6"/>
          <p:cNvSpPr>
            <a:spLocks noChangeArrowheads="1"/>
          </p:cNvSpPr>
          <p:nvPr/>
        </p:nvSpPr>
        <p:spPr bwMode="auto">
          <a:xfrm>
            <a:off x="2736850" y="4400550"/>
            <a:ext cx="762000" cy="1009650"/>
          </a:xfrm>
          <a:prstGeom prst="downArrow">
            <a:avLst>
              <a:gd name="adj1" fmla="val 50000"/>
              <a:gd name="adj2" fmla="val 33125"/>
            </a:avLst>
          </a:prstGeom>
          <a:solidFill>
            <a:srgbClr val="33CC33"/>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endParaRPr lang="en-US" altLang="en-US"/>
          </a:p>
        </p:txBody>
      </p:sp>
      <p:sp>
        <p:nvSpPr>
          <p:cNvPr id="43016" name="Rectangle 7"/>
          <p:cNvSpPr>
            <a:spLocks noChangeArrowheads="1"/>
          </p:cNvSpPr>
          <p:nvPr/>
        </p:nvSpPr>
        <p:spPr bwMode="auto">
          <a:xfrm>
            <a:off x="1993900" y="1447800"/>
            <a:ext cx="2286000" cy="914400"/>
          </a:xfrm>
          <a:prstGeom prst="rect">
            <a:avLst/>
          </a:prstGeom>
          <a:solidFill>
            <a:srgbClr val="33CC33"/>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endParaRPr lang="en-US" altLang="en-US"/>
          </a:p>
        </p:txBody>
      </p:sp>
      <p:sp>
        <p:nvSpPr>
          <p:cNvPr id="43017" name="Text Box 8"/>
          <p:cNvSpPr txBox="1">
            <a:spLocks noChangeArrowheads="1"/>
          </p:cNvSpPr>
          <p:nvPr/>
        </p:nvSpPr>
        <p:spPr bwMode="auto">
          <a:xfrm>
            <a:off x="2027238" y="1449389"/>
            <a:ext cx="2362200" cy="6155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a:spcBef>
                <a:spcPct val="50000"/>
              </a:spcBef>
            </a:pPr>
            <a:r>
              <a:rPr lang="en-US" altLang="en-US" sz="1800" b="1" dirty="0">
                <a:solidFill>
                  <a:schemeClr val="bg1"/>
                </a:solidFill>
              </a:rPr>
              <a:t>Feedforward Control </a:t>
            </a:r>
            <a:r>
              <a:rPr lang="en-US" altLang="en-US" sz="1600" b="1" dirty="0">
                <a:solidFill>
                  <a:schemeClr val="bg1"/>
                </a:solidFill>
              </a:rPr>
              <a:t>Anticipates Problems</a:t>
            </a:r>
            <a:endParaRPr lang="en-US" altLang="en-US" sz="1600" b="1" dirty="0"/>
          </a:p>
        </p:txBody>
      </p:sp>
      <p:sp>
        <p:nvSpPr>
          <p:cNvPr id="585737" name="Text Box 9"/>
          <p:cNvSpPr txBox="1">
            <a:spLocks noChangeArrowheads="1"/>
          </p:cNvSpPr>
          <p:nvPr/>
        </p:nvSpPr>
        <p:spPr bwMode="auto">
          <a:xfrm>
            <a:off x="2135188" y="2349500"/>
            <a:ext cx="2519362" cy="16619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tabLst>
                <a:tab pos="114300" algn="l"/>
              </a:tabLst>
              <a:defRPr sz="1200">
                <a:solidFill>
                  <a:schemeClr val="tx1"/>
                </a:solidFill>
                <a:latin typeface="Times New Roman" panose="02020603050405020304" pitchFamily="18" charset="0"/>
              </a:defRPr>
            </a:lvl1pPr>
            <a:lvl2pPr marL="742950" indent="-285750">
              <a:tabLst>
                <a:tab pos="114300" algn="l"/>
              </a:tabLst>
              <a:defRPr sz="1200">
                <a:solidFill>
                  <a:schemeClr val="tx1"/>
                </a:solidFill>
                <a:latin typeface="Times New Roman" panose="02020603050405020304" pitchFamily="18" charset="0"/>
              </a:defRPr>
            </a:lvl2pPr>
            <a:lvl3pPr marL="1143000" indent="-228600">
              <a:tabLst>
                <a:tab pos="114300" algn="l"/>
              </a:tabLst>
              <a:defRPr sz="1200">
                <a:solidFill>
                  <a:schemeClr val="tx1"/>
                </a:solidFill>
                <a:latin typeface="Times New Roman" panose="02020603050405020304" pitchFamily="18" charset="0"/>
              </a:defRPr>
            </a:lvl3pPr>
            <a:lvl4pPr marL="1600200" indent="-228600">
              <a:tabLst>
                <a:tab pos="114300" algn="l"/>
              </a:tabLst>
              <a:defRPr sz="1200">
                <a:solidFill>
                  <a:schemeClr val="tx1"/>
                </a:solidFill>
                <a:latin typeface="Times New Roman" panose="02020603050405020304" pitchFamily="18" charset="0"/>
              </a:defRPr>
            </a:lvl4pPr>
            <a:lvl5pPr marL="2057400" indent="-228600">
              <a:tabLst>
                <a:tab pos="114300" algn="l"/>
              </a:tabLst>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tabLst>
                <a:tab pos="114300" algn="l"/>
              </a:tabLs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tabLst>
                <a:tab pos="114300" algn="l"/>
              </a:tabLs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tabLst>
                <a:tab pos="114300" algn="l"/>
              </a:tabLs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tabLst>
                <a:tab pos="114300" algn="l"/>
              </a:tabLst>
              <a:defRPr sz="1200">
                <a:solidFill>
                  <a:schemeClr val="tx1"/>
                </a:solidFill>
                <a:latin typeface="Times New Roman" panose="02020603050405020304" pitchFamily="18" charset="0"/>
              </a:defRPr>
            </a:lvl9pPr>
          </a:lstStyle>
          <a:p>
            <a:pPr>
              <a:spcBef>
                <a:spcPct val="50000"/>
              </a:spcBef>
            </a:pPr>
            <a:r>
              <a:rPr lang="en-US" altLang="en-US" sz="1700" b="1" dirty="0">
                <a:solidFill>
                  <a:schemeClr val="bg1"/>
                </a:solidFill>
                <a:latin typeface="Arial" panose="020B0604020202020204" pitchFamily="34" charset="0"/>
              </a:rPr>
              <a:t>Examples                         • Pre-employment 	drug testing                       •	Inspect raw materials                    •	Hire only college   	graduates</a:t>
            </a:r>
          </a:p>
        </p:txBody>
      </p:sp>
      <p:sp>
        <p:nvSpPr>
          <p:cNvPr id="43019" name="Text Box 10"/>
          <p:cNvSpPr txBox="1">
            <a:spLocks noChangeArrowheads="1"/>
          </p:cNvSpPr>
          <p:nvPr/>
        </p:nvSpPr>
        <p:spPr bwMode="auto">
          <a:xfrm rot="5400000">
            <a:off x="2566194" y="4763294"/>
            <a:ext cx="11430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a:spcBef>
                <a:spcPct val="50000"/>
              </a:spcBef>
            </a:pPr>
            <a:r>
              <a:rPr lang="en-US" altLang="en-US" b="1">
                <a:solidFill>
                  <a:schemeClr val="bg1"/>
                </a:solidFill>
              </a:rPr>
              <a:t>Focus is on</a:t>
            </a:r>
            <a:endParaRPr lang="en-US" altLang="en-US">
              <a:solidFill>
                <a:schemeClr val="bg1"/>
              </a:solidFill>
            </a:endParaRPr>
          </a:p>
        </p:txBody>
      </p:sp>
      <p:sp>
        <p:nvSpPr>
          <p:cNvPr id="43020" name="Text Box 11"/>
          <p:cNvSpPr txBox="1">
            <a:spLocks noChangeArrowheads="1"/>
          </p:cNvSpPr>
          <p:nvPr/>
        </p:nvSpPr>
        <p:spPr bwMode="auto">
          <a:xfrm>
            <a:off x="2459039" y="5581651"/>
            <a:ext cx="126047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algn="ctr">
              <a:spcBef>
                <a:spcPct val="50000"/>
              </a:spcBef>
            </a:pPr>
            <a:r>
              <a:rPr lang="en-US" altLang="en-US" sz="1800" b="1">
                <a:solidFill>
                  <a:schemeClr val="bg1"/>
                </a:solidFill>
              </a:rPr>
              <a:t>Inputs</a:t>
            </a:r>
          </a:p>
        </p:txBody>
      </p:sp>
      <p:sp>
        <p:nvSpPr>
          <p:cNvPr id="43021" name="Oval 12"/>
          <p:cNvSpPr>
            <a:spLocks noChangeArrowheads="1"/>
          </p:cNvSpPr>
          <p:nvPr/>
        </p:nvSpPr>
        <p:spPr bwMode="auto">
          <a:xfrm>
            <a:off x="4775200" y="1752600"/>
            <a:ext cx="2590800" cy="2590800"/>
          </a:xfrm>
          <a:prstGeom prst="ellipse">
            <a:avLst/>
          </a:prstGeom>
          <a:solidFill>
            <a:schemeClr val="hlink"/>
          </a:solidFill>
          <a:ln w="9525">
            <a:solidFill>
              <a:schemeClr val="tx1"/>
            </a:solidFill>
            <a:round/>
            <a:headEnd/>
            <a:tailEnd/>
          </a:ln>
          <a:effectLst>
            <a:outerShdw dist="107763" dir="2700000" algn="ctr" rotWithShape="0">
              <a:schemeClr val="bg2"/>
            </a:outerShdw>
          </a:effectLst>
        </p:spPr>
        <p:txBody>
          <a:bodyPr wrap="none" anchor="ct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endParaRPr lang="en-US" altLang="en-US"/>
          </a:p>
        </p:txBody>
      </p:sp>
      <p:sp>
        <p:nvSpPr>
          <p:cNvPr id="43022" name="Rectangle 13"/>
          <p:cNvSpPr>
            <a:spLocks noChangeArrowheads="1"/>
          </p:cNvSpPr>
          <p:nvPr/>
        </p:nvSpPr>
        <p:spPr bwMode="auto">
          <a:xfrm>
            <a:off x="5537200" y="5435600"/>
            <a:ext cx="1066800" cy="609600"/>
          </a:xfrm>
          <a:prstGeom prst="rect">
            <a:avLst/>
          </a:prstGeom>
          <a:solidFill>
            <a:schemeClr val="accent1"/>
          </a:solidFill>
          <a:ln w="9525">
            <a:solidFill>
              <a:schemeClr val="tx1"/>
            </a:solidFill>
            <a:miter lim="800000"/>
            <a:headEnd/>
            <a:tailEnd/>
          </a:ln>
          <a:effectLst>
            <a:outerShdw dist="107763" dir="2700000" algn="ctr" rotWithShape="0">
              <a:schemeClr val="bg2"/>
            </a:outerShdw>
          </a:effectLst>
        </p:spPr>
        <p:txBody>
          <a:bodyPr wrap="none" anchor="ct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endParaRPr lang="en-US" altLang="en-US"/>
          </a:p>
        </p:txBody>
      </p:sp>
      <p:sp>
        <p:nvSpPr>
          <p:cNvPr id="43023" name="AutoShape 14"/>
          <p:cNvSpPr>
            <a:spLocks noChangeArrowheads="1"/>
          </p:cNvSpPr>
          <p:nvPr/>
        </p:nvSpPr>
        <p:spPr bwMode="auto">
          <a:xfrm>
            <a:off x="5735638" y="4365625"/>
            <a:ext cx="647700" cy="1041400"/>
          </a:xfrm>
          <a:prstGeom prst="downArrow">
            <a:avLst>
              <a:gd name="adj1" fmla="val 50000"/>
              <a:gd name="adj2" fmla="val 40196"/>
            </a:avLst>
          </a:prstGeom>
          <a:solidFill>
            <a:schemeClr va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endParaRPr lang="en-US" altLang="en-US"/>
          </a:p>
        </p:txBody>
      </p:sp>
      <p:sp>
        <p:nvSpPr>
          <p:cNvPr id="43024" name="Rectangle 15"/>
          <p:cNvSpPr>
            <a:spLocks noChangeArrowheads="1"/>
          </p:cNvSpPr>
          <p:nvPr/>
        </p:nvSpPr>
        <p:spPr bwMode="auto">
          <a:xfrm>
            <a:off x="4764088" y="1449388"/>
            <a:ext cx="2411412" cy="914400"/>
          </a:xfrm>
          <a:prstGeom prst="rect">
            <a:avLst/>
          </a:prstGeom>
          <a:solidFill>
            <a:schemeClr va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endParaRPr lang="en-US" altLang="en-US"/>
          </a:p>
        </p:txBody>
      </p:sp>
      <p:sp>
        <p:nvSpPr>
          <p:cNvPr id="43025" name="Text Box 16"/>
          <p:cNvSpPr txBox="1">
            <a:spLocks noChangeArrowheads="1"/>
          </p:cNvSpPr>
          <p:nvPr/>
        </p:nvSpPr>
        <p:spPr bwMode="auto">
          <a:xfrm>
            <a:off x="4764089" y="1412876"/>
            <a:ext cx="2376487" cy="85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a:spcBef>
                <a:spcPct val="50000"/>
              </a:spcBef>
            </a:pPr>
            <a:r>
              <a:rPr lang="en-US" altLang="en-US" sz="1800" b="1">
                <a:solidFill>
                  <a:schemeClr val="bg1"/>
                </a:solidFill>
              </a:rPr>
              <a:t>Concurrent Control </a:t>
            </a:r>
            <a:r>
              <a:rPr lang="en-US" altLang="en-US" sz="1600" b="1">
                <a:solidFill>
                  <a:schemeClr val="bg1"/>
                </a:solidFill>
              </a:rPr>
              <a:t>Solve Problems as They Happen</a:t>
            </a:r>
            <a:endParaRPr lang="en-US" altLang="en-US" sz="1600" b="1"/>
          </a:p>
        </p:txBody>
      </p:sp>
      <p:sp>
        <p:nvSpPr>
          <p:cNvPr id="585745" name="Text Box 17"/>
          <p:cNvSpPr txBox="1">
            <a:spLocks noChangeArrowheads="1"/>
          </p:cNvSpPr>
          <p:nvPr/>
        </p:nvSpPr>
        <p:spPr bwMode="auto">
          <a:xfrm>
            <a:off x="4979988" y="2324100"/>
            <a:ext cx="2106612" cy="1739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tabLst>
                <a:tab pos="114300" algn="l"/>
              </a:tabLst>
              <a:defRPr sz="1200">
                <a:solidFill>
                  <a:schemeClr val="tx1"/>
                </a:solidFill>
                <a:latin typeface="Times New Roman" panose="02020603050405020304" pitchFamily="18" charset="0"/>
              </a:defRPr>
            </a:lvl1pPr>
            <a:lvl2pPr marL="742950" indent="-285750">
              <a:tabLst>
                <a:tab pos="114300" algn="l"/>
              </a:tabLst>
              <a:defRPr sz="1200">
                <a:solidFill>
                  <a:schemeClr val="tx1"/>
                </a:solidFill>
                <a:latin typeface="Times New Roman" panose="02020603050405020304" pitchFamily="18" charset="0"/>
              </a:defRPr>
            </a:lvl2pPr>
            <a:lvl3pPr marL="1143000" indent="-228600">
              <a:tabLst>
                <a:tab pos="114300" algn="l"/>
              </a:tabLst>
              <a:defRPr sz="1200">
                <a:solidFill>
                  <a:schemeClr val="tx1"/>
                </a:solidFill>
                <a:latin typeface="Times New Roman" panose="02020603050405020304" pitchFamily="18" charset="0"/>
              </a:defRPr>
            </a:lvl3pPr>
            <a:lvl4pPr marL="1600200" indent="-228600">
              <a:tabLst>
                <a:tab pos="114300" algn="l"/>
              </a:tabLst>
              <a:defRPr sz="1200">
                <a:solidFill>
                  <a:schemeClr val="tx1"/>
                </a:solidFill>
                <a:latin typeface="Times New Roman" panose="02020603050405020304" pitchFamily="18" charset="0"/>
              </a:defRPr>
            </a:lvl4pPr>
            <a:lvl5pPr marL="2057400" indent="-228600">
              <a:tabLst>
                <a:tab pos="114300" algn="l"/>
              </a:tabLst>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tabLst>
                <a:tab pos="114300" algn="l"/>
              </a:tabLs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tabLst>
                <a:tab pos="114300" algn="l"/>
              </a:tabLs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tabLst>
                <a:tab pos="114300" algn="l"/>
              </a:tabLs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tabLst>
                <a:tab pos="114300" algn="l"/>
              </a:tabLst>
              <a:defRPr sz="1200">
                <a:solidFill>
                  <a:schemeClr val="tx1"/>
                </a:solidFill>
                <a:latin typeface="Times New Roman" panose="02020603050405020304" pitchFamily="18" charset="0"/>
              </a:defRPr>
            </a:lvl9pPr>
          </a:lstStyle>
          <a:p>
            <a:pPr>
              <a:spcBef>
                <a:spcPct val="50000"/>
              </a:spcBef>
            </a:pPr>
            <a:r>
              <a:rPr lang="en-US" altLang="en-US" sz="1800" b="1" dirty="0">
                <a:solidFill>
                  <a:schemeClr val="bg1"/>
                </a:solidFill>
                <a:latin typeface="Arial" panose="020B0604020202020204" pitchFamily="34" charset="0"/>
              </a:rPr>
              <a:t>Examples</a:t>
            </a:r>
          </a:p>
          <a:p>
            <a:r>
              <a:rPr lang="en-US" altLang="en-US" sz="1800" b="1" dirty="0">
                <a:solidFill>
                  <a:schemeClr val="bg1"/>
                </a:solidFill>
                <a:latin typeface="Arial" panose="020B0604020202020204" pitchFamily="34" charset="0"/>
              </a:rPr>
              <a:t>•	Adaptive culture                   •	Total quality </a:t>
            </a:r>
          </a:p>
          <a:p>
            <a:r>
              <a:rPr lang="en-US" altLang="en-US" sz="1800" b="1" dirty="0">
                <a:solidFill>
                  <a:schemeClr val="bg1"/>
                </a:solidFill>
                <a:latin typeface="Arial" panose="020B0604020202020204" pitchFamily="34" charset="0"/>
              </a:rPr>
              <a:t>	management</a:t>
            </a:r>
          </a:p>
          <a:p>
            <a:r>
              <a:rPr lang="en-US" altLang="en-US" sz="1800" b="1" dirty="0">
                <a:solidFill>
                  <a:schemeClr val="bg1"/>
                </a:solidFill>
                <a:latin typeface="Arial" panose="020B0604020202020204" pitchFamily="34" charset="0"/>
              </a:rPr>
              <a:t>•	Employee </a:t>
            </a:r>
          </a:p>
          <a:p>
            <a:r>
              <a:rPr lang="en-US" altLang="en-US" sz="1800" b="1" dirty="0">
                <a:solidFill>
                  <a:schemeClr val="bg1"/>
                </a:solidFill>
                <a:latin typeface="Arial" panose="020B0604020202020204" pitchFamily="34" charset="0"/>
              </a:rPr>
              <a:t>	self-control</a:t>
            </a:r>
          </a:p>
        </p:txBody>
      </p:sp>
      <p:sp>
        <p:nvSpPr>
          <p:cNvPr id="43027" name="Text Box 18"/>
          <p:cNvSpPr txBox="1">
            <a:spLocks noChangeArrowheads="1"/>
          </p:cNvSpPr>
          <p:nvPr/>
        </p:nvSpPr>
        <p:spPr bwMode="auto">
          <a:xfrm rot="5400000">
            <a:off x="5517357" y="4799807"/>
            <a:ext cx="11430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a:spcBef>
                <a:spcPct val="50000"/>
              </a:spcBef>
            </a:pPr>
            <a:r>
              <a:rPr lang="en-US" altLang="en-US" b="1" dirty="0">
                <a:solidFill>
                  <a:schemeClr val="bg1"/>
                </a:solidFill>
              </a:rPr>
              <a:t>Focus is on</a:t>
            </a:r>
          </a:p>
        </p:txBody>
      </p:sp>
      <p:sp>
        <p:nvSpPr>
          <p:cNvPr id="43028" name="Text Box 19"/>
          <p:cNvSpPr txBox="1">
            <a:spLocks noChangeArrowheads="1"/>
          </p:cNvSpPr>
          <p:nvPr/>
        </p:nvSpPr>
        <p:spPr bwMode="auto">
          <a:xfrm>
            <a:off x="5448301" y="5410200"/>
            <a:ext cx="1439863" cy="641350"/>
          </a:xfrm>
          <a:prstGeom prst="rect">
            <a:avLst/>
          </a:prstGeom>
          <a:solidFill>
            <a:schemeClr va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a:spcBef>
                <a:spcPct val="50000"/>
              </a:spcBef>
            </a:pPr>
            <a:r>
              <a:rPr lang="en-US" altLang="en-US" sz="1800" b="1">
                <a:solidFill>
                  <a:schemeClr val="bg1"/>
                </a:solidFill>
              </a:rPr>
              <a:t>Ongoing Processes</a:t>
            </a:r>
          </a:p>
        </p:txBody>
      </p:sp>
      <p:sp>
        <p:nvSpPr>
          <p:cNvPr id="43029" name="Oval 20"/>
          <p:cNvSpPr>
            <a:spLocks noChangeArrowheads="1"/>
          </p:cNvSpPr>
          <p:nvPr/>
        </p:nvSpPr>
        <p:spPr bwMode="auto">
          <a:xfrm>
            <a:off x="7608889" y="1736726"/>
            <a:ext cx="2771775" cy="2663825"/>
          </a:xfrm>
          <a:prstGeom prst="ellipse">
            <a:avLst/>
          </a:prstGeom>
          <a:solidFill>
            <a:schemeClr val="folHlink"/>
          </a:solidFill>
          <a:ln w="9525">
            <a:solidFill>
              <a:schemeClr val="tx1"/>
            </a:solidFill>
            <a:round/>
            <a:headEnd/>
            <a:tailEnd/>
          </a:ln>
          <a:effectLst>
            <a:outerShdw dist="107763" dir="2700000" algn="ctr" rotWithShape="0">
              <a:schemeClr val="bg2"/>
            </a:outerShdw>
          </a:effectLst>
        </p:spPr>
        <p:txBody>
          <a:bodyPr wrap="none" anchor="ct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endParaRPr lang="en-US" altLang="en-US"/>
          </a:p>
        </p:txBody>
      </p:sp>
      <p:sp>
        <p:nvSpPr>
          <p:cNvPr id="43030" name="Rectangle 21"/>
          <p:cNvSpPr>
            <a:spLocks noChangeArrowheads="1"/>
          </p:cNvSpPr>
          <p:nvPr/>
        </p:nvSpPr>
        <p:spPr bwMode="auto">
          <a:xfrm>
            <a:off x="8534400" y="5448300"/>
            <a:ext cx="1066800" cy="609600"/>
          </a:xfrm>
          <a:prstGeom prst="rect">
            <a:avLst/>
          </a:prstGeom>
          <a:solidFill>
            <a:schemeClr val="folHlink"/>
          </a:solidFill>
          <a:ln w="9525">
            <a:solidFill>
              <a:schemeClr val="tx1"/>
            </a:solidFill>
            <a:miter lim="800000"/>
            <a:headEnd/>
            <a:tailEnd/>
          </a:ln>
          <a:effectLst>
            <a:outerShdw dist="107763" dir="2700000" algn="ctr" rotWithShape="0">
              <a:schemeClr val="bg2"/>
            </a:outerShdw>
          </a:effectLst>
        </p:spPr>
        <p:txBody>
          <a:bodyPr wrap="none" anchor="ct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endParaRPr lang="en-US" altLang="en-US"/>
          </a:p>
        </p:txBody>
      </p:sp>
      <p:sp>
        <p:nvSpPr>
          <p:cNvPr id="43031" name="AutoShape 22"/>
          <p:cNvSpPr>
            <a:spLocks noChangeArrowheads="1"/>
          </p:cNvSpPr>
          <p:nvPr/>
        </p:nvSpPr>
        <p:spPr bwMode="auto">
          <a:xfrm>
            <a:off x="8712200" y="4457700"/>
            <a:ext cx="685800" cy="952500"/>
          </a:xfrm>
          <a:prstGeom prst="downArrow">
            <a:avLst>
              <a:gd name="adj1" fmla="val 50000"/>
              <a:gd name="adj2" fmla="val 34722"/>
            </a:avLst>
          </a:prstGeom>
          <a:solidFill>
            <a:schemeClr val="fo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endParaRPr lang="en-US" altLang="en-US"/>
          </a:p>
        </p:txBody>
      </p:sp>
      <p:sp>
        <p:nvSpPr>
          <p:cNvPr id="43032" name="Rectangle 23"/>
          <p:cNvSpPr>
            <a:spLocks noChangeArrowheads="1"/>
          </p:cNvSpPr>
          <p:nvPr/>
        </p:nvSpPr>
        <p:spPr bwMode="auto">
          <a:xfrm>
            <a:off x="7788275" y="1449388"/>
            <a:ext cx="2173288" cy="914400"/>
          </a:xfrm>
          <a:prstGeom prst="rect">
            <a:avLst/>
          </a:prstGeom>
          <a:solidFill>
            <a:schemeClr val="fo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endParaRPr lang="en-US" altLang="en-US"/>
          </a:p>
        </p:txBody>
      </p:sp>
      <p:sp>
        <p:nvSpPr>
          <p:cNvPr id="43033" name="Text Box 24"/>
          <p:cNvSpPr txBox="1">
            <a:spLocks noChangeArrowheads="1"/>
          </p:cNvSpPr>
          <p:nvPr/>
        </p:nvSpPr>
        <p:spPr bwMode="auto">
          <a:xfrm>
            <a:off x="7824788" y="1435101"/>
            <a:ext cx="2259012" cy="85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a:spcBef>
                <a:spcPct val="50000"/>
              </a:spcBef>
            </a:pPr>
            <a:r>
              <a:rPr lang="en-US" altLang="en-US" sz="1800" b="1" dirty="0">
                <a:solidFill>
                  <a:schemeClr val="bg1"/>
                </a:solidFill>
              </a:rPr>
              <a:t>Feedback Control </a:t>
            </a:r>
            <a:r>
              <a:rPr lang="en-US" altLang="en-US" sz="1600" b="1" dirty="0">
                <a:solidFill>
                  <a:schemeClr val="bg1"/>
                </a:solidFill>
              </a:rPr>
              <a:t>Solves Problems After They Occur</a:t>
            </a:r>
            <a:endParaRPr lang="en-US" altLang="en-US" sz="1600" b="1" dirty="0"/>
          </a:p>
        </p:txBody>
      </p:sp>
      <p:sp>
        <p:nvSpPr>
          <p:cNvPr id="585753" name="Text Box 25"/>
          <p:cNvSpPr txBox="1">
            <a:spLocks noChangeArrowheads="1"/>
          </p:cNvSpPr>
          <p:nvPr/>
        </p:nvSpPr>
        <p:spPr bwMode="auto">
          <a:xfrm>
            <a:off x="7932739" y="2349500"/>
            <a:ext cx="2339975" cy="1739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tabLst>
                <a:tab pos="114300" algn="l"/>
              </a:tabLst>
              <a:defRPr sz="1200">
                <a:solidFill>
                  <a:schemeClr val="tx1"/>
                </a:solidFill>
                <a:latin typeface="Times New Roman" panose="02020603050405020304" pitchFamily="18" charset="0"/>
              </a:defRPr>
            </a:lvl1pPr>
            <a:lvl2pPr marL="742950" indent="-285750">
              <a:tabLst>
                <a:tab pos="114300" algn="l"/>
              </a:tabLst>
              <a:defRPr sz="1200">
                <a:solidFill>
                  <a:schemeClr val="tx1"/>
                </a:solidFill>
                <a:latin typeface="Times New Roman" panose="02020603050405020304" pitchFamily="18" charset="0"/>
              </a:defRPr>
            </a:lvl2pPr>
            <a:lvl3pPr marL="1143000" indent="-228600">
              <a:tabLst>
                <a:tab pos="114300" algn="l"/>
              </a:tabLst>
              <a:defRPr sz="1200">
                <a:solidFill>
                  <a:schemeClr val="tx1"/>
                </a:solidFill>
                <a:latin typeface="Times New Roman" panose="02020603050405020304" pitchFamily="18" charset="0"/>
              </a:defRPr>
            </a:lvl3pPr>
            <a:lvl4pPr marL="1600200" indent="-228600">
              <a:tabLst>
                <a:tab pos="114300" algn="l"/>
              </a:tabLst>
              <a:defRPr sz="1200">
                <a:solidFill>
                  <a:schemeClr val="tx1"/>
                </a:solidFill>
                <a:latin typeface="Times New Roman" panose="02020603050405020304" pitchFamily="18" charset="0"/>
              </a:defRPr>
            </a:lvl4pPr>
            <a:lvl5pPr marL="2057400" indent="-228600">
              <a:tabLst>
                <a:tab pos="114300" algn="l"/>
              </a:tabLst>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tabLst>
                <a:tab pos="114300" algn="l"/>
              </a:tabLs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tabLst>
                <a:tab pos="114300" algn="l"/>
              </a:tabLs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tabLst>
                <a:tab pos="114300" algn="l"/>
              </a:tabLs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tabLst>
                <a:tab pos="114300" algn="l"/>
              </a:tabLst>
              <a:defRPr sz="1200">
                <a:solidFill>
                  <a:schemeClr val="tx1"/>
                </a:solidFill>
                <a:latin typeface="Times New Roman" panose="02020603050405020304" pitchFamily="18" charset="0"/>
              </a:defRPr>
            </a:lvl9pPr>
          </a:lstStyle>
          <a:p>
            <a:r>
              <a:rPr lang="en-US" altLang="en-US" sz="1800" b="1" dirty="0">
                <a:solidFill>
                  <a:schemeClr val="bg1"/>
                </a:solidFill>
                <a:latin typeface="Arial" panose="020B0604020202020204" pitchFamily="34" charset="0"/>
              </a:rPr>
              <a:t>Examples                                 •	Analyze sales per 	employee                        •	Final quality</a:t>
            </a:r>
          </a:p>
          <a:p>
            <a:r>
              <a:rPr lang="en-US" altLang="en-US" sz="1800" b="1" dirty="0">
                <a:solidFill>
                  <a:schemeClr val="bg1"/>
                </a:solidFill>
                <a:latin typeface="Arial" panose="020B0604020202020204" pitchFamily="34" charset="0"/>
              </a:rPr>
              <a:t> 	inspection</a:t>
            </a:r>
          </a:p>
          <a:p>
            <a:r>
              <a:rPr lang="en-US" altLang="en-US" sz="1800" b="1" dirty="0">
                <a:solidFill>
                  <a:schemeClr val="bg1"/>
                </a:solidFill>
                <a:latin typeface="Arial" panose="020B0604020202020204" pitchFamily="34" charset="0"/>
              </a:rPr>
              <a:t>•	Survey customers</a:t>
            </a:r>
          </a:p>
        </p:txBody>
      </p:sp>
      <p:sp>
        <p:nvSpPr>
          <p:cNvPr id="43035" name="Text Box 26"/>
          <p:cNvSpPr txBox="1">
            <a:spLocks noChangeArrowheads="1"/>
          </p:cNvSpPr>
          <p:nvPr/>
        </p:nvSpPr>
        <p:spPr bwMode="auto">
          <a:xfrm rot="5400000">
            <a:off x="8521700" y="4838700"/>
            <a:ext cx="11430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a:spcBef>
                <a:spcPct val="50000"/>
              </a:spcBef>
            </a:pPr>
            <a:r>
              <a:rPr lang="en-US" altLang="en-US" sz="1400" dirty="0">
                <a:solidFill>
                  <a:schemeClr val="bg1"/>
                </a:solidFill>
              </a:rPr>
              <a:t>Focus is on</a:t>
            </a:r>
            <a:endParaRPr lang="en-US" altLang="en-US" dirty="0">
              <a:solidFill>
                <a:schemeClr val="bg1"/>
              </a:solidFill>
            </a:endParaRPr>
          </a:p>
        </p:txBody>
      </p:sp>
      <p:sp>
        <p:nvSpPr>
          <p:cNvPr id="43036" name="Text Box 27"/>
          <p:cNvSpPr txBox="1">
            <a:spLocks noChangeArrowheads="1"/>
          </p:cNvSpPr>
          <p:nvPr/>
        </p:nvSpPr>
        <p:spPr bwMode="auto">
          <a:xfrm>
            <a:off x="8472488" y="5543551"/>
            <a:ext cx="1128712"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a:spcBef>
                <a:spcPct val="50000"/>
              </a:spcBef>
            </a:pPr>
            <a:r>
              <a:rPr lang="en-US" altLang="en-US" sz="1800" b="1">
                <a:solidFill>
                  <a:schemeClr val="bg1"/>
                </a:solidFill>
              </a:rPr>
              <a:t>Outputs</a:t>
            </a:r>
          </a:p>
        </p:txBody>
      </p:sp>
    </p:spTree>
    <p:extLst>
      <p:ext uri="{BB962C8B-B14F-4D97-AF65-F5344CB8AC3E}">
        <p14:creationId xmlns:p14="http://schemas.microsoft.com/office/powerpoint/2010/main" val="28104826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585737"/>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585745"/>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58575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5737" grpId="0" autoUpdateAnimBg="0"/>
      <p:bldP spid="585745" grpId="0" autoUpdateAnimBg="0"/>
      <p:bldP spid="585753" grpId="0"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6" name="Rectangle 2"/>
          <p:cNvSpPr>
            <a:spLocks noGrp="1" noChangeArrowheads="1"/>
          </p:cNvSpPr>
          <p:nvPr>
            <p:ph type="title"/>
          </p:nvPr>
        </p:nvSpPr>
        <p:spPr>
          <a:xfrm>
            <a:off x="1814848" y="167426"/>
            <a:ext cx="8686800" cy="682581"/>
          </a:xfrm>
        </p:spPr>
        <p:txBody>
          <a:bodyPr>
            <a:normAutofit fontScale="90000"/>
          </a:bodyPr>
          <a:lstStyle/>
          <a:p>
            <a:r>
              <a:rPr lang="en-US" altLang="en-US" sz="4400" dirty="0"/>
              <a:t/>
            </a:r>
            <a:br>
              <a:rPr lang="en-US" altLang="en-US" sz="4400" dirty="0"/>
            </a:br>
            <a:r>
              <a:rPr lang="en-US" altLang="en-US" sz="8000" b="1" dirty="0" smtClean="0">
                <a:solidFill>
                  <a:srgbClr val="92D050"/>
                </a:solidFill>
                <a:latin typeface="+mn-lt"/>
              </a:rPr>
              <a:t>Organizing</a:t>
            </a:r>
            <a:endParaRPr lang="en-US" altLang="en-US" sz="8000" b="1" dirty="0">
              <a:solidFill>
                <a:srgbClr val="92D050"/>
              </a:solidFill>
              <a:latin typeface="+mn-lt"/>
            </a:endParaRPr>
          </a:p>
        </p:txBody>
      </p:sp>
      <p:sp>
        <p:nvSpPr>
          <p:cNvPr id="18437" name="Rectangle 3"/>
          <p:cNvSpPr>
            <a:spLocks noGrp="1" noChangeArrowheads="1"/>
          </p:cNvSpPr>
          <p:nvPr>
            <p:ph idx="1"/>
          </p:nvPr>
        </p:nvSpPr>
        <p:spPr>
          <a:xfrm>
            <a:off x="1681498" y="1640200"/>
            <a:ext cx="8953500" cy="4297363"/>
          </a:xfrm>
        </p:spPr>
        <p:txBody>
          <a:bodyPr>
            <a:noAutofit/>
          </a:bodyPr>
          <a:lstStyle/>
          <a:p>
            <a:pPr eaLnBrk="1" hangingPunct="1"/>
            <a:r>
              <a:rPr lang="en-US" altLang="en-US" sz="2800" b="1" dirty="0" smtClean="0">
                <a:solidFill>
                  <a:srgbClr val="0070C0"/>
                </a:solidFill>
              </a:rPr>
              <a:t>Organizational Structure</a:t>
            </a:r>
          </a:p>
          <a:p>
            <a:pPr marL="339725" lvl="1" indent="0">
              <a:buNone/>
            </a:pPr>
            <a:r>
              <a:rPr lang="en-US" altLang="en-US" sz="2800" b="1" dirty="0" smtClean="0">
                <a:solidFill>
                  <a:schemeClr val="accent1">
                    <a:lumMod val="75000"/>
                  </a:schemeClr>
                </a:solidFill>
              </a:rPr>
              <a:t>The formal arrangement of jobs within an organization. It can be shown visually in an </a:t>
            </a:r>
            <a:r>
              <a:rPr lang="en-US" altLang="en-US" sz="2800" dirty="0" smtClean="0">
                <a:solidFill>
                  <a:srgbClr val="00B050"/>
                </a:solidFill>
              </a:rPr>
              <a:t>organizational chart</a:t>
            </a:r>
            <a:r>
              <a:rPr lang="en-US" altLang="en-US" sz="2800" dirty="0" smtClean="0">
                <a:solidFill>
                  <a:srgbClr val="FF0000"/>
                </a:solidFill>
              </a:rPr>
              <a:t>. </a:t>
            </a:r>
          </a:p>
          <a:p>
            <a:pPr eaLnBrk="1" hangingPunct="1"/>
            <a:r>
              <a:rPr lang="en-US" altLang="en-US" sz="2800" b="1" dirty="0" smtClean="0">
                <a:solidFill>
                  <a:srgbClr val="0070C0"/>
                </a:solidFill>
              </a:rPr>
              <a:t>Organizational Design</a:t>
            </a:r>
          </a:p>
          <a:p>
            <a:pPr marL="339725" lvl="1" indent="0">
              <a:buNone/>
            </a:pPr>
            <a:r>
              <a:rPr lang="en-US" altLang="en-US" sz="3200" b="1" dirty="0" smtClean="0">
                <a:solidFill>
                  <a:schemeClr val="accent1">
                    <a:lumMod val="75000"/>
                  </a:schemeClr>
                </a:solidFill>
              </a:rPr>
              <a:t>When managers create structure, they are engaged in </a:t>
            </a:r>
            <a:r>
              <a:rPr lang="en-US" altLang="en-US" sz="3200" dirty="0" smtClean="0">
                <a:solidFill>
                  <a:srgbClr val="00B050"/>
                </a:solidFill>
              </a:rPr>
              <a:t>Organizational Design</a:t>
            </a:r>
            <a:r>
              <a:rPr lang="en-US" altLang="en-US" sz="3200" dirty="0" smtClean="0">
                <a:solidFill>
                  <a:srgbClr val="CC0000"/>
                </a:solidFill>
              </a:rPr>
              <a:t>: </a:t>
            </a:r>
            <a:r>
              <a:rPr lang="en-US" altLang="en-US" sz="3200" b="1" dirty="0" smtClean="0">
                <a:solidFill>
                  <a:schemeClr val="accent1">
                    <a:lumMod val="75000"/>
                  </a:schemeClr>
                </a:solidFill>
              </a:rPr>
              <a:t>A process involving decisions about six key elements:</a:t>
            </a:r>
          </a:p>
          <a:p>
            <a:pPr marL="796925" lvl="1" indent="-457200">
              <a:buFont typeface="Wingdings" panose="05000000000000000000" pitchFamily="2" charset="2"/>
              <a:buChar char="ü"/>
            </a:pPr>
            <a:r>
              <a:rPr lang="en-US" altLang="en-US" sz="2800" b="1" dirty="0" smtClean="0">
                <a:solidFill>
                  <a:srgbClr val="3366CC"/>
                </a:solidFill>
              </a:rPr>
              <a:t>Work specialization</a:t>
            </a:r>
          </a:p>
          <a:p>
            <a:pPr marL="796925" lvl="1" indent="-457200">
              <a:buFont typeface="Wingdings" panose="05000000000000000000" pitchFamily="2" charset="2"/>
              <a:buChar char="ü"/>
            </a:pPr>
            <a:r>
              <a:rPr lang="en-US" altLang="en-US" sz="2800" b="1" dirty="0" smtClean="0">
                <a:solidFill>
                  <a:srgbClr val="3366CC"/>
                </a:solidFill>
              </a:rPr>
              <a:t>Departmentalization</a:t>
            </a:r>
            <a:endParaRPr lang="en-US" altLang="en-US" sz="2800" b="1" dirty="0">
              <a:solidFill>
                <a:srgbClr val="3366CC"/>
              </a:solidFill>
            </a:endParaRPr>
          </a:p>
          <a:p>
            <a:pPr marL="796925" lvl="1" indent="-457200">
              <a:buFont typeface="Wingdings" panose="05000000000000000000" pitchFamily="2" charset="2"/>
              <a:buChar char="ü"/>
            </a:pPr>
            <a:r>
              <a:rPr lang="en-US" altLang="en-US" sz="2800" b="1" dirty="0" smtClean="0">
                <a:solidFill>
                  <a:srgbClr val="3366CC"/>
                </a:solidFill>
              </a:rPr>
              <a:t>Chain of command</a:t>
            </a:r>
          </a:p>
        </p:txBody>
      </p:sp>
      <p:sp>
        <p:nvSpPr>
          <p:cNvPr id="2" name="TextBox 1"/>
          <p:cNvSpPr txBox="1"/>
          <p:nvPr/>
        </p:nvSpPr>
        <p:spPr>
          <a:xfrm>
            <a:off x="6248400" y="4803820"/>
            <a:ext cx="5267458" cy="1797415"/>
          </a:xfrm>
          <a:prstGeom prst="rect">
            <a:avLst/>
          </a:prstGeom>
          <a:noFill/>
        </p:spPr>
        <p:txBody>
          <a:bodyPr wrap="square" rtlCol="0">
            <a:spAutoFit/>
          </a:bodyPr>
          <a:lstStyle/>
          <a:p>
            <a:pPr marL="841248" lvl="2" indent="-457200" defTabSz="914400">
              <a:lnSpc>
                <a:spcPct val="90000"/>
              </a:lnSpc>
              <a:spcBef>
                <a:spcPts val="200"/>
              </a:spcBef>
              <a:spcAft>
                <a:spcPts val="400"/>
              </a:spcAft>
              <a:buClr>
                <a:srgbClr val="1D4DB9"/>
              </a:buClr>
              <a:buFont typeface="Wingdings" panose="05000000000000000000" pitchFamily="2" charset="2"/>
              <a:buChar char="ü"/>
            </a:pPr>
            <a:r>
              <a:rPr lang="en-US" altLang="en-US" sz="2800" b="1" dirty="0">
                <a:solidFill>
                  <a:srgbClr val="3366CC"/>
                </a:solidFill>
              </a:rPr>
              <a:t>Span of control</a:t>
            </a:r>
          </a:p>
          <a:p>
            <a:pPr marL="841248" lvl="2" indent="-457200" defTabSz="914400">
              <a:lnSpc>
                <a:spcPct val="90000"/>
              </a:lnSpc>
              <a:spcBef>
                <a:spcPts val="200"/>
              </a:spcBef>
              <a:spcAft>
                <a:spcPts val="400"/>
              </a:spcAft>
              <a:buClr>
                <a:srgbClr val="1D4DB9"/>
              </a:buClr>
              <a:buFont typeface="Wingdings" panose="05000000000000000000" pitchFamily="2" charset="2"/>
              <a:buChar char="ü"/>
            </a:pPr>
            <a:r>
              <a:rPr lang="en-US" altLang="en-US" sz="2800" b="1" dirty="0">
                <a:solidFill>
                  <a:srgbClr val="3366CC"/>
                </a:solidFill>
              </a:rPr>
              <a:t>Centralization and decentralization</a:t>
            </a:r>
          </a:p>
          <a:p>
            <a:pPr marL="841248" lvl="2" indent="-457200" defTabSz="914400">
              <a:lnSpc>
                <a:spcPct val="90000"/>
              </a:lnSpc>
              <a:spcBef>
                <a:spcPts val="200"/>
              </a:spcBef>
              <a:spcAft>
                <a:spcPts val="400"/>
              </a:spcAft>
              <a:buClr>
                <a:srgbClr val="1D4DB9"/>
              </a:buClr>
              <a:buFont typeface="Wingdings" panose="05000000000000000000" pitchFamily="2" charset="2"/>
              <a:buChar char="ü"/>
            </a:pPr>
            <a:r>
              <a:rPr lang="en-US" altLang="en-US" sz="2800" b="1" dirty="0">
                <a:solidFill>
                  <a:srgbClr val="3366CC"/>
                </a:solidFill>
              </a:rPr>
              <a:t>Formalization</a:t>
            </a:r>
            <a:endParaRPr lang="en-US" altLang="en-US" b="1" dirty="0">
              <a:solidFill>
                <a:srgbClr val="3366CC"/>
              </a:solidFill>
            </a:endParaRPr>
          </a:p>
        </p:txBody>
      </p:sp>
    </p:spTree>
    <p:extLst>
      <p:ext uri="{BB962C8B-B14F-4D97-AF65-F5344CB8AC3E}">
        <p14:creationId xmlns:p14="http://schemas.microsoft.com/office/powerpoint/2010/main" val="406190407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0" name="Rectangle 2"/>
          <p:cNvSpPr>
            <a:spLocks noGrp="1" noChangeArrowheads="1"/>
          </p:cNvSpPr>
          <p:nvPr>
            <p:ph type="title"/>
          </p:nvPr>
        </p:nvSpPr>
        <p:spPr/>
        <p:txBody>
          <a:bodyPr/>
          <a:lstStyle/>
          <a:p>
            <a:pPr eaLnBrk="1" hangingPunct="1"/>
            <a:r>
              <a:rPr lang="en-US" altLang="en-US" b="1" dirty="0" smtClean="0">
                <a:solidFill>
                  <a:srgbClr val="13BE0A"/>
                </a:solidFill>
                <a:latin typeface="+mn-lt"/>
              </a:rPr>
              <a:t>Common Forms of Departmentalization</a:t>
            </a:r>
          </a:p>
        </p:txBody>
      </p:sp>
      <p:sp>
        <p:nvSpPr>
          <p:cNvPr id="19461" name="Rectangle 3"/>
          <p:cNvSpPr>
            <a:spLocks noGrp="1" noChangeArrowheads="1"/>
          </p:cNvSpPr>
          <p:nvPr>
            <p:ph idx="1"/>
          </p:nvPr>
        </p:nvSpPr>
        <p:spPr>
          <a:xfrm>
            <a:off x="1097280" y="2137892"/>
            <a:ext cx="10058400" cy="3731201"/>
          </a:xfrm>
        </p:spPr>
        <p:txBody>
          <a:bodyPr/>
          <a:lstStyle/>
          <a:p>
            <a:pPr lvl="1" eaLnBrk="1" hangingPunct="1"/>
            <a:r>
              <a:rPr lang="en-US" altLang="en-US" sz="4000" b="1" dirty="0">
                <a:solidFill>
                  <a:srgbClr val="0070C0"/>
                </a:solidFill>
              </a:rPr>
              <a:t>Functional structure</a:t>
            </a:r>
          </a:p>
          <a:p>
            <a:pPr lvl="1" eaLnBrk="1" hangingPunct="1"/>
            <a:r>
              <a:rPr lang="en-US" altLang="en-US" sz="4000" b="1" dirty="0">
                <a:solidFill>
                  <a:srgbClr val="0070C0"/>
                </a:solidFill>
              </a:rPr>
              <a:t>Divisional structure</a:t>
            </a:r>
          </a:p>
          <a:p>
            <a:pPr lvl="1" eaLnBrk="1" hangingPunct="1"/>
            <a:r>
              <a:rPr lang="en-US" altLang="en-US" sz="4000" b="1" dirty="0">
                <a:solidFill>
                  <a:srgbClr val="0070C0"/>
                </a:solidFill>
              </a:rPr>
              <a:t>Matrix structure</a:t>
            </a:r>
          </a:p>
          <a:p>
            <a:pPr lvl="1" eaLnBrk="1" hangingPunct="1"/>
            <a:r>
              <a:rPr lang="en-US" altLang="en-US" sz="4000" b="1" dirty="0">
                <a:solidFill>
                  <a:srgbClr val="0070C0"/>
                </a:solidFill>
              </a:rPr>
              <a:t>Team-based structure</a:t>
            </a:r>
          </a:p>
          <a:p>
            <a:pPr lvl="1" eaLnBrk="1" hangingPunct="1"/>
            <a:r>
              <a:rPr lang="en-US" altLang="en-US" sz="4000" b="1" dirty="0">
                <a:solidFill>
                  <a:srgbClr val="0070C0"/>
                </a:solidFill>
              </a:rPr>
              <a:t>Network</a:t>
            </a:r>
          </a:p>
          <a:p>
            <a:pPr lvl="1" eaLnBrk="1" hangingPunct="1"/>
            <a:endParaRPr lang="en-US" altLang="en-US" sz="4000" dirty="0"/>
          </a:p>
          <a:p>
            <a:pPr lvl="1" eaLnBrk="1" hangingPunct="1"/>
            <a:endParaRPr lang="en-US" altLang="en-US" dirty="0" smtClean="0"/>
          </a:p>
          <a:p>
            <a:pPr lvl="1" eaLnBrk="1" hangingPunct="1"/>
            <a:endParaRPr lang="en-US" altLang="en-US" dirty="0" smtClean="0"/>
          </a:p>
        </p:txBody>
      </p:sp>
    </p:spTree>
    <p:extLst>
      <p:ext uri="{BB962C8B-B14F-4D97-AF65-F5344CB8AC3E}">
        <p14:creationId xmlns:p14="http://schemas.microsoft.com/office/powerpoint/2010/main" val="303822671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pic>
        <p:nvPicPr>
          <p:cNvPr id="20484" name="Picture 3" descr="10"/>
          <p:cNvPicPr>
            <a:picLocks noGrp="1" noChangeAspect="1" noChangeArrowheads="1"/>
          </p:cNvPicPr>
          <p:nvPr>
            <p:ph idx="4294967295"/>
          </p:nvPr>
        </p:nvPicPr>
        <p:blipFill>
          <a:blip r:embed="rId2">
            <a:extLst>
              <a:ext uri="{28A0092B-C50C-407E-A947-70E740481C1C}">
                <a14:useLocalDpi xmlns:a14="http://schemas.microsoft.com/office/drawing/2010/main" val="0"/>
              </a:ext>
            </a:extLst>
          </a:blip>
          <a:srcRect/>
          <a:stretch>
            <a:fillRect/>
          </a:stretch>
        </p:blipFill>
        <p:spPr>
          <a:xfrm>
            <a:off x="1712890" y="562377"/>
            <a:ext cx="8775700" cy="5951538"/>
          </a:xfrm>
          <a:noFill/>
          <a:ln>
            <a:solidFill>
              <a:schemeClr val="tx1"/>
            </a:solidFill>
            <a:miter lim="800000"/>
            <a:headEnd/>
            <a:tailEnd/>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8219399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pic>
        <p:nvPicPr>
          <p:cNvPr id="21508" name="Picture 3" descr="10"/>
          <p:cNvPicPr>
            <a:picLocks noGrp="1" noChangeAspect="1" noChangeArrowheads="1"/>
          </p:cNvPicPr>
          <p:nvPr>
            <p:ph idx="4294967295"/>
          </p:nvPr>
        </p:nvPicPr>
        <p:blipFill>
          <a:blip r:embed="rId2">
            <a:extLst>
              <a:ext uri="{28A0092B-C50C-407E-A947-70E740481C1C}">
                <a14:useLocalDpi xmlns:a14="http://schemas.microsoft.com/office/drawing/2010/main" val="0"/>
              </a:ext>
            </a:extLst>
          </a:blip>
          <a:srcRect/>
          <a:stretch>
            <a:fillRect/>
          </a:stretch>
        </p:blipFill>
        <p:spPr>
          <a:xfrm>
            <a:off x="1689257" y="566737"/>
            <a:ext cx="8570912" cy="5972175"/>
          </a:xfrm>
          <a:noFill/>
          <a:ln>
            <a:solidFill>
              <a:schemeClr val="tx1"/>
            </a:solidFill>
            <a:miter lim="800000"/>
            <a:headEnd/>
            <a:tailEnd/>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5784963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22530" name="Title 1"/>
          <p:cNvSpPr>
            <a:spLocks noGrp="1"/>
          </p:cNvSpPr>
          <p:nvPr>
            <p:ph type="title" idx="4294967295"/>
          </p:nvPr>
        </p:nvSpPr>
        <p:spPr>
          <a:xfrm>
            <a:off x="2699399" y="182316"/>
            <a:ext cx="8281987" cy="371475"/>
          </a:xfrm>
        </p:spPr>
        <p:txBody>
          <a:bodyPr>
            <a:normAutofit fontScale="90000"/>
          </a:bodyPr>
          <a:lstStyle/>
          <a:p>
            <a:r>
              <a:rPr lang="en-US" altLang="en-US" sz="3600" b="1" dirty="0" smtClean="0">
                <a:solidFill>
                  <a:schemeClr val="bg1"/>
                </a:solidFill>
                <a:latin typeface="+mn-lt"/>
              </a:rPr>
              <a:t>Organizational Structure of JU Hospital</a:t>
            </a:r>
          </a:p>
        </p:txBody>
      </p:sp>
      <p:pic>
        <p:nvPicPr>
          <p:cNvPr id="22531" name="Content Placeholder 3"/>
          <p:cNvPicPr>
            <a:picLocks noGrp="1" noChangeAspect="1"/>
          </p:cNvPicPr>
          <p:nvPr>
            <p:ph idx="4294967295"/>
          </p:nvPr>
        </p:nvPicPr>
        <p:blipFill>
          <a:blip r:embed="rId2">
            <a:extLst>
              <a:ext uri="{28A0092B-C50C-407E-A947-70E740481C1C}">
                <a14:useLocalDpi xmlns:a14="http://schemas.microsoft.com/office/drawing/2010/main" val="0"/>
              </a:ext>
            </a:extLst>
          </a:blip>
          <a:srcRect/>
          <a:stretch>
            <a:fillRect/>
          </a:stretch>
        </p:blipFill>
        <p:spPr>
          <a:xfrm>
            <a:off x="1209877" y="665162"/>
            <a:ext cx="10196512" cy="6192838"/>
          </a:xfrm>
        </p:spPr>
      </p:pic>
    </p:spTree>
    <p:extLst>
      <p:ext uri="{BB962C8B-B14F-4D97-AF65-F5344CB8AC3E}">
        <p14:creationId xmlns:p14="http://schemas.microsoft.com/office/powerpoint/2010/main" val="345220915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6" name="Rectangle 2"/>
          <p:cNvSpPr>
            <a:spLocks noGrp="1" noChangeArrowheads="1"/>
          </p:cNvSpPr>
          <p:nvPr>
            <p:ph type="title"/>
          </p:nvPr>
        </p:nvSpPr>
        <p:spPr>
          <a:xfrm>
            <a:off x="1098058" y="742682"/>
            <a:ext cx="8754280" cy="579438"/>
          </a:xfrm>
        </p:spPr>
        <p:txBody>
          <a:bodyPr>
            <a:noAutofit/>
          </a:bodyPr>
          <a:lstStyle/>
          <a:p>
            <a:pPr eaLnBrk="1" hangingPunct="1"/>
            <a:r>
              <a:rPr lang="en-US" altLang="en-US" sz="5400" b="1" dirty="0" smtClean="0">
                <a:solidFill>
                  <a:srgbClr val="2FCB23"/>
                </a:solidFill>
                <a:latin typeface="+mn-lt"/>
              </a:rPr>
              <a:t>Managing Human Resources</a:t>
            </a:r>
          </a:p>
        </p:txBody>
      </p:sp>
      <p:sp>
        <p:nvSpPr>
          <p:cNvPr id="32773" name="Rectangle 3"/>
          <p:cNvSpPr>
            <a:spLocks noGrp="1" noChangeArrowheads="1"/>
          </p:cNvSpPr>
          <p:nvPr>
            <p:ph idx="1"/>
          </p:nvPr>
        </p:nvSpPr>
        <p:spPr>
          <a:xfrm>
            <a:off x="785611" y="1801969"/>
            <a:ext cx="10637950" cy="4933682"/>
          </a:xfrm>
        </p:spPr>
        <p:txBody>
          <a:bodyPr>
            <a:normAutofit/>
          </a:bodyPr>
          <a:lstStyle/>
          <a:p>
            <a:pPr marL="0" indent="0" eaLnBrk="1" hangingPunct="1">
              <a:buNone/>
              <a:defRPr/>
            </a:pPr>
            <a:r>
              <a:rPr lang="en-US" altLang="en-US" sz="3200" dirty="0" smtClean="0">
                <a:solidFill>
                  <a:srgbClr val="FF0000"/>
                </a:solidFill>
              </a:rPr>
              <a:t>A necessary </a:t>
            </a:r>
            <a:r>
              <a:rPr lang="en-US" altLang="en-US" sz="3200" dirty="0">
                <a:solidFill>
                  <a:srgbClr val="FF0000"/>
                </a:solidFill>
              </a:rPr>
              <a:t>part of the organizing function of management: </a:t>
            </a:r>
            <a:r>
              <a:rPr lang="en-US" altLang="en-US" sz="3200" b="1" dirty="0">
                <a:solidFill>
                  <a:srgbClr val="FF0000"/>
                </a:solidFill>
              </a:rPr>
              <a:t>Selecting,</a:t>
            </a:r>
            <a:r>
              <a:rPr lang="en-US" altLang="en-US" sz="3200" dirty="0">
                <a:solidFill>
                  <a:srgbClr val="FF0000"/>
                </a:solidFill>
              </a:rPr>
              <a:t> </a:t>
            </a:r>
            <a:r>
              <a:rPr lang="en-US" altLang="en-US" sz="3200" b="1" dirty="0">
                <a:solidFill>
                  <a:srgbClr val="FF0000"/>
                </a:solidFill>
              </a:rPr>
              <a:t>training</a:t>
            </a:r>
            <a:r>
              <a:rPr lang="en-US" altLang="en-US" sz="3200" dirty="0">
                <a:solidFill>
                  <a:srgbClr val="FF0000"/>
                </a:solidFill>
              </a:rPr>
              <a:t>, and </a:t>
            </a:r>
            <a:r>
              <a:rPr lang="en-US" altLang="en-US" sz="3200" b="1" dirty="0">
                <a:solidFill>
                  <a:srgbClr val="FF0000"/>
                </a:solidFill>
              </a:rPr>
              <a:t>evaluating</a:t>
            </a:r>
            <a:r>
              <a:rPr lang="en-US" altLang="en-US" sz="3200" dirty="0">
                <a:solidFill>
                  <a:srgbClr val="FF0000"/>
                </a:solidFill>
              </a:rPr>
              <a:t> the work force.</a:t>
            </a:r>
          </a:p>
          <a:p>
            <a:pPr eaLnBrk="1" hangingPunct="1">
              <a:buFont typeface="Wingdings" panose="05000000000000000000" pitchFamily="2" charset="2"/>
              <a:buChar char="§"/>
              <a:defRPr/>
            </a:pPr>
            <a:r>
              <a:rPr lang="en-US" altLang="en-US" sz="2800" b="1" dirty="0" smtClean="0">
                <a:solidFill>
                  <a:srgbClr val="0070C0"/>
                </a:solidFill>
              </a:rPr>
              <a:t>  Human Resource Planning</a:t>
            </a:r>
          </a:p>
          <a:p>
            <a:pPr marL="341312" lvl="1" indent="0">
              <a:buNone/>
              <a:defRPr/>
            </a:pPr>
            <a:r>
              <a:rPr lang="en-US" altLang="en-US" sz="2800" b="1" dirty="0" smtClean="0">
                <a:solidFill>
                  <a:schemeClr val="accent1">
                    <a:lumMod val="75000"/>
                  </a:schemeClr>
                </a:solidFill>
              </a:rPr>
              <a:t>The process by which managers ensure that they have the right </a:t>
            </a:r>
            <a:r>
              <a:rPr lang="en-US" altLang="en-US" sz="2800" b="1" dirty="0" smtClean="0">
                <a:solidFill>
                  <a:srgbClr val="13BE0A"/>
                </a:solidFill>
              </a:rPr>
              <a:t>number </a:t>
            </a:r>
            <a:r>
              <a:rPr lang="en-US" altLang="en-US" sz="2800" b="1" dirty="0" smtClean="0">
                <a:solidFill>
                  <a:schemeClr val="accent1">
                    <a:lumMod val="75000"/>
                  </a:schemeClr>
                </a:solidFill>
              </a:rPr>
              <a:t>and </a:t>
            </a:r>
            <a:r>
              <a:rPr lang="en-US" altLang="en-US" sz="2800" b="1" dirty="0" smtClean="0">
                <a:solidFill>
                  <a:srgbClr val="13BE0A"/>
                </a:solidFill>
              </a:rPr>
              <a:t>kinds</a:t>
            </a:r>
            <a:r>
              <a:rPr lang="en-US" altLang="en-US" sz="2800" b="1" dirty="0" smtClean="0">
                <a:solidFill>
                  <a:schemeClr val="accent1">
                    <a:lumMod val="75000"/>
                  </a:schemeClr>
                </a:solidFill>
              </a:rPr>
              <a:t> of people in the right </a:t>
            </a:r>
            <a:r>
              <a:rPr lang="en-US" altLang="en-US" sz="2800" b="1" dirty="0" smtClean="0">
                <a:solidFill>
                  <a:srgbClr val="13BE0A"/>
                </a:solidFill>
              </a:rPr>
              <a:t>places</a:t>
            </a:r>
            <a:r>
              <a:rPr lang="en-US" altLang="en-US" sz="2800" b="1" dirty="0" smtClean="0">
                <a:solidFill>
                  <a:schemeClr val="accent1">
                    <a:lumMod val="75000"/>
                  </a:schemeClr>
                </a:solidFill>
              </a:rPr>
              <a:t>, and at the right </a:t>
            </a:r>
            <a:r>
              <a:rPr lang="en-US" altLang="en-US" sz="2800" b="1" dirty="0" smtClean="0">
                <a:solidFill>
                  <a:srgbClr val="13BE0A"/>
                </a:solidFill>
              </a:rPr>
              <a:t>times</a:t>
            </a:r>
            <a:r>
              <a:rPr lang="en-US" altLang="en-US" sz="2800" b="1" dirty="0" smtClean="0">
                <a:solidFill>
                  <a:schemeClr val="accent1">
                    <a:lumMod val="75000"/>
                  </a:schemeClr>
                </a:solidFill>
              </a:rPr>
              <a:t>, who are capable of effectively and efficiently performing their tasks.</a:t>
            </a:r>
          </a:p>
          <a:p>
            <a:pPr lvl="1" eaLnBrk="1" hangingPunct="1">
              <a:buFont typeface="Wingdings" panose="05000000000000000000" pitchFamily="2" charset="2"/>
              <a:buChar char="§"/>
              <a:defRPr/>
            </a:pPr>
            <a:r>
              <a:rPr lang="en-US" altLang="en-US" sz="2800" dirty="0" smtClean="0">
                <a:solidFill>
                  <a:srgbClr val="3366CC"/>
                </a:solidFill>
              </a:rPr>
              <a:t>Steps in HR planning:</a:t>
            </a:r>
          </a:p>
          <a:p>
            <a:pPr lvl="2" eaLnBrk="1" hangingPunct="1">
              <a:buFont typeface="Wingdings" panose="05000000000000000000" pitchFamily="2" charset="2"/>
              <a:buChar char="ü"/>
              <a:defRPr/>
            </a:pPr>
            <a:r>
              <a:rPr lang="en-US" altLang="en-US" sz="2800" b="1" dirty="0" smtClean="0">
                <a:solidFill>
                  <a:schemeClr val="accent1">
                    <a:lumMod val="75000"/>
                  </a:schemeClr>
                </a:solidFill>
              </a:rPr>
              <a:t> Assessing current human resources</a:t>
            </a:r>
          </a:p>
          <a:p>
            <a:pPr lvl="2" eaLnBrk="1" hangingPunct="1">
              <a:buFont typeface="Wingdings" panose="05000000000000000000" pitchFamily="2" charset="2"/>
              <a:buChar char="ü"/>
              <a:defRPr/>
            </a:pPr>
            <a:r>
              <a:rPr lang="en-US" altLang="en-US" sz="2800" b="1" dirty="0" smtClean="0">
                <a:solidFill>
                  <a:schemeClr val="accent1">
                    <a:lumMod val="75000"/>
                  </a:schemeClr>
                </a:solidFill>
              </a:rPr>
              <a:t> Assessing future needs for human resources</a:t>
            </a:r>
          </a:p>
          <a:p>
            <a:pPr lvl="2" eaLnBrk="1" hangingPunct="1">
              <a:buFont typeface="Wingdings" panose="05000000000000000000" pitchFamily="2" charset="2"/>
              <a:buChar char="ü"/>
              <a:defRPr/>
            </a:pPr>
            <a:r>
              <a:rPr lang="en-US" altLang="en-US" sz="2800" b="1" dirty="0" smtClean="0">
                <a:solidFill>
                  <a:schemeClr val="accent1">
                    <a:lumMod val="75000"/>
                  </a:schemeClr>
                </a:solidFill>
              </a:rPr>
              <a:t> Developing a program to meet those future needs</a:t>
            </a:r>
          </a:p>
          <a:p>
            <a:pPr lvl="2" eaLnBrk="1" hangingPunct="1">
              <a:defRPr/>
            </a:pPr>
            <a:endParaRPr lang="en-US" altLang="en-US" sz="1800" dirty="0" smtClean="0"/>
          </a:p>
        </p:txBody>
      </p:sp>
    </p:spTree>
    <p:extLst>
      <p:ext uri="{BB962C8B-B14F-4D97-AF65-F5344CB8AC3E}">
        <p14:creationId xmlns:p14="http://schemas.microsoft.com/office/powerpoint/2010/main" val="240830362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6"/>
          <p:cNvSpPr>
            <a:spLocks noGrp="1"/>
          </p:cNvSpPr>
          <p:nvPr>
            <p:ph type="title"/>
          </p:nvPr>
        </p:nvSpPr>
        <p:spPr>
          <a:xfrm>
            <a:off x="2057400" y="579438"/>
            <a:ext cx="8077200" cy="1016000"/>
          </a:xfrm>
        </p:spPr>
        <p:txBody>
          <a:bodyPr>
            <a:normAutofit/>
          </a:bodyPr>
          <a:lstStyle/>
          <a:p>
            <a:r>
              <a:rPr lang="en-US" altLang="en-US" sz="6600" b="1" dirty="0">
                <a:solidFill>
                  <a:srgbClr val="2FCB23"/>
                </a:solidFill>
                <a:latin typeface="+mn-lt"/>
              </a:rPr>
              <a:t>Leadership</a:t>
            </a:r>
          </a:p>
        </p:txBody>
      </p:sp>
      <p:sp>
        <p:nvSpPr>
          <p:cNvPr id="24579" name="Content Placeholder 7"/>
          <p:cNvSpPr>
            <a:spLocks noGrp="1"/>
          </p:cNvSpPr>
          <p:nvPr>
            <p:ph idx="1"/>
          </p:nvPr>
        </p:nvSpPr>
        <p:spPr>
          <a:xfrm>
            <a:off x="1558343" y="2201863"/>
            <a:ext cx="9388699" cy="4648200"/>
          </a:xfrm>
        </p:spPr>
        <p:txBody>
          <a:bodyPr>
            <a:normAutofit/>
          </a:bodyPr>
          <a:lstStyle/>
          <a:p>
            <a:pPr>
              <a:spcBef>
                <a:spcPct val="40000"/>
              </a:spcBef>
              <a:buFont typeface="Wingdings" panose="05000000000000000000" pitchFamily="2" charset="2"/>
              <a:buChar char="§"/>
            </a:pPr>
            <a:r>
              <a:rPr lang="en-US" altLang="en-US" sz="3600" b="1" dirty="0" smtClean="0">
                <a:solidFill>
                  <a:srgbClr val="0070C0"/>
                </a:solidFill>
              </a:rPr>
              <a:t>  The </a:t>
            </a:r>
            <a:r>
              <a:rPr lang="en-US" altLang="en-US" sz="3600" b="1" dirty="0">
                <a:solidFill>
                  <a:srgbClr val="0070C0"/>
                </a:solidFill>
              </a:rPr>
              <a:t>ability to influence people toward the attainment of organizational goals.</a:t>
            </a:r>
          </a:p>
          <a:p>
            <a:pPr>
              <a:spcBef>
                <a:spcPct val="40000"/>
              </a:spcBef>
              <a:buFont typeface="Wingdings" panose="05000000000000000000" pitchFamily="2" charset="2"/>
              <a:buChar char="§"/>
            </a:pPr>
            <a:r>
              <a:rPr lang="en-US" altLang="en-US" sz="3600" b="1" dirty="0" smtClean="0">
                <a:solidFill>
                  <a:srgbClr val="0070C0"/>
                </a:solidFill>
              </a:rPr>
              <a:t>  Leadership </a:t>
            </a:r>
            <a:r>
              <a:rPr lang="en-US" altLang="en-US" sz="3600" b="1" dirty="0">
                <a:solidFill>
                  <a:srgbClr val="0070C0"/>
                </a:solidFill>
              </a:rPr>
              <a:t>is reciprocal, occurring among people (both ways).</a:t>
            </a:r>
          </a:p>
          <a:p>
            <a:pPr>
              <a:spcBef>
                <a:spcPct val="40000"/>
              </a:spcBef>
              <a:buFont typeface="Wingdings" panose="05000000000000000000" pitchFamily="2" charset="2"/>
              <a:buChar char="§"/>
            </a:pPr>
            <a:r>
              <a:rPr lang="en-US" altLang="en-US" sz="3600" b="1" dirty="0" smtClean="0">
                <a:solidFill>
                  <a:srgbClr val="0070C0"/>
                </a:solidFill>
              </a:rPr>
              <a:t>  Leadership </a:t>
            </a:r>
            <a:r>
              <a:rPr lang="en-US" altLang="en-US" sz="3600" b="1" dirty="0">
                <a:solidFill>
                  <a:srgbClr val="0070C0"/>
                </a:solidFill>
              </a:rPr>
              <a:t>is a “people” activity, distinct from administrative paper shuffling or problem-solving activities</a:t>
            </a:r>
            <a:r>
              <a:rPr lang="en-US" altLang="en-US" sz="3600" b="1" dirty="0" smtClean="0">
                <a:solidFill>
                  <a:srgbClr val="0070C0"/>
                </a:solidFill>
              </a:rPr>
              <a:t>.</a:t>
            </a:r>
            <a:endParaRPr lang="en-US" altLang="en-US" sz="3600" b="1" dirty="0">
              <a:solidFill>
                <a:srgbClr val="0070C0"/>
              </a:solidFill>
            </a:endParaRPr>
          </a:p>
        </p:txBody>
      </p:sp>
    </p:spTree>
    <p:extLst>
      <p:ext uri="{BB962C8B-B14F-4D97-AF65-F5344CB8AC3E}">
        <p14:creationId xmlns:p14="http://schemas.microsoft.com/office/powerpoint/2010/main" val="215016280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7205</TotalTime>
  <Words>926</Words>
  <Application>Microsoft Office PowerPoint</Application>
  <PresentationFormat>Widescreen</PresentationFormat>
  <Paragraphs>202</Paragraphs>
  <Slides>25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25</vt:i4>
      </vt:variant>
    </vt:vector>
  </HeadingPairs>
  <TitlesOfParts>
    <vt:vector size="31" baseType="lpstr">
      <vt:lpstr>Arial</vt:lpstr>
      <vt:lpstr>Calibri</vt:lpstr>
      <vt:lpstr>Calibri Light</vt:lpstr>
      <vt:lpstr>Times New Roman</vt:lpstr>
      <vt:lpstr>Wingdings</vt:lpstr>
      <vt:lpstr>Office Theme</vt:lpstr>
      <vt:lpstr>Healthcare Management</vt:lpstr>
      <vt:lpstr>Organizing</vt:lpstr>
      <vt:lpstr> Organizing</vt:lpstr>
      <vt:lpstr>Common Forms of Departmentalization</vt:lpstr>
      <vt:lpstr>PowerPoint Presentation</vt:lpstr>
      <vt:lpstr>PowerPoint Presentation</vt:lpstr>
      <vt:lpstr>Organizational Structure of JU Hospital</vt:lpstr>
      <vt:lpstr>Managing Human Resources</vt:lpstr>
      <vt:lpstr>Leadership</vt:lpstr>
      <vt:lpstr>Leader versus Manager Qualities</vt:lpstr>
      <vt:lpstr>Basics of Leadership</vt:lpstr>
      <vt:lpstr>Organizational Behavior (OB)</vt:lpstr>
      <vt:lpstr>Important Employee Behaviors</vt:lpstr>
      <vt:lpstr>Important Employee Behaviors</vt:lpstr>
      <vt:lpstr>Psychological Factors Affecting Employee Behavior</vt:lpstr>
      <vt:lpstr>Attitude</vt:lpstr>
      <vt:lpstr>Attitude</vt:lpstr>
      <vt:lpstr>Perception</vt:lpstr>
      <vt:lpstr>Motivation</vt:lpstr>
      <vt:lpstr>Abraham Maslow’s Hierarchy of Needs Theory</vt:lpstr>
      <vt:lpstr>From Theory to Practice:  Guidelines for Motivating Employees</vt:lpstr>
      <vt:lpstr>Controlling</vt:lpstr>
      <vt:lpstr>Measuring: How and What We Measure</vt:lpstr>
      <vt:lpstr>Tools for Controlling Organizational Performance</vt:lpstr>
      <vt:lpstr>Organizational Control</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Healthcare Management</dc:title>
  <dc:creator>sireen</dc:creator>
  <cp:lastModifiedBy>sireen</cp:lastModifiedBy>
  <cp:revision>20</cp:revision>
  <dcterms:created xsi:type="dcterms:W3CDTF">2015-12-21T21:13:43Z</dcterms:created>
  <dcterms:modified xsi:type="dcterms:W3CDTF">2015-12-27T22:07:07Z</dcterms:modified>
</cp:coreProperties>
</file>