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60" r:id="rId3"/>
    <p:sldId id="263" r:id="rId4"/>
    <p:sldId id="261" r:id="rId5"/>
    <p:sldId id="262" r:id="rId6"/>
    <p:sldId id="297" r:id="rId7"/>
    <p:sldId id="264" r:id="rId8"/>
    <p:sldId id="265" r:id="rId9"/>
    <p:sldId id="266" r:id="rId10"/>
    <p:sldId id="267" r:id="rId11"/>
    <p:sldId id="268" r:id="rId12"/>
    <p:sldId id="296" r:id="rId13"/>
    <p:sldId id="293" r:id="rId14"/>
    <p:sldId id="294" r:id="rId15"/>
    <p:sldId id="292" r:id="rId16"/>
    <p:sldId id="300" r:id="rId17"/>
    <p:sldId id="269" r:id="rId18"/>
    <p:sldId id="270" r:id="rId19"/>
    <p:sldId id="271" r:id="rId20"/>
    <p:sldId id="283" r:id="rId21"/>
    <p:sldId id="284" r:id="rId22"/>
    <p:sldId id="285" r:id="rId23"/>
    <p:sldId id="286" r:id="rId24"/>
    <p:sldId id="287" r:id="rId25"/>
    <p:sldId id="288" r:id="rId26"/>
    <p:sldId id="289" r:id="rId27"/>
    <p:sldId id="290" r:id="rId28"/>
    <p:sldId id="291" r:id="rId29"/>
    <p:sldId id="272" r:id="rId30"/>
    <p:sldId id="273" r:id="rId31"/>
    <p:sldId id="274" r:id="rId32"/>
    <p:sldId id="275" r:id="rId33"/>
    <p:sldId id="277" r:id="rId34"/>
    <p:sldId id="278" r:id="rId35"/>
    <p:sldId id="279" r:id="rId36"/>
    <p:sldId id="280" r:id="rId37"/>
    <p:sldId id="281" r:id="rId38"/>
    <p:sldId id="298"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75D2"/>
    <a:srgbClr val="269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250" autoAdjust="0"/>
    <p:restoredTop sz="94660"/>
  </p:normalViewPr>
  <p:slideViewPr>
    <p:cSldViewPr>
      <p:cViewPr varScale="1">
        <p:scale>
          <a:sx n="71" d="100"/>
          <a:sy n="71" d="100"/>
        </p:scale>
        <p:origin x="-8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69983-346F-44BD-B595-22DCB012D7BA}" type="datetimeFigureOut">
              <a:rPr lang="en-US" smtClean="0"/>
              <a:pPr/>
              <a:t>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86B54-4B06-4321-A53E-CA0B7DF0FE75}" type="slidenum">
              <a:rPr lang="en-US" smtClean="0"/>
              <a:pPr/>
              <a:t>‹#›</a:t>
            </a:fld>
            <a:endParaRPr lang="en-US"/>
          </a:p>
        </p:txBody>
      </p:sp>
    </p:spTree>
    <p:extLst>
      <p:ext uri="{BB962C8B-B14F-4D97-AF65-F5344CB8AC3E}">
        <p14:creationId xmlns:p14="http://schemas.microsoft.com/office/powerpoint/2010/main" val="18041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6DE811-EC69-49BE-BD86-D00F6125D1BC}" type="slidenum">
              <a:rPr lang="ar-SA" altLang="en-US" smtClean="0"/>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8FBB416-B4FA-4121-9231-0154D5DFF297}" type="datetimeFigureOut">
              <a:rPr lang="en-US" smtClean="0"/>
              <a:pPr/>
              <a:t>2/4/2016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C728D3F-C684-4FE0-8A26-1027378B6B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FBB416-B4FA-4121-9231-0154D5DFF297}" type="datetimeFigureOut">
              <a:rPr lang="en-US" smtClean="0"/>
              <a:pPr/>
              <a:t>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728D3F-C684-4FE0-8A26-1027378B6B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8FBB416-B4FA-4121-9231-0154D5DFF297}" type="datetimeFigureOut">
              <a:rPr lang="en-US" smtClean="0"/>
              <a:pPr/>
              <a:t>2/4/2016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C728D3F-C684-4FE0-8A26-1027378B6B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FBB416-B4FA-4121-9231-0154D5DFF297}" type="datetimeFigureOut">
              <a:rPr lang="en-US" smtClean="0"/>
              <a:pPr/>
              <a:t>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728D3F-C684-4FE0-8A26-1027378B6B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8FBB416-B4FA-4121-9231-0154D5DFF297}" type="datetimeFigureOut">
              <a:rPr lang="en-US" smtClean="0"/>
              <a:pPr/>
              <a:t>2/4/2016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C728D3F-C684-4FE0-8A26-1027378B6B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FBB416-B4FA-4121-9231-0154D5DFF297}" type="datetimeFigureOut">
              <a:rPr lang="en-US" smtClean="0"/>
              <a:pPr/>
              <a:t>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728D3F-C684-4FE0-8A26-1027378B6B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FBB416-B4FA-4121-9231-0154D5DFF297}" type="datetimeFigureOut">
              <a:rPr lang="en-US" smtClean="0"/>
              <a:pPr/>
              <a:t>2/4/2016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C728D3F-C684-4FE0-8A26-1027378B6B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FBB416-B4FA-4121-9231-0154D5DFF297}" type="datetimeFigureOut">
              <a:rPr lang="en-US" smtClean="0"/>
              <a:pPr/>
              <a:t>2/4/2016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C728D3F-C684-4FE0-8A26-1027378B6B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8FBB416-B4FA-4121-9231-0154D5DFF297}" type="datetimeFigureOut">
              <a:rPr lang="en-US" smtClean="0"/>
              <a:pPr/>
              <a:t>2/4/2016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C728D3F-C684-4FE0-8A26-1027378B6B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FBB416-B4FA-4121-9231-0154D5DFF297}" type="datetimeFigureOut">
              <a:rPr lang="en-US" smtClean="0"/>
              <a:pPr/>
              <a:t>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728D3F-C684-4FE0-8A26-1027378B6B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8FBB416-B4FA-4121-9231-0154D5DFF297}" type="datetimeFigureOut">
              <a:rPr lang="en-US" smtClean="0"/>
              <a:pPr/>
              <a:t>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728D3F-C684-4FE0-8A26-1027378B6B3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8FBB416-B4FA-4121-9231-0154D5DFF297}" type="datetimeFigureOut">
              <a:rPr lang="en-US" smtClean="0"/>
              <a:pPr/>
              <a:t>2/4/2016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C728D3F-C684-4FE0-8A26-1027378B6B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00200"/>
            <a:ext cx="7315200" cy="1524000"/>
          </a:xfrm>
        </p:spPr>
        <p:txBody>
          <a:bodyPr/>
          <a:lstStyle/>
          <a:p>
            <a:pPr algn="l"/>
            <a:r>
              <a:rPr lang="en-US" sz="8800" dirty="0" smtClean="0">
                <a:solidFill>
                  <a:srgbClr val="92D050"/>
                </a:solidFill>
                <a:latin typeface="+mn-lt"/>
              </a:rPr>
              <a:t>Epidemiology</a:t>
            </a:r>
            <a:r>
              <a:rPr lang="en-US" sz="8000" dirty="0" smtClean="0">
                <a:solidFill>
                  <a:srgbClr val="92D050"/>
                </a:solidFill>
                <a:latin typeface="+mn-lt"/>
              </a:rPr>
              <a:t> </a:t>
            </a:r>
            <a:endParaRPr lang="en-US" sz="8000" dirty="0">
              <a:solidFill>
                <a:srgbClr val="92D050"/>
              </a:solidFill>
              <a:latin typeface="+mn-lt"/>
            </a:endParaRPr>
          </a:p>
        </p:txBody>
      </p:sp>
      <p:sp>
        <p:nvSpPr>
          <p:cNvPr id="3" name="Subtitle 2"/>
          <p:cNvSpPr>
            <a:spLocks noGrp="1"/>
          </p:cNvSpPr>
          <p:nvPr>
            <p:ph type="subTitle" idx="1"/>
          </p:nvPr>
        </p:nvSpPr>
        <p:spPr>
          <a:xfrm>
            <a:off x="3352800" y="4495800"/>
            <a:ext cx="5410200" cy="2209800"/>
          </a:xfrm>
        </p:spPr>
        <p:txBody>
          <a:bodyPr>
            <a:noAutofit/>
          </a:bodyPr>
          <a:lstStyle/>
          <a:p>
            <a:pPr algn="l"/>
            <a:r>
              <a:rPr lang="en-US" sz="2800" b="1" dirty="0" smtClean="0"/>
              <a:t>Dr. </a:t>
            </a:r>
            <a:r>
              <a:rPr lang="en-US" sz="2800" b="1" dirty="0" err="1" smtClean="0"/>
              <a:t>Sireen</a:t>
            </a:r>
            <a:r>
              <a:rPr lang="en-US" sz="2800" b="1" dirty="0" smtClean="0"/>
              <a:t> </a:t>
            </a:r>
            <a:r>
              <a:rPr lang="en-US" sz="2800" b="1" dirty="0" err="1" smtClean="0"/>
              <a:t>Alkhaldi</a:t>
            </a:r>
            <a:endParaRPr lang="en-US" sz="2800" b="1" dirty="0" smtClean="0"/>
          </a:p>
          <a:p>
            <a:pPr algn="l"/>
            <a:r>
              <a:rPr lang="en-US" sz="2400" b="1" dirty="0" smtClean="0"/>
              <a:t>Community Medicine 2015/ 1016</a:t>
            </a:r>
          </a:p>
          <a:p>
            <a:pPr algn="l"/>
            <a:r>
              <a:rPr lang="en-US" sz="2400" b="1" dirty="0" smtClean="0"/>
              <a:t>Faculty of Medicine, The University of Jordan</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a:ln>
            <a:miter lim="800000"/>
            <a:headEnd/>
            <a:tailEnd/>
          </a:ln>
        </p:spPr>
        <p:txBody>
          <a:bodyPr/>
          <a:lstStyle/>
          <a:p>
            <a:fld id="{D207B921-7E16-4280-BB23-CA758B0278FA}" type="slidenum">
              <a:rPr lang="en-US" altLang="en-US"/>
              <a:pPr/>
              <a:t>10</a:t>
            </a:fld>
            <a:endParaRPr lang="en-US" altLang="en-US"/>
          </a:p>
        </p:txBody>
      </p:sp>
      <p:sp>
        <p:nvSpPr>
          <p:cNvPr id="13316" name="Rectangle 2"/>
          <p:cNvSpPr>
            <a:spLocks noGrp="1" noChangeArrowheads="1"/>
          </p:cNvSpPr>
          <p:nvPr>
            <p:ph type="title"/>
          </p:nvPr>
        </p:nvSpPr>
        <p:spPr>
          <a:xfrm>
            <a:off x="457200" y="0"/>
            <a:ext cx="7239000" cy="1143000"/>
          </a:xfrm>
        </p:spPr>
        <p:txBody>
          <a:bodyPr/>
          <a:lstStyle/>
          <a:p>
            <a:pPr eaLnBrk="1" hangingPunct="1"/>
            <a:r>
              <a:rPr lang="en-US" altLang="en-US" sz="3200" b="1" dirty="0" smtClean="0">
                <a:ln w="500">
                  <a:noFill/>
                </a:ln>
                <a:solidFill>
                  <a:srgbClr val="92D050"/>
                </a:solidFill>
              </a:rPr>
              <a:t>Components…</a:t>
            </a:r>
          </a:p>
        </p:txBody>
      </p:sp>
      <p:sp>
        <p:nvSpPr>
          <p:cNvPr id="13317" name="Rectangle 3"/>
          <p:cNvSpPr>
            <a:spLocks noGrp="1" noChangeArrowheads="1"/>
          </p:cNvSpPr>
          <p:nvPr>
            <p:ph type="body" idx="1"/>
          </p:nvPr>
        </p:nvSpPr>
        <p:spPr>
          <a:xfrm>
            <a:off x="457200" y="1600200"/>
            <a:ext cx="7391400" cy="4724400"/>
          </a:xfrm>
        </p:spPr>
        <p:txBody>
          <a:bodyPr>
            <a:noAutofit/>
          </a:bodyPr>
          <a:lstStyle/>
          <a:p>
            <a:pPr indent="0" eaLnBrk="1" hangingPunct="1">
              <a:spcBef>
                <a:spcPts val="1200"/>
              </a:spcBef>
              <a:buFontTx/>
              <a:buNone/>
            </a:pPr>
            <a:r>
              <a:rPr lang="en-US" altLang="en-US" sz="3600" b="1" dirty="0" smtClean="0">
                <a:solidFill>
                  <a:srgbClr val="EB75D2"/>
                </a:solidFill>
              </a:rPr>
              <a:t>Human population</a:t>
            </a:r>
            <a:endParaRPr lang="en-US" altLang="en-US" sz="3600" b="1" dirty="0" smtClean="0"/>
          </a:p>
          <a:p>
            <a:pPr indent="0" algn="just" eaLnBrk="1" hangingPunct="1">
              <a:spcBef>
                <a:spcPts val="1200"/>
              </a:spcBef>
              <a:buFontTx/>
              <a:buNone/>
            </a:pPr>
            <a:r>
              <a:rPr lang="en-US" altLang="en-US" sz="3200" b="1" dirty="0" smtClean="0">
                <a:solidFill>
                  <a:schemeClr val="accent1">
                    <a:lumMod val="75000"/>
                  </a:schemeClr>
                </a:solidFill>
              </a:rPr>
              <a:t>Epidemiology diagnoses and treats communities/populations</a:t>
            </a:r>
          </a:p>
          <a:p>
            <a:pPr indent="0" eaLnBrk="1" hangingPunct="1">
              <a:spcBef>
                <a:spcPts val="1200"/>
              </a:spcBef>
              <a:buFont typeface="Wingdings" pitchFamily="2" charset="2"/>
              <a:buChar char="ü"/>
            </a:pPr>
            <a:r>
              <a:rPr lang="en-US" altLang="en-US" sz="3200" b="1" dirty="0" smtClean="0">
                <a:solidFill>
                  <a:schemeClr val="accent1">
                    <a:lumMod val="75000"/>
                  </a:schemeClr>
                </a:solidFill>
              </a:rPr>
              <a:t> Clinical medicine diagnoses and treats patients</a:t>
            </a:r>
          </a:p>
          <a:p>
            <a:pPr indent="0" eaLnBrk="1" hangingPunct="1">
              <a:spcBef>
                <a:spcPts val="1200"/>
              </a:spcBef>
              <a:buFont typeface="Wingdings" pitchFamily="2" charset="2"/>
              <a:buChar char="ü"/>
            </a:pPr>
            <a:r>
              <a:rPr lang="en-US" altLang="en-US" sz="3200" b="1" dirty="0" smtClean="0">
                <a:solidFill>
                  <a:schemeClr val="accent1">
                    <a:lumMod val="75000"/>
                  </a:schemeClr>
                </a:solidFill>
              </a:rPr>
              <a:t> Epidemiology is a basic science of public health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a:ln>
            <a:miter lim="800000"/>
            <a:headEnd/>
            <a:tailEnd/>
          </a:ln>
        </p:spPr>
        <p:txBody>
          <a:bodyPr/>
          <a:lstStyle/>
          <a:p>
            <a:fld id="{B66371E4-8996-4227-AB4C-4EAC13B049B7}" type="slidenum">
              <a:rPr lang="en-US" altLang="en-US"/>
              <a:pPr/>
              <a:t>11</a:t>
            </a:fld>
            <a:endParaRPr lang="en-US" altLang="en-US"/>
          </a:p>
        </p:txBody>
      </p:sp>
      <p:sp>
        <p:nvSpPr>
          <p:cNvPr id="14340" name="Rectangle 2"/>
          <p:cNvSpPr>
            <a:spLocks noGrp="1" noChangeArrowheads="1"/>
          </p:cNvSpPr>
          <p:nvPr>
            <p:ph type="title"/>
          </p:nvPr>
        </p:nvSpPr>
        <p:spPr>
          <a:xfrm>
            <a:off x="457200" y="609600"/>
            <a:ext cx="7239000" cy="533400"/>
          </a:xfrm>
        </p:spPr>
        <p:txBody>
          <a:bodyPr/>
          <a:lstStyle/>
          <a:p>
            <a:pPr eaLnBrk="1" hangingPunct="1"/>
            <a:r>
              <a:rPr lang="en-US" altLang="en-US" sz="3200" dirty="0" smtClean="0">
                <a:ln w="500">
                  <a:noFill/>
                </a:ln>
                <a:solidFill>
                  <a:srgbClr val="92D050"/>
                </a:solidFill>
              </a:rPr>
              <a:t>Components…</a:t>
            </a:r>
          </a:p>
        </p:txBody>
      </p:sp>
      <p:sp>
        <p:nvSpPr>
          <p:cNvPr id="14341" name="Rectangle 3"/>
          <p:cNvSpPr>
            <a:spLocks noGrp="1" noChangeArrowheads="1"/>
          </p:cNvSpPr>
          <p:nvPr>
            <p:ph type="body" idx="1"/>
          </p:nvPr>
        </p:nvSpPr>
        <p:spPr>
          <a:xfrm>
            <a:off x="533400" y="1524000"/>
            <a:ext cx="7315200" cy="4800600"/>
          </a:xfrm>
        </p:spPr>
        <p:txBody>
          <a:bodyPr>
            <a:normAutofit/>
          </a:bodyPr>
          <a:lstStyle/>
          <a:p>
            <a:pPr indent="-60325" eaLnBrk="1" hangingPunct="1">
              <a:lnSpc>
                <a:spcPct val="90000"/>
              </a:lnSpc>
              <a:buFontTx/>
              <a:buNone/>
            </a:pPr>
            <a:r>
              <a:rPr lang="en-US" altLang="en-US" sz="3200" b="1" dirty="0" smtClean="0">
                <a:solidFill>
                  <a:srgbClr val="EB75D2"/>
                </a:solidFill>
              </a:rPr>
              <a:t>Application</a:t>
            </a:r>
          </a:p>
          <a:p>
            <a:pPr indent="-60325" eaLnBrk="1" hangingPunct="1">
              <a:lnSpc>
                <a:spcPct val="90000"/>
              </a:lnSpc>
              <a:buFontTx/>
              <a:buNone/>
            </a:pPr>
            <a:endParaRPr lang="en-US" altLang="en-US" sz="3200" b="1" dirty="0" smtClean="0">
              <a:solidFill>
                <a:schemeClr val="accent1">
                  <a:lumMod val="75000"/>
                </a:schemeClr>
              </a:solidFill>
            </a:endParaRPr>
          </a:p>
          <a:p>
            <a:pPr indent="-60325" algn="just" eaLnBrk="1" hangingPunct="1">
              <a:lnSpc>
                <a:spcPct val="90000"/>
              </a:lnSpc>
              <a:buFontTx/>
              <a:buNone/>
            </a:pPr>
            <a:r>
              <a:rPr lang="en-US" altLang="en-US" sz="3200" b="1" dirty="0" smtClean="0">
                <a:solidFill>
                  <a:schemeClr val="accent1">
                    <a:lumMod val="75000"/>
                  </a:schemeClr>
                </a:solidFill>
              </a:rPr>
              <a:t>Epidemiological studies have direct and practical applications for prevention of diseases &amp; promotion of health</a:t>
            </a:r>
          </a:p>
          <a:p>
            <a:pPr indent="-60325" algn="just" eaLnBrk="1" hangingPunct="1">
              <a:lnSpc>
                <a:spcPct val="90000"/>
              </a:lnSpc>
              <a:buFontTx/>
              <a:buNone/>
            </a:pPr>
            <a:endParaRPr lang="en-US" altLang="en-US" sz="3200" b="1" dirty="0" smtClean="0">
              <a:solidFill>
                <a:schemeClr val="accent1">
                  <a:lumMod val="75000"/>
                </a:schemeClr>
              </a:solidFill>
            </a:endParaRPr>
          </a:p>
          <a:p>
            <a:pPr indent="-60325" algn="just" eaLnBrk="1" hangingPunct="1">
              <a:lnSpc>
                <a:spcPct val="90000"/>
              </a:lnSpc>
              <a:buFont typeface="Wingdings" pitchFamily="2" charset="2"/>
              <a:buChar char="ü"/>
            </a:pPr>
            <a:r>
              <a:rPr lang="en-US" altLang="en-US" sz="3200" b="1" dirty="0" smtClean="0">
                <a:solidFill>
                  <a:schemeClr val="accent1">
                    <a:lumMod val="75000"/>
                  </a:schemeClr>
                </a:solidFill>
              </a:rPr>
              <a:t> Epidemiology is a science and practice </a:t>
            </a:r>
          </a:p>
          <a:p>
            <a:pPr indent="-60325" algn="just" eaLnBrk="1" hangingPunct="1">
              <a:lnSpc>
                <a:spcPct val="90000"/>
              </a:lnSpc>
              <a:buFont typeface="Wingdings" pitchFamily="2" charset="2"/>
              <a:buChar char="ü"/>
            </a:pPr>
            <a:r>
              <a:rPr lang="en-US" altLang="en-US" sz="3200" b="1" dirty="0" smtClean="0">
                <a:solidFill>
                  <a:schemeClr val="accent1">
                    <a:lumMod val="75000"/>
                  </a:schemeClr>
                </a:solidFill>
              </a:rPr>
              <a:t> Epidemiology is an applied science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C13D378-3F55-4C20-AFE0-15B83E526324}" type="slidenum">
              <a:rPr lang="en-US" altLang="en-US"/>
              <a:pPr>
                <a:defRPr/>
              </a:pPr>
              <a:t>12</a:t>
            </a:fld>
            <a:endParaRPr lang="en-US" altLang="en-US"/>
          </a:p>
        </p:txBody>
      </p:sp>
      <p:sp>
        <p:nvSpPr>
          <p:cNvPr id="14338" name="Rectangle 2"/>
          <p:cNvSpPr>
            <a:spLocks noGrp="1" noChangeArrowheads="1"/>
          </p:cNvSpPr>
          <p:nvPr>
            <p:ph type="title"/>
          </p:nvPr>
        </p:nvSpPr>
        <p:spPr>
          <a:xfrm>
            <a:off x="228600" y="228600"/>
            <a:ext cx="7391400" cy="746760"/>
          </a:xfrm>
        </p:spPr>
        <p:txBody>
          <a:bodyPr>
            <a:normAutofit/>
          </a:bodyPr>
          <a:lstStyle/>
          <a:p>
            <a:pPr algn="ctr" eaLnBrk="1" hangingPunct="1">
              <a:defRPr/>
            </a:pPr>
            <a:r>
              <a:rPr lang="en-US" sz="4000" b="1" dirty="0" smtClean="0">
                <a:ln w="500">
                  <a:noFill/>
                </a:ln>
                <a:solidFill>
                  <a:srgbClr val="00B050"/>
                </a:solidFill>
              </a:rPr>
              <a:t>Basic tenets </a:t>
            </a:r>
            <a:r>
              <a:rPr lang="en-US" sz="4000" b="1" dirty="0">
                <a:ln w="500">
                  <a:noFill/>
                </a:ln>
                <a:solidFill>
                  <a:srgbClr val="00B050"/>
                </a:solidFill>
              </a:rPr>
              <a:t>of epidemiology</a:t>
            </a:r>
          </a:p>
        </p:txBody>
      </p:sp>
      <p:sp>
        <p:nvSpPr>
          <p:cNvPr id="14339" name="Rectangle 3"/>
          <p:cNvSpPr>
            <a:spLocks noGrp="1" noChangeArrowheads="1"/>
          </p:cNvSpPr>
          <p:nvPr>
            <p:ph type="body" idx="1"/>
          </p:nvPr>
        </p:nvSpPr>
        <p:spPr>
          <a:xfrm>
            <a:off x="228600" y="1219200"/>
            <a:ext cx="7924800" cy="5638800"/>
          </a:xfrm>
        </p:spPr>
        <p:txBody>
          <a:bodyPr>
            <a:normAutofit/>
          </a:bodyPr>
          <a:lstStyle/>
          <a:p>
            <a:pPr>
              <a:spcBef>
                <a:spcPts val="1200"/>
              </a:spcBef>
              <a:buFont typeface="Wingdings" pitchFamily="2" charset="2"/>
              <a:buChar char="ü"/>
              <a:defRPr/>
            </a:pPr>
            <a:r>
              <a:rPr lang="en-US" sz="2800" b="1" dirty="0" smtClean="0">
                <a:solidFill>
                  <a:schemeClr val="accent1">
                    <a:lumMod val="75000"/>
                  </a:schemeClr>
                </a:solidFill>
              </a:rPr>
              <a:t> The target of a study in epidemiology is human Population as Geographical area, Age, Sex, Ethnicity, Race etc.: the most common population in epidemiology is the population in a given area or country at a given time. Since the structure of population varies at each time such variations also have to be taken in to consideration during data analysis. All findings must relate to the defined population. </a:t>
            </a:r>
          </a:p>
          <a:p>
            <a:pPr>
              <a:spcBef>
                <a:spcPts val="1200"/>
              </a:spcBef>
              <a:buFont typeface="Wingdings" pitchFamily="2" charset="2"/>
              <a:buChar char="ü"/>
              <a:defRPr/>
            </a:pPr>
            <a:r>
              <a:rPr lang="en-US" sz="2800" b="1" dirty="0" smtClean="0">
                <a:solidFill>
                  <a:schemeClr val="accent1">
                    <a:lumMod val="75000"/>
                  </a:schemeClr>
                </a:solidFill>
              </a:rPr>
              <a:t>Enumeration is not enough in epidemiology, the population at risk of developing that disease need to be enumerated as well.</a:t>
            </a:r>
          </a:p>
          <a:p>
            <a:pPr>
              <a:lnSpc>
                <a:spcPct val="90000"/>
              </a:lnSpc>
              <a:spcBef>
                <a:spcPts val="1200"/>
              </a:spcBef>
              <a:buFont typeface="Wingdings" pitchFamily="2" charset="2"/>
              <a:buChar char="ü"/>
              <a:defRPr/>
            </a:pPr>
            <a:endParaRPr lang="en-US" sz="2800" b="1" dirty="0" smtClean="0">
              <a:solidFill>
                <a:schemeClr val="accent1">
                  <a:lumMod val="75000"/>
                </a:schemeClr>
              </a:solidFill>
            </a:endParaRPr>
          </a:p>
          <a:p>
            <a:pPr eaLnBrk="1" hangingPunct="1">
              <a:lnSpc>
                <a:spcPct val="90000"/>
              </a:lnSpc>
              <a:defRPr/>
            </a:pPr>
            <a:endParaRPr lang="en-US" sz="28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C13D378-3F55-4C20-AFE0-15B83E526324}" type="slidenum">
              <a:rPr lang="en-US" altLang="en-US"/>
              <a:pPr>
                <a:defRPr/>
              </a:pPr>
              <a:t>13</a:t>
            </a:fld>
            <a:endParaRPr lang="en-US" altLang="en-US"/>
          </a:p>
        </p:txBody>
      </p:sp>
      <p:sp>
        <p:nvSpPr>
          <p:cNvPr id="14338" name="Rectangle 2"/>
          <p:cNvSpPr>
            <a:spLocks noGrp="1" noChangeArrowheads="1"/>
          </p:cNvSpPr>
          <p:nvPr>
            <p:ph type="title"/>
          </p:nvPr>
        </p:nvSpPr>
        <p:spPr>
          <a:xfrm>
            <a:off x="304800" y="320040"/>
            <a:ext cx="7391400" cy="746760"/>
          </a:xfrm>
        </p:spPr>
        <p:txBody>
          <a:bodyPr>
            <a:normAutofit/>
          </a:bodyPr>
          <a:lstStyle/>
          <a:p>
            <a:pPr algn="ctr" eaLnBrk="1" hangingPunct="1">
              <a:defRPr/>
            </a:pPr>
            <a:r>
              <a:rPr lang="en-US" sz="4000" b="1" dirty="0" smtClean="0">
                <a:ln w="500">
                  <a:noFill/>
                </a:ln>
                <a:solidFill>
                  <a:srgbClr val="00B050"/>
                </a:solidFill>
              </a:rPr>
              <a:t>Basic tenets </a:t>
            </a:r>
            <a:r>
              <a:rPr lang="en-US" sz="4000" b="1" dirty="0">
                <a:ln w="500">
                  <a:noFill/>
                </a:ln>
                <a:solidFill>
                  <a:srgbClr val="00B050"/>
                </a:solidFill>
              </a:rPr>
              <a:t>of epidemiology</a:t>
            </a:r>
          </a:p>
        </p:txBody>
      </p:sp>
      <p:sp>
        <p:nvSpPr>
          <p:cNvPr id="14339" name="Rectangle 3"/>
          <p:cNvSpPr>
            <a:spLocks noGrp="1" noChangeArrowheads="1"/>
          </p:cNvSpPr>
          <p:nvPr>
            <p:ph type="body" idx="1"/>
          </p:nvPr>
        </p:nvSpPr>
        <p:spPr>
          <a:xfrm>
            <a:off x="228600" y="1905000"/>
            <a:ext cx="7696200" cy="4953000"/>
          </a:xfrm>
        </p:spPr>
        <p:txBody>
          <a:bodyPr>
            <a:normAutofit/>
          </a:bodyPr>
          <a:lstStyle/>
          <a:p>
            <a:pPr eaLnBrk="1" hangingPunct="1">
              <a:lnSpc>
                <a:spcPct val="90000"/>
              </a:lnSpc>
              <a:spcBef>
                <a:spcPts val="1200"/>
              </a:spcBef>
              <a:buFont typeface="Wingdings" pitchFamily="2" charset="2"/>
              <a:buChar char="ü"/>
              <a:defRPr/>
            </a:pPr>
            <a:r>
              <a:rPr lang="en-US" sz="2800" b="1" dirty="0" smtClean="0">
                <a:solidFill>
                  <a:schemeClr val="accent1">
                    <a:lumMod val="75000"/>
                  </a:schemeClr>
                </a:solidFill>
              </a:rPr>
              <a:t> Diseases do not occur randomly.</a:t>
            </a:r>
          </a:p>
          <a:p>
            <a:pPr eaLnBrk="1" hangingPunct="1">
              <a:lnSpc>
                <a:spcPct val="90000"/>
              </a:lnSpc>
              <a:spcBef>
                <a:spcPts val="1200"/>
              </a:spcBef>
              <a:buFont typeface="Wingdings" pitchFamily="2" charset="2"/>
              <a:buChar char="ü"/>
              <a:defRPr/>
            </a:pPr>
            <a:r>
              <a:rPr lang="en-US" sz="2800" b="1" dirty="0" smtClean="0">
                <a:solidFill>
                  <a:schemeClr val="accent1">
                    <a:lumMod val="75000"/>
                  </a:schemeClr>
                </a:solidFill>
              </a:rPr>
              <a:t> Conclusions </a:t>
            </a:r>
            <a:r>
              <a:rPr lang="en-US" sz="2800" b="1" dirty="0">
                <a:solidFill>
                  <a:schemeClr val="accent1">
                    <a:lumMod val="75000"/>
                  </a:schemeClr>
                </a:solidFill>
              </a:rPr>
              <a:t>are based </a:t>
            </a:r>
            <a:r>
              <a:rPr lang="en-US" sz="2800" b="1" dirty="0" smtClean="0">
                <a:solidFill>
                  <a:schemeClr val="accent1">
                    <a:lumMod val="75000"/>
                  </a:schemeClr>
                </a:solidFill>
              </a:rPr>
              <a:t>on </a:t>
            </a:r>
            <a:r>
              <a:rPr lang="en-US" sz="2800" b="1" dirty="0">
                <a:solidFill>
                  <a:srgbClr val="FF0000"/>
                </a:solidFill>
              </a:rPr>
              <a:t>comparisons</a:t>
            </a:r>
            <a:r>
              <a:rPr lang="en-US" sz="2800" b="1" dirty="0">
                <a:solidFill>
                  <a:schemeClr val="accent1">
                    <a:lumMod val="75000"/>
                  </a:schemeClr>
                </a:solidFill>
              </a:rPr>
              <a:t>: comparing the rates of diseases frequency among the exposed and unexposed </a:t>
            </a:r>
            <a:r>
              <a:rPr lang="en-US" sz="2800" b="1" dirty="0" smtClean="0">
                <a:solidFill>
                  <a:schemeClr val="accent1">
                    <a:lumMod val="75000"/>
                  </a:schemeClr>
                </a:solidFill>
              </a:rPr>
              <a:t>is </a:t>
            </a:r>
            <a:r>
              <a:rPr lang="en-US" sz="2800" b="1" dirty="0">
                <a:solidFill>
                  <a:schemeClr val="accent1">
                    <a:lumMod val="75000"/>
                  </a:schemeClr>
                </a:solidFill>
              </a:rPr>
              <a:t>an important epidemiological method</a:t>
            </a:r>
            <a:r>
              <a:rPr lang="en-US" sz="2800" b="1" dirty="0" smtClean="0">
                <a:solidFill>
                  <a:schemeClr val="accent1">
                    <a:lumMod val="75000"/>
                  </a:schemeClr>
                </a:solidFill>
              </a:rPr>
              <a:t>.</a:t>
            </a:r>
            <a:endParaRPr lang="en-US" sz="2800" b="1" dirty="0">
              <a:solidFill>
                <a:schemeClr val="accent1">
                  <a:lumMod val="75000"/>
                </a:schemeClr>
              </a:solidFill>
            </a:endParaRPr>
          </a:p>
          <a:p>
            <a:pPr eaLnBrk="1" hangingPunct="1">
              <a:lnSpc>
                <a:spcPct val="90000"/>
              </a:lnSpc>
              <a:spcBef>
                <a:spcPts val="1200"/>
              </a:spcBef>
              <a:buFont typeface="Wingdings" pitchFamily="2" charset="2"/>
              <a:buChar char="ü"/>
              <a:defRPr/>
            </a:pPr>
            <a:r>
              <a:rPr lang="en-US" sz="2800" b="1" dirty="0" smtClean="0">
                <a:solidFill>
                  <a:schemeClr val="accent1">
                    <a:lumMod val="75000"/>
                  </a:schemeClr>
                </a:solidFill>
              </a:rPr>
              <a:t>Description </a:t>
            </a:r>
            <a:r>
              <a:rPr lang="en-US" sz="2800" b="1" dirty="0">
                <a:solidFill>
                  <a:schemeClr val="accent1">
                    <a:lumMod val="75000"/>
                  </a:schemeClr>
                </a:solidFill>
              </a:rPr>
              <a:t>of events by </a:t>
            </a:r>
            <a:r>
              <a:rPr lang="en-US" sz="2800" b="1" dirty="0">
                <a:solidFill>
                  <a:srgbClr val="FF0000"/>
                </a:solidFill>
              </a:rPr>
              <a:t>time</a:t>
            </a:r>
            <a:r>
              <a:rPr lang="en-US" sz="2800" b="1" dirty="0">
                <a:solidFill>
                  <a:schemeClr val="accent1">
                    <a:lumMod val="75000"/>
                  </a:schemeClr>
                </a:solidFill>
              </a:rPr>
              <a:t>, </a:t>
            </a:r>
            <a:r>
              <a:rPr lang="en-US" sz="2800" b="1" dirty="0">
                <a:solidFill>
                  <a:srgbClr val="FF0000"/>
                </a:solidFill>
              </a:rPr>
              <a:t>place</a:t>
            </a:r>
            <a:r>
              <a:rPr lang="en-US" sz="2800" b="1" dirty="0">
                <a:solidFill>
                  <a:schemeClr val="accent1">
                    <a:lumMod val="75000"/>
                  </a:schemeClr>
                </a:solidFill>
              </a:rPr>
              <a:t> and </a:t>
            </a:r>
            <a:r>
              <a:rPr lang="en-US" sz="2800" b="1" dirty="0">
                <a:solidFill>
                  <a:srgbClr val="FF0000"/>
                </a:solidFill>
              </a:rPr>
              <a:t>person</a:t>
            </a:r>
            <a:r>
              <a:rPr lang="en-US" sz="2800" b="1" dirty="0">
                <a:solidFill>
                  <a:schemeClr val="accent1">
                    <a:lumMod val="75000"/>
                  </a:schemeClr>
                </a:solidFill>
              </a:rPr>
              <a:t>. Getting answer for </a:t>
            </a:r>
            <a:r>
              <a:rPr lang="en-US" sz="2800" b="1" dirty="0">
                <a:solidFill>
                  <a:srgbClr val="00B050"/>
                </a:solidFill>
              </a:rPr>
              <a:t>when</a:t>
            </a:r>
            <a:r>
              <a:rPr lang="en-US" sz="2800" b="1" dirty="0">
                <a:solidFill>
                  <a:schemeClr val="accent1">
                    <a:lumMod val="75000"/>
                  </a:schemeClr>
                </a:solidFill>
              </a:rPr>
              <a:t>, </a:t>
            </a:r>
            <a:r>
              <a:rPr lang="en-US" sz="2800" b="1" dirty="0">
                <a:solidFill>
                  <a:srgbClr val="00B050"/>
                </a:solidFill>
              </a:rPr>
              <a:t>where</a:t>
            </a:r>
            <a:r>
              <a:rPr lang="en-US" sz="2800" b="1" dirty="0">
                <a:solidFill>
                  <a:schemeClr val="accent1">
                    <a:lumMod val="75000"/>
                  </a:schemeClr>
                </a:solidFill>
              </a:rPr>
              <a:t> and </a:t>
            </a:r>
            <a:r>
              <a:rPr lang="en-US" sz="2800" b="1" dirty="0">
                <a:solidFill>
                  <a:srgbClr val="00B050"/>
                </a:solidFill>
              </a:rPr>
              <a:t>who</a:t>
            </a:r>
            <a:r>
              <a:rPr lang="en-US" sz="2800" b="1" dirty="0">
                <a:solidFill>
                  <a:schemeClr val="accent1">
                    <a:lumMod val="75000"/>
                  </a:schemeClr>
                </a:solidFill>
              </a:rPr>
              <a:t> are affected is very important in epidemiology to formulate hypothesis about its causation. Other important aspects are </a:t>
            </a:r>
            <a:r>
              <a:rPr lang="en-US" sz="2800" b="1" dirty="0">
                <a:solidFill>
                  <a:srgbClr val="00B050"/>
                </a:solidFill>
              </a:rPr>
              <a:t>what</a:t>
            </a:r>
            <a:r>
              <a:rPr lang="en-US" sz="2800" b="1" dirty="0">
                <a:solidFill>
                  <a:schemeClr val="accent1">
                    <a:lumMod val="75000"/>
                  </a:schemeClr>
                </a:solidFill>
              </a:rPr>
              <a:t>, </a:t>
            </a:r>
            <a:r>
              <a:rPr lang="en-US" sz="2800" b="1" dirty="0">
                <a:solidFill>
                  <a:srgbClr val="00B050"/>
                </a:solidFill>
              </a:rPr>
              <a:t>why</a:t>
            </a:r>
            <a:r>
              <a:rPr lang="en-US" sz="2800" b="1" dirty="0">
                <a:solidFill>
                  <a:schemeClr val="accent1">
                    <a:lumMod val="75000"/>
                  </a:schemeClr>
                </a:solidFill>
              </a:rPr>
              <a:t> and </a:t>
            </a:r>
            <a:r>
              <a:rPr lang="en-US" sz="2800" b="1" dirty="0">
                <a:solidFill>
                  <a:srgbClr val="00B050"/>
                </a:solidFill>
              </a:rPr>
              <a:t>how</a:t>
            </a:r>
            <a:r>
              <a:rPr lang="en-US" sz="2800" b="1" dirty="0">
                <a:solidFill>
                  <a:schemeClr val="accent1">
                    <a:lumMod val="75000"/>
                  </a:schemeClr>
                </a:solidFill>
              </a:rPr>
              <a:t> of the events. </a:t>
            </a:r>
          </a:p>
          <a:p>
            <a:pPr eaLnBrk="1" hangingPunct="1">
              <a:lnSpc>
                <a:spcPct val="90000"/>
              </a:lnSpc>
              <a:defRPr/>
            </a:pPr>
            <a:endParaRPr lang="en-US" sz="28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CF03547-4262-4919-94D7-E0DAC7C66A6A}" type="datetime1">
              <a:rPr lang="en-US"/>
              <a:pPr>
                <a:defRPr/>
              </a:pPr>
              <a:t>2/4/2016</a:t>
            </a:fld>
            <a:endParaRPr lang="en-US"/>
          </a:p>
        </p:txBody>
      </p:sp>
      <p:sp>
        <p:nvSpPr>
          <p:cNvPr id="5" name="Slide Number Placeholder 5"/>
          <p:cNvSpPr>
            <a:spLocks noGrp="1"/>
          </p:cNvSpPr>
          <p:nvPr>
            <p:ph type="sldNum" sz="quarter" idx="12"/>
          </p:nvPr>
        </p:nvSpPr>
        <p:spPr/>
        <p:txBody>
          <a:bodyPr/>
          <a:lstStyle/>
          <a:p>
            <a:pPr>
              <a:defRPr/>
            </a:pPr>
            <a:fld id="{B9AAF297-4C16-4E54-9DAC-9B02F8C90C73}" type="slidenum">
              <a:rPr lang="en-US" altLang="en-US"/>
              <a:pPr>
                <a:defRPr/>
              </a:pPr>
              <a:t>14</a:t>
            </a:fld>
            <a:endParaRPr lang="en-US" altLang="en-US"/>
          </a:p>
        </p:txBody>
      </p:sp>
      <p:sp>
        <p:nvSpPr>
          <p:cNvPr id="17410" name="Rectangle 2"/>
          <p:cNvSpPr>
            <a:spLocks noGrp="1" noChangeArrowheads="1"/>
          </p:cNvSpPr>
          <p:nvPr>
            <p:ph type="title"/>
          </p:nvPr>
        </p:nvSpPr>
        <p:spPr>
          <a:xfrm>
            <a:off x="228600" y="1524000"/>
            <a:ext cx="7696200" cy="838200"/>
          </a:xfrm>
        </p:spPr>
        <p:txBody>
          <a:bodyPr>
            <a:noAutofit/>
          </a:bodyPr>
          <a:lstStyle/>
          <a:p>
            <a:pPr algn="ctr" eaLnBrk="1" hangingPunct="1">
              <a:defRPr/>
            </a:pPr>
            <a:r>
              <a:rPr lang="en-US" sz="3200" dirty="0">
                <a:ln w="500">
                  <a:noFill/>
                </a:ln>
                <a:solidFill>
                  <a:srgbClr val="00B050"/>
                </a:solidFill>
                <a:latin typeface="+mn-lt"/>
              </a:rPr>
              <a:t>The ultimate aims of epidemiology can be concluded in to two followings </a:t>
            </a:r>
            <a:r>
              <a:rPr lang="en-US" sz="3200" dirty="0" smtClean="0">
                <a:ln w="500">
                  <a:noFill/>
                </a:ln>
                <a:solidFill>
                  <a:srgbClr val="00B050"/>
                </a:solidFill>
                <a:latin typeface="+mn-lt"/>
              </a:rPr>
              <a:t>points</a:t>
            </a:r>
            <a:r>
              <a:rPr lang="en-US" sz="3200" dirty="0">
                <a:solidFill>
                  <a:srgbClr val="FFFF00"/>
                </a:solidFill>
                <a:latin typeface="Garamond" pitchFamily="18" charset="0"/>
              </a:rPr>
              <a:t/>
            </a:r>
            <a:br>
              <a:rPr lang="en-US" sz="3200" dirty="0">
                <a:solidFill>
                  <a:srgbClr val="FFFF00"/>
                </a:solidFill>
                <a:latin typeface="Garamond" pitchFamily="18" charset="0"/>
              </a:rPr>
            </a:br>
            <a:endParaRPr lang="en-US" sz="3200" dirty="0">
              <a:solidFill>
                <a:srgbClr val="FFFF00"/>
              </a:solidFill>
              <a:latin typeface="Garamond" pitchFamily="18" charset="0"/>
            </a:endParaRPr>
          </a:p>
        </p:txBody>
      </p:sp>
      <p:sp>
        <p:nvSpPr>
          <p:cNvPr id="17411" name="Rectangle 3"/>
          <p:cNvSpPr>
            <a:spLocks noGrp="1" noChangeArrowheads="1"/>
          </p:cNvSpPr>
          <p:nvPr>
            <p:ph type="body" idx="1"/>
          </p:nvPr>
        </p:nvSpPr>
        <p:spPr>
          <a:xfrm>
            <a:off x="381000" y="2514600"/>
            <a:ext cx="7239000" cy="3855720"/>
          </a:xfrm>
        </p:spPr>
        <p:txBody>
          <a:bodyPr/>
          <a:lstStyle/>
          <a:p>
            <a:pPr eaLnBrk="1" hangingPunct="1">
              <a:buClr>
                <a:srgbClr val="FF0000"/>
              </a:buClr>
              <a:buFont typeface="Wingdings" pitchFamily="2" charset="2"/>
              <a:buChar char="ü"/>
              <a:defRPr/>
            </a:pPr>
            <a:r>
              <a:rPr lang="en-US" sz="3200" b="1" dirty="0">
                <a:solidFill>
                  <a:schemeClr val="accent1">
                    <a:lumMod val="75000"/>
                  </a:schemeClr>
                </a:solidFill>
              </a:rPr>
              <a:t>To eliminate or reduce the health problem or its consequences </a:t>
            </a:r>
          </a:p>
          <a:p>
            <a:pPr eaLnBrk="1" hangingPunct="1">
              <a:buClr>
                <a:srgbClr val="FF0000"/>
              </a:buClr>
              <a:buFont typeface="Wingdings" pitchFamily="2" charset="2"/>
              <a:buChar char="ü"/>
              <a:defRPr/>
            </a:pPr>
            <a:endParaRPr lang="en-US" sz="3200" b="1" dirty="0">
              <a:solidFill>
                <a:schemeClr val="accent1">
                  <a:lumMod val="75000"/>
                </a:schemeClr>
              </a:solidFill>
            </a:endParaRPr>
          </a:p>
          <a:p>
            <a:pPr eaLnBrk="1" hangingPunct="1">
              <a:buClr>
                <a:srgbClr val="FF0000"/>
              </a:buClr>
              <a:buFont typeface="Wingdings" pitchFamily="2" charset="2"/>
              <a:buChar char="ü"/>
              <a:defRPr/>
            </a:pPr>
            <a:r>
              <a:rPr lang="en-US" sz="3200" b="1" dirty="0">
                <a:solidFill>
                  <a:schemeClr val="accent1">
                    <a:lumMod val="75000"/>
                  </a:schemeClr>
                </a:solidFill>
              </a:rPr>
              <a:t>To promote the health and wellbeing of society as a whole.</a:t>
            </a:r>
          </a:p>
          <a:p>
            <a:pPr eaLnBrk="1" hangingPunct="1">
              <a:buFontTx/>
              <a:buNone/>
              <a:defRPr/>
            </a:pPr>
            <a:endParaRPr lang="en-US" dirty="0">
              <a:latin typeface="Garamond"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46760"/>
          </a:xfrm>
        </p:spPr>
        <p:txBody>
          <a:bodyPr/>
          <a:lstStyle/>
          <a:p>
            <a:pPr>
              <a:defRPr/>
            </a:pPr>
            <a:r>
              <a:rPr lang="en-US" altLang="en-US" sz="4000" dirty="0" smtClean="0">
                <a:ln w="500">
                  <a:noFill/>
                </a:ln>
                <a:solidFill>
                  <a:srgbClr val="26971D"/>
                </a:solidFill>
              </a:rPr>
              <a:t>Study design in Epidemiology</a:t>
            </a:r>
            <a:endParaRPr lang="en-US" dirty="0"/>
          </a:p>
        </p:txBody>
      </p:sp>
      <p:sp>
        <p:nvSpPr>
          <p:cNvPr id="3" name="Content Placeholder 2"/>
          <p:cNvSpPr>
            <a:spLocks noGrp="1"/>
          </p:cNvSpPr>
          <p:nvPr>
            <p:ph idx="1"/>
          </p:nvPr>
        </p:nvSpPr>
        <p:spPr>
          <a:xfrm>
            <a:off x="304800" y="1219200"/>
            <a:ext cx="7543800" cy="5638800"/>
          </a:xfrm>
        </p:spPr>
        <p:txBody>
          <a:bodyPr>
            <a:normAutofit fontScale="77500" lnSpcReduction="20000"/>
          </a:bodyPr>
          <a:lstStyle/>
          <a:p>
            <a:pPr eaLnBrk="1" hangingPunct="1">
              <a:buNone/>
              <a:defRPr/>
            </a:pPr>
            <a:r>
              <a:rPr lang="en-US" sz="3600" b="1" dirty="0">
                <a:solidFill>
                  <a:srgbClr val="FF0000"/>
                </a:solidFill>
              </a:rPr>
              <a:t>Observational Study</a:t>
            </a:r>
            <a:endParaRPr lang="en-US" sz="2800" b="1" dirty="0">
              <a:solidFill>
                <a:srgbClr val="FF0000"/>
              </a:solidFill>
            </a:endParaRPr>
          </a:p>
          <a:p>
            <a:pPr lvl="1" eaLnBrk="1" hangingPunct="1">
              <a:defRPr/>
            </a:pPr>
            <a:r>
              <a:rPr lang="en-US" sz="3100" b="1" dirty="0">
                <a:solidFill>
                  <a:schemeClr val="accent1">
                    <a:lumMod val="75000"/>
                  </a:schemeClr>
                </a:solidFill>
              </a:rPr>
              <a:t>Descriptive studies</a:t>
            </a:r>
          </a:p>
          <a:p>
            <a:pPr lvl="1" eaLnBrk="1" hangingPunct="1">
              <a:defRPr/>
            </a:pPr>
            <a:r>
              <a:rPr lang="en-US" sz="3100" b="1" dirty="0">
                <a:solidFill>
                  <a:schemeClr val="accent1">
                    <a:lumMod val="75000"/>
                  </a:schemeClr>
                </a:solidFill>
              </a:rPr>
              <a:t>Analytical Studies</a:t>
            </a:r>
          </a:p>
          <a:p>
            <a:pPr lvl="2" eaLnBrk="1" hangingPunct="1">
              <a:buFont typeface="Wingdings" pitchFamily="2" charset="2"/>
              <a:buChar char="ü"/>
              <a:defRPr/>
            </a:pPr>
            <a:r>
              <a:rPr lang="en-US" sz="3300" b="1" dirty="0">
                <a:solidFill>
                  <a:schemeClr val="accent1">
                    <a:lumMod val="75000"/>
                  </a:schemeClr>
                </a:solidFill>
              </a:rPr>
              <a:t>Ecological Study: </a:t>
            </a:r>
            <a:r>
              <a:rPr lang="en-US" sz="3300" b="1" dirty="0" smtClean="0">
                <a:solidFill>
                  <a:schemeClr val="accent1">
                    <a:lumMod val="75000"/>
                  </a:schemeClr>
                </a:solidFill>
              </a:rPr>
              <a:t>Correlation Study, </a:t>
            </a:r>
            <a:r>
              <a:rPr lang="en-US" sz="3300" b="1" dirty="0">
                <a:solidFill>
                  <a:schemeClr val="accent1">
                    <a:lumMod val="75000"/>
                  </a:schemeClr>
                </a:solidFill>
              </a:rPr>
              <a:t>unit is a population.</a:t>
            </a:r>
          </a:p>
          <a:p>
            <a:pPr lvl="2" eaLnBrk="1" hangingPunct="1">
              <a:buFont typeface="Wingdings" pitchFamily="2" charset="2"/>
              <a:buChar char="ü"/>
              <a:defRPr/>
            </a:pPr>
            <a:r>
              <a:rPr lang="en-US" sz="3300" b="1" dirty="0">
                <a:solidFill>
                  <a:schemeClr val="accent1">
                    <a:lumMod val="75000"/>
                  </a:schemeClr>
                </a:solidFill>
              </a:rPr>
              <a:t>Cross-Sectional Study: </a:t>
            </a:r>
            <a:r>
              <a:rPr lang="en-US" sz="3300" b="1" dirty="0" smtClean="0">
                <a:solidFill>
                  <a:schemeClr val="accent1">
                    <a:lumMod val="75000"/>
                  </a:schemeClr>
                </a:solidFill>
              </a:rPr>
              <a:t>prevalence Study, </a:t>
            </a:r>
            <a:r>
              <a:rPr lang="en-US" sz="3300" b="1" dirty="0">
                <a:solidFill>
                  <a:schemeClr val="accent1">
                    <a:lumMod val="75000"/>
                  </a:schemeClr>
                </a:solidFill>
              </a:rPr>
              <a:t>Individual is </a:t>
            </a:r>
            <a:r>
              <a:rPr lang="en-US" sz="3300" b="1" dirty="0" smtClean="0">
                <a:solidFill>
                  <a:schemeClr val="accent1">
                    <a:lumMod val="75000"/>
                  </a:schemeClr>
                </a:solidFill>
              </a:rPr>
              <a:t>the </a:t>
            </a:r>
            <a:r>
              <a:rPr lang="en-US" sz="3300" b="1" dirty="0">
                <a:solidFill>
                  <a:schemeClr val="accent1">
                    <a:lumMod val="75000"/>
                  </a:schemeClr>
                </a:solidFill>
              </a:rPr>
              <a:t>unit of study.</a:t>
            </a:r>
          </a:p>
          <a:p>
            <a:pPr lvl="2" eaLnBrk="1" hangingPunct="1">
              <a:buFont typeface="Wingdings" pitchFamily="2" charset="2"/>
              <a:buChar char="ü"/>
              <a:defRPr/>
            </a:pPr>
            <a:r>
              <a:rPr lang="en-US" sz="3300" b="1" dirty="0">
                <a:solidFill>
                  <a:schemeClr val="accent1">
                    <a:lumMod val="75000"/>
                  </a:schemeClr>
                </a:solidFill>
              </a:rPr>
              <a:t>Case-Control Study</a:t>
            </a:r>
            <a:r>
              <a:rPr lang="en-US" sz="3300" b="1" dirty="0" smtClean="0">
                <a:solidFill>
                  <a:schemeClr val="accent1">
                    <a:lumMod val="75000"/>
                  </a:schemeClr>
                </a:solidFill>
              </a:rPr>
              <a:t>: case-reference, </a:t>
            </a:r>
            <a:r>
              <a:rPr lang="en-US" sz="3300" b="1" dirty="0">
                <a:solidFill>
                  <a:schemeClr val="accent1">
                    <a:lumMod val="75000"/>
                  </a:schemeClr>
                </a:solidFill>
              </a:rPr>
              <a:t>with individual is </a:t>
            </a:r>
            <a:r>
              <a:rPr lang="en-US" sz="3300" b="1" dirty="0" smtClean="0">
                <a:solidFill>
                  <a:schemeClr val="accent1">
                    <a:lumMod val="75000"/>
                  </a:schemeClr>
                </a:solidFill>
              </a:rPr>
              <a:t>the </a:t>
            </a:r>
            <a:r>
              <a:rPr lang="en-US" sz="3300" b="1" dirty="0">
                <a:solidFill>
                  <a:schemeClr val="accent1">
                    <a:lumMod val="75000"/>
                  </a:schemeClr>
                </a:solidFill>
              </a:rPr>
              <a:t>unit of study.</a:t>
            </a:r>
          </a:p>
          <a:p>
            <a:pPr lvl="2" eaLnBrk="1" hangingPunct="1">
              <a:buFont typeface="Wingdings" pitchFamily="2" charset="2"/>
              <a:buChar char="ü"/>
              <a:defRPr/>
            </a:pPr>
            <a:r>
              <a:rPr lang="en-US" sz="3300" b="1" dirty="0">
                <a:solidFill>
                  <a:schemeClr val="accent1">
                    <a:lumMod val="75000"/>
                  </a:schemeClr>
                </a:solidFill>
              </a:rPr>
              <a:t>Cohort </a:t>
            </a:r>
            <a:r>
              <a:rPr lang="en-US" sz="3300" b="1" dirty="0" smtClean="0">
                <a:solidFill>
                  <a:schemeClr val="accent1">
                    <a:lumMod val="75000"/>
                  </a:schemeClr>
                </a:solidFill>
              </a:rPr>
              <a:t>study: Follow </a:t>
            </a:r>
            <a:r>
              <a:rPr lang="en-US" sz="3300" b="1" dirty="0">
                <a:solidFill>
                  <a:schemeClr val="accent1">
                    <a:lumMod val="75000"/>
                  </a:schemeClr>
                </a:solidFill>
              </a:rPr>
              <a:t>up </a:t>
            </a:r>
            <a:r>
              <a:rPr lang="en-US" sz="3300" b="1" dirty="0" smtClean="0">
                <a:solidFill>
                  <a:schemeClr val="accent1">
                    <a:lumMod val="75000"/>
                  </a:schemeClr>
                </a:solidFill>
              </a:rPr>
              <a:t>study, </a:t>
            </a:r>
            <a:r>
              <a:rPr lang="en-US" sz="3300" b="1" dirty="0">
                <a:solidFill>
                  <a:schemeClr val="accent1">
                    <a:lumMod val="75000"/>
                  </a:schemeClr>
                </a:solidFill>
              </a:rPr>
              <a:t>with individual is </a:t>
            </a:r>
            <a:r>
              <a:rPr lang="en-US" sz="3300" b="1" dirty="0" smtClean="0">
                <a:solidFill>
                  <a:schemeClr val="accent1">
                    <a:lumMod val="75000"/>
                  </a:schemeClr>
                </a:solidFill>
              </a:rPr>
              <a:t>the </a:t>
            </a:r>
            <a:r>
              <a:rPr lang="en-US" sz="3300" b="1" dirty="0">
                <a:solidFill>
                  <a:schemeClr val="accent1">
                    <a:lumMod val="75000"/>
                  </a:schemeClr>
                </a:solidFill>
              </a:rPr>
              <a:t>unit of study</a:t>
            </a:r>
            <a:r>
              <a:rPr lang="en-US" sz="3300" b="1" dirty="0" smtClean="0">
                <a:solidFill>
                  <a:schemeClr val="accent1">
                    <a:lumMod val="75000"/>
                  </a:schemeClr>
                </a:solidFill>
              </a:rPr>
              <a:t>.</a:t>
            </a:r>
            <a:endParaRPr lang="en-US" sz="3800" b="1" dirty="0">
              <a:solidFill>
                <a:schemeClr val="accent1">
                  <a:lumMod val="75000"/>
                </a:schemeClr>
              </a:solidFill>
            </a:endParaRPr>
          </a:p>
          <a:p>
            <a:pPr eaLnBrk="1" hangingPunct="1">
              <a:buNone/>
              <a:defRPr/>
            </a:pPr>
            <a:r>
              <a:rPr lang="en-US" sz="3600" b="1" dirty="0">
                <a:solidFill>
                  <a:srgbClr val="FF0000"/>
                </a:solidFill>
              </a:rPr>
              <a:t>Experimental Studies</a:t>
            </a:r>
          </a:p>
          <a:p>
            <a:pPr lvl="1" eaLnBrk="1" hangingPunct="1">
              <a:defRPr/>
            </a:pPr>
            <a:r>
              <a:rPr lang="en-US" sz="3100" b="1" dirty="0">
                <a:solidFill>
                  <a:schemeClr val="accent1">
                    <a:lumMod val="75000"/>
                  </a:schemeClr>
                </a:solidFill>
              </a:rPr>
              <a:t>Randomized Control Trials</a:t>
            </a:r>
          </a:p>
          <a:p>
            <a:pPr lvl="1" eaLnBrk="1" hangingPunct="1">
              <a:defRPr/>
            </a:pPr>
            <a:r>
              <a:rPr lang="en-US" sz="3100" b="1" dirty="0">
                <a:solidFill>
                  <a:schemeClr val="accent1">
                    <a:lumMod val="75000"/>
                  </a:schemeClr>
                </a:solidFill>
              </a:rPr>
              <a:t>Field Trials</a:t>
            </a:r>
          </a:p>
          <a:p>
            <a:pPr lvl="1" eaLnBrk="1" hangingPunct="1">
              <a:defRPr/>
            </a:pPr>
            <a:r>
              <a:rPr lang="en-US" sz="3100" b="1" dirty="0">
                <a:solidFill>
                  <a:schemeClr val="accent1">
                    <a:lumMod val="75000"/>
                  </a:schemeClr>
                </a:solidFill>
              </a:rPr>
              <a:t>Community Trials</a:t>
            </a:r>
          </a:p>
          <a:p>
            <a:pPr eaLnBrk="1" hangingPunct="1">
              <a:buFontTx/>
              <a:buNone/>
              <a:defRPr/>
            </a:pPr>
            <a:endParaRPr lang="en-US" sz="3200" b="1"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B29C1E60-37DE-48DD-8D59-5CD4337E4A9D}" type="slidenum">
              <a:rPr lang="en-US" altLang="en-US"/>
              <a:pPr>
                <a:defRPr/>
              </a:pPr>
              <a:t>15</a:t>
            </a:fld>
            <a:endParaRPr lang="en-US"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altLang="en-US" sz="4000" dirty="0" smtClean="0">
                <a:ln w="500">
                  <a:noFill/>
                </a:ln>
                <a:solidFill>
                  <a:srgbClr val="00B050"/>
                </a:solidFill>
              </a:rPr>
              <a:t>The Five Ws of Epidemiologic Studies</a:t>
            </a:r>
          </a:p>
        </p:txBody>
      </p:sp>
      <p:pic>
        <p:nvPicPr>
          <p:cNvPr id="21507" name="Picture 4"/>
          <p:cNvPicPr>
            <a:picLocks noGrp="1" noChangeAspect="1" noChangeArrowheads="1"/>
          </p:cNvPicPr>
          <p:nvPr>
            <p:ph type="body" idx="1"/>
          </p:nvPr>
        </p:nvPicPr>
        <p:blipFill>
          <a:blip r:embed="rId3"/>
          <a:srcRect/>
          <a:stretch>
            <a:fillRect/>
          </a:stretch>
        </p:blipFill>
        <p:spPr>
          <a:xfrm>
            <a:off x="1752600" y="1828800"/>
            <a:ext cx="5487988" cy="50292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a:ln>
            <a:miter lim="800000"/>
            <a:headEnd/>
            <a:tailEnd/>
          </a:ln>
        </p:spPr>
        <p:txBody>
          <a:bodyPr/>
          <a:lstStyle/>
          <a:p>
            <a:fld id="{9B887DEA-09D5-41AC-A059-85F6D106CFF1}" type="slidenum">
              <a:rPr lang="en-US" altLang="en-US"/>
              <a:pPr/>
              <a:t>17</a:t>
            </a:fld>
            <a:endParaRPr lang="en-US" altLang="en-US"/>
          </a:p>
        </p:txBody>
      </p:sp>
      <p:sp>
        <p:nvSpPr>
          <p:cNvPr id="15364" name="Rectangle 2"/>
          <p:cNvSpPr>
            <a:spLocks noGrp="1" noChangeArrowheads="1"/>
          </p:cNvSpPr>
          <p:nvPr>
            <p:ph type="title"/>
          </p:nvPr>
        </p:nvSpPr>
        <p:spPr>
          <a:xfrm>
            <a:off x="685800" y="609600"/>
            <a:ext cx="7772400" cy="609600"/>
          </a:xfrm>
        </p:spPr>
        <p:txBody>
          <a:bodyPr/>
          <a:lstStyle/>
          <a:p>
            <a:pPr eaLnBrk="1" hangingPunct="1"/>
            <a:r>
              <a:rPr lang="en-US" altLang="en-US" sz="3200" b="1" dirty="0" smtClean="0">
                <a:ln w="500">
                  <a:noFill/>
                </a:ln>
                <a:solidFill>
                  <a:srgbClr val="26971D"/>
                </a:solidFill>
              </a:rPr>
              <a:t>History of Epidemiology</a:t>
            </a:r>
          </a:p>
        </p:txBody>
      </p:sp>
      <p:sp>
        <p:nvSpPr>
          <p:cNvPr id="15365" name="Rectangle 3"/>
          <p:cNvSpPr>
            <a:spLocks noGrp="1" noChangeArrowheads="1"/>
          </p:cNvSpPr>
          <p:nvPr>
            <p:ph type="body" idx="1"/>
          </p:nvPr>
        </p:nvSpPr>
        <p:spPr>
          <a:xfrm>
            <a:off x="609600" y="1600200"/>
            <a:ext cx="7620000" cy="4724400"/>
          </a:xfrm>
        </p:spPr>
        <p:txBody>
          <a:bodyPr>
            <a:normAutofit/>
          </a:bodyPr>
          <a:lstStyle/>
          <a:p>
            <a:pPr marL="609600" indent="-609600" eaLnBrk="1" hangingPunct="1">
              <a:buFontTx/>
              <a:buNone/>
            </a:pPr>
            <a:r>
              <a:rPr lang="en-US" altLang="en-US" sz="3200" b="1" dirty="0" smtClean="0">
                <a:solidFill>
                  <a:srgbClr val="EB75D2"/>
                </a:solidFill>
              </a:rPr>
              <a:t>Seven land marks in the history of Epidemiology:</a:t>
            </a:r>
            <a:endParaRPr lang="en-US" altLang="en-US" sz="2800" dirty="0" smtClean="0"/>
          </a:p>
          <a:p>
            <a:pPr marL="609600" indent="-609600" eaLnBrk="1" hangingPunct="1">
              <a:buNone/>
            </a:pPr>
            <a:r>
              <a:rPr lang="en-US" altLang="en-US" sz="3200" b="1" dirty="0" smtClean="0">
                <a:solidFill>
                  <a:schemeClr val="accent1">
                    <a:lumMod val="75000"/>
                  </a:schemeClr>
                </a:solidFill>
              </a:rPr>
              <a:t>1)  Hippocrates  (460BC): Environment &amp; human behaviors affects health</a:t>
            </a:r>
          </a:p>
          <a:p>
            <a:pPr marL="609600" indent="-609600" eaLnBrk="1" hangingPunct="1">
              <a:buNone/>
            </a:pPr>
            <a:r>
              <a:rPr lang="en-US" altLang="en-US" sz="3200" b="1" dirty="0" smtClean="0">
                <a:solidFill>
                  <a:schemeClr val="accent1">
                    <a:lumMod val="75000"/>
                  </a:schemeClr>
                </a:solidFill>
              </a:rPr>
              <a:t>2)  John </a:t>
            </a:r>
            <a:r>
              <a:rPr lang="en-US" altLang="en-US" sz="3200" b="1" dirty="0" err="1" smtClean="0">
                <a:solidFill>
                  <a:schemeClr val="accent1">
                    <a:lumMod val="75000"/>
                  </a:schemeClr>
                </a:solidFill>
              </a:rPr>
              <a:t>Graunt</a:t>
            </a:r>
            <a:r>
              <a:rPr lang="en-US" altLang="en-US" sz="3200" b="1" dirty="0" smtClean="0">
                <a:solidFill>
                  <a:schemeClr val="accent1">
                    <a:lumMod val="75000"/>
                  </a:schemeClr>
                </a:solidFill>
              </a:rPr>
              <a:t>  (1662): Quantified births, deaths and diseases.</a:t>
            </a:r>
          </a:p>
          <a:p>
            <a:pPr marL="609600" indent="-609600" eaLnBrk="1" hangingPunct="1">
              <a:buNone/>
            </a:pPr>
            <a:r>
              <a:rPr lang="en-US" altLang="en-US" sz="3200" b="1" dirty="0" smtClean="0">
                <a:solidFill>
                  <a:schemeClr val="accent1">
                    <a:lumMod val="75000"/>
                  </a:schemeClr>
                </a:solidFill>
              </a:rPr>
              <a:t>3)  Lind  (1747): Scurvy could be treated with fresh fruit</a:t>
            </a:r>
          </a:p>
          <a:p>
            <a:pPr marL="609600" indent="-609600" eaLnBrk="1" hangingPunct="1">
              <a:buFontTx/>
              <a:buAutoNum type="arabicPeriod"/>
            </a:pPr>
            <a:endParaRPr lang="en-US" altLang="en-US" sz="28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a:ln>
            <a:miter lim="800000"/>
            <a:headEnd/>
            <a:tailEnd/>
          </a:ln>
        </p:spPr>
        <p:txBody>
          <a:bodyPr/>
          <a:lstStyle/>
          <a:p>
            <a:fld id="{1DB31843-B781-4253-8350-9F3E227A8BC2}" type="slidenum">
              <a:rPr lang="en-US" altLang="en-US"/>
              <a:pPr/>
              <a:t>18</a:t>
            </a:fld>
            <a:endParaRPr lang="en-US" altLang="en-US"/>
          </a:p>
        </p:txBody>
      </p:sp>
      <p:sp>
        <p:nvSpPr>
          <p:cNvPr id="16388" name="Rectangle 2"/>
          <p:cNvSpPr>
            <a:spLocks noGrp="1" noChangeArrowheads="1"/>
          </p:cNvSpPr>
          <p:nvPr>
            <p:ph type="title"/>
          </p:nvPr>
        </p:nvSpPr>
        <p:spPr>
          <a:xfrm>
            <a:off x="685800" y="381000"/>
            <a:ext cx="7772400" cy="762000"/>
          </a:xfrm>
        </p:spPr>
        <p:txBody>
          <a:bodyPr/>
          <a:lstStyle/>
          <a:p>
            <a:pPr eaLnBrk="1" hangingPunct="1"/>
            <a:r>
              <a:rPr lang="en-US" altLang="en-US" sz="3200" b="1" dirty="0" smtClean="0">
                <a:ln w="500">
                  <a:noFill/>
                </a:ln>
                <a:solidFill>
                  <a:srgbClr val="00B050"/>
                </a:solidFill>
              </a:rPr>
              <a:t>History…</a:t>
            </a:r>
          </a:p>
        </p:txBody>
      </p:sp>
      <p:sp>
        <p:nvSpPr>
          <p:cNvPr id="16389" name="Rectangle 3"/>
          <p:cNvSpPr>
            <a:spLocks noGrp="1" noChangeArrowheads="1"/>
          </p:cNvSpPr>
          <p:nvPr>
            <p:ph type="body" idx="1"/>
          </p:nvPr>
        </p:nvSpPr>
        <p:spPr>
          <a:xfrm>
            <a:off x="609600" y="1752600"/>
            <a:ext cx="7315200" cy="4876800"/>
          </a:xfrm>
        </p:spPr>
        <p:txBody>
          <a:bodyPr/>
          <a:lstStyle/>
          <a:p>
            <a:pPr marL="514350" indent="-514350" eaLnBrk="1" hangingPunct="1">
              <a:buNone/>
            </a:pPr>
            <a:r>
              <a:rPr lang="en-US" altLang="en-US" sz="3200" b="1" dirty="0" smtClean="0">
                <a:solidFill>
                  <a:schemeClr val="accent1">
                    <a:lumMod val="75000"/>
                  </a:schemeClr>
                </a:solidFill>
              </a:rPr>
              <a:t>4)  William Farr (1839): Established application of vital statistics for the evaluation of health problems</a:t>
            </a:r>
          </a:p>
          <a:p>
            <a:pPr eaLnBrk="1" hangingPunct="1">
              <a:buFontTx/>
              <a:buNone/>
            </a:pPr>
            <a:r>
              <a:rPr lang="en-US" altLang="en-US" sz="3200" b="1" dirty="0" smtClean="0">
                <a:solidFill>
                  <a:schemeClr val="accent1">
                    <a:lumMod val="75000"/>
                  </a:schemeClr>
                </a:solidFill>
              </a:rPr>
              <a:t>5)  John Snow (1854): tested a hypothesis on the origin of epidemic of cholera</a:t>
            </a:r>
          </a:p>
          <a:p>
            <a:pPr eaLnBrk="1" hangingPunct="1">
              <a:buFontTx/>
              <a:buNone/>
            </a:pPr>
            <a:r>
              <a:rPr lang="en-US" altLang="en-US" sz="3200" b="1" dirty="0" smtClean="0">
                <a:solidFill>
                  <a:schemeClr val="accent1">
                    <a:lumMod val="75000"/>
                  </a:schemeClr>
                </a:solidFill>
              </a:rPr>
              <a:t>6)  Alexander Louis (1872): Systematized application of numerical thinking (quantitative reasoning)</a:t>
            </a:r>
          </a:p>
          <a:p>
            <a:pPr eaLnBrk="1" hangingPunct="1">
              <a:buFontTx/>
              <a:buNone/>
            </a:pPr>
            <a:endParaRPr lang="en-US" altLang="en-US" sz="3200"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a:ln>
            <a:miter lim="800000"/>
            <a:headEnd/>
            <a:tailEnd/>
          </a:ln>
        </p:spPr>
        <p:txBody>
          <a:bodyPr/>
          <a:lstStyle/>
          <a:p>
            <a:fld id="{ACA3F128-6FB8-4E68-989F-AE33A69BC9A8}" type="slidenum">
              <a:rPr lang="en-US" altLang="en-US"/>
              <a:pPr/>
              <a:t>19</a:t>
            </a:fld>
            <a:endParaRPr lang="en-US" altLang="en-US"/>
          </a:p>
        </p:txBody>
      </p:sp>
      <p:sp>
        <p:nvSpPr>
          <p:cNvPr id="17412" name="Rectangle 2"/>
          <p:cNvSpPr>
            <a:spLocks noGrp="1" noChangeArrowheads="1"/>
          </p:cNvSpPr>
          <p:nvPr>
            <p:ph type="title"/>
          </p:nvPr>
        </p:nvSpPr>
        <p:spPr>
          <a:xfrm>
            <a:off x="457200" y="457200"/>
            <a:ext cx="7239000" cy="685800"/>
          </a:xfrm>
        </p:spPr>
        <p:txBody>
          <a:bodyPr/>
          <a:lstStyle/>
          <a:p>
            <a:pPr eaLnBrk="1" hangingPunct="1"/>
            <a:r>
              <a:rPr lang="en-US" altLang="en-US" sz="3200" b="1" dirty="0" smtClean="0">
                <a:ln w="500">
                  <a:noFill/>
                </a:ln>
                <a:solidFill>
                  <a:srgbClr val="00B050"/>
                </a:solidFill>
              </a:rPr>
              <a:t>History…</a:t>
            </a:r>
          </a:p>
        </p:txBody>
      </p:sp>
      <p:sp>
        <p:nvSpPr>
          <p:cNvPr id="17413" name="Rectangle 3"/>
          <p:cNvSpPr>
            <a:spLocks noGrp="1" noChangeArrowheads="1"/>
          </p:cNvSpPr>
          <p:nvPr>
            <p:ph type="body" idx="1"/>
          </p:nvPr>
        </p:nvSpPr>
        <p:spPr>
          <a:xfrm>
            <a:off x="381000" y="1981200"/>
            <a:ext cx="7543800" cy="4419600"/>
          </a:xfrm>
        </p:spPr>
        <p:txBody>
          <a:bodyPr>
            <a:normAutofit/>
          </a:bodyPr>
          <a:lstStyle/>
          <a:p>
            <a:pPr eaLnBrk="1" hangingPunct="1">
              <a:buFontTx/>
              <a:buNone/>
            </a:pPr>
            <a:r>
              <a:rPr lang="en-US" altLang="en-US" sz="3200" b="1" dirty="0" smtClean="0">
                <a:solidFill>
                  <a:schemeClr val="accent1">
                    <a:lumMod val="75000"/>
                  </a:schemeClr>
                </a:solidFill>
              </a:rPr>
              <a:t>7) Bradford Hill (1937): Suggested criteria for establishing causation </a:t>
            </a:r>
          </a:p>
          <a:p>
            <a:pPr eaLnBrk="1" hangingPunct="1">
              <a:buFontTx/>
              <a:buNone/>
            </a:pPr>
            <a:endParaRPr lang="en-US" altLang="en-US" sz="3200" b="1" dirty="0" smtClean="0">
              <a:solidFill>
                <a:schemeClr val="accent1">
                  <a:lumMod val="75000"/>
                </a:schemeClr>
              </a:solidFill>
            </a:endParaRPr>
          </a:p>
          <a:p>
            <a:pPr eaLnBrk="1" hangingPunct="1">
              <a:buFont typeface="Wingdings" pitchFamily="2" charset="2"/>
              <a:buChar char="ü"/>
            </a:pPr>
            <a:r>
              <a:rPr lang="en-US" altLang="en-US" sz="3200" b="1" dirty="0" smtClean="0">
                <a:solidFill>
                  <a:schemeClr val="accent1">
                    <a:lumMod val="75000"/>
                  </a:schemeClr>
                </a:solidFill>
              </a:rPr>
              <a:t>  Epidemiological thought emerged in 460 BC</a:t>
            </a:r>
          </a:p>
          <a:p>
            <a:pPr eaLnBrk="1" hangingPunct="1">
              <a:buFont typeface="Wingdings" pitchFamily="2" charset="2"/>
              <a:buChar char="ü"/>
            </a:pPr>
            <a:endParaRPr lang="en-US" altLang="en-US" sz="1400" b="1" dirty="0" smtClean="0">
              <a:solidFill>
                <a:schemeClr val="accent1">
                  <a:lumMod val="75000"/>
                </a:schemeClr>
              </a:solidFill>
            </a:endParaRPr>
          </a:p>
          <a:p>
            <a:pPr eaLnBrk="1" hangingPunct="1">
              <a:buFont typeface="Wingdings" pitchFamily="2" charset="2"/>
              <a:buChar char="ü"/>
            </a:pPr>
            <a:r>
              <a:rPr lang="en-US" altLang="en-US" sz="3200" b="1" dirty="0" smtClean="0">
                <a:solidFill>
                  <a:schemeClr val="accent1">
                    <a:lumMod val="75000"/>
                  </a:schemeClr>
                </a:solidFill>
              </a:rPr>
              <a:t>  Epidemiology flourished as a discipline in 1940s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ln>
            <a:miter lim="800000"/>
            <a:headEnd/>
            <a:tailEnd/>
          </a:ln>
        </p:spPr>
        <p:txBody>
          <a:bodyPr/>
          <a:lstStyle/>
          <a:p>
            <a:fld id="{92977CB3-F586-46A7-A2AD-B130F8CFEE61}" type="slidenum">
              <a:rPr lang="en-US" altLang="en-US"/>
              <a:pPr/>
              <a:t>2</a:t>
            </a:fld>
            <a:endParaRPr lang="en-US" altLang="en-US"/>
          </a:p>
        </p:txBody>
      </p:sp>
      <p:sp>
        <p:nvSpPr>
          <p:cNvPr id="6148" name="Rectangle 2"/>
          <p:cNvSpPr>
            <a:spLocks noGrp="1" noChangeArrowheads="1"/>
          </p:cNvSpPr>
          <p:nvPr>
            <p:ph type="title"/>
          </p:nvPr>
        </p:nvSpPr>
        <p:spPr>
          <a:xfrm>
            <a:off x="533400" y="381000"/>
            <a:ext cx="7162800" cy="762000"/>
          </a:xfrm>
        </p:spPr>
        <p:txBody>
          <a:bodyPr>
            <a:normAutofit/>
          </a:bodyPr>
          <a:lstStyle/>
          <a:p>
            <a:pPr eaLnBrk="1" hangingPunct="1"/>
            <a:r>
              <a:rPr lang="en-US" altLang="en-US" sz="4400" dirty="0" smtClean="0">
                <a:ln w="500">
                  <a:noFill/>
                </a:ln>
                <a:solidFill>
                  <a:srgbClr val="00B050"/>
                </a:solidFill>
              </a:rPr>
              <a:t>Definitions…</a:t>
            </a:r>
          </a:p>
        </p:txBody>
      </p:sp>
      <p:sp>
        <p:nvSpPr>
          <p:cNvPr id="6149" name="Rectangle 3"/>
          <p:cNvSpPr>
            <a:spLocks noGrp="1" noChangeArrowheads="1"/>
          </p:cNvSpPr>
          <p:nvPr>
            <p:ph type="body" idx="1"/>
          </p:nvPr>
        </p:nvSpPr>
        <p:spPr>
          <a:xfrm>
            <a:off x="457200" y="1752600"/>
            <a:ext cx="7239000" cy="4626936"/>
          </a:xfrm>
        </p:spPr>
        <p:txBody>
          <a:bodyPr>
            <a:normAutofit lnSpcReduction="10000"/>
          </a:bodyPr>
          <a:lstStyle/>
          <a:p>
            <a:pPr marL="0" indent="0" eaLnBrk="1" hangingPunct="1">
              <a:lnSpc>
                <a:spcPct val="90000"/>
              </a:lnSpc>
              <a:buFontTx/>
              <a:buNone/>
            </a:pPr>
            <a:r>
              <a:rPr lang="en-US" altLang="en-US" sz="3600" b="1" dirty="0" smtClean="0">
                <a:solidFill>
                  <a:srgbClr val="EB75D2"/>
                </a:solidFill>
              </a:rPr>
              <a:t>Public health</a:t>
            </a:r>
            <a:endParaRPr lang="en-US" altLang="en-US" sz="2800" b="1" dirty="0" smtClean="0">
              <a:solidFill>
                <a:srgbClr val="EB75D2"/>
              </a:solidFill>
            </a:endParaRPr>
          </a:p>
          <a:p>
            <a:pPr marL="0" indent="0" algn="just" eaLnBrk="1" hangingPunct="1">
              <a:lnSpc>
                <a:spcPct val="90000"/>
              </a:lnSpc>
              <a:buFontTx/>
              <a:buNone/>
            </a:pPr>
            <a:r>
              <a:rPr lang="en-US" altLang="en-US" sz="3200" b="1" dirty="0" smtClean="0">
                <a:solidFill>
                  <a:schemeClr val="accent1">
                    <a:lumMod val="75000"/>
                  </a:schemeClr>
                </a:solidFill>
              </a:rPr>
              <a:t>The science &amp; art of </a:t>
            </a:r>
          </a:p>
          <a:p>
            <a:pPr marL="0" indent="0" algn="just" eaLnBrk="1" hangingPunct="1">
              <a:lnSpc>
                <a:spcPct val="90000"/>
              </a:lnSpc>
              <a:buFontTx/>
              <a:buNone/>
            </a:pPr>
            <a:r>
              <a:rPr lang="en-US" altLang="en-US" sz="3200" b="1" dirty="0" smtClean="0">
                <a:solidFill>
                  <a:schemeClr val="accent1">
                    <a:lumMod val="75000"/>
                  </a:schemeClr>
                </a:solidFill>
              </a:rPr>
              <a:t>                  </a:t>
            </a:r>
            <a:r>
              <a:rPr lang="en-US" altLang="en-US" sz="3600" b="1" dirty="0" smtClean="0">
                <a:solidFill>
                  <a:schemeClr val="accent1">
                    <a:lumMod val="75000"/>
                  </a:schemeClr>
                </a:solidFill>
              </a:rPr>
              <a:t>P</a:t>
            </a:r>
            <a:r>
              <a:rPr lang="en-US" altLang="en-US" sz="3200" b="1" dirty="0" smtClean="0">
                <a:solidFill>
                  <a:schemeClr val="accent1">
                    <a:lumMod val="75000"/>
                  </a:schemeClr>
                </a:solidFill>
              </a:rPr>
              <a:t>reventing disease, </a:t>
            </a:r>
          </a:p>
          <a:p>
            <a:pPr marL="0" indent="0" algn="just" eaLnBrk="1" hangingPunct="1">
              <a:lnSpc>
                <a:spcPct val="90000"/>
              </a:lnSpc>
              <a:buFontTx/>
              <a:buNone/>
            </a:pPr>
            <a:r>
              <a:rPr lang="en-US" altLang="en-US" sz="3200" b="1" dirty="0" smtClean="0">
                <a:solidFill>
                  <a:schemeClr val="accent1">
                    <a:lumMod val="75000"/>
                  </a:schemeClr>
                </a:solidFill>
              </a:rPr>
              <a:t>                  prolonging life, </a:t>
            </a:r>
          </a:p>
          <a:p>
            <a:pPr marL="0" indent="0" algn="just" eaLnBrk="1" hangingPunct="1">
              <a:lnSpc>
                <a:spcPct val="90000"/>
              </a:lnSpc>
              <a:buFontTx/>
              <a:buNone/>
            </a:pPr>
            <a:r>
              <a:rPr lang="en-US" altLang="en-US" sz="3200" b="1" dirty="0" smtClean="0">
                <a:solidFill>
                  <a:schemeClr val="accent1">
                    <a:lumMod val="75000"/>
                  </a:schemeClr>
                </a:solidFill>
              </a:rPr>
              <a:t>                  promoting health &amp; efficiency </a:t>
            </a:r>
          </a:p>
          <a:p>
            <a:pPr marL="0" indent="0" algn="just" eaLnBrk="1" hangingPunct="1">
              <a:lnSpc>
                <a:spcPct val="90000"/>
              </a:lnSpc>
              <a:buFontTx/>
              <a:buNone/>
            </a:pPr>
            <a:r>
              <a:rPr lang="en-US" altLang="en-US" sz="3600" b="1" dirty="0" smtClean="0">
                <a:solidFill>
                  <a:schemeClr val="accent1">
                    <a:lumMod val="75000"/>
                  </a:schemeClr>
                </a:solidFill>
              </a:rPr>
              <a:t>                </a:t>
            </a:r>
            <a:r>
              <a:rPr lang="en-US" altLang="en-US" sz="3200" b="1" dirty="0" smtClean="0">
                <a:solidFill>
                  <a:schemeClr val="accent1">
                    <a:lumMod val="75000"/>
                  </a:schemeClr>
                </a:solidFill>
              </a:rPr>
              <a:t>through organized community        	        effort </a:t>
            </a:r>
            <a:endParaRPr lang="en-US" altLang="en-US" sz="3600" b="1" dirty="0" smtClean="0">
              <a:solidFill>
                <a:schemeClr val="accent1">
                  <a:lumMod val="75000"/>
                </a:schemeClr>
              </a:solidFill>
            </a:endParaRPr>
          </a:p>
          <a:p>
            <a:pPr marL="0" indent="0" algn="just" eaLnBrk="1" hangingPunct="1">
              <a:lnSpc>
                <a:spcPct val="90000"/>
              </a:lnSpc>
              <a:buFontTx/>
              <a:buNone/>
            </a:pPr>
            <a:endParaRPr lang="en-US" altLang="en-US" sz="2800" b="1" dirty="0" smtClean="0">
              <a:solidFill>
                <a:schemeClr val="accent1">
                  <a:lumMod val="75000"/>
                </a:schemeClr>
              </a:solidFill>
            </a:endParaRPr>
          </a:p>
          <a:p>
            <a:pPr marL="0" indent="0" algn="just" eaLnBrk="1" hangingPunct="1">
              <a:lnSpc>
                <a:spcPct val="90000"/>
              </a:lnSpc>
              <a:buFontTx/>
              <a:buNone/>
            </a:pPr>
            <a:r>
              <a:rPr lang="en-US" altLang="en-US" sz="2800" b="1" dirty="0" smtClean="0">
                <a:solidFill>
                  <a:schemeClr val="accent1">
                    <a:lumMod val="75000"/>
                  </a:schemeClr>
                </a:solidFill>
              </a:rPr>
              <a:t>                  (Winslow, 1920)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D8C4B82-CC13-4745-B6E5-035B38AE7221}" type="slidenum">
              <a:rPr lang="en-US" altLang="en-US"/>
              <a:pPr>
                <a:defRPr/>
              </a:pPr>
              <a:t>20</a:t>
            </a:fld>
            <a:endParaRPr lang="en-US" altLang="en-US"/>
          </a:p>
        </p:txBody>
      </p:sp>
      <p:sp>
        <p:nvSpPr>
          <p:cNvPr id="26626" name="Rectangle 2"/>
          <p:cNvSpPr>
            <a:spLocks noGrp="1" noChangeArrowheads="1"/>
          </p:cNvSpPr>
          <p:nvPr>
            <p:ph type="title"/>
          </p:nvPr>
        </p:nvSpPr>
        <p:spPr>
          <a:xfrm>
            <a:off x="457200" y="320040"/>
            <a:ext cx="7239000" cy="670560"/>
          </a:xfrm>
        </p:spPr>
        <p:txBody>
          <a:bodyPr/>
          <a:lstStyle/>
          <a:p>
            <a:pPr eaLnBrk="1" hangingPunct="1">
              <a:defRPr/>
            </a:pPr>
            <a:r>
              <a:rPr lang="en-US" b="1" dirty="0">
                <a:ln w="500">
                  <a:noFill/>
                </a:ln>
                <a:solidFill>
                  <a:srgbClr val="EB75D2"/>
                </a:solidFill>
                <a:latin typeface="+mn-lt"/>
              </a:rPr>
              <a:t>History of epidemiology</a:t>
            </a:r>
          </a:p>
        </p:txBody>
      </p:sp>
      <p:sp>
        <p:nvSpPr>
          <p:cNvPr id="26627" name="Rectangle 3"/>
          <p:cNvSpPr>
            <a:spLocks noGrp="1" noChangeArrowheads="1"/>
          </p:cNvSpPr>
          <p:nvPr>
            <p:ph type="body" idx="1"/>
          </p:nvPr>
        </p:nvSpPr>
        <p:spPr>
          <a:xfrm>
            <a:off x="304800" y="1143000"/>
            <a:ext cx="7848600" cy="5715000"/>
          </a:xfrm>
        </p:spPr>
        <p:txBody>
          <a:bodyPr>
            <a:noAutofit/>
          </a:bodyPr>
          <a:lstStyle/>
          <a:p>
            <a:pPr eaLnBrk="1" hangingPunct="1">
              <a:lnSpc>
                <a:spcPct val="80000"/>
              </a:lnSpc>
              <a:buNone/>
              <a:defRPr/>
            </a:pPr>
            <a:r>
              <a:rPr lang="en-US" sz="2700" dirty="0" smtClean="0">
                <a:solidFill>
                  <a:schemeClr val="accent1">
                    <a:lumMod val="75000"/>
                  </a:schemeClr>
                </a:solidFill>
              </a:rPr>
              <a:t>John </a:t>
            </a:r>
            <a:r>
              <a:rPr lang="en-US" sz="2700" dirty="0">
                <a:solidFill>
                  <a:schemeClr val="accent1">
                    <a:lumMod val="75000"/>
                  </a:schemeClr>
                </a:solidFill>
              </a:rPr>
              <a:t>Snow was conducting </a:t>
            </a:r>
            <a:r>
              <a:rPr lang="en-US" sz="2700" dirty="0" smtClean="0">
                <a:solidFill>
                  <a:schemeClr val="accent1">
                    <a:lumMod val="75000"/>
                  </a:schemeClr>
                </a:solidFill>
              </a:rPr>
              <a:t>a </a:t>
            </a:r>
            <a:r>
              <a:rPr lang="en-US" sz="2700" dirty="0">
                <a:solidFill>
                  <a:schemeClr val="accent1">
                    <a:lumMod val="75000"/>
                  </a:schemeClr>
                </a:solidFill>
              </a:rPr>
              <a:t>series of investigations in London that later earned him the title father of field epidemiology. Snow conducted his classical study in 1854 when an epidemic of cholera developed in the golden square of London. During the time of microscope development, snow conducted studies of cholera outbreak both to discover the causes of diseases and prevent its recurrences. </a:t>
            </a:r>
          </a:p>
          <a:p>
            <a:pPr eaLnBrk="1" hangingPunct="1">
              <a:lnSpc>
                <a:spcPct val="80000"/>
              </a:lnSpc>
              <a:buFontTx/>
              <a:buNone/>
              <a:defRPr/>
            </a:pPr>
            <a:endParaRPr lang="en-US" sz="2700" dirty="0">
              <a:solidFill>
                <a:schemeClr val="accent1">
                  <a:lumMod val="75000"/>
                </a:schemeClr>
              </a:solidFill>
            </a:endParaRPr>
          </a:p>
          <a:p>
            <a:pPr eaLnBrk="1" hangingPunct="1">
              <a:lnSpc>
                <a:spcPct val="80000"/>
              </a:lnSpc>
              <a:buNone/>
              <a:defRPr/>
            </a:pPr>
            <a:r>
              <a:rPr lang="en-US" sz="2700" dirty="0">
                <a:solidFill>
                  <a:schemeClr val="accent1">
                    <a:lumMod val="75000"/>
                  </a:schemeClr>
                </a:solidFill>
              </a:rPr>
              <a:t>During that time two men (Farr and snow) had major disagreement about the cause of cholera. Farr </a:t>
            </a:r>
            <a:r>
              <a:rPr lang="en-US" sz="2700" dirty="0" smtClean="0">
                <a:solidFill>
                  <a:schemeClr val="accent1">
                    <a:lumMod val="75000"/>
                  </a:schemeClr>
                </a:solidFill>
              </a:rPr>
              <a:t>adhered </a:t>
            </a:r>
            <a:r>
              <a:rPr lang="en-US" sz="2700" dirty="0">
                <a:solidFill>
                  <a:schemeClr val="accent1">
                    <a:lumMod val="75000"/>
                  </a:schemeClr>
                </a:solidFill>
              </a:rPr>
              <a:t>to what was the called miasmatic theory of diseases, according to this theory which was commonly held at a time diseases was transmitted by a miasma or cloud that clung low on the earth surface.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6245632-26C7-47C8-BBF0-320BD5981F50}" type="slidenum">
              <a:rPr lang="en-US" altLang="en-US"/>
              <a:pPr>
                <a:defRPr/>
              </a:pPr>
              <a:t>21</a:t>
            </a:fld>
            <a:endParaRPr lang="en-US" altLang="en-US"/>
          </a:p>
        </p:txBody>
      </p:sp>
      <p:sp>
        <p:nvSpPr>
          <p:cNvPr id="27650" name="Rectangle 2"/>
          <p:cNvSpPr>
            <a:spLocks noGrp="1" noChangeArrowheads="1"/>
          </p:cNvSpPr>
          <p:nvPr>
            <p:ph type="title"/>
          </p:nvPr>
        </p:nvSpPr>
        <p:spPr>
          <a:xfrm>
            <a:off x="457200" y="320040"/>
            <a:ext cx="7239000" cy="822960"/>
          </a:xfrm>
        </p:spPr>
        <p:txBody>
          <a:bodyPr/>
          <a:lstStyle/>
          <a:p>
            <a:pPr eaLnBrk="1" hangingPunct="1">
              <a:defRPr/>
            </a:pPr>
            <a:r>
              <a:rPr lang="en-US" dirty="0">
                <a:ln w="500">
                  <a:noFill/>
                </a:ln>
                <a:solidFill>
                  <a:srgbClr val="EB75D2"/>
                </a:solidFill>
                <a:latin typeface="+mn-lt"/>
              </a:rPr>
              <a:t>History of epidemiology</a:t>
            </a:r>
          </a:p>
        </p:txBody>
      </p:sp>
      <p:sp>
        <p:nvSpPr>
          <p:cNvPr id="27651" name="Rectangle 3"/>
          <p:cNvSpPr>
            <a:spLocks noGrp="1" noChangeArrowheads="1"/>
          </p:cNvSpPr>
          <p:nvPr>
            <p:ph type="body" idx="1"/>
          </p:nvPr>
        </p:nvSpPr>
        <p:spPr>
          <a:xfrm>
            <a:off x="685800" y="1524000"/>
            <a:ext cx="7391400" cy="5334000"/>
          </a:xfrm>
        </p:spPr>
        <p:txBody>
          <a:bodyPr/>
          <a:lstStyle/>
          <a:p>
            <a:pPr eaLnBrk="1" hangingPunct="1">
              <a:lnSpc>
                <a:spcPct val="80000"/>
              </a:lnSpc>
              <a:spcAft>
                <a:spcPts val="600"/>
              </a:spcAft>
              <a:buNone/>
              <a:defRPr/>
            </a:pPr>
            <a:r>
              <a:rPr lang="en-US" sz="2800" dirty="0">
                <a:solidFill>
                  <a:schemeClr val="accent1">
                    <a:lumMod val="75000"/>
                  </a:schemeClr>
                </a:solidFill>
              </a:rPr>
              <a:t>However Snow did not agree he believed that cholera is transmitted through contaminated water. He began his investigation by determining where in this area person with cholera lived and worked. He then used this information to map for distribution of diseases. </a:t>
            </a:r>
            <a:endParaRPr lang="en-US" sz="2800" dirty="0" smtClean="0">
              <a:solidFill>
                <a:schemeClr val="accent1">
                  <a:lumMod val="75000"/>
                </a:schemeClr>
              </a:solidFill>
            </a:endParaRPr>
          </a:p>
          <a:p>
            <a:pPr eaLnBrk="1" hangingPunct="1">
              <a:lnSpc>
                <a:spcPct val="80000"/>
              </a:lnSpc>
              <a:spcAft>
                <a:spcPts val="600"/>
              </a:spcAft>
              <a:buNone/>
              <a:defRPr/>
            </a:pPr>
            <a:r>
              <a:rPr lang="en-US" sz="2800" dirty="0" smtClean="0">
                <a:solidFill>
                  <a:schemeClr val="accent1">
                    <a:lumMod val="75000"/>
                  </a:schemeClr>
                </a:solidFill>
              </a:rPr>
              <a:t>Snow </a:t>
            </a:r>
            <a:r>
              <a:rPr lang="en-US" sz="2800" dirty="0">
                <a:solidFill>
                  <a:schemeClr val="accent1">
                    <a:lumMod val="75000"/>
                  </a:schemeClr>
                </a:solidFill>
              </a:rPr>
              <a:t>believed that water was the source of infection for cholera. He marked the location and </a:t>
            </a:r>
            <a:r>
              <a:rPr lang="en-US" sz="2800" dirty="0" smtClean="0">
                <a:solidFill>
                  <a:schemeClr val="accent1">
                    <a:lumMod val="75000"/>
                  </a:schemeClr>
                </a:solidFill>
              </a:rPr>
              <a:t>searched </a:t>
            </a:r>
            <a:r>
              <a:rPr lang="en-US" sz="2800" dirty="0">
                <a:solidFill>
                  <a:schemeClr val="accent1">
                    <a:lumMod val="75000"/>
                  </a:schemeClr>
                </a:solidFill>
              </a:rPr>
              <a:t>the relationship between cases and water sources. </a:t>
            </a:r>
            <a:endParaRPr lang="en-US" sz="2800" dirty="0" smtClean="0">
              <a:solidFill>
                <a:schemeClr val="accent1">
                  <a:lumMod val="75000"/>
                </a:schemeClr>
              </a:solidFill>
            </a:endParaRPr>
          </a:p>
          <a:p>
            <a:pPr eaLnBrk="1" hangingPunct="1">
              <a:lnSpc>
                <a:spcPct val="80000"/>
              </a:lnSpc>
              <a:spcAft>
                <a:spcPts val="600"/>
              </a:spcAft>
              <a:buNone/>
              <a:defRPr/>
            </a:pPr>
            <a:r>
              <a:rPr lang="en-US" sz="2800" dirty="0" smtClean="0">
                <a:solidFill>
                  <a:schemeClr val="accent1">
                    <a:lumMod val="75000"/>
                  </a:schemeClr>
                </a:solidFill>
              </a:rPr>
              <a:t>He </a:t>
            </a:r>
            <a:r>
              <a:rPr lang="en-US" sz="2800" dirty="0">
                <a:solidFill>
                  <a:schemeClr val="accent1">
                    <a:lumMod val="75000"/>
                  </a:schemeClr>
                </a:solidFill>
              </a:rPr>
              <a:t>found that cholera was transmitted though contaminated water. This was </a:t>
            </a:r>
            <a:r>
              <a:rPr lang="en-US" sz="2800" dirty="0" smtClean="0">
                <a:solidFill>
                  <a:schemeClr val="accent1">
                    <a:lumMod val="75000"/>
                  </a:schemeClr>
                </a:solidFill>
              </a:rPr>
              <a:t>a </a:t>
            </a:r>
            <a:r>
              <a:rPr lang="en-US" sz="2800" dirty="0">
                <a:solidFill>
                  <a:schemeClr val="accent1">
                    <a:lumMod val="75000"/>
                  </a:schemeClr>
                </a:solidFill>
              </a:rPr>
              <a:t>major achievement in epidemiology.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7AB60E0-C23D-4414-83FA-757CB818266E}" type="slidenum">
              <a:rPr lang="en-US" altLang="en-US"/>
              <a:pPr>
                <a:defRPr/>
              </a:pPr>
              <a:t>22</a:t>
            </a:fld>
            <a:endParaRPr lang="en-US" altLang="en-US"/>
          </a:p>
        </p:txBody>
      </p:sp>
      <p:sp>
        <p:nvSpPr>
          <p:cNvPr id="28674" name="Rectangle 2"/>
          <p:cNvSpPr>
            <a:spLocks noGrp="1" noChangeArrowheads="1"/>
          </p:cNvSpPr>
          <p:nvPr>
            <p:ph type="title"/>
          </p:nvPr>
        </p:nvSpPr>
        <p:spPr>
          <a:xfrm>
            <a:off x="457200" y="304800"/>
            <a:ext cx="7239000" cy="594360"/>
          </a:xfrm>
        </p:spPr>
        <p:txBody>
          <a:bodyPr/>
          <a:lstStyle/>
          <a:p>
            <a:pPr eaLnBrk="1" hangingPunct="1">
              <a:defRPr/>
            </a:pPr>
            <a:r>
              <a:rPr lang="en-US" dirty="0">
                <a:ln w="500">
                  <a:noFill/>
                </a:ln>
                <a:solidFill>
                  <a:srgbClr val="EB75D2"/>
                </a:solidFill>
                <a:latin typeface="+mn-lt"/>
              </a:rPr>
              <a:t>History of epidemiology</a:t>
            </a:r>
          </a:p>
        </p:txBody>
      </p:sp>
      <p:sp>
        <p:nvSpPr>
          <p:cNvPr id="28675" name="Rectangle 3"/>
          <p:cNvSpPr>
            <a:spLocks noGrp="1" noChangeArrowheads="1"/>
          </p:cNvSpPr>
          <p:nvPr>
            <p:ph type="body" idx="1"/>
          </p:nvPr>
        </p:nvSpPr>
        <p:spPr>
          <a:xfrm>
            <a:off x="304800" y="1219200"/>
            <a:ext cx="7924800" cy="5638800"/>
          </a:xfrm>
        </p:spPr>
        <p:txBody>
          <a:bodyPr>
            <a:noAutofit/>
          </a:bodyPr>
          <a:lstStyle/>
          <a:p>
            <a:pPr eaLnBrk="1" hangingPunct="1">
              <a:lnSpc>
                <a:spcPct val="90000"/>
              </a:lnSpc>
              <a:buNone/>
              <a:defRPr/>
            </a:pPr>
            <a:r>
              <a:rPr lang="en-US" sz="2800" dirty="0">
                <a:solidFill>
                  <a:schemeClr val="accent1">
                    <a:lumMod val="75000"/>
                  </a:schemeClr>
                </a:solidFill>
              </a:rPr>
              <a:t>In the 1900s epidemiologists extend their methods to noninfectious diseases and studied </a:t>
            </a:r>
            <a:r>
              <a:rPr lang="en-US" sz="2800" dirty="0" smtClean="0">
                <a:solidFill>
                  <a:schemeClr val="accent1">
                    <a:lumMod val="75000"/>
                  </a:schemeClr>
                </a:solidFill>
              </a:rPr>
              <a:t>the effect </a:t>
            </a:r>
            <a:r>
              <a:rPr lang="en-US" sz="2800" dirty="0">
                <a:solidFill>
                  <a:schemeClr val="accent1">
                    <a:lumMod val="75000"/>
                  </a:schemeClr>
                </a:solidFill>
              </a:rPr>
              <a:t>of behaviors and life style in human health. </a:t>
            </a:r>
            <a:endParaRPr lang="en-US" sz="2800" dirty="0" smtClean="0">
              <a:solidFill>
                <a:schemeClr val="accent1">
                  <a:lumMod val="75000"/>
                </a:schemeClr>
              </a:solidFill>
            </a:endParaRPr>
          </a:p>
          <a:p>
            <a:pPr eaLnBrk="1" hangingPunct="1">
              <a:lnSpc>
                <a:spcPct val="90000"/>
              </a:lnSpc>
              <a:buFont typeface="Wingdings" pitchFamily="2" charset="2"/>
              <a:buChar char="Ø"/>
              <a:defRPr/>
            </a:pPr>
            <a:r>
              <a:rPr lang="en-US" sz="2800" dirty="0" smtClean="0">
                <a:solidFill>
                  <a:schemeClr val="accent1">
                    <a:lumMod val="75000"/>
                  </a:schemeClr>
                </a:solidFill>
              </a:rPr>
              <a:t>There were some cornerstone achievements </a:t>
            </a:r>
            <a:r>
              <a:rPr lang="en-US" sz="2800" dirty="0">
                <a:solidFill>
                  <a:schemeClr val="accent1">
                    <a:lumMod val="75000"/>
                  </a:schemeClr>
                </a:solidFill>
              </a:rPr>
              <a:t>in epidemiology </a:t>
            </a:r>
            <a:r>
              <a:rPr lang="en-US" sz="2800" dirty="0" smtClean="0">
                <a:solidFill>
                  <a:schemeClr val="accent1">
                    <a:lumMod val="75000"/>
                  </a:schemeClr>
                </a:solidFill>
              </a:rPr>
              <a:t>: </a:t>
            </a:r>
            <a:endParaRPr lang="en-US" sz="2800" dirty="0">
              <a:solidFill>
                <a:schemeClr val="accent1">
                  <a:lumMod val="75000"/>
                </a:schemeClr>
              </a:solidFill>
            </a:endParaRPr>
          </a:p>
          <a:p>
            <a:pPr lvl="1" eaLnBrk="1" hangingPunct="1">
              <a:lnSpc>
                <a:spcPct val="90000"/>
              </a:lnSpc>
              <a:defRPr/>
            </a:pPr>
            <a:r>
              <a:rPr lang="en-US" sz="2400" dirty="0">
                <a:solidFill>
                  <a:schemeClr val="accent1">
                    <a:lumMod val="75000"/>
                  </a:schemeClr>
                </a:solidFill>
              </a:rPr>
              <a:t>John Snow and cholera epidemic in London in 1848-1854.</a:t>
            </a:r>
          </a:p>
          <a:p>
            <a:pPr lvl="1" eaLnBrk="1" hangingPunct="1">
              <a:lnSpc>
                <a:spcPct val="90000"/>
              </a:lnSpc>
              <a:defRPr/>
            </a:pPr>
            <a:r>
              <a:rPr lang="en-US" sz="2400" dirty="0">
                <a:solidFill>
                  <a:schemeClr val="accent1">
                    <a:lumMod val="75000"/>
                  </a:schemeClr>
                </a:solidFill>
              </a:rPr>
              <a:t>Framingham heart study started in 1950 in Massachusetts, USA and still continuing to identify the factors leading to the development of the coronary heart diseases.</a:t>
            </a:r>
          </a:p>
          <a:p>
            <a:pPr lvl="1" eaLnBrk="1" hangingPunct="1">
              <a:lnSpc>
                <a:spcPct val="90000"/>
              </a:lnSpc>
              <a:defRPr/>
            </a:pPr>
            <a:r>
              <a:rPr lang="en-US" sz="2400" dirty="0">
                <a:solidFill>
                  <a:schemeClr val="accent1">
                    <a:lumMod val="75000"/>
                  </a:schemeClr>
                </a:solidFill>
              </a:rPr>
              <a:t>Smoking and lung cancer by Doll and Hill in 1964.</a:t>
            </a:r>
          </a:p>
          <a:p>
            <a:pPr lvl="1" eaLnBrk="1" hangingPunct="1">
              <a:lnSpc>
                <a:spcPct val="90000"/>
              </a:lnSpc>
              <a:defRPr/>
            </a:pPr>
            <a:r>
              <a:rPr lang="en-US" sz="2400" dirty="0">
                <a:solidFill>
                  <a:schemeClr val="accent1">
                    <a:lumMod val="75000"/>
                  </a:schemeClr>
                </a:solidFill>
              </a:rPr>
              <a:t>Polio Salk vaccine field trial in 1954 to study the protective efficacy of vaccine in a million school children. </a:t>
            </a:r>
          </a:p>
          <a:p>
            <a:pPr lvl="1" eaLnBrk="1" hangingPunct="1">
              <a:lnSpc>
                <a:spcPct val="90000"/>
              </a:lnSpc>
              <a:defRPr/>
            </a:pPr>
            <a:r>
              <a:rPr lang="en-US" sz="2400" dirty="0">
                <a:solidFill>
                  <a:schemeClr val="accent1">
                    <a:lumMod val="75000"/>
                  </a:schemeClr>
                </a:solidFill>
              </a:rPr>
              <a:t>Methyl Mercury poisoning 1950s In </a:t>
            </a:r>
            <a:r>
              <a:rPr lang="en-US" sz="2400" dirty="0" err="1">
                <a:solidFill>
                  <a:schemeClr val="accent1">
                    <a:lumMod val="75000"/>
                  </a:schemeClr>
                </a:solidFill>
              </a:rPr>
              <a:t>Minamata</a:t>
            </a:r>
            <a:r>
              <a:rPr lang="en-US" sz="2400" dirty="0">
                <a:solidFill>
                  <a:schemeClr val="accent1">
                    <a:lumMod val="75000"/>
                  </a:schemeClr>
                </a:solidFill>
              </a:rPr>
              <a:t> </a:t>
            </a:r>
            <a:r>
              <a:rPr lang="en-US" sz="2400" dirty="0" smtClean="0">
                <a:solidFill>
                  <a:schemeClr val="accent1">
                    <a:lumMod val="75000"/>
                  </a:schemeClr>
                </a:solidFill>
              </a:rPr>
              <a:t>.</a:t>
            </a:r>
            <a:endParaRPr lang="en-US" sz="2400"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now Cholera Map (dot)"/>
          <p:cNvPicPr>
            <a:picLocks noChangeAspect="1" noChangeArrowheads="1"/>
          </p:cNvPicPr>
          <p:nvPr/>
        </p:nvPicPr>
        <p:blipFill>
          <a:blip r:embed="rId2" cstate="print"/>
          <a:srcRect/>
          <a:stretch>
            <a:fillRect/>
          </a:stretch>
        </p:blipFill>
        <p:spPr bwMode="auto">
          <a:xfrm>
            <a:off x="456802" y="0"/>
            <a:ext cx="7010798"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older Sq Outbreak Graph"/>
          <p:cNvPicPr>
            <a:picLocks noChangeAspect="1" noChangeArrowheads="1"/>
          </p:cNvPicPr>
          <p:nvPr/>
        </p:nvPicPr>
        <p:blipFill>
          <a:blip r:embed="rId2" cstate="print"/>
          <a:srcRect/>
          <a:stretch>
            <a:fillRect/>
          </a:stretch>
        </p:blipFill>
        <p:spPr bwMode="auto">
          <a:xfrm>
            <a:off x="0" y="1066800"/>
            <a:ext cx="8102887" cy="5029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now Epi Curve"/>
          <p:cNvPicPr>
            <a:picLocks noChangeAspect="1" noChangeArrowheads="1"/>
          </p:cNvPicPr>
          <p:nvPr/>
        </p:nvPicPr>
        <p:blipFill>
          <a:blip r:embed="rId2" cstate="print"/>
          <a:srcRect/>
          <a:stretch>
            <a:fillRect/>
          </a:stretch>
        </p:blipFill>
        <p:spPr bwMode="auto">
          <a:xfrm>
            <a:off x="417434" y="685800"/>
            <a:ext cx="7504191" cy="57531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now Pub Exterior"/>
          <p:cNvPicPr>
            <a:picLocks noChangeAspect="1" noChangeArrowheads="1"/>
          </p:cNvPicPr>
          <p:nvPr/>
        </p:nvPicPr>
        <p:blipFill>
          <a:blip r:embed="rId2" cstate="print"/>
          <a:srcRect/>
          <a:stretch>
            <a:fillRect/>
          </a:stretch>
        </p:blipFill>
        <p:spPr bwMode="auto">
          <a:xfrm>
            <a:off x="1066800" y="380999"/>
            <a:ext cx="5410200" cy="650560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ondon JS Pub"/>
          <p:cNvPicPr>
            <a:picLocks noChangeAspect="1" noChangeArrowheads="1"/>
          </p:cNvPicPr>
          <p:nvPr/>
        </p:nvPicPr>
        <p:blipFill>
          <a:blip r:embed="rId2"/>
          <a:srcRect/>
          <a:stretch>
            <a:fillRect/>
          </a:stretch>
        </p:blipFill>
        <p:spPr bwMode="auto">
          <a:xfrm>
            <a:off x="1371600" y="1544344"/>
            <a:ext cx="5811838" cy="487074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London JS Pump"/>
          <p:cNvPicPr>
            <a:picLocks noChangeAspect="1" noChangeArrowheads="1"/>
          </p:cNvPicPr>
          <p:nvPr/>
        </p:nvPicPr>
        <p:blipFill>
          <a:blip r:embed="rId2"/>
          <a:srcRect/>
          <a:stretch>
            <a:fillRect/>
          </a:stretch>
        </p:blipFill>
        <p:spPr bwMode="auto">
          <a:xfrm>
            <a:off x="2590800" y="1295400"/>
            <a:ext cx="4003675" cy="52197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5"/>
          <p:cNvSpPr>
            <a:spLocks noGrp="1"/>
          </p:cNvSpPr>
          <p:nvPr>
            <p:ph type="sldNum" sz="quarter" idx="12"/>
          </p:nvPr>
        </p:nvSpPr>
        <p:spPr>
          <a:noFill/>
          <a:ln>
            <a:miter lim="800000"/>
            <a:headEnd/>
            <a:tailEnd/>
          </a:ln>
        </p:spPr>
        <p:txBody>
          <a:bodyPr/>
          <a:lstStyle/>
          <a:p>
            <a:fld id="{78521F84-670E-42CA-95D0-B96D96C16942}" type="slidenum">
              <a:rPr lang="en-US" altLang="en-US"/>
              <a:pPr/>
              <a:t>29</a:t>
            </a:fld>
            <a:endParaRPr lang="en-US" altLang="en-US"/>
          </a:p>
        </p:txBody>
      </p:sp>
      <p:sp>
        <p:nvSpPr>
          <p:cNvPr id="64516" name="Rectangle 2"/>
          <p:cNvSpPr>
            <a:spLocks noGrp="1" noChangeArrowheads="1"/>
          </p:cNvSpPr>
          <p:nvPr>
            <p:ph type="title"/>
          </p:nvPr>
        </p:nvSpPr>
        <p:spPr>
          <a:xfrm>
            <a:off x="381000" y="685800"/>
            <a:ext cx="7543800" cy="914400"/>
          </a:xfrm>
        </p:spPr>
        <p:txBody>
          <a:bodyPr>
            <a:noAutofit/>
          </a:bodyPr>
          <a:lstStyle/>
          <a:p>
            <a:pPr eaLnBrk="1" hangingPunct="1"/>
            <a:r>
              <a:rPr lang="en-US" altLang="en-US" sz="3600" b="1" cap="none" dirty="0" smtClean="0">
                <a:ln w="500">
                  <a:noFill/>
                </a:ln>
                <a:solidFill>
                  <a:srgbClr val="92D050"/>
                </a:solidFill>
                <a:latin typeface="+mn-lt"/>
              </a:rPr>
              <a:t>Measurement of Disease Occurrence</a:t>
            </a:r>
            <a:br>
              <a:rPr lang="en-US" altLang="en-US" sz="3600" b="1" cap="none" dirty="0" smtClean="0">
                <a:ln w="500">
                  <a:noFill/>
                </a:ln>
                <a:solidFill>
                  <a:srgbClr val="92D050"/>
                </a:solidFill>
                <a:latin typeface="+mn-lt"/>
              </a:rPr>
            </a:br>
            <a:r>
              <a:rPr lang="en-US" altLang="en-US" sz="3600" b="1" cap="none" dirty="0" smtClean="0">
                <a:ln w="500">
                  <a:noFill/>
                </a:ln>
                <a:solidFill>
                  <a:srgbClr val="00B0F0"/>
                </a:solidFill>
                <a:latin typeface="+mn-lt"/>
              </a:rPr>
              <a:t>Morbidity rates</a:t>
            </a:r>
          </a:p>
        </p:txBody>
      </p:sp>
      <p:sp>
        <p:nvSpPr>
          <p:cNvPr id="64517" name="Rectangle 3"/>
          <p:cNvSpPr>
            <a:spLocks noGrp="1" noChangeArrowheads="1"/>
          </p:cNvSpPr>
          <p:nvPr>
            <p:ph type="body" idx="1"/>
          </p:nvPr>
        </p:nvSpPr>
        <p:spPr>
          <a:xfrm>
            <a:off x="304800" y="1905000"/>
            <a:ext cx="7239000" cy="4486584"/>
          </a:xfrm>
        </p:spPr>
        <p:txBody>
          <a:bodyPr>
            <a:normAutofit/>
          </a:bodyPr>
          <a:lstStyle/>
          <a:p>
            <a:pPr eaLnBrk="1" hangingPunct="1">
              <a:buFontTx/>
              <a:buNone/>
            </a:pPr>
            <a:r>
              <a:rPr lang="en-US" altLang="en-US" sz="3200" b="1" dirty="0" smtClean="0">
                <a:solidFill>
                  <a:schemeClr val="accent1">
                    <a:lumMod val="75000"/>
                  </a:schemeClr>
                </a:solidFill>
              </a:rPr>
              <a:t>Morbidity rates are rates that are used to quantify the magnitude/frequency of diseases</a:t>
            </a:r>
          </a:p>
          <a:p>
            <a:pPr eaLnBrk="1" hangingPunct="1">
              <a:buFontTx/>
              <a:buNone/>
            </a:pPr>
            <a:r>
              <a:rPr lang="en-US" altLang="en-US" sz="3200" b="1" dirty="0" smtClean="0">
                <a:solidFill>
                  <a:schemeClr val="accent1">
                    <a:lumMod val="75000"/>
                  </a:schemeClr>
                </a:solidFill>
              </a:rPr>
              <a:t>Two common morbidity rates: </a:t>
            </a:r>
          </a:p>
          <a:p>
            <a:pPr eaLnBrk="1" hangingPunct="1">
              <a:buFontTx/>
              <a:buNone/>
            </a:pPr>
            <a:r>
              <a:rPr lang="en-US" altLang="en-US" sz="3200" b="1" dirty="0" smtClean="0">
                <a:solidFill>
                  <a:srgbClr val="FF0000"/>
                </a:solidFill>
              </a:rPr>
              <a:t>Incidence </a:t>
            </a:r>
            <a:r>
              <a:rPr lang="en-US" altLang="en-US" sz="3200" b="1" dirty="0" smtClean="0">
                <a:solidFill>
                  <a:schemeClr val="accent1">
                    <a:lumMod val="75000"/>
                  </a:schemeClr>
                </a:solidFill>
              </a:rPr>
              <a:t>rates(Cumulative incidence, incidence density)</a:t>
            </a:r>
          </a:p>
          <a:p>
            <a:pPr eaLnBrk="1" hangingPunct="1">
              <a:buFontTx/>
              <a:buNone/>
            </a:pPr>
            <a:r>
              <a:rPr lang="en-US" altLang="en-US" sz="3200" b="1" dirty="0" smtClean="0">
                <a:solidFill>
                  <a:srgbClr val="FF0000"/>
                </a:solidFill>
              </a:rPr>
              <a:t>Prevalence</a:t>
            </a:r>
            <a:r>
              <a:rPr lang="en-US" altLang="en-US" sz="3200" b="1" dirty="0" smtClean="0">
                <a:solidFill>
                  <a:schemeClr val="accent1">
                    <a:lumMod val="75000"/>
                  </a:schemeClr>
                </a:solidFill>
              </a:rPr>
              <a:t> (Period prevalence, point prevalence)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762000"/>
          </a:xfrm>
        </p:spPr>
        <p:txBody>
          <a:bodyPr>
            <a:normAutofit/>
          </a:bodyPr>
          <a:lstStyle/>
          <a:p>
            <a:r>
              <a:rPr lang="en-US" sz="4400" dirty="0" smtClean="0">
                <a:ln w="500">
                  <a:noFill/>
                </a:ln>
                <a:solidFill>
                  <a:srgbClr val="00B050"/>
                </a:solidFill>
              </a:rPr>
              <a:t>Definitions</a:t>
            </a:r>
            <a:endParaRPr lang="en-US" sz="4400" dirty="0">
              <a:ln w="500">
                <a:noFill/>
              </a:ln>
              <a:solidFill>
                <a:srgbClr val="00B050"/>
              </a:solidFill>
            </a:endParaRPr>
          </a:p>
        </p:txBody>
      </p:sp>
      <p:sp>
        <p:nvSpPr>
          <p:cNvPr id="3" name="Content Placeholder 2"/>
          <p:cNvSpPr>
            <a:spLocks noGrp="1"/>
          </p:cNvSpPr>
          <p:nvPr>
            <p:ph idx="1"/>
          </p:nvPr>
        </p:nvSpPr>
        <p:spPr>
          <a:xfrm>
            <a:off x="457200" y="1609416"/>
            <a:ext cx="7467600" cy="5248584"/>
          </a:xfrm>
        </p:spPr>
        <p:txBody>
          <a:bodyPr>
            <a:normAutofit/>
          </a:bodyPr>
          <a:lstStyle/>
          <a:p>
            <a:pPr marL="0" indent="0">
              <a:buNone/>
            </a:pPr>
            <a:r>
              <a:rPr lang="en-US" altLang="en-US" sz="4000" b="1" dirty="0" smtClean="0">
                <a:solidFill>
                  <a:srgbClr val="EB75D2"/>
                </a:solidFill>
              </a:rPr>
              <a:t>Epidemiology</a:t>
            </a:r>
          </a:p>
          <a:p>
            <a:pPr marL="0" indent="0">
              <a:buNone/>
            </a:pPr>
            <a:endParaRPr lang="en-US" altLang="en-US" sz="1800" b="1" dirty="0" smtClean="0">
              <a:solidFill>
                <a:srgbClr val="EB75D2"/>
              </a:solidFill>
            </a:endParaRPr>
          </a:p>
          <a:p>
            <a:pPr>
              <a:buNone/>
              <a:defRPr/>
            </a:pPr>
            <a:r>
              <a:rPr lang="en-US" sz="3200" b="1" dirty="0" smtClean="0">
                <a:solidFill>
                  <a:schemeClr val="accent1">
                    <a:lumMod val="75000"/>
                  </a:schemeClr>
                </a:solidFill>
              </a:rPr>
              <a:t>The science of the mass phenomena of infectious diseases or the natural history of infectious diseases. (Frost 1927)</a:t>
            </a:r>
          </a:p>
          <a:p>
            <a:pPr>
              <a:buNone/>
              <a:defRPr/>
            </a:pPr>
            <a:endParaRPr lang="en-US" sz="3200" b="1" dirty="0" smtClean="0">
              <a:solidFill>
                <a:schemeClr val="accent1">
                  <a:lumMod val="75000"/>
                </a:schemeClr>
              </a:solidFill>
            </a:endParaRPr>
          </a:p>
          <a:p>
            <a:pPr>
              <a:buNone/>
            </a:pPr>
            <a:r>
              <a:rPr lang="en-US" sz="3200" b="1" dirty="0" smtClean="0">
                <a:solidFill>
                  <a:schemeClr val="accent1">
                    <a:lumMod val="75000"/>
                  </a:schemeClr>
                </a:solidFill>
              </a:rPr>
              <a:t>The science of infective diseases, their prime causes, propagation and prevention. (</a:t>
            </a:r>
            <a:r>
              <a:rPr lang="en-US" sz="3200" b="1" dirty="0" err="1" smtClean="0">
                <a:solidFill>
                  <a:schemeClr val="accent1">
                    <a:lumMod val="75000"/>
                  </a:schemeClr>
                </a:solidFill>
              </a:rPr>
              <a:t>Stallbrass</a:t>
            </a:r>
            <a:r>
              <a:rPr lang="en-US" sz="3200" b="1" dirty="0" smtClean="0">
                <a:solidFill>
                  <a:schemeClr val="accent1">
                    <a:lumMod val="75000"/>
                  </a:schemeClr>
                </a:solidFill>
              </a:rPr>
              <a:t> 1931.)</a:t>
            </a:r>
          </a:p>
          <a:p>
            <a:pPr>
              <a:buNone/>
            </a:pP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5"/>
          <p:cNvSpPr>
            <a:spLocks noGrp="1"/>
          </p:cNvSpPr>
          <p:nvPr>
            <p:ph type="sldNum" sz="quarter" idx="12"/>
          </p:nvPr>
        </p:nvSpPr>
        <p:spPr>
          <a:noFill/>
          <a:ln>
            <a:miter lim="800000"/>
            <a:headEnd/>
            <a:tailEnd/>
          </a:ln>
        </p:spPr>
        <p:txBody>
          <a:bodyPr/>
          <a:lstStyle/>
          <a:p>
            <a:fld id="{F2F642DD-8D7A-49D7-BA36-A1821D239744}" type="slidenum">
              <a:rPr lang="en-US" altLang="en-US"/>
              <a:pPr/>
              <a:t>30</a:t>
            </a:fld>
            <a:endParaRPr lang="en-US" altLang="en-US"/>
          </a:p>
        </p:txBody>
      </p:sp>
      <p:sp>
        <p:nvSpPr>
          <p:cNvPr id="65540" name="Rectangle 2"/>
          <p:cNvSpPr>
            <a:spLocks noGrp="1" noChangeArrowheads="1"/>
          </p:cNvSpPr>
          <p:nvPr>
            <p:ph type="title"/>
          </p:nvPr>
        </p:nvSpPr>
        <p:spPr>
          <a:xfrm>
            <a:off x="685800" y="457200"/>
            <a:ext cx="7772400" cy="609600"/>
          </a:xfrm>
        </p:spPr>
        <p:txBody>
          <a:bodyPr>
            <a:normAutofit/>
          </a:bodyPr>
          <a:lstStyle/>
          <a:p>
            <a:pPr eaLnBrk="1" hangingPunct="1"/>
            <a:r>
              <a:rPr lang="en-US" altLang="en-US" sz="4000" b="1" dirty="0" smtClean="0">
                <a:ln w="500">
                  <a:noFill/>
                </a:ln>
                <a:solidFill>
                  <a:srgbClr val="92D050"/>
                </a:solidFill>
              </a:rPr>
              <a:t>Incidence rate</a:t>
            </a:r>
          </a:p>
        </p:txBody>
      </p:sp>
      <p:sp>
        <p:nvSpPr>
          <p:cNvPr id="65541" name="Rectangle 3"/>
          <p:cNvSpPr>
            <a:spLocks noGrp="1" noChangeArrowheads="1"/>
          </p:cNvSpPr>
          <p:nvPr>
            <p:ph type="body" idx="1"/>
          </p:nvPr>
        </p:nvSpPr>
        <p:spPr>
          <a:xfrm>
            <a:off x="533400" y="1295400"/>
            <a:ext cx="7772400" cy="5029200"/>
          </a:xfrm>
        </p:spPr>
        <p:txBody>
          <a:bodyPr>
            <a:normAutofit/>
          </a:bodyPr>
          <a:lstStyle/>
          <a:p>
            <a:pPr eaLnBrk="1" hangingPunct="1">
              <a:spcBef>
                <a:spcPts val="0"/>
              </a:spcBef>
              <a:spcAft>
                <a:spcPts val="1200"/>
              </a:spcAft>
              <a:buClr>
                <a:srgbClr val="FF0000"/>
              </a:buClr>
              <a:buFont typeface="Wingdings" pitchFamily="2" charset="2"/>
              <a:buChar char="ü"/>
            </a:pPr>
            <a:r>
              <a:rPr lang="en-US" altLang="en-US" sz="3200" dirty="0" smtClean="0"/>
              <a:t> </a:t>
            </a:r>
            <a:r>
              <a:rPr lang="en-US" altLang="en-US" sz="3200" b="1" dirty="0" smtClean="0">
                <a:solidFill>
                  <a:schemeClr val="accent1">
                    <a:lumMod val="75000"/>
                  </a:schemeClr>
                </a:solidFill>
              </a:rPr>
              <a:t>The proportion of a population that develops a disease overtime </a:t>
            </a:r>
          </a:p>
          <a:p>
            <a:pPr eaLnBrk="1" hangingPunct="1">
              <a:spcBef>
                <a:spcPts val="0"/>
              </a:spcBef>
              <a:spcAft>
                <a:spcPts val="1200"/>
              </a:spcAft>
              <a:buClr>
                <a:srgbClr val="FF0000"/>
              </a:buClr>
              <a:buFont typeface="Wingdings" pitchFamily="2" charset="2"/>
              <a:buChar char="ü"/>
            </a:pPr>
            <a:r>
              <a:rPr lang="en-US" altLang="en-US" sz="3200" b="1" dirty="0" smtClean="0">
                <a:solidFill>
                  <a:schemeClr val="accent1">
                    <a:lumMod val="75000"/>
                  </a:schemeClr>
                </a:solidFill>
              </a:rPr>
              <a:t> The risk/probability of an individual developing a disease overtime </a:t>
            </a:r>
          </a:p>
          <a:p>
            <a:pPr eaLnBrk="1" hangingPunct="1">
              <a:spcBef>
                <a:spcPts val="0"/>
              </a:spcBef>
              <a:spcAft>
                <a:spcPts val="1200"/>
              </a:spcAft>
              <a:buClr>
                <a:srgbClr val="FF0000"/>
              </a:buClr>
              <a:buFont typeface="Wingdings" pitchFamily="2" charset="2"/>
              <a:buChar char="ü"/>
            </a:pPr>
            <a:r>
              <a:rPr lang="en-US" altLang="en-US" sz="3200" b="1" dirty="0" smtClean="0">
                <a:solidFill>
                  <a:schemeClr val="accent1">
                    <a:lumMod val="75000"/>
                  </a:schemeClr>
                </a:solidFill>
              </a:rPr>
              <a:t> The rapidity with which new cases of a disease develop overtime</a:t>
            </a:r>
          </a:p>
          <a:p>
            <a:pPr eaLnBrk="1" hangingPunct="1">
              <a:spcBef>
                <a:spcPts val="0"/>
              </a:spcBef>
              <a:spcAft>
                <a:spcPts val="1200"/>
              </a:spcAft>
              <a:buClr>
                <a:srgbClr val="FF0000"/>
              </a:buClr>
              <a:buFont typeface="Wingdings" pitchFamily="2" charset="2"/>
              <a:buChar char="ü"/>
            </a:pPr>
            <a:r>
              <a:rPr lang="en-US" altLang="en-US" sz="3200" b="1" dirty="0" smtClean="0">
                <a:solidFill>
                  <a:schemeClr val="accent1">
                    <a:lumMod val="75000"/>
                  </a:schemeClr>
                </a:solidFill>
              </a:rPr>
              <a:t> The proportion of unaffected individuals who on average will contract the disease overtime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5"/>
          <p:cNvSpPr>
            <a:spLocks noGrp="1"/>
          </p:cNvSpPr>
          <p:nvPr>
            <p:ph type="sldNum" sz="quarter" idx="12"/>
          </p:nvPr>
        </p:nvSpPr>
        <p:spPr>
          <a:noFill/>
          <a:ln>
            <a:miter lim="800000"/>
            <a:headEnd/>
            <a:tailEnd/>
          </a:ln>
        </p:spPr>
        <p:txBody>
          <a:bodyPr/>
          <a:lstStyle/>
          <a:p>
            <a:fld id="{4C2A7C44-A292-430D-8711-46ED9B2ACC62}" type="slidenum">
              <a:rPr lang="en-US" altLang="en-US"/>
              <a:pPr/>
              <a:t>31</a:t>
            </a:fld>
            <a:endParaRPr lang="en-US" altLang="en-US"/>
          </a:p>
        </p:txBody>
      </p:sp>
      <p:sp>
        <p:nvSpPr>
          <p:cNvPr id="66564" name="Rectangle 2"/>
          <p:cNvSpPr>
            <a:spLocks noGrp="1" noChangeArrowheads="1"/>
          </p:cNvSpPr>
          <p:nvPr>
            <p:ph type="title"/>
          </p:nvPr>
        </p:nvSpPr>
        <p:spPr/>
        <p:txBody>
          <a:bodyPr/>
          <a:lstStyle/>
          <a:p>
            <a:pPr eaLnBrk="1" hangingPunct="1"/>
            <a:r>
              <a:rPr lang="en-US" altLang="en-US" sz="3200" b="1" dirty="0" smtClean="0">
                <a:ln w="500">
                  <a:noFill/>
                </a:ln>
                <a:solidFill>
                  <a:srgbClr val="92D050"/>
                </a:solidFill>
              </a:rPr>
              <a:t>Cumulative incidence</a:t>
            </a:r>
          </a:p>
        </p:txBody>
      </p:sp>
      <p:sp>
        <p:nvSpPr>
          <p:cNvPr id="66565" name="Rectangle 3"/>
          <p:cNvSpPr>
            <a:spLocks noGrp="1" noChangeArrowheads="1"/>
          </p:cNvSpPr>
          <p:nvPr>
            <p:ph type="body" idx="1"/>
          </p:nvPr>
        </p:nvSpPr>
        <p:spPr>
          <a:xfrm>
            <a:off x="381000" y="2133600"/>
            <a:ext cx="8153400" cy="4114800"/>
          </a:xfrm>
        </p:spPr>
        <p:txBody>
          <a:bodyPr/>
          <a:lstStyle/>
          <a:p>
            <a:pPr eaLnBrk="1" hangingPunct="1">
              <a:buFontTx/>
              <a:buNone/>
            </a:pPr>
            <a:endParaRPr lang="en-US" altLang="en-US" sz="2800" dirty="0" smtClean="0"/>
          </a:p>
          <a:p>
            <a:pPr eaLnBrk="1" hangingPunct="1">
              <a:spcBef>
                <a:spcPts val="0"/>
              </a:spcBef>
              <a:buFontTx/>
              <a:buNone/>
            </a:pPr>
            <a:r>
              <a:rPr lang="en-US" altLang="en-US" sz="2800" dirty="0" smtClean="0"/>
              <a:t>                                 </a:t>
            </a:r>
            <a:r>
              <a:rPr lang="en-US" altLang="en-US" sz="2800" b="1" dirty="0" smtClean="0">
                <a:solidFill>
                  <a:schemeClr val="accent1">
                    <a:lumMod val="75000"/>
                  </a:schemeClr>
                </a:solidFill>
              </a:rPr>
              <a:t>Number of new cases of a Cumulative  =    </a:t>
            </a:r>
            <a:r>
              <a:rPr lang="en-US" altLang="en-US" sz="2800" b="1" u="sng" dirty="0" smtClean="0">
                <a:solidFill>
                  <a:schemeClr val="accent1">
                    <a:lumMod val="75000"/>
                  </a:schemeClr>
                </a:solidFill>
              </a:rPr>
              <a:t>disease during a specified period</a:t>
            </a:r>
          </a:p>
          <a:p>
            <a:pPr eaLnBrk="1" hangingPunct="1">
              <a:spcBef>
                <a:spcPts val="0"/>
              </a:spcBef>
              <a:buFontTx/>
              <a:buNone/>
            </a:pPr>
            <a:r>
              <a:rPr lang="en-US" altLang="en-US" sz="2800" b="1" dirty="0" smtClean="0">
                <a:solidFill>
                  <a:schemeClr val="accent1">
                    <a:lumMod val="75000"/>
                  </a:schemeClr>
                </a:solidFill>
              </a:rPr>
              <a:t>    Incidence            Population at risk in the same </a:t>
            </a:r>
          </a:p>
          <a:p>
            <a:pPr eaLnBrk="1" hangingPunct="1">
              <a:spcBef>
                <a:spcPts val="0"/>
              </a:spcBef>
              <a:buFontTx/>
              <a:buNone/>
            </a:pPr>
            <a:r>
              <a:rPr lang="en-US" altLang="en-US" sz="2800" b="1" dirty="0" smtClean="0">
                <a:solidFill>
                  <a:schemeClr val="accent1">
                    <a:lumMod val="75000"/>
                  </a:schemeClr>
                </a:solidFill>
              </a:rPr>
              <a:t>                                 Period of time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5"/>
          <p:cNvSpPr>
            <a:spLocks noGrp="1"/>
          </p:cNvSpPr>
          <p:nvPr>
            <p:ph type="sldNum" sz="quarter" idx="12"/>
          </p:nvPr>
        </p:nvSpPr>
        <p:spPr>
          <a:noFill/>
          <a:ln>
            <a:miter lim="800000"/>
            <a:headEnd/>
            <a:tailEnd/>
          </a:ln>
        </p:spPr>
        <p:txBody>
          <a:bodyPr/>
          <a:lstStyle/>
          <a:p>
            <a:fld id="{53E8AF82-73DD-4A4C-99BF-BCEE51A45E31}" type="slidenum">
              <a:rPr lang="en-US" altLang="en-US"/>
              <a:pPr/>
              <a:t>32</a:t>
            </a:fld>
            <a:endParaRPr lang="en-US" altLang="en-US"/>
          </a:p>
        </p:txBody>
      </p:sp>
      <p:sp>
        <p:nvSpPr>
          <p:cNvPr id="67588" name="Rectangle 2"/>
          <p:cNvSpPr>
            <a:spLocks noGrp="1" noChangeArrowheads="1"/>
          </p:cNvSpPr>
          <p:nvPr>
            <p:ph type="title"/>
          </p:nvPr>
        </p:nvSpPr>
        <p:spPr/>
        <p:txBody>
          <a:bodyPr/>
          <a:lstStyle/>
          <a:p>
            <a:pPr eaLnBrk="1" hangingPunct="1"/>
            <a:r>
              <a:rPr lang="en-US" altLang="en-US" sz="3200" b="1" dirty="0" smtClean="0">
                <a:ln w="500">
                  <a:noFill/>
                </a:ln>
                <a:solidFill>
                  <a:srgbClr val="92D050"/>
                </a:solidFill>
              </a:rPr>
              <a:t>Practical challenges in measuring incidence rate</a:t>
            </a:r>
          </a:p>
        </p:txBody>
      </p:sp>
      <p:sp>
        <p:nvSpPr>
          <p:cNvPr id="67589" name="Rectangle 3"/>
          <p:cNvSpPr>
            <a:spLocks noGrp="1" noChangeArrowheads="1"/>
          </p:cNvSpPr>
          <p:nvPr>
            <p:ph type="body" idx="1"/>
          </p:nvPr>
        </p:nvSpPr>
        <p:spPr>
          <a:xfrm>
            <a:off x="838200" y="1905000"/>
            <a:ext cx="7315200" cy="4191000"/>
          </a:xfrm>
        </p:spPr>
        <p:txBody>
          <a:bodyPr>
            <a:normAutofit lnSpcReduction="10000"/>
          </a:bodyPr>
          <a:lstStyle/>
          <a:p>
            <a:pPr marL="609600" indent="-609600" eaLnBrk="1" hangingPunct="1">
              <a:buNone/>
            </a:pPr>
            <a:r>
              <a:rPr lang="en-US" altLang="en-US" sz="2800" b="1" dirty="0" smtClean="0">
                <a:solidFill>
                  <a:schemeClr val="accent1">
                    <a:lumMod val="75000"/>
                  </a:schemeClr>
                </a:solidFill>
              </a:rPr>
              <a:t>1.  Identification of population at risk</a:t>
            </a:r>
          </a:p>
          <a:p>
            <a:pPr marL="609600" indent="-609600" eaLnBrk="1" hangingPunct="1">
              <a:buFontTx/>
              <a:buNone/>
            </a:pPr>
            <a:r>
              <a:rPr lang="en-US" altLang="en-US" sz="2800" b="1" dirty="0" smtClean="0">
                <a:solidFill>
                  <a:schemeClr val="accent1">
                    <a:lumMod val="75000"/>
                  </a:schemeClr>
                </a:solidFill>
              </a:rPr>
              <a:t>       Population at risk constitutes all those free of the disease and susceptible to it</a:t>
            </a:r>
          </a:p>
          <a:p>
            <a:pPr marL="609600" indent="-609600" eaLnBrk="1" hangingPunct="1">
              <a:buFontTx/>
              <a:buNone/>
            </a:pPr>
            <a:endParaRPr lang="en-US" altLang="en-US" sz="2800" b="1" dirty="0" smtClean="0">
              <a:solidFill>
                <a:schemeClr val="accent1">
                  <a:lumMod val="75000"/>
                </a:schemeClr>
              </a:solidFill>
            </a:endParaRPr>
          </a:p>
          <a:p>
            <a:pPr marL="609600" indent="-609600" eaLnBrk="1" hangingPunct="1">
              <a:buFontTx/>
              <a:buNone/>
            </a:pPr>
            <a:r>
              <a:rPr lang="en-US" altLang="en-US" sz="2800" b="1" dirty="0" smtClean="0">
                <a:solidFill>
                  <a:schemeClr val="accent1">
                    <a:lumMod val="75000"/>
                  </a:schemeClr>
                </a:solidFill>
              </a:rPr>
              <a:t>2.  Population is not static/it fluctuates/as a result of births, deaths and migration</a:t>
            </a:r>
          </a:p>
          <a:p>
            <a:pPr marL="609600" indent="-609600" eaLnBrk="1" hangingPunct="1">
              <a:buFontTx/>
              <a:buNone/>
            </a:pPr>
            <a:endParaRPr lang="en-US" altLang="en-US" sz="2800" b="1" dirty="0" smtClean="0">
              <a:solidFill>
                <a:schemeClr val="accent1">
                  <a:lumMod val="75000"/>
                </a:schemeClr>
              </a:solidFill>
            </a:endParaRPr>
          </a:p>
          <a:p>
            <a:pPr marL="609600" indent="-609600" eaLnBrk="1" hangingPunct="1">
              <a:buFontTx/>
              <a:buNone/>
            </a:pPr>
            <a:r>
              <a:rPr lang="en-US" altLang="en-US" sz="2800" b="1" dirty="0" smtClean="0">
                <a:solidFill>
                  <a:schemeClr val="accent1">
                    <a:lumMod val="75000"/>
                  </a:schemeClr>
                </a:solidFill>
              </a:rPr>
              <a:t>3.  People are at risk only until they get the disease and then no more at risk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lide Number Placeholder 5"/>
          <p:cNvSpPr>
            <a:spLocks noGrp="1"/>
          </p:cNvSpPr>
          <p:nvPr>
            <p:ph type="sldNum" sz="quarter" idx="12"/>
          </p:nvPr>
        </p:nvSpPr>
        <p:spPr>
          <a:noFill/>
          <a:ln>
            <a:miter lim="800000"/>
            <a:headEnd/>
            <a:tailEnd/>
          </a:ln>
        </p:spPr>
        <p:txBody>
          <a:bodyPr/>
          <a:lstStyle/>
          <a:p>
            <a:fld id="{CE724E6B-869D-445F-9127-381AC4EB51A1}" type="slidenum">
              <a:rPr lang="en-US" altLang="en-US"/>
              <a:pPr/>
              <a:t>33</a:t>
            </a:fld>
            <a:endParaRPr lang="en-US" altLang="en-US"/>
          </a:p>
        </p:txBody>
      </p:sp>
      <p:sp>
        <p:nvSpPr>
          <p:cNvPr id="69636" name="Rectangle 2"/>
          <p:cNvSpPr>
            <a:spLocks noGrp="1" noChangeArrowheads="1"/>
          </p:cNvSpPr>
          <p:nvPr>
            <p:ph type="title"/>
          </p:nvPr>
        </p:nvSpPr>
        <p:spPr/>
        <p:txBody>
          <a:bodyPr/>
          <a:lstStyle/>
          <a:p>
            <a:pPr eaLnBrk="1" hangingPunct="1"/>
            <a:r>
              <a:rPr lang="en-US" altLang="en-US" sz="3200" b="1" dirty="0" smtClean="0">
                <a:ln w="500">
                  <a:noFill/>
                </a:ln>
                <a:solidFill>
                  <a:srgbClr val="92D050"/>
                </a:solidFill>
              </a:rPr>
              <a:t>Prevalence rate</a:t>
            </a:r>
          </a:p>
        </p:txBody>
      </p:sp>
      <p:sp>
        <p:nvSpPr>
          <p:cNvPr id="69637" name="Rectangle 3"/>
          <p:cNvSpPr>
            <a:spLocks noGrp="1" noChangeArrowheads="1"/>
          </p:cNvSpPr>
          <p:nvPr>
            <p:ph type="body" idx="1"/>
          </p:nvPr>
        </p:nvSpPr>
        <p:spPr>
          <a:xfrm>
            <a:off x="457200" y="1905000"/>
            <a:ext cx="7239000" cy="4105584"/>
          </a:xfrm>
        </p:spPr>
        <p:txBody>
          <a:bodyPr/>
          <a:lstStyle/>
          <a:p>
            <a:pPr marL="609600" indent="-609600" eaLnBrk="1" hangingPunct="1">
              <a:buFontTx/>
              <a:buNone/>
            </a:pPr>
            <a:r>
              <a:rPr lang="en-US" altLang="en-US" sz="2800" b="1" dirty="0" smtClean="0">
                <a:solidFill>
                  <a:schemeClr val="accent1">
                    <a:lumMod val="75000"/>
                  </a:schemeClr>
                </a:solidFill>
              </a:rPr>
              <a:t> </a:t>
            </a:r>
            <a:r>
              <a:rPr lang="en-US" altLang="en-US" sz="3200" b="1" dirty="0" smtClean="0">
                <a:solidFill>
                  <a:schemeClr val="accent1">
                    <a:lumMod val="75000"/>
                  </a:schemeClr>
                </a:solidFill>
              </a:rPr>
              <a:t>It measures the proportion of a population with a disease during a specified period or at a point in time</a:t>
            </a:r>
          </a:p>
          <a:p>
            <a:pPr marL="609600" indent="-609600" eaLnBrk="1" hangingPunct="1">
              <a:buFontTx/>
              <a:buNone/>
            </a:pPr>
            <a:r>
              <a:rPr lang="en-US" altLang="en-US" sz="3200" b="1" dirty="0" smtClean="0">
                <a:solidFill>
                  <a:schemeClr val="accent1">
                    <a:lumMod val="75000"/>
                  </a:schemeClr>
                </a:solidFill>
              </a:rPr>
              <a:t>    </a:t>
            </a:r>
          </a:p>
          <a:p>
            <a:pPr marL="609600" indent="-609600" eaLnBrk="1" hangingPunct="1">
              <a:buFontTx/>
              <a:buNone/>
            </a:pPr>
            <a:r>
              <a:rPr lang="en-US" altLang="en-US" sz="3200" b="1" dirty="0" smtClean="0">
                <a:solidFill>
                  <a:schemeClr val="accent1">
                    <a:lumMod val="75000"/>
                  </a:schemeClr>
                </a:solidFill>
              </a:rPr>
              <a:t>   Two types</a:t>
            </a:r>
          </a:p>
          <a:p>
            <a:pPr marL="609600" indent="-609600" eaLnBrk="1" hangingPunct="1">
              <a:buFontTx/>
              <a:buAutoNum type="arabicPeriod"/>
            </a:pPr>
            <a:r>
              <a:rPr lang="en-US" altLang="en-US" sz="3200" b="1" dirty="0" smtClean="0">
                <a:solidFill>
                  <a:schemeClr val="accent1">
                    <a:lumMod val="75000"/>
                  </a:schemeClr>
                </a:solidFill>
              </a:rPr>
              <a:t>Point prevalence rate</a:t>
            </a:r>
          </a:p>
          <a:p>
            <a:pPr marL="609600" indent="-609600" eaLnBrk="1" hangingPunct="1">
              <a:buFontTx/>
              <a:buAutoNum type="arabicPeriod"/>
            </a:pPr>
            <a:r>
              <a:rPr lang="en-US" altLang="en-US" sz="3200" b="1" dirty="0" smtClean="0">
                <a:solidFill>
                  <a:schemeClr val="accent1">
                    <a:lumMod val="75000"/>
                  </a:schemeClr>
                </a:solidFill>
              </a:rPr>
              <a:t>Period prevalence rate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Slide Number Placeholder 5"/>
          <p:cNvSpPr>
            <a:spLocks noGrp="1"/>
          </p:cNvSpPr>
          <p:nvPr>
            <p:ph type="sldNum" sz="quarter" idx="12"/>
          </p:nvPr>
        </p:nvSpPr>
        <p:spPr>
          <a:noFill/>
          <a:ln>
            <a:miter lim="800000"/>
            <a:headEnd/>
            <a:tailEnd/>
          </a:ln>
        </p:spPr>
        <p:txBody>
          <a:bodyPr/>
          <a:lstStyle/>
          <a:p>
            <a:fld id="{97BE14F3-D703-483E-B1A8-F8B3029A1631}" type="slidenum">
              <a:rPr lang="en-US" altLang="en-US"/>
              <a:pPr/>
              <a:t>34</a:t>
            </a:fld>
            <a:endParaRPr lang="en-US" altLang="en-US"/>
          </a:p>
        </p:txBody>
      </p:sp>
      <p:sp>
        <p:nvSpPr>
          <p:cNvPr id="70660" name="Rectangle 2"/>
          <p:cNvSpPr>
            <a:spLocks noGrp="1" noChangeArrowheads="1"/>
          </p:cNvSpPr>
          <p:nvPr>
            <p:ph type="title"/>
          </p:nvPr>
        </p:nvSpPr>
        <p:spPr>
          <a:xfrm>
            <a:off x="685800" y="609600"/>
            <a:ext cx="7772400" cy="685800"/>
          </a:xfrm>
        </p:spPr>
        <p:txBody>
          <a:bodyPr/>
          <a:lstStyle/>
          <a:p>
            <a:pPr eaLnBrk="1" hangingPunct="1"/>
            <a:r>
              <a:rPr lang="en-US" altLang="en-US" sz="3200" b="1" dirty="0" smtClean="0">
                <a:ln w="500">
                  <a:noFill/>
                </a:ln>
                <a:solidFill>
                  <a:srgbClr val="92D050"/>
                </a:solidFill>
              </a:rPr>
              <a:t>Point prevalence rate</a:t>
            </a:r>
          </a:p>
        </p:txBody>
      </p:sp>
      <p:sp>
        <p:nvSpPr>
          <p:cNvPr id="70661" name="Rectangle 3"/>
          <p:cNvSpPr>
            <a:spLocks noGrp="1" noChangeArrowheads="1"/>
          </p:cNvSpPr>
          <p:nvPr>
            <p:ph type="body" idx="1"/>
          </p:nvPr>
        </p:nvSpPr>
        <p:spPr>
          <a:xfrm>
            <a:off x="685800" y="1905000"/>
            <a:ext cx="7391400" cy="4191000"/>
          </a:xfrm>
        </p:spPr>
        <p:txBody>
          <a:bodyPr>
            <a:noAutofit/>
          </a:bodyPr>
          <a:lstStyle/>
          <a:p>
            <a:pPr eaLnBrk="1" hangingPunct="1">
              <a:buFontTx/>
              <a:buNone/>
            </a:pPr>
            <a:r>
              <a:rPr lang="en-US" altLang="en-US" sz="3200" b="1" dirty="0" smtClean="0">
                <a:solidFill>
                  <a:schemeClr val="accent1">
                    <a:lumMod val="75000"/>
                  </a:schemeClr>
                </a:solidFill>
              </a:rPr>
              <a:t>Measures the proportion of a population with a disease at a point in time</a:t>
            </a:r>
          </a:p>
          <a:p>
            <a:pPr eaLnBrk="1" hangingPunct="1">
              <a:buFontTx/>
              <a:buNone/>
            </a:pPr>
            <a:endParaRPr lang="en-US" altLang="en-US" sz="3200" b="1" dirty="0" smtClean="0">
              <a:solidFill>
                <a:schemeClr val="accent1">
                  <a:lumMod val="75000"/>
                </a:schemeClr>
              </a:solidFill>
            </a:endParaRPr>
          </a:p>
          <a:p>
            <a:pPr eaLnBrk="1" hangingPunct="1">
              <a:buFontTx/>
              <a:buNone/>
            </a:pPr>
            <a:r>
              <a:rPr lang="en-US" altLang="en-US" sz="3200" b="1" dirty="0" smtClean="0">
                <a:solidFill>
                  <a:schemeClr val="accent1">
                    <a:lumMod val="75000"/>
                  </a:schemeClr>
                </a:solidFill>
              </a:rPr>
              <a:t>Point prevalence rate=All persons with a disease at a point in time/Total population</a:t>
            </a:r>
          </a:p>
          <a:p>
            <a:pPr eaLnBrk="1" hangingPunct="1">
              <a:buFontTx/>
              <a:buNone/>
            </a:pPr>
            <a:endParaRPr lang="en-US" altLang="en-US" sz="3200" b="1" dirty="0" smtClean="0">
              <a:solidFill>
                <a:schemeClr val="accent1">
                  <a:lumMod val="75000"/>
                </a:schemeClr>
              </a:solidFill>
            </a:endParaRPr>
          </a:p>
          <a:p>
            <a:pPr eaLnBrk="1" hangingPunct="1">
              <a:buFontTx/>
              <a:buNone/>
            </a:pPr>
            <a:r>
              <a:rPr lang="en-US" altLang="en-US" sz="3200" b="1" dirty="0" smtClean="0">
                <a:solidFill>
                  <a:schemeClr val="accent1">
                    <a:lumMod val="75000"/>
                  </a:schemeClr>
                </a:solidFill>
              </a:rPr>
              <a:t>It is not a rate, but a true proportion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5"/>
          <p:cNvSpPr>
            <a:spLocks noGrp="1"/>
          </p:cNvSpPr>
          <p:nvPr>
            <p:ph type="sldNum" sz="quarter" idx="12"/>
          </p:nvPr>
        </p:nvSpPr>
        <p:spPr>
          <a:noFill/>
          <a:ln>
            <a:miter lim="800000"/>
            <a:headEnd/>
            <a:tailEnd/>
          </a:ln>
        </p:spPr>
        <p:txBody>
          <a:bodyPr/>
          <a:lstStyle/>
          <a:p>
            <a:fld id="{3CE48439-8188-43B5-85E8-E077AF01BA2E}" type="slidenum">
              <a:rPr lang="en-US" altLang="en-US"/>
              <a:pPr/>
              <a:t>35</a:t>
            </a:fld>
            <a:endParaRPr lang="en-US" altLang="en-US"/>
          </a:p>
        </p:txBody>
      </p:sp>
      <p:sp>
        <p:nvSpPr>
          <p:cNvPr id="71684" name="Rectangle 2"/>
          <p:cNvSpPr>
            <a:spLocks noGrp="1" noChangeArrowheads="1"/>
          </p:cNvSpPr>
          <p:nvPr>
            <p:ph type="title"/>
          </p:nvPr>
        </p:nvSpPr>
        <p:spPr/>
        <p:txBody>
          <a:bodyPr/>
          <a:lstStyle/>
          <a:p>
            <a:pPr eaLnBrk="1" hangingPunct="1"/>
            <a:r>
              <a:rPr lang="en-US" altLang="en-US" sz="3200" b="1" dirty="0" smtClean="0">
                <a:ln w="500">
                  <a:noFill/>
                </a:ln>
                <a:solidFill>
                  <a:srgbClr val="92D050"/>
                </a:solidFill>
              </a:rPr>
              <a:t>Period prevalence rate</a:t>
            </a:r>
          </a:p>
        </p:txBody>
      </p:sp>
      <p:sp>
        <p:nvSpPr>
          <p:cNvPr id="71685" name="Rectangle 3"/>
          <p:cNvSpPr>
            <a:spLocks noGrp="1" noChangeArrowheads="1"/>
          </p:cNvSpPr>
          <p:nvPr>
            <p:ph type="body" idx="1"/>
          </p:nvPr>
        </p:nvSpPr>
        <p:spPr>
          <a:xfrm>
            <a:off x="457200" y="2133600"/>
            <a:ext cx="7239000" cy="4322136"/>
          </a:xfrm>
        </p:spPr>
        <p:txBody>
          <a:bodyPr>
            <a:normAutofit/>
          </a:bodyPr>
          <a:lstStyle/>
          <a:p>
            <a:pPr eaLnBrk="1" hangingPunct="1">
              <a:buFontTx/>
              <a:buNone/>
            </a:pPr>
            <a:r>
              <a:rPr lang="en-US" altLang="en-US" sz="3200" b="1" dirty="0" smtClean="0">
                <a:solidFill>
                  <a:schemeClr val="accent1">
                    <a:lumMod val="75000"/>
                  </a:schemeClr>
                </a:solidFill>
              </a:rPr>
              <a:t>Measures the proportion of a population with a disease in a specified time period</a:t>
            </a:r>
          </a:p>
          <a:p>
            <a:pPr eaLnBrk="1" hangingPunct="1">
              <a:buFontTx/>
              <a:buNone/>
            </a:pPr>
            <a:endParaRPr lang="en-US" altLang="en-US" sz="3200" b="1" dirty="0" smtClean="0">
              <a:solidFill>
                <a:schemeClr val="accent1">
                  <a:lumMod val="75000"/>
                </a:schemeClr>
              </a:solidFill>
            </a:endParaRPr>
          </a:p>
          <a:p>
            <a:pPr eaLnBrk="1" hangingPunct="1">
              <a:buFontTx/>
              <a:buNone/>
            </a:pPr>
            <a:r>
              <a:rPr lang="en-US" altLang="en-US" sz="3200" b="1" dirty="0" smtClean="0">
                <a:solidFill>
                  <a:schemeClr val="accent1">
                    <a:lumMod val="75000"/>
                  </a:schemeClr>
                </a:solidFill>
              </a:rPr>
              <a:t>Period prevalence rate=All persons with a disease overtime period/Average(mid-year)population in the same period</a:t>
            </a:r>
          </a:p>
          <a:p>
            <a:pPr eaLnBrk="1" hangingPunct="1">
              <a:buFontTx/>
              <a:buNone/>
            </a:pPr>
            <a:endParaRPr lang="en-US" altLang="en-US" sz="3200"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lide Number Placeholder 5"/>
          <p:cNvSpPr>
            <a:spLocks noGrp="1"/>
          </p:cNvSpPr>
          <p:nvPr>
            <p:ph type="sldNum" sz="quarter" idx="12"/>
          </p:nvPr>
        </p:nvSpPr>
        <p:spPr>
          <a:noFill/>
          <a:ln>
            <a:miter lim="800000"/>
            <a:headEnd/>
            <a:tailEnd/>
          </a:ln>
        </p:spPr>
        <p:txBody>
          <a:bodyPr/>
          <a:lstStyle/>
          <a:p>
            <a:fld id="{DE06C754-04A3-4E51-AA66-46C5920069ED}" type="slidenum">
              <a:rPr lang="en-US" altLang="en-US"/>
              <a:pPr/>
              <a:t>36</a:t>
            </a:fld>
            <a:endParaRPr lang="en-US" altLang="en-US"/>
          </a:p>
        </p:txBody>
      </p:sp>
      <p:sp>
        <p:nvSpPr>
          <p:cNvPr id="72708" name="Rectangle 2"/>
          <p:cNvSpPr>
            <a:spLocks noGrp="1" noChangeArrowheads="1"/>
          </p:cNvSpPr>
          <p:nvPr>
            <p:ph type="title"/>
          </p:nvPr>
        </p:nvSpPr>
        <p:spPr>
          <a:xfrm>
            <a:off x="457200" y="320040"/>
            <a:ext cx="7239000" cy="670560"/>
          </a:xfrm>
        </p:spPr>
        <p:txBody>
          <a:bodyPr>
            <a:normAutofit/>
          </a:bodyPr>
          <a:lstStyle/>
          <a:p>
            <a:pPr eaLnBrk="1" hangingPunct="1"/>
            <a:r>
              <a:rPr lang="en-US" altLang="en-US" sz="3200" b="1" dirty="0" smtClean="0">
                <a:ln w="500">
                  <a:solidFill>
                    <a:srgbClr val="92D050"/>
                  </a:solidFill>
                </a:ln>
                <a:solidFill>
                  <a:srgbClr val="92D050"/>
                </a:solidFill>
              </a:rPr>
              <a:t>Incidence Vs prevalence</a:t>
            </a:r>
          </a:p>
        </p:txBody>
      </p:sp>
      <p:sp>
        <p:nvSpPr>
          <p:cNvPr id="72709" name="Rectangle 3"/>
          <p:cNvSpPr>
            <a:spLocks noGrp="1" noChangeArrowheads="1"/>
          </p:cNvSpPr>
          <p:nvPr>
            <p:ph type="body" idx="1"/>
          </p:nvPr>
        </p:nvSpPr>
        <p:spPr>
          <a:xfrm>
            <a:off x="228600" y="1447800"/>
            <a:ext cx="7924800" cy="5410200"/>
          </a:xfrm>
        </p:spPr>
        <p:txBody>
          <a:bodyPr>
            <a:noAutofit/>
          </a:bodyPr>
          <a:lstStyle/>
          <a:p>
            <a:pPr>
              <a:lnSpc>
                <a:spcPct val="90000"/>
              </a:lnSpc>
              <a:buNone/>
            </a:pPr>
            <a:r>
              <a:rPr lang="en-US" altLang="en-US" sz="2800" dirty="0" smtClean="0">
                <a:solidFill>
                  <a:schemeClr val="accent1">
                    <a:lumMod val="75000"/>
                  </a:schemeClr>
                </a:solidFill>
              </a:rPr>
              <a:t>Prevalence measures all of the current cases of the disease in the community.</a:t>
            </a:r>
          </a:p>
          <a:p>
            <a:pPr>
              <a:lnSpc>
                <a:spcPct val="90000"/>
              </a:lnSpc>
              <a:buFont typeface="Wingdings" pitchFamily="2" charset="2"/>
              <a:buChar char="ü"/>
            </a:pPr>
            <a:r>
              <a:rPr lang="en-US" altLang="en-US" sz="2800" dirty="0" smtClean="0">
                <a:solidFill>
                  <a:schemeClr val="accent1">
                    <a:lumMod val="75000"/>
                  </a:schemeClr>
                </a:solidFill>
              </a:rPr>
              <a:t> It depends on the </a:t>
            </a:r>
            <a:r>
              <a:rPr lang="en-US" altLang="en-US" sz="2800" dirty="0" smtClean="0">
                <a:solidFill>
                  <a:srgbClr val="FF0000"/>
                </a:solidFill>
              </a:rPr>
              <a:t>duration</a:t>
            </a:r>
            <a:r>
              <a:rPr lang="en-US" altLang="en-US" sz="2800" dirty="0" smtClean="0">
                <a:solidFill>
                  <a:schemeClr val="accent1">
                    <a:lumMod val="75000"/>
                  </a:schemeClr>
                </a:solidFill>
              </a:rPr>
              <a:t> of the disease process</a:t>
            </a:r>
          </a:p>
          <a:p>
            <a:pPr>
              <a:lnSpc>
                <a:spcPct val="90000"/>
              </a:lnSpc>
              <a:buFont typeface="Wingdings" pitchFamily="2" charset="2"/>
              <a:buChar char="ü"/>
            </a:pPr>
            <a:r>
              <a:rPr lang="en-US" altLang="en-US" sz="2800" dirty="0" smtClean="0">
                <a:solidFill>
                  <a:schemeClr val="accent1">
                    <a:lumMod val="75000"/>
                  </a:schemeClr>
                </a:solidFill>
              </a:rPr>
              <a:t> It depends on the </a:t>
            </a:r>
            <a:r>
              <a:rPr lang="en-US" altLang="en-US" sz="2800" dirty="0" smtClean="0">
                <a:solidFill>
                  <a:srgbClr val="FF0000"/>
                </a:solidFill>
              </a:rPr>
              <a:t>incidence</a:t>
            </a:r>
            <a:r>
              <a:rPr lang="en-US" altLang="en-US" sz="2800" dirty="0" smtClean="0">
                <a:solidFill>
                  <a:schemeClr val="accent1">
                    <a:lumMod val="75000"/>
                  </a:schemeClr>
                </a:solidFill>
              </a:rPr>
              <a:t> of the disease</a:t>
            </a:r>
          </a:p>
          <a:p>
            <a:pPr>
              <a:lnSpc>
                <a:spcPct val="90000"/>
              </a:lnSpc>
              <a:buFont typeface="Wingdings" pitchFamily="2" charset="2"/>
              <a:buChar char="v"/>
            </a:pPr>
            <a:r>
              <a:rPr lang="en-US" altLang="en-US" sz="2800" dirty="0" smtClean="0">
                <a:solidFill>
                  <a:schemeClr val="accent1">
                    <a:lumMod val="75000"/>
                  </a:schemeClr>
                </a:solidFill>
              </a:rPr>
              <a:t> It can be used to determine the health care needs of a community.</a:t>
            </a:r>
          </a:p>
          <a:p>
            <a:pPr>
              <a:lnSpc>
                <a:spcPct val="90000"/>
              </a:lnSpc>
              <a:buNone/>
            </a:pPr>
            <a:r>
              <a:rPr lang="en-US" altLang="en-US" sz="3200" b="1" dirty="0" smtClean="0">
                <a:solidFill>
                  <a:schemeClr val="accent1">
                    <a:lumMod val="75000"/>
                  </a:schemeClr>
                </a:solidFill>
              </a:rPr>
              <a:t>                                 </a:t>
            </a:r>
            <a:r>
              <a:rPr lang="en-US" altLang="en-US" sz="3600" b="1" dirty="0" smtClean="0">
                <a:solidFill>
                  <a:schemeClr val="accent1">
                    <a:lumMod val="75000"/>
                  </a:schemeClr>
                </a:solidFill>
              </a:rPr>
              <a:t>P = I X D</a:t>
            </a:r>
            <a:r>
              <a:rPr lang="en-US" altLang="en-US" sz="3200" dirty="0" smtClean="0">
                <a:solidFill>
                  <a:schemeClr val="accent1">
                    <a:lumMod val="75000"/>
                  </a:schemeClr>
                </a:solidFill>
              </a:rPr>
              <a:t> </a:t>
            </a:r>
            <a:endParaRPr lang="en-US" altLang="en-US" sz="2800" dirty="0" smtClean="0">
              <a:solidFill>
                <a:schemeClr val="accent1">
                  <a:lumMod val="75000"/>
                </a:schemeClr>
              </a:solidFill>
            </a:endParaRPr>
          </a:p>
          <a:p>
            <a:pPr>
              <a:lnSpc>
                <a:spcPct val="90000"/>
              </a:lnSpc>
              <a:buNone/>
            </a:pPr>
            <a:r>
              <a:rPr lang="en-US" altLang="en-US" sz="2800" dirty="0" smtClean="0">
                <a:solidFill>
                  <a:schemeClr val="accent1">
                    <a:lumMod val="75000"/>
                  </a:schemeClr>
                </a:solidFill>
              </a:rPr>
              <a:t> where </a:t>
            </a:r>
            <a:r>
              <a:rPr lang="en-US" altLang="en-US" sz="2800" b="1" dirty="0" smtClean="0">
                <a:solidFill>
                  <a:schemeClr val="accent1">
                    <a:lumMod val="75000"/>
                  </a:schemeClr>
                </a:solidFill>
              </a:rPr>
              <a:t>P</a:t>
            </a:r>
            <a:r>
              <a:rPr lang="en-US" altLang="en-US" sz="2800" dirty="0" smtClean="0">
                <a:solidFill>
                  <a:schemeClr val="accent1">
                    <a:lumMod val="75000"/>
                  </a:schemeClr>
                </a:solidFill>
              </a:rPr>
              <a:t> = Prevalence rate, </a:t>
            </a:r>
            <a:r>
              <a:rPr lang="en-US" altLang="en-US" sz="2800" b="1" dirty="0" smtClean="0">
                <a:solidFill>
                  <a:schemeClr val="accent1">
                    <a:lumMod val="75000"/>
                  </a:schemeClr>
                </a:solidFill>
              </a:rPr>
              <a:t>I</a:t>
            </a:r>
            <a:r>
              <a:rPr lang="en-US" altLang="en-US" sz="2800" dirty="0" smtClean="0">
                <a:solidFill>
                  <a:schemeClr val="accent1">
                    <a:lumMod val="75000"/>
                  </a:schemeClr>
                </a:solidFill>
              </a:rPr>
              <a:t> = Incidence rate, </a:t>
            </a:r>
            <a:r>
              <a:rPr lang="en-US" altLang="en-US" sz="2800" b="1" dirty="0" smtClean="0">
                <a:solidFill>
                  <a:schemeClr val="accent1">
                    <a:lumMod val="75000"/>
                  </a:schemeClr>
                </a:solidFill>
              </a:rPr>
              <a:t>D</a:t>
            </a:r>
            <a:r>
              <a:rPr lang="en-US" altLang="en-US" sz="2800" dirty="0" smtClean="0">
                <a:solidFill>
                  <a:schemeClr val="accent1">
                    <a:lumMod val="75000"/>
                  </a:schemeClr>
                </a:solidFill>
              </a:rPr>
              <a:t> = Duration of the disease.</a:t>
            </a:r>
          </a:p>
          <a:p>
            <a:pPr>
              <a:lnSpc>
                <a:spcPct val="90000"/>
              </a:lnSpc>
              <a:buFont typeface="Wingdings" pitchFamily="2" charset="2"/>
              <a:buChar char="ü"/>
            </a:pPr>
            <a:r>
              <a:rPr lang="en-US" altLang="en-US" sz="2800" dirty="0" smtClean="0">
                <a:solidFill>
                  <a:schemeClr val="accent1">
                    <a:lumMod val="75000"/>
                  </a:schemeClr>
                </a:solidFill>
              </a:rPr>
              <a:t> </a:t>
            </a:r>
            <a:r>
              <a:rPr lang="en-US" altLang="en-US" sz="2800" b="1" dirty="0" smtClean="0">
                <a:solidFill>
                  <a:schemeClr val="accent1">
                    <a:lumMod val="75000"/>
                  </a:schemeClr>
                </a:solidFill>
              </a:rPr>
              <a:t>Prevalence rate is equal to Incidence rate in case of diseases with short duration or highly fatal such as Rabies.</a:t>
            </a:r>
          </a:p>
          <a:p>
            <a:pPr>
              <a:lnSpc>
                <a:spcPct val="90000"/>
              </a:lnSpc>
              <a:buNone/>
            </a:pPr>
            <a:endParaRPr lang="en-US" alt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5"/>
          <p:cNvSpPr>
            <a:spLocks noGrp="1"/>
          </p:cNvSpPr>
          <p:nvPr>
            <p:ph type="sldNum" sz="quarter" idx="12"/>
          </p:nvPr>
        </p:nvSpPr>
        <p:spPr>
          <a:noFill/>
          <a:ln>
            <a:miter lim="800000"/>
            <a:headEnd/>
            <a:tailEnd/>
          </a:ln>
        </p:spPr>
        <p:txBody>
          <a:bodyPr/>
          <a:lstStyle/>
          <a:p>
            <a:fld id="{339A9C12-2F17-4EEF-9EA3-31CDF7533FD5}" type="slidenum">
              <a:rPr lang="en-US" altLang="en-US"/>
              <a:pPr/>
              <a:t>37</a:t>
            </a:fld>
            <a:endParaRPr lang="en-US" altLang="en-US"/>
          </a:p>
        </p:txBody>
      </p:sp>
      <p:sp>
        <p:nvSpPr>
          <p:cNvPr id="73732" name="Rectangle 2"/>
          <p:cNvSpPr>
            <a:spLocks noGrp="1" noChangeArrowheads="1"/>
          </p:cNvSpPr>
          <p:nvPr>
            <p:ph type="title"/>
          </p:nvPr>
        </p:nvSpPr>
        <p:spPr>
          <a:xfrm>
            <a:off x="457200" y="304800"/>
            <a:ext cx="7239000" cy="1143000"/>
          </a:xfrm>
          <a:noFill/>
        </p:spPr>
        <p:txBody>
          <a:bodyPr wrap="square" lIns="0" rIns="0"/>
          <a:lstStyle/>
          <a:p>
            <a:pPr eaLnBrk="1" hangingPunct="1"/>
            <a:r>
              <a:rPr lang="en-US" altLang="en-US" sz="3200" b="1" dirty="0" smtClean="0">
                <a:ln w="0" cmpd="sng">
                  <a:noFill/>
                  <a:round/>
                </a:ln>
                <a:solidFill>
                  <a:srgbClr val="92D050"/>
                </a:solidFill>
              </a:rPr>
              <a:t>Relationship between prevalence &amp; incidence rates</a:t>
            </a:r>
          </a:p>
        </p:txBody>
      </p:sp>
      <p:sp>
        <p:nvSpPr>
          <p:cNvPr id="73733" name="Rectangle 3"/>
          <p:cNvSpPr>
            <a:spLocks noGrp="1" noChangeArrowheads="1"/>
          </p:cNvSpPr>
          <p:nvPr>
            <p:ph type="body" idx="1"/>
          </p:nvPr>
        </p:nvSpPr>
        <p:spPr>
          <a:xfrm>
            <a:off x="533400" y="1447800"/>
            <a:ext cx="7391400" cy="5105400"/>
          </a:xfrm>
        </p:spPr>
        <p:txBody>
          <a:bodyPr>
            <a:noAutofit/>
          </a:bodyPr>
          <a:lstStyle/>
          <a:p>
            <a:pPr eaLnBrk="1" hangingPunct="1">
              <a:buFontTx/>
              <a:buNone/>
            </a:pPr>
            <a:endParaRPr lang="en-US" altLang="en-US" sz="3200" b="1" dirty="0" smtClean="0">
              <a:solidFill>
                <a:schemeClr val="accent1">
                  <a:lumMod val="75000"/>
                </a:schemeClr>
              </a:solidFill>
            </a:endParaRPr>
          </a:p>
          <a:p>
            <a:pPr eaLnBrk="1" hangingPunct="1">
              <a:buFontTx/>
              <a:buNone/>
            </a:pPr>
            <a:r>
              <a:rPr lang="en-US" altLang="en-US" sz="3200" b="1" dirty="0" smtClean="0">
                <a:solidFill>
                  <a:schemeClr val="accent1">
                    <a:lumMod val="75000"/>
                  </a:schemeClr>
                </a:solidFill>
              </a:rPr>
              <a:t>An increase in prevalence rate may not necessarily be due to an increase in incidence rate, it could be due to an increase in average duration of a disease due to decrease in death and/or recovery rates.</a:t>
            </a:r>
            <a:endParaRPr lang="en-US" altLang="en-US" sz="3200" b="1" dirty="0" smtClean="0">
              <a:solidFill>
                <a:schemeClr val="accent1">
                  <a:lumMod val="75000"/>
                </a:schemeClr>
              </a:solidFill>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2438400"/>
          <a:ext cx="6096000" cy="3139441"/>
        </p:xfrm>
        <a:graphic>
          <a:graphicData uri="http://schemas.openxmlformats.org/drawingml/2006/table">
            <a:tbl>
              <a:tblPr/>
              <a:tblGrid>
                <a:gridCol w="1422400"/>
                <a:gridCol w="1320800"/>
                <a:gridCol w="1422400"/>
                <a:gridCol w="1930400"/>
              </a:tblGrid>
              <a:tr h="697653">
                <a:tc gridSpan="4">
                  <a:txBody>
                    <a:bodyPr/>
                    <a:lstStyle/>
                    <a:p>
                      <a:pPr marL="0" marR="0">
                        <a:spcBef>
                          <a:spcPts val="200"/>
                        </a:spcBef>
                        <a:spcAft>
                          <a:spcPts val="200"/>
                        </a:spcAft>
                        <a:tabLst>
                          <a:tab pos="118745" algn="dec"/>
                          <a:tab pos="228600" algn="l"/>
                        </a:tabLst>
                      </a:pPr>
                      <a:r>
                        <a:rPr lang="en-US" sz="2000" b="1" dirty="0" smtClean="0">
                          <a:solidFill>
                            <a:schemeClr val="accent1">
                              <a:lumMod val="75000"/>
                            </a:schemeClr>
                          </a:solidFill>
                          <a:latin typeface="+mn-lt"/>
                          <a:ea typeface="Times New Roman"/>
                          <a:cs typeface="Times New Roman"/>
                        </a:rPr>
                        <a:t>Prevalence of chronic bronchitis, by age, in a sample of 2383 employed men: , 1981.</a:t>
                      </a:r>
                    </a:p>
                  </a:txBody>
                  <a:tcPr marL="68580" marR="6858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97653">
                <a:tc>
                  <a:txBody>
                    <a:bodyPr/>
                    <a:lstStyle/>
                    <a:p>
                      <a:pPr marL="0" marR="0">
                        <a:spcBef>
                          <a:spcPts val="200"/>
                        </a:spcBef>
                        <a:spcAft>
                          <a:spcPts val="200"/>
                        </a:spcAft>
                        <a:tabLst>
                          <a:tab pos="118745" algn="dec"/>
                          <a:tab pos="228600" algn="l"/>
                        </a:tabLst>
                      </a:pPr>
                      <a:r>
                        <a:rPr lang="en-US" sz="2000" b="1" dirty="0" smtClean="0">
                          <a:solidFill>
                            <a:schemeClr val="accent1">
                              <a:lumMod val="75000"/>
                            </a:schemeClr>
                          </a:solidFill>
                          <a:latin typeface="+mn-lt"/>
                          <a:ea typeface="Times New Roman"/>
                          <a:cs typeface="Times New Roman"/>
                        </a:rPr>
                        <a:t>Age (years)</a:t>
                      </a:r>
                      <a:endParaRPr lang="en-US" sz="1400" b="1" dirty="0">
                        <a:solidFill>
                          <a:schemeClr val="accent1">
                            <a:lumMod val="75000"/>
                          </a:schemeClr>
                        </a:solidFill>
                        <a:latin typeface="+mn-lt"/>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200"/>
                        </a:spcBef>
                        <a:spcAft>
                          <a:spcPts val="200"/>
                        </a:spcAft>
                        <a:tabLst>
                          <a:tab pos="118745" algn="dec"/>
                          <a:tab pos="228600" algn="l"/>
                        </a:tabLst>
                      </a:pPr>
                      <a:r>
                        <a:rPr lang="en-US" sz="2000" b="1" dirty="0" smtClean="0">
                          <a:solidFill>
                            <a:schemeClr val="accent1">
                              <a:lumMod val="75000"/>
                            </a:schemeClr>
                          </a:solidFill>
                          <a:latin typeface="+mn-lt"/>
                          <a:ea typeface="Times New Roman"/>
                          <a:cs typeface="Times New Roman"/>
                        </a:rPr>
                        <a:t>Number Surveyed</a:t>
                      </a:r>
                      <a:endParaRPr lang="en-US" sz="1400" b="1" dirty="0">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200"/>
                        </a:spcBef>
                        <a:spcAft>
                          <a:spcPts val="200"/>
                        </a:spcAft>
                        <a:tabLst>
                          <a:tab pos="118745" algn="dec"/>
                          <a:tab pos="228600" algn="l"/>
                        </a:tabLst>
                      </a:pPr>
                      <a:r>
                        <a:rPr lang="en-US" sz="2000" b="1" smtClean="0">
                          <a:solidFill>
                            <a:schemeClr val="accent1">
                              <a:lumMod val="75000"/>
                            </a:schemeClr>
                          </a:solidFill>
                          <a:latin typeface="+mn-lt"/>
                          <a:ea typeface="Times New Roman"/>
                          <a:cs typeface="Times New Roman"/>
                        </a:rPr>
                        <a:t>Frequency</a:t>
                      </a:r>
                      <a:endParaRPr lang="en-US" sz="1400" b="1" dirty="0">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118745" algn="dec"/>
                          <a:tab pos="228600" algn="l"/>
                        </a:tabLst>
                      </a:pPr>
                      <a:r>
                        <a:rPr lang="en-US" sz="2000" b="1">
                          <a:solidFill>
                            <a:schemeClr val="accent1">
                              <a:lumMod val="75000"/>
                            </a:schemeClr>
                          </a:solidFill>
                          <a:latin typeface="+mn-lt"/>
                          <a:ea typeface="Times New Roman"/>
                          <a:cs typeface="Times New Roman"/>
                        </a:rPr>
                        <a:t>Prevalence (%)</a:t>
                      </a:r>
                      <a:endParaRPr lang="en-US" sz="1400" b="1">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27">
                <a:tc>
                  <a:txBody>
                    <a:bodyPr/>
                    <a:lstStyle/>
                    <a:p>
                      <a:pPr marL="0" marR="0">
                        <a:spcBef>
                          <a:spcPts val="200"/>
                        </a:spcBef>
                        <a:spcAft>
                          <a:spcPts val="200"/>
                        </a:spcAft>
                        <a:tabLst>
                          <a:tab pos="118745" algn="dec"/>
                          <a:tab pos="228600" algn="l"/>
                        </a:tabLst>
                      </a:pPr>
                      <a:r>
                        <a:rPr lang="en-US" sz="2000" b="1" smtClean="0">
                          <a:solidFill>
                            <a:schemeClr val="accent1">
                              <a:lumMod val="75000"/>
                            </a:schemeClr>
                          </a:solidFill>
                          <a:latin typeface="+mn-lt"/>
                          <a:ea typeface="Times New Roman"/>
                          <a:cs typeface="Times New Roman"/>
                        </a:rPr>
                        <a:t>45-49</a:t>
                      </a:r>
                      <a:endParaRPr lang="en-US" sz="1400" b="1" dirty="0">
                        <a:solidFill>
                          <a:schemeClr val="accent1">
                            <a:lumMod val="75000"/>
                          </a:schemeClr>
                        </a:solidFill>
                        <a:latin typeface="+mn-lt"/>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200"/>
                        </a:spcBef>
                        <a:spcAft>
                          <a:spcPts val="200"/>
                        </a:spcAft>
                        <a:tabLst>
                          <a:tab pos="118745" algn="dec"/>
                          <a:tab pos="228600" algn="l"/>
                        </a:tabLst>
                      </a:pPr>
                      <a:r>
                        <a:rPr lang="en-US" sz="2000" b="1" dirty="0" smtClean="0">
                          <a:solidFill>
                            <a:schemeClr val="accent1">
                              <a:lumMod val="75000"/>
                            </a:schemeClr>
                          </a:solidFill>
                          <a:latin typeface="+mn-lt"/>
                          <a:ea typeface="Times New Roman"/>
                          <a:cs typeface="Times New Roman"/>
                        </a:rPr>
                        <a:t>496</a:t>
                      </a:r>
                      <a:endParaRPr lang="en-US" sz="1400" b="1" dirty="0">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200"/>
                        </a:spcBef>
                        <a:spcAft>
                          <a:spcPts val="200"/>
                        </a:spcAft>
                        <a:tabLst>
                          <a:tab pos="118745" algn="dec"/>
                          <a:tab pos="228600" algn="l"/>
                        </a:tabLst>
                      </a:pPr>
                      <a:r>
                        <a:rPr lang="en-US" sz="2000" b="1" dirty="0" smtClean="0">
                          <a:solidFill>
                            <a:schemeClr val="accent1">
                              <a:lumMod val="75000"/>
                            </a:schemeClr>
                          </a:solidFill>
                          <a:latin typeface="+mn-lt"/>
                          <a:ea typeface="Times New Roman"/>
                          <a:cs typeface="Times New Roman"/>
                        </a:rPr>
                        <a:t>18</a:t>
                      </a:r>
                      <a:endParaRPr lang="en-US" sz="1400" b="1" dirty="0">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ctr">
                        <a:spcBef>
                          <a:spcPts val="200"/>
                        </a:spcBef>
                        <a:spcAft>
                          <a:spcPts val="200"/>
                        </a:spcAft>
                        <a:tabLst>
                          <a:tab pos="118745" algn="dec"/>
                          <a:tab pos="228600" algn="l"/>
                        </a:tabLst>
                      </a:pPr>
                      <a:r>
                        <a:rPr lang="en-US" sz="2000" b="1">
                          <a:solidFill>
                            <a:schemeClr val="accent1">
                              <a:lumMod val="75000"/>
                            </a:schemeClr>
                          </a:solidFill>
                          <a:latin typeface="+mn-lt"/>
                          <a:ea typeface="Times New Roman"/>
                          <a:cs typeface="Times New Roman"/>
                        </a:rPr>
                        <a:t>3.6</a:t>
                      </a:r>
                      <a:endParaRPr lang="en-US" sz="1400" b="1">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27">
                <a:tc>
                  <a:txBody>
                    <a:bodyPr/>
                    <a:lstStyle/>
                    <a:p>
                      <a:pPr marL="0" marR="0">
                        <a:spcBef>
                          <a:spcPts val="200"/>
                        </a:spcBef>
                        <a:spcAft>
                          <a:spcPts val="200"/>
                        </a:spcAft>
                        <a:tabLst>
                          <a:tab pos="118745" algn="dec"/>
                          <a:tab pos="228600" algn="l"/>
                        </a:tabLst>
                      </a:pPr>
                      <a:r>
                        <a:rPr lang="en-US" sz="2000" b="1" smtClean="0">
                          <a:solidFill>
                            <a:schemeClr val="accent1">
                              <a:lumMod val="75000"/>
                            </a:schemeClr>
                          </a:solidFill>
                          <a:latin typeface="+mn-lt"/>
                          <a:ea typeface="Times New Roman"/>
                          <a:cs typeface="Times New Roman"/>
                        </a:rPr>
                        <a:t>50-54</a:t>
                      </a:r>
                      <a:endParaRPr lang="en-US" sz="1400" b="1">
                        <a:solidFill>
                          <a:schemeClr val="accent1">
                            <a:lumMod val="75000"/>
                          </a:schemeClr>
                        </a:solidFill>
                        <a:latin typeface="+mn-lt"/>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200"/>
                        </a:spcBef>
                        <a:spcAft>
                          <a:spcPts val="200"/>
                        </a:spcAft>
                        <a:tabLst>
                          <a:tab pos="118745" algn="dec"/>
                          <a:tab pos="228600" algn="l"/>
                        </a:tabLst>
                      </a:pPr>
                      <a:r>
                        <a:rPr lang="en-US" sz="2000" b="1" smtClean="0">
                          <a:solidFill>
                            <a:schemeClr val="accent1">
                              <a:lumMod val="75000"/>
                            </a:schemeClr>
                          </a:solidFill>
                          <a:latin typeface="+mn-lt"/>
                          <a:ea typeface="Times New Roman"/>
                          <a:cs typeface="Times New Roman"/>
                        </a:rPr>
                        <a:t>672</a:t>
                      </a:r>
                      <a:endParaRPr lang="en-US" sz="1400" b="1" dirty="0">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200"/>
                        </a:spcBef>
                        <a:spcAft>
                          <a:spcPts val="200"/>
                        </a:spcAft>
                        <a:tabLst>
                          <a:tab pos="118745" algn="dec"/>
                          <a:tab pos="228600" algn="l"/>
                        </a:tabLst>
                      </a:pPr>
                      <a:r>
                        <a:rPr lang="en-US" sz="2000" b="1" dirty="0" smtClean="0">
                          <a:solidFill>
                            <a:schemeClr val="accent1">
                              <a:lumMod val="75000"/>
                            </a:schemeClr>
                          </a:solidFill>
                          <a:latin typeface="+mn-lt"/>
                          <a:ea typeface="Times New Roman"/>
                          <a:cs typeface="Times New Roman"/>
                        </a:rPr>
                        <a:t>18</a:t>
                      </a:r>
                      <a:endParaRPr lang="en-US" sz="1400" b="1" dirty="0">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ctr">
                        <a:spcBef>
                          <a:spcPts val="200"/>
                        </a:spcBef>
                        <a:spcAft>
                          <a:spcPts val="200"/>
                        </a:spcAft>
                        <a:tabLst>
                          <a:tab pos="118745" algn="dec"/>
                          <a:tab pos="228600" algn="l"/>
                        </a:tabLst>
                      </a:pPr>
                      <a:r>
                        <a:rPr lang="en-US" sz="2000" b="1" dirty="0">
                          <a:solidFill>
                            <a:schemeClr val="accent1">
                              <a:lumMod val="75000"/>
                            </a:schemeClr>
                          </a:solidFill>
                          <a:latin typeface="+mn-lt"/>
                          <a:ea typeface="Times New Roman"/>
                          <a:cs typeface="Times New Roman"/>
                        </a:rPr>
                        <a:t>2.7</a:t>
                      </a:r>
                      <a:endParaRPr lang="en-US" sz="1400" b="1" dirty="0">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27">
                <a:tc>
                  <a:txBody>
                    <a:bodyPr/>
                    <a:lstStyle/>
                    <a:p>
                      <a:pPr marL="0" marR="0">
                        <a:spcBef>
                          <a:spcPts val="200"/>
                        </a:spcBef>
                        <a:spcAft>
                          <a:spcPts val="200"/>
                        </a:spcAft>
                        <a:tabLst>
                          <a:tab pos="118745" algn="dec"/>
                          <a:tab pos="228600" algn="l"/>
                        </a:tabLst>
                      </a:pPr>
                      <a:r>
                        <a:rPr lang="en-US" sz="2000" b="1" smtClean="0">
                          <a:solidFill>
                            <a:schemeClr val="accent1">
                              <a:lumMod val="75000"/>
                            </a:schemeClr>
                          </a:solidFill>
                          <a:latin typeface="+mn-lt"/>
                          <a:ea typeface="Times New Roman"/>
                          <a:cs typeface="Times New Roman"/>
                        </a:rPr>
                        <a:t>55-59</a:t>
                      </a:r>
                      <a:endParaRPr lang="en-US" sz="1400" b="1">
                        <a:solidFill>
                          <a:schemeClr val="accent1">
                            <a:lumMod val="75000"/>
                          </a:schemeClr>
                        </a:solidFill>
                        <a:latin typeface="+mn-lt"/>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200"/>
                        </a:spcBef>
                        <a:spcAft>
                          <a:spcPts val="200"/>
                        </a:spcAft>
                        <a:tabLst>
                          <a:tab pos="118745" algn="dec"/>
                          <a:tab pos="228600" algn="l"/>
                        </a:tabLst>
                      </a:pPr>
                      <a:r>
                        <a:rPr lang="en-US" sz="2000" b="1" smtClean="0">
                          <a:solidFill>
                            <a:schemeClr val="accent1">
                              <a:lumMod val="75000"/>
                            </a:schemeClr>
                          </a:solidFill>
                          <a:latin typeface="+mn-lt"/>
                          <a:ea typeface="Times New Roman"/>
                          <a:cs typeface="Times New Roman"/>
                        </a:rPr>
                        <a:t>1215</a:t>
                      </a:r>
                      <a:endParaRPr lang="en-US" sz="1400" b="1" dirty="0">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200"/>
                        </a:spcBef>
                        <a:spcAft>
                          <a:spcPts val="200"/>
                        </a:spcAft>
                        <a:tabLst>
                          <a:tab pos="118745" algn="dec"/>
                          <a:tab pos="228600" algn="l"/>
                        </a:tabLst>
                      </a:pPr>
                      <a:r>
                        <a:rPr lang="en-US" sz="2000" b="1" smtClean="0">
                          <a:solidFill>
                            <a:schemeClr val="accent1">
                              <a:lumMod val="75000"/>
                            </a:schemeClr>
                          </a:solidFill>
                          <a:latin typeface="+mn-lt"/>
                          <a:ea typeface="Times New Roman"/>
                          <a:cs typeface="Times New Roman"/>
                        </a:rPr>
                        <a:t>18</a:t>
                      </a:r>
                      <a:endParaRPr lang="en-US" sz="1400" b="1">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ctr">
                        <a:spcBef>
                          <a:spcPts val="200"/>
                        </a:spcBef>
                        <a:spcAft>
                          <a:spcPts val="200"/>
                        </a:spcAft>
                        <a:tabLst>
                          <a:tab pos="118745" algn="dec"/>
                          <a:tab pos="228600" algn="l"/>
                        </a:tabLst>
                      </a:pPr>
                      <a:r>
                        <a:rPr lang="en-US" sz="2000" b="1" dirty="0">
                          <a:solidFill>
                            <a:schemeClr val="accent1">
                              <a:lumMod val="75000"/>
                            </a:schemeClr>
                          </a:solidFill>
                          <a:latin typeface="+mn-lt"/>
                          <a:ea typeface="Times New Roman"/>
                          <a:cs typeface="Times New Roman"/>
                        </a:rPr>
                        <a:t>1.5</a:t>
                      </a:r>
                      <a:endParaRPr lang="en-US" sz="1400" b="1" dirty="0">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27">
                <a:tc>
                  <a:txBody>
                    <a:bodyPr/>
                    <a:lstStyle/>
                    <a:p>
                      <a:pPr marL="0" marR="0">
                        <a:spcBef>
                          <a:spcPts val="200"/>
                        </a:spcBef>
                        <a:spcAft>
                          <a:spcPts val="200"/>
                        </a:spcAft>
                        <a:tabLst>
                          <a:tab pos="118745" algn="dec"/>
                          <a:tab pos="228600" algn="l"/>
                        </a:tabLst>
                      </a:pPr>
                      <a:r>
                        <a:rPr lang="en-US" sz="2000" b="1" smtClean="0">
                          <a:solidFill>
                            <a:schemeClr val="accent1">
                              <a:lumMod val="75000"/>
                            </a:schemeClr>
                          </a:solidFill>
                          <a:latin typeface="+mn-lt"/>
                          <a:ea typeface="Times New Roman"/>
                          <a:cs typeface="Times New Roman"/>
                        </a:rPr>
                        <a:t>Total</a:t>
                      </a:r>
                      <a:endParaRPr lang="en-US" sz="1400" b="1">
                        <a:solidFill>
                          <a:schemeClr val="accent1">
                            <a:lumMod val="75000"/>
                          </a:schemeClr>
                        </a:solidFill>
                        <a:latin typeface="+mn-lt"/>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200"/>
                        </a:spcBef>
                        <a:spcAft>
                          <a:spcPts val="200"/>
                        </a:spcAft>
                        <a:tabLst>
                          <a:tab pos="118745" algn="dec"/>
                          <a:tab pos="228600" algn="l"/>
                        </a:tabLst>
                      </a:pPr>
                      <a:r>
                        <a:rPr lang="en-US" sz="2000" b="1" dirty="0" smtClean="0">
                          <a:solidFill>
                            <a:srgbClr val="FF0000"/>
                          </a:solidFill>
                          <a:latin typeface="+mn-lt"/>
                          <a:ea typeface="Times New Roman"/>
                          <a:cs typeface="Times New Roman"/>
                        </a:rPr>
                        <a:t>2383</a:t>
                      </a:r>
                      <a:endParaRPr lang="en-US" sz="1400" b="1" dirty="0">
                        <a:solidFill>
                          <a:srgbClr val="FF0000"/>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200"/>
                        </a:spcBef>
                        <a:spcAft>
                          <a:spcPts val="200"/>
                        </a:spcAft>
                        <a:tabLst>
                          <a:tab pos="118745" algn="dec"/>
                          <a:tab pos="228600" algn="l"/>
                        </a:tabLst>
                      </a:pPr>
                      <a:r>
                        <a:rPr lang="en-US" sz="2000" b="1" dirty="0" smtClean="0">
                          <a:solidFill>
                            <a:srgbClr val="FF0000"/>
                          </a:solidFill>
                          <a:latin typeface="+mn-lt"/>
                          <a:ea typeface="Times New Roman"/>
                          <a:cs typeface="Times New Roman"/>
                        </a:rPr>
                        <a:t>54</a:t>
                      </a:r>
                      <a:endParaRPr lang="en-US" sz="1400" b="1" dirty="0">
                        <a:solidFill>
                          <a:srgbClr val="FF0000"/>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ctr">
                        <a:spcBef>
                          <a:spcPts val="200"/>
                        </a:spcBef>
                        <a:spcAft>
                          <a:spcPts val="200"/>
                        </a:spcAft>
                        <a:tabLst>
                          <a:tab pos="118745" algn="dec"/>
                          <a:tab pos="228600" algn="l"/>
                        </a:tabLst>
                      </a:pPr>
                      <a:r>
                        <a:rPr lang="en-US" sz="2000" b="1" dirty="0">
                          <a:solidFill>
                            <a:schemeClr val="accent1">
                              <a:lumMod val="75000"/>
                            </a:schemeClr>
                          </a:solidFill>
                          <a:latin typeface="+mn-lt"/>
                          <a:ea typeface="Times New Roman"/>
                          <a:cs typeface="Times New Roman"/>
                        </a:rPr>
                        <a:t>2.3</a:t>
                      </a:r>
                      <a:endParaRPr lang="en-US" sz="1400" b="1" dirty="0">
                        <a:solidFill>
                          <a:schemeClr val="accent1">
                            <a:lumMod val="75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27">
                <a:tc gridSpan="4">
                  <a:txBody>
                    <a:bodyPr/>
                    <a:lstStyle/>
                    <a:p>
                      <a:pPr marL="0" marR="0">
                        <a:spcBef>
                          <a:spcPts val="200"/>
                        </a:spcBef>
                        <a:spcAft>
                          <a:spcPts val="200"/>
                        </a:spcAft>
                        <a:tabLst>
                          <a:tab pos="118745" algn="dec"/>
                          <a:tab pos="228600" algn="l"/>
                        </a:tabLst>
                      </a:pPr>
                      <a:r>
                        <a:rPr lang="en-US" sz="1800" b="1" dirty="0" smtClean="0">
                          <a:solidFill>
                            <a:schemeClr val="accent1">
                              <a:lumMod val="75000"/>
                            </a:schemeClr>
                          </a:solidFill>
                          <a:latin typeface="+mn-lt"/>
                          <a:ea typeface="Times New Roman"/>
                          <a:cs typeface="Times New Roman"/>
                          <a:sym typeface="Symbol"/>
                        </a:rPr>
                        <a:t></a:t>
                      </a:r>
                      <a:r>
                        <a:rPr lang="en-US" sz="1800" b="1" baseline="30000" dirty="0" smtClean="0">
                          <a:solidFill>
                            <a:schemeClr val="accent1">
                              <a:lumMod val="75000"/>
                            </a:schemeClr>
                          </a:solidFill>
                          <a:latin typeface="+mn-lt"/>
                          <a:ea typeface="Times New Roman"/>
                          <a:cs typeface="Times New Roman"/>
                        </a:rPr>
                        <a:t>2 </a:t>
                      </a:r>
                      <a:r>
                        <a:rPr lang="en-US" sz="1800" b="1" dirty="0" smtClean="0">
                          <a:solidFill>
                            <a:schemeClr val="accent1">
                              <a:lumMod val="75000"/>
                            </a:schemeClr>
                          </a:solidFill>
                          <a:latin typeface="+mn-lt"/>
                          <a:ea typeface="Times New Roman"/>
                          <a:cs typeface="Times New Roman"/>
                        </a:rPr>
                        <a:t>= 0.983, p = 0.612</a:t>
                      </a:r>
                      <a:endParaRPr lang="en-US" sz="1200" b="1" dirty="0">
                        <a:solidFill>
                          <a:schemeClr val="accent1">
                            <a:lumMod val="75000"/>
                          </a:schemeClr>
                        </a:solidFill>
                        <a:latin typeface="+mn-lt"/>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25" name="Rectangle 1"/>
          <p:cNvSpPr>
            <a:spLocks noChangeArrowheads="1"/>
          </p:cNvSpPr>
          <p:nvPr/>
        </p:nvSpPr>
        <p:spPr bwMode="auto">
          <a:xfrm>
            <a:off x="457200" y="228600"/>
            <a:ext cx="70104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3200" b="0" i="0" u="none" strike="noStrike" cap="none" normalizeH="0" baseline="0" dirty="0" smtClean="0">
                <a:ln>
                  <a:noFill/>
                </a:ln>
                <a:solidFill>
                  <a:srgbClr val="FF0000"/>
                </a:solidFill>
                <a:effectLst/>
                <a:ea typeface="Times New Roman" pitchFamily="18" charset="0"/>
                <a:cs typeface="Times New Roman" pitchFamily="18" charset="0"/>
              </a:rPr>
              <a:t>Calculation …</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24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A survey of respiratory disease was conducted and the results are presented in the table below.  </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24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Calculate the </a:t>
            </a:r>
            <a:r>
              <a:rPr kumimoji="0" lang="en-US" sz="2400" b="1" i="0" u="none" strike="noStrike" cap="none" normalizeH="0" baseline="0" dirty="0" smtClean="0">
                <a:ln>
                  <a:noFill/>
                </a:ln>
                <a:solidFill>
                  <a:srgbClr val="00B050"/>
                </a:solidFill>
                <a:effectLst/>
                <a:ea typeface="Times New Roman" pitchFamily="18" charset="0"/>
                <a:cs typeface="Times New Roman" pitchFamily="18" charset="0"/>
              </a:rPr>
              <a:t>prevalence</a:t>
            </a:r>
            <a:r>
              <a:rPr kumimoji="0" lang="en-US" sz="24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of chronic bronchitis in each age group and in the total group.</a:t>
            </a:r>
            <a:endParaRPr kumimoji="0" lang="en-US" sz="1200" b="1" i="0" u="none" strike="noStrike" cap="none" normalizeH="0" baseline="0" dirty="0" smtClean="0">
              <a:ln>
                <a:noFill/>
              </a:ln>
              <a:solidFill>
                <a:schemeClr val="accent1">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52400" y="5791200"/>
            <a:ext cx="8001000" cy="1261884"/>
          </a:xfrm>
          <a:prstGeom prst="rect">
            <a:avLst/>
          </a:prstGeom>
          <a:noFill/>
        </p:spPr>
        <p:txBody>
          <a:bodyPr wrap="square" rtlCol="0">
            <a:spAutoFit/>
          </a:bodyPr>
          <a:lstStyle/>
          <a:p>
            <a:r>
              <a:rPr lang="en-US" sz="2400" b="1" dirty="0" smtClean="0">
                <a:solidFill>
                  <a:srgbClr val="FF0000"/>
                </a:solidFill>
              </a:rPr>
              <a:t>Prevalence = 54 / 2383 = 0.0226 x 100% = 2.3%</a:t>
            </a:r>
          </a:p>
          <a:p>
            <a:r>
              <a:rPr lang="en-US" sz="2400" b="1" dirty="0" smtClean="0">
                <a:solidFill>
                  <a:srgbClr val="FF0000"/>
                </a:solidFill>
              </a:rPr>
              <a:t>                                          = 0.0226x 1000= 22.6 cases/ 1000 pop.</a:t>
            </a:r>
          </a:p>
          <a:p>
            <a:r>
              <a:rPr lang="en-US" sz="2800" b="1" dirty="0" smtClean="0">
                <a:solidFill>
                  <a:schemeClr val="accent1">
                    <a:lumMod val="75000"/>
                  </a:schemeClr>
                </a:solidFill>
              </a:rPr>
              <a:t> </a:t>
            </a:r>
            <a:endParaRPr lang="en-US" sz="28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7848600" cy="6705600"/>
          </a:xfrm>
        </p:spPr>
        <p:txBody>
          <a:bodyPr>
            <a:normAutofit fontScale="92500" lnSpcReduction="10000"/>
          </a:bodyPr>
          <a:lstStyle/>
          <a:p>
            <a:pPr>
              <a:buNone/>
            </a:pPr>
            <a:r>
              <a:rPr lang="en-US" dirty="0" smtClean="0"/>
              <a:t> </a:t>
            </a:r>
            <a:r>
              <a:rPr lang="en-US" sz="2200" b="1" dirty="0" smtClean="0">
                <a:solidFill>
                  <a:schemeClr val="accent1">
                    <a:lumMod val="75000"/>
                  </a:schemeClr>
                </a:solidFill>
              </a:rPr>
              <a:t>A study was conducted to examine the incidence of Carpal Tunnel Syndrome (CTS) among computer operators in a certain corporation. An initial survey was given to 12 administrative assistants.  Two of the 12 administrative assistants had symptoms and 10 did not reveal signs or symptoms equivalent to CTS. The administrative assistants who did not reveal signs or symptoms equivalent to CTS were then recruited into a study and followed for 4 years.  The findings are listed below:</a:t>
            </a:r>
            <a:endParaRPr lang="en-US" b="1" dirty="0" smtClean="0">
              <a:solidFill>
                <a:schemeClr val="accent1">
                  <a:lumMod val="75000"/>
                </a:schemeClr>
              </a:solidFill>
            </a:endParaRPr>
          </a:p>
          <a:p>
            <a:pPr>
              <a:buNone/>
            </a:pPr>
            <a:r>
              <a:rPr lang="en-US" b="1" dirty="0" smtClean="0">
                <a:solidFill>
                  <a:schemeClr val="accent1">
                    <a:lumMod val="75000"/>
                  </a:schemeClr>
                </a:solidFill>
              </a:rPr>
              <a:t> </a:t>
            </a:r>
            <a:r>
              <a:rPr lang="en-US" sz="2400" b="1" dirty="0" smtClean="0">
                <a:solidFill>
                  <a:srgbClr val="00B050"/>
                </a:solidFill>
              </a:rPr>
              <a:t>3 of the 10 administrative assistants developed</a:t>
            </a:r>
            <a:r>
              <a:rPr lang="en-US" sz="2400" b="1" i="1" dirty="0" smtClean="0">
                <a:solidFill>
                  <a:srgbClr val="00B050"/>
                </a:solidFill>
              </a:rPr>
              <a:t> </a:t>
            </a:r>
            <a:r>
              <a:rPr lang="en-US" sz="2400" b="1" dirty="0" smtClean="0">
                <a:solidFill>
                  <a:srgbClr val="00B050"/>
                </a:solidFill>
              </a:rPr>
              <a:t>CTS during the 4 year follow-up period</a:t>
            </a:r>
          </a:p>
          <a:p>
            <a:pPr>
              <a:buNone/>
            </a:pPr>
            <a:r>
              <a:rPr lang="en-US" sz="900" b="1" dirty="0" smtClean="0">
                <a:solidFill>
                  <a:srgbClr val="00B050"/>
                </a:solidFill>
              </a:rPr>
              <a:t> </a:t>
            </a:r>
          </a:p>
          <a:p>
            <a:pPr>
              <a:spcBef>
                <a:spcPts val="0"/>
              </a:spcBef>
              <a:buNone/>
            </a:pPr>
            <a:r>
              <a:rPr lang="en-US" b="1" u="sng" dirty="0" smtClean="0">
                <a:solidFill>
                  <a:schemeClr val="accent1">
                    <a:lumMod val="75000"/>
                  </a:schemeClr>
                </a:solidFill>
              </a:rPr>
              <a:t>   </a:t>
            </a:r>
            <a:r>
              <a:rPr lang="en-US" sz="2100" b="1" u="sng" dirty="0" smtClean="0">
                <a:solidFill>
                  <a:schemeClr val="accent1">
                    <a:lumMod val="75000"/>
                  </a:schemeClr>
                </a:solidFill>
              </a:rPr>
              <a:t>Subjects     Follow-up Time(yrs)	CTS</a:t>
            </a:r>
            <a:endParaRPr lang="en-US" sz="2100" b="1" dirty="0" smtClean="0">
              <a:solidFill>
                <a:schemeClr val="accent1">
                  <a:lumMod val="75000"/>
                </a:schemeClr>
              </a:solidFill>
            </a:endParaRPr>
          </a:p>
          <a:p>
            <a:pPr>
              <a:spcBef>
                <a:spcPts val="0"/>
              </a:spcBef>
              <a:buNone/>
            </a:pPr>
            <a:r>
              <a:rPr lang="en-US" sz="2100" b="1" dirty="0" smtClean="0">
                <a:solidFill>
                  <a:schemeClr val="accent1">
                    <a:lumMod val="75000"/>
                  </a:schemeClr>
                </a:solidFill>
              </a:rPr>
              <a:t>       1                        1		yes</a:t>
            </a:r>
          </a:p>
          <a:p>
            <a:pPr>
              <a:spcBef>
                <a:spcPts val="0"/>
              </a:spcBef>
              <a:buNone/>
            </a:pPr>
            <a:r>
              <a:rPr lang="en-US" sz="2100" b="1" dirty="0" smtClean="0">
                <a:solidFill>
                  <a:schemeClr val="accent1">
                    <a:lumMod val="75000"/>
                  </a:schemeClr>
                </a:solidFill>
              </a:rPr>
              <a:t>       1                        2.5		yes</a:t>
            </a:r>
          </a:p>
          <a:p>
            <a:pPr>
              <a:spcBef>
                <a:spcPts val="0"/>
              </a:spcBef>
              <a:buNone/>
            </a:pPr>
            <a:r>
              <a:rPr lang="en-US" sz="2100" b="1" dirty="0" smtClean="0">
                <a:solidFill>
                  <a:schemeClr val="accent1">
                    <a:lumMod val="75000"/>
                  </a:schemeClr>
                </a:solidFill>
              </a:rPr>
              <a:t>       1                        3		yes</a:t>
            </a:r>
          </a:p>
          <a:p>
            <a:pPr>
              <a:spcBef>
                <a:spcPts val="0"/>
              </a:spcBef>
              <a:buNone/>
            </a:pPr>
            <a:r>
              <a:rPr lang="en-US" sz="2100" b="1" dirty="0" smtClean="0">
                <a:solidFill>
                  <a:schemeClr val="accent1">
                    <a:lumMod val="75000"/>
                  </a:schemeClr>
                </a:solidFill>
              </a:rPr>
              <a:t>       2                        2     		fired</a:t>
            </a:r>
          </a:p>
          <a:p>
            <a:pPr>
              <a:spcBef>
                <a:spcPts val="0"/>
              </a:spcBef>
              <a:buNone/>
            </a:pPr>
            <a:r>
              <a:rPr lang="en-US" sz="2100" b="1" dirty="0" smtClean="0">
                <a:solidFill>
                  <a:schemeClr val="accent1">
                    <a:lumMod val="75000"/>
                  </a:schemeClr>
                </a:solidFill>
              </a:rPr>
              <a:t>       1                        1 		transferred</a:t>
            </a:r>
          </a:p>
          <a:p>
            <a:pPr>
              <a:spcBef>
                <a:spcPts val="0"/>
              </a:spcBef>
              <a:spcAft>
                <a:spcPts val="1200"/>
              </a:spcAft>
              <a:buNone/>
            </a:pPr>
            <a:r>
              <a:rPr lang="en-US" sz="2100" b="1" dirty="0" smtClean="0">
                <a:solidFill>
                  <a:schemeClr val="accent1">
                    <a:lumMod val="75000"/>
                  </a:schemeClr>
                </a:solidFill>
              </a:rPr>
              <a:t>       4                        4		no </a:t>
            </a:r>
          </a:p>
          <a:p>
            <a:pPr>
              <a:spcBef>
                <a:spcPts val="0"/>
              </a:spcBef>
              <a:spcAft>
                <a:spcPts val="1200"/>
              </a:spcAft>
              <a:buNone/>
            </a:pPr>
            <a:r>
              <a:rPr lang="en-US" b="1" dirty="0" smtClean="0">
                <a:solidFill>
                  <a:schemeClr val="accent1">
                    <a:lumMod val="75000"/>
                  </a:schemeClr>
                </a:solidFill>
              </a:rPr>
              <a:t> Calculate: Cumulative Incidence (per 1,000)</a:t>
            </a:r>
          </a:p>
          <a:p>
            <a:pPr>
              <a:buNone/>
            </a:pPr>
            <a:r>
              <a:rPr lang="en-US" b="1" dirty="0" smtClean="0">
                <a:solidFill>
                  <a:srgbClr val="FF0000"/>
                </a:solidFill>
              </a:rPr>
              <a:t>Cumulative Incidence= 3/ 10 = 0.3  = 30%</a:t>
            </a:r>
          </a:p>
          <a:p>
            <a:pPr>
              <a:buNone/>
            </a:pPr>
            <a:r>
              <a:rPr lang="en-US" b="1" dirty="0" smtClean="0">
                <a:solidFill>
                  <a:srgbClr val="FF0000"/>
                </a:solidFill>
              </a:rPr>
              <a:t>                  = 0.3 x 1000 = 300 cases per 1,000 population</a:t>
            </a:r>
          </a:p>
          <a:p>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miter lim="800000"/>
            <a:headEnd/>
            <a:tailEnd/>
          </a:ln>
        </p:spPr>
        <p:txBody>
          <a:bodyPr/>
          <a:lstStyle/>
          <a:p>
            <a:fld id="{4E0A9BF7-D378-403F-B7A3-7E4D757C8E86}" type="slidenum">
              <a:rPr lang="en-US" altLang="en-US"/>
              <a:pPr/>
              <a:t>4</a:t>
            </a:fld>
            <a:endParaRPr lang="en-US" altLang="en-US"/>
          </a:p>
        </p:txBody>
      </p:sp>
      <p:sp>
        <p:nvSpPr>
          <p:cNvPr id="7172" name="Rectangle 2"/>
          <p:cNvSpPr>
            <a:spLocks noGrp="1" noChangeArrowheads="1"/>
          </p:cNvSpPr>
          <p:nvPr>
            <p:ph type="title"/>
          </p:nvPr>
        </p:nvSpPr>
        <p:spPr>
          <a:xfrm>
            <a:off x="457200" y="228600"/>
            <a:ext cx="7239000" cy="762000"/>
          </a:xfrm>
        </p:spPr>
        <p:txBody>
          <a:bodyPr/>
          <a:lstStyle/>
          <a:p>
            <a:pPr eaLnBrk="1" hangingPunct="1"/>
            <a:r>
              <a:rPr lang="en-US" altLang="en-US" sz="3200" b="1" dirty="0" smtClean="0">
                <a:ln w="500">
                  <a:noFill/>
                </a:ln>
                <a:solidFill>
                  <a:srgbClr val="92D050"/>
                </a:solidFill>
              </a:rPr>
              <a:t>Definitions…</a:t>
            </a:r>
          </a:p>
        </p:txBody>
      </p:sp>
      <p:sp>
        <p:nvSpPr>
          <p:cNvPr id="7173" name="Rectangle 3"/>
          <p:cNvSpPr>
            <a:spLocks noGrp="1" noChangeArrowheads="1"/>
          </p:cNvSpPr>
          <p:nvPr>
            <p:ph type="body" idx="1"/>
          </p:nvPr>
        </p:nvSpPr>
        <p:spPr>
          <a:xfrm>
            <a:off x="457200" y="1371600"/>
            <a:ext cx="7467600" cy="4953000"/>
          </a:xfrm>
        </p:spPr>
        <p:txBody>
          <a:bodyPr>
            <a:normAutofit/>
          </a:bodyPr>
          <a:lstStyle/>
          <a:p>
            <a:pPr marL="0" indent="0" eaLnBrk="1" hangingPunct="1">
              <a:buFontTx/>
              <a:buNone/>
            </a:pPr>
            <a:r>
              <a:rPr lang="en-US" altLang="en-US" sz="4000" b="1" dirty="0" smtClean="0">
                <a:solidFill>
                  <a:srgbClr val="EB75D2"/>
                </a:solidFill>
              </a:rPr>
              <a:t>Epidemiology</a:t>
            </a:r>
          </a:p>
          <a:p>
            <a:pPr marL="0" indent="0" eaLnBrk="1" hangingPunct="1">
              <a:buFontTx/>
              <a:buNone/>
            </a:pPr>
            <a:endParaRPr lang="en-US" altLang="en-US" sz="700" dirty="0" smtClean="0"/>
          </a:p>
          <a:p>
            <a:pPr>
              <a:buNone/>
              <a:defRPr/>
            </a:pPr>
            <a:r>
              <a:rPr lang="en-US" sz="3200" b="1" dirty="0" smtClean="0">
                <a:solidFill>
                  <a:srgbClr val="FFFF00"/>
                </a:solidFill>
              </a:rPr>
              <a:t>   </a:t>
            </a:r>
            <a:r>
              <a:rPr lang="en-US" sz="3200" b="1" dirty="0" smtClean="0">
                <a:solidFill>
                  <a:schemeClr val="accent1">
                    <a:lumMod val="75000"/>
                  </a:schemeClr>
                </a:solidFill>
              </a:rPr>
              <a:t>“The study of the distribution and determinants of health related states or events in specified population and the application of the study to control of health problems“</a:t>
            </a:r>
          </a:p>
          <a:p>
            <a:pPr>
              <a:buNone/>
              <a:defRPr/>
            </a:pPr>
            <a:r>
              <a:rPr lang="en-US" sz="3200" dirty="0" smtClean="0">
                <a:solidFill>
                  <a:schemeClr val="accent1">
                    <a:lumMod val="75000"/>
                  </a:schemeClr>
                </a:solidFill>
              </a:rPr>
              <a:t>                                      </a:t>
            </a:r>
            <a:r>
              <a:rPr lang="en-US" sz="3200" dirty="0" smtClean="0">
                <a:latin typeface="Garamond" pitchFamily="18" charset="0"/>
              </a:rPr>
              <a:t>  </a:t>
            </a:r>
            <a:r>
              <a:rPr lang="en-US" sz="3200" b="1" dirty="0" smtClean="0">
                <a:solidFill>
                  <a:srgbClr val="00B050"/>
                </a:solidFill>
              </a:rPr>
              <a:t>(J.M. Last 1988)</a:t>
            </a:r>
            <a:endParaRPr lang="en-US" sz="3200" b="1"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ln>
            <a:miter lim="800000"/>
            <a:headEnd/>
            <a:tailEnd/>
          </a:ln>
        </p:spPr>
        <p:txBody>
          <a:bodyPr/>
          <a:lstStyle/>
          <a:p>
            <a:fld id="{21C2F0E3-35EB-469E-A863-E723C166A7BB}" type="slidenum">
              <a:rPr lang="en-US" altLang="en-US"/>
              <a:pPr/>
              <a:t>5</a:t>
            </a:fld>
            <a:endParaRPr lang="en-US" altLang="en-US"/>
          </a:p>
        </p:txBody>
      </p:sp>
      <p:sp>
        <p:nvSpPr>
          <p:cNvPr id="8196" name="Rectangle 2"/>
          <p:cNvSpPr>
            <a:spLocks noGrp="1" noChangeArrowheads="1"/>
          </p:cNvSpPr>
          <p:nvPr>
            <p:ph type="title"/>
          </p:nvPr>
        </p:nvSpPr>
        <p:spPr>
          <a:xfrm>
            <a:off x="457200" y="320040"/>
            <a:ext cx="7239000" cy="822960"/>
          </a:xfrm>
        </p:spPr>
        <p:txBody>
          <a:bodyPr/>
          <a:lstStyle/>
          <a:p>
            <a:pPr eaLnBrk="1" hangingPunct="1"/>
            <a:r>
              <a:rPr lang="en-US" altLang="en-US" sz="3200" dirty="0" smtClean="0">
                <a:ln w="500">
                  <a:noFill/>
                </a:ln>
                <a:solidFill>
                  <a:srgbClr val="92D050"/>
                </a:solidFill>
              </a:rPr>
              <a:t>Components of the definition</a:t>
            </a:r>
          </a:p>
        </p:txBody>
      </p:sp>
      <p:sp>
        <p:nvSpPr>
          <p:cNvPr id="8197" name="Rectangle 3"/>
          <p:cNvSpPr>
            <a:spLocks noGrp="1" noChangeArrowheads="1"/>
          </p:cNvSpPr>
          <p:nvPr>
            <p:ph type="body" idx="1"/>
          </p:nvPr>
        </p:nvSpPr>
        <p:spPr>
          <a:xfrm>
            <a:off x="457200" y="1609416"/>
            <a:ext cx="7543800" cy="4846320"/>
          </a:xfrm>
        </p:spPr>
        <p:txBody>
          <a:bodyPr>
            <a:noAutofit/>
          </a:bodyPr>
          <a:lstStyle/>
          <a:p>
            <a:pPr marL="609600" indent="-44450" eaLnBrk="1" hangingPunct="1">
              <a:buNone/>
            </a:pPr>
            <a:r>
              <a:rPr lang="en-US" altLang="en-US" sz="3200" b="1" dirty="0" smtClean="0">
                <a:solidFill>
                  <a:srgbClr val="EB75D2"/>
                </a:solidFill>
              </a:rPr>
              <a:t>Study:</a:t>
            </a:r>
            <a:r>
              <a:rPr lang="en-US" altLang="en-US" sz="3200" b="1" dirty="0" smtClean="0">
                <a:solidFill>
                  <a:schemeClr val="accent1">
                    <a:lumMod val="75000"/>
                  </a:schemeClr>
                </a:solidFill>
              </a:rPr>
              <a:t> Systematic collection, analysis and interpretation of data</a:t>
            </a:r>
          </a:p>
          <a:p>
            <a:pPr marL="609600" indent="-44450" eaLnBrk="1" hangingPunct="1">
              <a:buFontTx/>
              <a:buNone/>
            </a:pPr>
            <a:endParaRPr lang="en-US" altLang="en-US" sz="3200" b="1" dirty="0" smtClean="0">
              <a:solidFill>
                <a:schemeClr val="accent1">
                  <a:lumMod val="75000"/>
                </a:schemeClr>
              </a:solidFill>
            </a:endParaRPr>
          </a:p>
          <a:p>
            <a:pPr marL="609600" indent="-44450" eaLnBrk="1" hangingPunct="1">
              <a:buFontTx/>
              <a:buNone/>
            </a:pPr>
            <a:r>
              <a:rPr lang="en-US" altLang="en-US" sz="3200" b="1" dirty="0" smtClean="0">
                <a:solidFill>
                  <a:schemeClr val="accent1">
                    <a:lumMod val="75000"/>
                  </a:schemeClr>
                </a:solidFill>
              </a:rPr>
              <a:t>Epidemiology involves collection, analysis and interpretation of health related data</a:t>
            </a:r>
          </a:p>
          <a:p>
            <a:pPr marL="609600" indent="-44450" eaLnBrk="1" hangingPunct="1">
              <a:buFontTx/>
              <a:buNone/>
            </a:pPr>
            <a:endParaRPr lang="en-US" altLang="en-US" sz="3200" b="1" dirty="0" smtClean="0">
              <a:solidFill>
                <a:schemeClr val="accent1">
                  <a:lumMod val="75000"/>
                </a:schemeClr>
              </a:solidFill>
            </a:endParaRPr>
          </a:p>
          <a:p>
            <a:pPr marL="609600" indent="-44450" eaLnBrk="1" hangingPunct="1">
              <a:buFontTx/>
              <a:buNone/>
            </a:pPr>
            <a:r>
              <a:rPr lang="en-US" altLang="en-US" sz="3200" b="1" dirty="0" smtClean="0">
                <a:solidFill>
                  <a:schemeClr val="accent1">
                    <a:lumMod val="75000"/>
                  </a:schemeClr>
                </a:solidFill>
              </a:rPr>
              <a:t>Epidemiology is a science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a:ln>
            <a:miter lim="800000"/>
            <a:headEnd/>
            <a:tailEnd/>
          </a:ln>
        </p:spPr>
        <p:txBody>
          <a:bodyPr/>
          <a:lstStyle/>
          <a:p>
            <a:fld id="{5B40BACE-9F48-4176-9D66-AB905D1DF1DB}" type="slidenum">
              <a:rPr lang="en-US" altLang="en-US"/>
              <a:pPr/>
              <a:t>6</a:t>
            </a:fld>
            <a:endParaRPr lang="en-US" altLang="en-US"/>
          </a:p>
        </p:txBody>
      </p:sp>
      <p:sp>
        <p:nvSpPr>
          <p:cNvPr id="10244" name="Rectangle 2"/>
          <p:cNvSpPr>
            <a:spLocks noGrp="1" noChangeArrowheads="1"/>
          </p:cNvSpPr>
          <p:nvPr>
            <p:ph type="title"/>
          </p:nvPr>
        </p:nvSpPr>
        <p:spPr>
          <a:xfrm>
            <a:off x="609600" y="228600"/>
            <a:ext cx="7010400" cy="746760"/>
          </a:xfrm>
        </p:spPr>
        <p:txBody>
          <a:bodyPr>
            <a:normAutofit/>
          </a:bodyPr>
          <a:lstStyle/>
          <a:p>
            <a:pPr eaLnBrk="1" hangingPunct="1"/>
            <a:r>
              <a:rPr lang="en-US" altLang="en-US" sz="3600" b="1" dirty="0" smtClean="0">
                <a:ln w="500">
                  <a:noFill/>
                </a:ln>
                <a:solidFill>
                  <a:srgbClr val="92D050"/>
                </a:solidFill>
              </a:rPr>
              <a:t>Components of epidemiology</a:t>
            </a:r>
          </a:p>
        </p:txBody>
      </p:sp>
      <p:sp>
        <p:nvSpPr>
          <p:cNvPr id="10245" name="Rectangle 3"/>
          <p:cNvSpPr>
            <a:spLocks noGrp="1" noChangeArrowheads="1"/>
          </p:cNvSpPr>
          <p:nvPr>
            <p:ph type="body" idx="1"/>
          </p:nvPr>
        </p:nvSpPr>
        <p:spPr>
          <a:xfrm>
            <a:off x="304800" y="1219200"/>
            <a:ext cx="7620000" cy="5410200"/>
          </a:xfrm>
        </p:spPr>
        <p:txBody>
          <a:bodyPr>
            <a:normAutofit/>
          </a:bodyPr>
          <a:lstStyle/>
          <a:p>
            <a:pPr indent="-60325">
              <a:spcBef>
                <a:spcPts val="1800"/>
              </a:spcBef>
              <a:buNone/>
            </a:pPr>
            <a:r>
              <a:rPr lang="en-US" altLang="en-US" sz="2800" dirty="0" smtClean="0"/>
              <a:t> </a:t>
            </a:r>
            <a:r>
              <a:rPr lang="en-US" altLang="en-US" sz="3600" b="1" dirty="0" smtClean="0">
                <a:solidFill>
                  <a:srgbClr val="EB75D2"/>
                </a:solidFill>
              </a:rPr>
              <a:t>Disease frequency:  </a:t>
            </a:r>
            <a:endParaRPr lang="en-US" altLang="en-US" sz="3200" b="1" dirty="0" smtClean="0">
              <a:solidFill>
                <a:srgbClr val="EB75D2"/>
              </a:solidFill>
            </a:endParaRPr>
          </a:p>
          <a:p>
            <a:pPr indent="-60325">
              <a:spcBef>
                <a:spcPts val="1800"/>
              </a:spcBef>
              <a:buNone/>
            </a:pPr>
            <a:r>
              <a:rPr lang="en-US" altLang="en-US" sz="3200" b="1" dirty="0" smtClean="0">
                <a:solidFill>
                  <a:schemeClr val="accent1">
                    <a:lumMod val="75000"/>
                  </a:schemeClr>
                </a:solidFill>
              </a:rPr>
              <a:t>The core characteristics of epidemiology are to measure the frequency of diseases, disability or death in a specified population. it is always as the rate, ratio and proportion. </a:t>
            </a:r>
          </a:p>
          <a:p>
            <a:pPr indent="-60325">
              <a:spcBef>
                <a:spcPts val="1800"/>
              </a:spcBef>
              <a:buNone/>
            </a:pPr>
            <a:r>
              <a:rPr lang="en-US" altLang="en-US" sz="3200" b="1" dirty="0" smtClean="0">
                <a:solidFill>
                  <a:schemeClr val="accent1">
                    <a:lumMod val="75000"/>
                  </a:schemeClr>
                </a:solidFill>
              </a:rPr>
              <a:t>This falls in the domain of biostatistics, which is a basic tool of epidemiology. </a:t>
            </a:r>
          </a:p>
          <a:p>
            <a:pPr indent="-60325" eaLnBrk="1" hangingPunct="1">
              <a:buFontTx/>
              <a:buNone/>
            </a:pPr>
            <a:endParaRPr lang="en-US" altLang="en-US" sz="2800" b="1" dirty="0" smtClean="0"/>
          </a:p>
          <a:p>
            <a:pPr indent="-60325" eaLnBrk="1" hangingPunct="1">
              <a:buFontTx/>
              <a:buNone/>
            </a:pPr>
            <a:endParaRPr lang="en-US" altLang="en-US" sz="28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a:ln>
            <a:miter lim="800000"/>
            <a:headEnd/>
            <a:tailEnd/>
          </a:ln>
        </p:spPr>
        <p:txBody>
          <a:bodyPr/>
          <a:lstStyle/>
          <a:p>
            <a:fld id="{5B40BACE-9F48-4176-9D66-AB905D1DF1DB}" type="slidenum">
              <a:rPr lang="en-US" altLang="en-US"/>
              <a:pPr/>
              <a:t>7</a:t>
            </a:fld>
            <a:endParaRPr lang="en-US" altLang="en-US"/>
          </a:p>
        </p:txBody>
      </p:sp>
      <p:sp>
        <p:nvSpPr>
          <p:cNvPr id="10244" name="Rectangle 2"/>
          <p:cNvSpPr>
            <a:spLocks noGrp="1" noChangeArrowheads="1"/>
          </p:cNvSpPr>
          <p:nvPr>
            <p:ph type="title"/>
          </p:nvPr>
        </p:nvSpPr>
        <p:spPr>
          <a:xfrm>
            <a:off x="457200" y="320040"/>
            <a:ext cx="7239000" cy="746760"/>
          </a:xfrm>
        </p:spPr>
        <p:txBody>
          <a:bodyPr/>
          <a:lstStyle/>
          <a:p>
            <a:pPr eaLnBrk="1" hangingPunct="1"/>
            <a:r>
              <a:rPr lang="en-US" altLang="en-US" sz="3200" b="1" dirty="0" smtClean="0">
                <a:ln w="500">
                  <a:noFill/>
                </a:ln>
                <a:solidFill>
                  <a:srgbClr val="92D050"/>
                </a:solidFill>
              </a:rPr>
              <a:t>Components…</a:t>
            </a:r>
          </a:p>
        </p:txBody>
      </p:sp>
      <p:sp>
        <p:nvSpPr>
          <p:cNvPr id="10245" name="Rectangle 3"/>
          <p:cNvSpPr>
            <a:spLocks noGrp="1" noChangeArrowheads="1"/>
          </p:cNvSpPr>
          <p:nvPr>
            <p:ph type="body" idx="1"/>
          </p:nvPr>
        </p:nvSpPr>
        <p:spPr>
          <a:xfrm>
            <a:off x="457200" y="1609416"/>
            <a:ext cx="7315200" cy="4943784"/>
          </a:xfrm>
        </p:spPr>
        <p:txBody>
          <a:bodyPr/>
          <a:lstStyle/>
          <a:p>
            <a:pPr indent="-60325" eaLnBrk="1" hangingPunct="1">
              <a:spcBef>
                <a:spcPts val="1800"/>
              </a:spcBef>
              <a:buFontTx/>
              <a:buNone/>
            </a:pPr>
            <a:r>
              <a:rPr lang="en-US" altLang="en-US" sz="2800" dirty="0" smtClean="0"/>
              <a:t> </a:t>
            </a:r>
            <a:r>
              <a:rPr lang="en-US" altLang="en-US" sz="3200" b="1" dirty="0" smtClean="0">
                <a:solidFill>
                  <a:srgbClr val="EB75D2"/>
                </a:solidFill>
              </a:rPr>
              <a:t>Distribution: </a:t>
            </a:r>
            <a:r>
              <a:rPr lang="en-US" altLang="en-US" sz="3200" b="1" dirty="0" smtClean="0">
                <a:solidFill>
                  <a:schemeClr val="accent1">
                    <a:lumMod val="75000"/>
                  </a:schemeClr>
                </a:solidFill>
              </a:rPr>
              <a:t>Distribution of an event by person, place and time</a:t>
            </a:r>
          </a:p>
          <a:p>
            <a:pPr indent="-60325" eaLnBrk="1" hangingPunct="1">
              <a:spcBef>
                <a:spcPts val="1800"/>
              </a:spcBef>
              <a:buFontTx/>
              <a:buNone/>
            </a:pPr>
            <a:r>
              <a:rPr lang="en-US" altLang="en-US" sz="3200" b="1" dirty="0" smtClean="0">
                <a:solidFill>
                  <a:schemeClr val="accent1">
                    <a:lumMod val="75000"/>
                  </a:schemeClr>
                </a:solidFill>
              </a:rPr>
              <a:t>Epidemiology studies distribution of diseases</a:t>
            </a:r>
          </a:p>
          <a:p>
            <a:pPr indent="-60325" eaLnBrk="1" hangingPunct="1">
              <a:spcBef>
                <a:spcPts val="1800"/>
              </a:spcBef>
              <a:buFontTx/>
              <a:buNone/>
            </a:pPr>
            <a:r>
              <a:rPr lang="en-US" altLang="en-US" sz="3200" b="1" dirty="0" smtClean="0">
                <a:solidFill>
                  <a:schemeClr val="accent1">
                    <a:lumMod val="75000"/>
                  </a:schemeClr>
                </a:solidFill>
              </a:rPr>
              <a:t>It answers the question who, where and when?</a:t>
            </a:r>
          </a:p>
          <a:p>
            <a:pPr indent="-60325" eaLnBrk="1" hangingPunct="1">
              <a:spcBef>
                <a:spcPts val="1800"/>
              </a:spcBef>
              <a:buFontTx/>
              <a:buNone/>
            </a:pPr>
            <a:r>
              <a:rPr lang="en-US" altLang="en-US" sz="3200" b="1" dirty="0" smtClean="0">
                <a:solidFill>
                  <a:schemeClr val="accent1">
                    <a:lumMod val="75000"/>
                  </a:schemeClr>
                </a:solidFill>
              </a:rPr>
              <a:t>Epidemiology describes health events</a:t>
            </a:r>
          </a:p>
          <a:p>
            <a:pPr indent="-60325" eaLnBrk="1" hangingPunct="1">
              <a:buFontTx/>
              <a:buNone/>
            </a:pPr>
            <a:endParaRPr lang="en-US" altLang="en-US" sz="2800" b="1" dirty="0" smtClean="0"/>
          </a:p>
          <a:p>
            <a:pPr indent="-60325" eaLnBrk="1" hangingPunct="1">
              <a:buFontTx/>
              <a:buNone/>
            </a:pPr>
            <a:endParaRPr lang="en-US" altLang="en-US" sz="28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miter lim="800000"/>
            <a:headEnd/>
            <a:tailEnd/>
          </a:ln>
        </p:spPr>
        <p:txBody>
          <a:bodyPr/>
          <a:lstStyle/>
          <a:p>
            <a:fld id="{765542C7-0218-44D3-A5E2-BEA54C53D9AE}" type="slidenum">
              <a:rPr lang="en-US" altLang="en-US"/>
              <a:pPr/>
              <a:t>8</a:t>
            </a:fld>
            <a:endParaRPr lang="en-US" altLang="en-US"/>
          </a:p>
        </p:txBody>
      </p:sp>
      <p:sp>
        <p:nvSpPr>
          <p:cNvPr id="11268" name="Rectangle 2"/>
          <p:cNvSpPr>
            <a:spLocks noGrp="1" noChangeArrowheads="1"/>
          </p:cNvSpPr>
          <p:nvPr>
            <p:ph type="title"/>
          </p:nvPr>
        </p:nvSpPr>
        <p:spPr>
          <a:xfrm>
            <a:off x="457200" y="320040"/>
            <a:ext cx="7239000" cy="746760"/>
          </a:xfrm>
        </p:spPr>
        <p:txBody>
          <a:bodyPr/>
          <a:lstStyle/>
          <a:p>
            <a:pPr eaLnBrk="1" hangingPunct="1"/>
            <a:r>
              <a:rPr lang="en-US" altLang="en-US" sz="3200" b="1" dirty="0" smtClean="0">
                <a:ln w="500">
                  <a:noFill/>
                </a:ln>
                <a:solidFill>
                  <a:srgbClr val="92D050"/>
                </a:solidFill>
              </a:rPr>
              <a:t>Components…</a:t>
            </a:r>
          </a:p>
        </p:txBody>
      </p:sp>
      <p:sp>
        <p:nvSpPr>
          <p:cNvPr id="11269" name="Rectangle 3"/>
          <p:cNvSpPr>
            <a:spLocks noGrp="1" noChangeArrowheads="1"/>
          </p:cNvSpPr>
          <p:nvPr>
            <p:ph type="body" idx="1"/>
          </p:nvPr>
        </p:nvSpPr>
        <p:spPr>
          <a:xfrm>
            <a:off x="381000" y="1600200"/>
            <a:ext cx="7772400" cy="5029200"/>
          </a:xfrm>
        </p:spPr>
        <p:txBody>
          <a:bodyPr>
            <a:noAutofit/>
          </a:bodyPr>
          <a:lstStyle/>
          <a:p>
            <a:pPr indent="0" eaLnBrk="1" hangingPunct="1">
              <a:buFontTx/>
              <a:buNone/>
            </a:pPr>
            <a:r>
              <a:rPr lang="en-US" altLang="en-US" sz="3200" b="1" dirty="0" smtClean="0">
                <a:solidFill>
                  <a:srgbClr val="EB75D2"/>
                </a:solidFill>
              </a:rPr>
              <a:t>Determinants:</a:t>
            </a:r>
            <a:r>
              <a:rPr lang="en-US" altLang="en-US" sz="3200" b="1" dirty="0" smtClean="0">
                <a:solidFill>
                  <a:schemeClr val="accent1">
                    <a:lumMod val="75000"/>
                  </a:schemeClr>
                </a:solidFill>
              </a:rPr>
              <a:t> </a:t>
            </a:r>
          </a:p>
          <a:p>
            <a:pPr indent="0" eaLnBrk="1" hangingPunct="1">
              <a:buFontTx/>
              <a:buNone/>
            </a:pPr>
            <a:r>
              <a:rPr lang="en-US" altLang="en-US" sz="3200" b="1" dirty="0" smtClean="0">
                <a:solidFill>
                  <a:schemeClr val="accent1">
                    <a:lumMod val="75000"/>
                  </a:schemeClr>
                </a:solidFill>
              </a:rPr>
              <a:t>Factors the presence/absence of which affect the occurrence and level of an event</a:t>
            </a:r>
          </a:p>
          <a:p>
            <a:pPr indent="0" eaLnBrk="1" hangingPunct="1">
              <a:buFontTx/>
              <a:buNone/>
            </a:pPr>
            <a:endParaRPr lang="en-US" altLang="en-US" sz="1000" b="1" dirty="0" smtClean="0">
              <a:solidFill>
                <a:schemeClr val="accent1">
                  <a:lumMod val="75000"/>
                </a:schemeClr>
              </a:solidFill>
            </a:endParaRPr>
          </a:p>
          <a:p>
            <a:pPr indent="0" eaLnBrk="1" hangingPunct="1">
              <a:buFontTx/>
              <a:buNone/>
            </a:pPr>
            <a:r>
              <a:rPr lang="en-US" altLang="en-US" sz="3200" b="1" dirty="0" smtClean="0">
                <a:solidFill>
                  <a:schemeClr val="accent1">
                    <a:lumMod val="75000"/>
                  </a:schemeClr>
                </a:solidFill>
              </a:rPr>
              <a:t>Epidemiology studies what determines or influences health events:</a:t>
            </a:r>
          </a:p>
          <a:p>
            <a:pPr indent="0" eaLnBrk="1" hangingPunct="1">
              <a:buFontTx/>
              <a:buNone/>
            </a:pPr>
            <a:endParaRPr lang="en-US" altLang="en-US" sz="1400" b="1" dirty="0" smtClean="0">
              <a:solidFill>
                <a:schemeClr val="accent1">
                  <a:lumMod val="75000"/>
                </a:schemeClr>
              </a:solidFill>
            </a:endParaRPr>
          </a:p>
          <a:p>
            <a:pPr indent="0" eaLnBrk="1" hangingPunct="1">
              <a:buFont typeface="Wingdings" pitchFamily="2" charset="2"/>
              <a:buChar char="ü"/>
            </a:pPr>
            <a:r>
              <a:rPr lang="en-US" altLang="en-US" sz="3200" b="1" dirty="0" smtClean="0">
                <a:solidFill>
                  <a:schemeClr val="accent1">
                    <a:lumMod val="75000"/>
                  </a:schemeClr>
                </a:solidFill>
              </a:rPr>
              <a:t> It answers the question: how and why?</a:t>
            </a:r>
            <a:endParaRPr lang="en-US" altLang="en-US" sz="1600" b="1" dirty="0" smtClean="0">
              <a:solidFill>
                <a:schemeClr val="accent1">
                  <a:lumMod val="75000"/>
                </a:schemeClr>
              </a:solidFill>
            </a:endParaRPr>
          </a:p>
          <a:p>
            <a:pPr indent="0" eaLnBrk="1" hangingPunct="1">
              <a:buFont typeface="Wingdings" pitchFamily="2" charset="2"/>
              <a:buChar char="ü"/>
            </a:pPr>
            <a:r>
              <a:rPr lang="en-US" altLang="en-US" sz="3200" b="1" dirty="0" smtClean="0">
                <a:solidFill>
                  <a:schemeClr val="accent1">
                    <a:lumMod val="75000"/>
                  </a:schemeClr>
                </a:solidFill>
              </a:rPr>
              <a:t> Epidemiology analyzes health events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noFill/>
          <a:ln>
            <a:miter lim="800000"/>
            <a:headEnd/>
            <a:tailEnd/>
          </a:ln>
        </p:spPr>
        <p:txBody>
          <a:bodyPr/>
          <a:lstStyle/>
          <a:p>
            <a:fld id="{2B0C0440-FBD0-46A3-86AA-4D87CE134425}" type="slidenum">
              <a:rPr lang="en-US" altLang="en-US"/>
              <a:pPr/>
              <a:t>9</a:t>
            </a:fld>
            <a:endParaRPr lang="en-US" altLang="en-US"/>
          </a:p>
        </p:txBody>
      </p:sp>
      <p:sp>
        <p:nvSpPr>
          <p:cNvPr id="12292" name="Rectangle 2"/>
          <p:cNvSpPr>
            <a:spLocks noGrp="1" noChangeArrowheads="1"/>
          </p:cNvSpPr>
          <p:nvPr>
            <p:ph type="title"/>
          </p:nvPr>
        </p:nvSpPr>
        <p:spPr>
          <a:xfrm>
            <a:off x="457200" y="381000"/>
            <a:ext cx="7239000" cy="670560"/>
          </a:xfrm>
        </p:spPr>
        <p:txBody>
          <a:bodyPr>
            <a:normAutofit/>
          </a:bodyPr>
          <a:lstStyle/>
          <a:p>
            <a:pPr eaLnBrk="1" hangingPunct="1"/>
            <a:r>
              <a:rPr lang="en-US" altLang="en-US" sz="3600" b="1" dirty="0" smtClean="0">
                <a:ln w="500">
                  <a:noFill/>
                </a:ln>
                <a:solidFill>
                  <a:srgbClr val="92D050"/>
                </a:solidFill>
              </a:rPr>
              <a:t>Components…</a:t>
            </a:r>
          </a:p>
        </p:txBody>
      </p:sp>
      <p:sp>
        <p:nvSpPr>
          <p:cNvPr id="12293" name="Rectangle 3"/>
          <p:cNvSpPr>
            <a:spLocks noGrp="1" noChangeArrowheads="1"/>
          </p:cNvSpPr>
          <p:nvPr>
            <p:ph type="body" idx="1"/>
          </p:nvPr>
        </p:nvSpPr>
        <p:spPr>
          <a:xfrm>
            <a:off x="533400" y="1600200"/>
            <a:ext cx="7239000" cy="4876800"/>
          </a:xfrm>
        </p:spPr>
        <p:txBody>
          <a:bodyPr>
            <a:normAutofit lnSpcReduction="10000"/>
          </a:bodyPr>
          <a:lstStyle/>
          <a:p>
            <a:pPr indent="-60325" eaLnBrk="1" hangingPunct="1">
              <a:buFontTx/>
              <a:buNone/>
            </a:pPr>
            <a:r>
              <a:rPr lang="en-US" altLang="en-US" sz="3200" b="1" dirty="0" smtClean="0">
                <a:solidFill>
                  <a:srgbClr val="EB75D2"/>
                </a:solidFill>
              </a:rPr>
              <a:t>Diseases &amp; other health related events</a:t>
            </a:r>
            <a:endParaRPr lang="en-US" altLang="en-US" sz="2800" b="1" dirty="0" smtClean="0">
              <a:solidFill>
                <a:schemeClr val="accent1">
                  <a:lumMod val="75000"/>
                </a:schemeClr>
              </a:solidFill>
            </a:endParaRPr>
          </a:p>
          <a:p>
            <a:pPr indent="-60325" algn="just" eaLnBrk="1" hangingPunct="1">
              <a:spcBef>
                <a:spcPts val="1200"/>
              </a:spcBef>
              <a:buFontTx/>
              <a:buNone/>
            </a:pPr>
            <a:r>
              <a:rPr lang="en-US" altLang="en-US" sz="3000" b="1" dirty="0" smtClean="0">
                <a:solidFill>
                  <a:schemeClr val="accent1">
                    <a:lumMod val="75000"/>
                  </a:schemeClr>
                </a:solidFill>
              </a:rPr>
              <a:t>Epidemiology is not only the study of diseases. </a:t>
            </a:r>
          </a:p>
          <a:p>
            <a:pPr indent="-60325" algn="just" eaLnBrk="1" hangingPunct="1">
              <a:spcBef>
                <a:spcPts val="1200"/>
              </a:spcBef>
              <a:buFontTx/>
              <a:buNone/>
            </a:pPr>
            <a:r>
              <a:rPr lang="en-US" altLang="en-US" sz="3000" b="1" dirty="0" smtClean="0">
                <a:solidFill>
                  <a:schemeClr val="accent1">
                    <a:lumMod val="75000"/>
                  </a:schemeClr>
                </a:solidFill>
              </a:rPr>
              <a:t>The focus of Epidemiology is not only patients’ health as individuals, but anything that may affect their health and well-being.</a:t>
            </a:r>
          </a:p>
          <a:p>
            <a:pPr indent="-60325" algn="just" eaLnBrk="1" hangingPunct="1">
              <a:spcBef>
                <a:spcPts val="1200"/>
              </a:spcBef>
              <a:buFontTx/>
              <a:buNone/>
            </a:pPr>
            <a:endParaRPr lang="en-US" altLang="en-US" sz="1100" b="1" dirty="0" smtClean="0">
              <a:solidFill>
                <a:schemeClr val="accent1">
                  <a:lumMod val="75000"/>
                </a:schemeClr>
              </a:solidFill>
            </a:endParaRPr>
          </a:p>
          <a:p>
            <a:pPr indent="-60325" algn="just">
              <a:spcBef>
                <a:spcPts val="1200"/>
              </a:spcBef>
              <a:buFont typeface="Wingdings" pitchFamily="2" charset="2"/>
              <a:buChar char="ü"/>
            </a:pPr>
            <a:r>
              <a:rPr lang="en-US" altLang="en-US" sz="3000" b="1" dirty="0" smtClean="0">
                <a:solidFill>
                  <a:schemeClr val="accent1">
                    <a:lumMod val="75000"/>
                  </a:schemeClr>
                </a:solidFill>
              </a:rPr>
              <a:t> </a:t>
            </a:r>
            <a:r>
              <a:rPr lang="en-US" altLang="en-US" sz="3200" b="1" dirty="0" smtClean="0">
                <a:solidFill>
                  <a:schemeClr val="accent1">
                    <a:lumMod val="75000"/>
                  </a:schemeClr>
                </a:solidFill>
              </a:rPr>
              <a:t>It studies all health related conditions </a:t>
            </a:r>
          </a:p>
          <a:p>
            <a:pPr indent="-60325" algn="just" eaLnBrk="1" hangingPunct="1">
              <a:buFont typeface="Wingdings" pitchFamily="2" charset="2"/>
              <a:buChar char="ü"/>
            </a:pPr>
            <a:r>
              <a:rPr lang="en-US" altLang="en-US" sz="3200" b="1" dirty="0" smtClean="0">
                <a:solidFill>
                  <a:schemeClr val="accent1">
                    <a:lumMod val="75000"/>
                  </a:schemeClr>
                </a:solidFill>
              </a:rPr>
              <a:t> Epidemiology is a broad science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8381</TotalTime>
  <Words>1710</Words>
  <Application>Microsoft Office PowerPoint</Application>
  <PresentationFormat>On-screen Show (4:3)</PresentationFormat>
  <Paragraphs>241</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Opulent</vt:lpstr>
      <vt:lpstr>Epidemiology </vt:lpstr>
      <vt:lpstr>Definitions…</vt:lpstr>
      <vt:lpstr>Definitions</vt:lpstr>
      <vt:lpstr>Definitions…</vt:lpstr>
      <vt:lpstr>Components of the definition</vt:lpstr>
      <vt:lpstr>Components of epidemiology</vt:lpstr>
      <vt:lpstr>Components…</vt:lpstr>
      <vt:lpstr>Components…</vt:lpstr>
      <vt:lpstr>Components…</vt:lpstr>
      <vt:lpstr>Components…</vt:lpstr>
      <vt:lpstr>Components…</vt:lpstr>
      <vt:lpstr>Basic tenets of epidemiology</vt:lpstr>
      <vt:lpstr>Basic tenets of epidemiology</vt:lpstr>
      <vt:lpstr>The ultimate aims of epidemiology can be concluded in to two followings points </vt:lpstr>
      <vt:lpstr>Study design in Epidemiology</vt:lpstr>
      <vt:lpstr>The Five Ws of Epidemiologic Studies</vt:lpstr>
      <vt:lpstr>History of Epidemiology</vt:lpstr>
      <vt:lpstr>History…</vt:lpstr>
      <vt:lpstr>History…</vt:lpstr>
      <vt:lpstr>History of epidemiology</vt:lpstr>
      <vt:lpstr>History of epidemiology</vt:lpstr>
      <vt:lpstr>History of epidemiology</vt:lpstr>
      <vt:lpstr>PowerPoint Presentation</vt:lpstr>
      <vt:lpstr>PowerPoint Presentation</vt:lpstr>
      <vt:lpstr>PowerPoint Presentation</vt:lpstr>
      <vt:lpstr>PowerPoint Presentation</vt:lpstr>
      <vt:lpstr>PowerPoint Presentation</vt:lpstr>
      <vt:lpstr>PowerPoint Presentation</vt:lpstr>
      <vt:lpstr>Measurement of Disease Occurrence Morbidity rates</vt:lpstr>
      <vt:lpstr>Incidence rate</vt:lpstr>
      <vt:lpstr>Cumulative incidence</vt:lpstr>
      <vt:lpstr>Practical challenges in measuring incidence rate</vt:lpstr>
      <vt:lpstr>Prevalence rate</vt:lpstr>
      <vt:lpstr>Point prevalence rate</vt:lpstr>
      <vt:lpstr>Period prevalence rate</vt:lpstr>
      <vt:lpstr>Incidence Vs prevalence</vt:lpstr>
      <vt:lpstr>Relationship between prevalence &amp; incidence rates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Epidemiology</dc:title>
  <dc:creator>L.C</dc:creator>
  <cp:lastModifiedBy>Administrator</cp:lastModifiedBy>
  <cp:revision>19</cp:revision>
  <dcterms:created xsi:type="dcterms:W3CDTF">2002-02-04T00:44:03Z</dcterms:created>
  <dcterms:modified xsi:type="dcterms:W3CDTF">2016-02-04T11:53:20Z</dcterms:modified>
</cp:coreProperties>
</file>