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1"/>
    <p:sldMasterId id="2147483843" r:id="rId2"/>
  </p:sldMasterIdLst>
  <p:notesMasterIdLst>
    <p:notesMasterId r:id="rId40"/>
  </p:notesMasterIdLst>
  <p:sldIdLst>
    <p:sldId id="256" r:id="rId3"/>
    <p:sldId id="318" r:id="rId4"/>
    <p:sldId id="305" r:id="rId5"/>
    <p:sldId id="317" r:id="rId6"/>
    <p:sldId id="313" r:id="rId7"/>
    <p:sldId id="314" r:id="rId8"/>
    <p:sldId id="315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8" r:id="rId18"/>
    <p:sldId id="280" r:id="rId19"/>
    <p:sldId id="279" r:id="rId20"/>
    <p:sldId id="281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4" r:id="rId31"/>
    <p:sldId id="295" r:id="rId32"/>
    <p:sldId id="296" r:id="rId33"/>
    <p:sldId id="297" r:id="rId34"/>
    <p:sldId id="298" r:id="rId35"/>
    <p:sldId id="299" r:id="rId36"/>
    <p:sldId id="300" r:id="rId37"/>
    <p:sldId id="301" r:id="rId38"/>
    <p:sldId id="302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83DFF-819E-425E-A001-ED05888815A5}" type="datetimeFigureOut">
              <a:rPr lang="en-US" smtClean="0"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AC422-D163-4537-9CB8-143DC7684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0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07B2D8B4-0B5A-415C-A3EB-03BEAE4AA46C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D77462B1-686F-4CBE-9D2C-4FA0F6A1F6F3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389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90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237568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F8F49ECC-A11D-4CA0-8E90-9253F073CC91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686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F14FABFB-CE7E-48F9-A5C6-19B4BEEB7B10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7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146494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7D727E20-8A65-4E09-94FB-86090E50B440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891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50D2BE11-A819-4225-ACF0-FAD257593531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891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96001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2680C89C-0767-43A4-8F78-207CFCF53B39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6F80D053-E4A0-4238-80E1-DF63F9B2EF06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96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4711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5CBE9EA8-A0B5-4209-A1C9-2C2C8B685826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301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B348E9D4-B6D2-42F0-B66B-639546ACD165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01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250275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13A2ACDA-E12E-4E39-9A56-CE867508D3AD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4915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DBCE09FD-D8BA-4D66-A13F-591E04C0A7E1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9157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8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4649936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F6486BCF-1AEF-4933-BB9E-A42F13DA3924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120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612BD5B4-5B3D-4F48-97EA-3E25FFA5859D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0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700313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835614BC-D633-4390-8AF5-B66200BD23C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32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D7BFEBAE-FA87-4D66-A845-1564068FE1D2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325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36512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EC7F11D7-2578-4552-A43A-CC5F0900959B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53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27DA7D9B-0E5E-4CE9-BEBA-8934D9D9BBDF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30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7106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6C6D1333-651C-4EF3-8B24-43C9696CD6C5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23,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73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2C0D6F06-A308-4FFD-8E72-AF156C128119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734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735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722036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BF2ECE2D-D3F7-4F2C-9ACF-B1B2057FBC98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75FA18F1-6766-40BD-B391-C500E728D7D3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939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939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78611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99685492-0663-40F1-BD67-FA80A2E09C48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A00F987D-1494-495E-BE3E-91BD64A69867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607682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830D5C8C-7FF7-4411-9681-86A9484C6597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144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C988AE2C-FA4F-48AC-8AF0-9A56B8127ED0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35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144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4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64330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9A32305E-97F6-4D97-BAFC-5360AC0FC250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34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F61D0506-0434-4202-A904-22C72468338D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349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536142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DDE70890-9590-44CE-B4F0-15275B9BCD5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3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6554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150FFD1D-93C6-4C82-A20E-80DC7A4373C3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37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554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554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2529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77ACA884-C06B-428F-96E0-DBDBF531FBDB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257F4144-45D8-4144-BAC0-B0F1101C4599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18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85642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AF77642F-CD2C-4AC5-AB41-680489448D6B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6891196F-DD4D-4AFF-B117-1A4FC67C5AEF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19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3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4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74675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C178A046-87A4-4B48-B116-B73A8B9D1E91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EDE16332-0CA5-4E72-9232-69C7E4F2199D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20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9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30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33010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5CFC0602-F75F-41B4-A415-2BE7C4CBD0C0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8ACA3C43-548D-42FC-8971-FE932703BE22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21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67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508891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E2CED9C9-A006-456E-8440-17B05E01E4E3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A9776721-E341-4819-8E56-757ACE14E9E9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22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5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6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078126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C2450153-FFE3-43DA-9520-05F298C47AF8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50AF2B00-E53B-4A2F-802D-B0FB1CAFC9B8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23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3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4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515829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AD2B9FEF-2615-4A3B-9BD9-E99F574C9994}" type="datetime4"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February 22, 2016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t>A Small Dose of Toxicology - Overview</a:t>
            </a:r>
          </a:p>
        </p:txBody>
      </p:sp>
      <p:sp>
        <p:nvSpPr>
          <p:cNvPr id="3482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65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AF8DB3BF-4BAC-4228-B2DF-B794A716F3C0}" type="slidenum">
              <a:rPr lang="ar-SA" altLang="en-US" sz="1300">
                <a:solidFill>
                  <a:schemeClr val="tx1"/>
                </a:solidFill>
                <a:latin typeface="Times New Roman" panose="02020603050405020304" pitchFamily="18" charset="0"/>
              </a:rPr>
              <a:pPr/>
              <a:t>24</a:t>
            </a:fld>
            <a:endParaRPr lang="en-US" altLang="en-US" sz="130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21" name="Rectangle 1026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2" name="Rectangle 1027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7002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88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81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15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52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7525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425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3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690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376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87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775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2316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929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940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89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006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0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8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90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803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33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35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A21375-EC80-454B-AF64-0161034202D0}" type="datetimeFigureOut">
              <a:rPr lang="en-US" smtClean="0"/>
              <a:t>2/21/2016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8ECA-6D3D-432E-9D16-9A1F8D62A0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3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cteria" TargetMode="External"/><Relationship Id="rId7" Type="http://schemas.openxmlformats.org/officeDocument/2006/relationships/hyperlink" Target="http://en.wikipedia.org/wiki/Tuberculosis" TargetMode="External"/><Relationship Id="rId2" Type="http://schemas.openxmlformats.org/officeDocument/2006/relationships/hyperlink" Target="http://en.wikipedia.org/wiki/Biological_hazard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Blood-borne_pathogens" TargetMode="External"/><Relationship Id="rId5" Type="http://schemas.openxmlformats.org/officeDocument/2006/relationships/hyperlink" Target="http://en.wikipedia.org/wiki/Fungi" TargetMode="External"/><Relationship Id="rId4" Type="http://schemas.openxmlformats.org/officeDocument/2006/relationships/hyperlink" Target="http://en.wikipedia.org/wiki/Virus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Base_(chemistry)" TargetMode="External"/><Relationship Id="rId7" Type="http://schemas.openxmlformats.org/officeDocument/2006/relationships/hyperlink" Target="http://en.wikipedia.org/wiki/Reactivity_(chemistry)" TargetMode="External"/><Relationship Id="rId2" Type="http://schemas.openxmlformats.org/officeDocument/2006/relationships/hyperlink" Target="http://en.wikipedia.org/wiki/Acid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Particulates" TargetMode="External"/><Relationship Id="rId5" Type="http://schemas.openxmlformats.org/officeDocument/2006/relationships/hyperlink" Target="http://en.wikipedia.org/wiki/Solvent" TargetMode="External"/><Relationship Id="rId4" Type="http://schemas.openxmlformats.org/officeDocument/2006/relationships/hyperlink" Target="http://en.wikipedia.org/wiki/Heavy_metal_(chemistry)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Sexual_harassment" TargetMode="External"/><Relationship Id="rId3" Type="http://schemas.openxmlformats.org/officeDocument/2006/relationships/hyperlink" Target="http://en.wikipedia.org/wiki/Overwork" TargetMode="External"/><Relationship Id="rId7" Type="http://schemas.openxmlformats.org/officeDocument/2006/relationships/hyperlink" Target="http://en.wikipedia.org/wiki/Verbal_abuse" TargetMode="External"/><Relationship Id="rId2" Type="http://schemas.openxmlformats.org/officeDocument/2006/relationships/hyperlink" Target="http://en.wikipedia.org/wiki/Stress_(medicine)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Emotional_abuse" TargetMode="External"/><Relationship Id="rId11" Type="http://schemas.openxmlformats.org/officeDocument/2006/relationships/hyperlink" Target="http://en.wikipedia.org/wiki/Alcohol" TargetMode="External"/><Relationship Id="rId5" Type="http://schemas.openxmlformats.org/officeDocument/2006/relationships/hyperlink" Target="http://en.wikipedia.org/wiki/Bullying" TargetMode="External"/><Relationship Id="rId10" Type="http://schemas.openxmlformats.org/officeDocument/2006/relationships/hyperlink" Target="http://en.wikipedia.org/wiki/Tobacco" TargetMode="External"/><Relationship Id="rId4" Type="http://schemas.openxmlformats.org/officeDocument/2006/relationships/hyperlink" Target="http://en.wikipedia.org/wiki/Violence" TargetMode="External"/><Relationship Id="rId9" Type="http://schemas.openxmlformats.org/officeDocument/2006/relationships/hyperlink" Target="http://en.wikipedia.org/wiki/Burnout_(psychology)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usculoskeletal_disorders" TargetMode="External"/><Relationship Id="rId2" Type="http://schemas.openxmlformats.org/officeDocument/2006/relationships/hyperlink" Target="http://en.wikipedia.org/wiki/Manual_handling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Entanglement" TargetMode="External"/><Relationship Id="rId13" Type="http://schemas.openxmlformats.org/officeDocument/2006/relationships/hyperlink" Target="http://en.wikipedia.org/wiki/Abrasion_(medical)" TargetMode="External"/><Relationship Id="rId3" Type="http://schemas.openxmlformats.org/officeDocument/2006/relationships/hyperlink" Target="http://en.wikipedia.org/wiki/Confined_space" TargetMode="External"/><Relationship Id="rId7" Type="http://schemas.openxmlformats.org/officeDocument/2006/relationships/hyperlink" Target="http://en.wikipedia.org/wiki/High_pressure" TargetMode="External"/><Relationship Id="rId12" Type="http://schemas.openxmlformats.org/officeDocument/2006/relationships/hyperlink" Target="http://en.wikipedia.org/wiki/Friction" TargetMode="External"/><Relationship Id="rId2" Type="http://schemas.openxmlformats.org/officeDocument/2006/relationships/hyperlink" Target="http://en.wikipedia.org/wiki/Impact_force" TargetMode="External"/><Relationship Id="rId16" Type="http://schemas.openxmlformats.org/officeDocument/2006/relationships/hyperlink" Target="http://en.wikipedia.org/wiki/Wound#Open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Compressed_air" TargetMode="External"/><Relationship Id="rId11" Type="http://schemas.openxmlformats.org/officeDocument/2006/relationships/hyperlink" Target="http://en.wikipedia.org/wiki/Cutting" TargetMode="External"/><Relationship Id="rId5" Type="http://schemas.openxmlformats.org/officeDocument/2006/relationships/hyperlink" Target="http://en.wikipedia.org/wiki/Falling_on_a_pointed_object" TargetMode="External"/><Relationship Id="rId15" Type="http://schemas.openxmlformats.org/officeDocument/2006/relationships/hyperlink" Target="http://en.wikipedia.org/wiki/Stabbing" TargetMode="External"/><Relationship Id="rId10" Type="http://schemas.openxmlformats.org/officeDocument/2006/relationships/hyperlink" Target="http://en.wikipedia.org/wiki/Crushing" TargetMode="External"/><Relationship Id="rId4" Type="http://schemas.openxmlformats.org/officeDocument/2006/relationships/hyperlink" Target="http://en.wikipedia.org/wiki/Slip_and_fall" TargetMode="External"/><Relationship Id="rId9" Type="http://schemas.openxmlformats.org/officeDocument/2006/relationships/hyperlink" Target="http://en.wikipedia.org/wiki/Equipment" TargetMode="External"/><Relationship Id="rId14" Type="http://schemas.openxmlformats.org/officeDocument/2006/relationships/hyperlink" Target="http://en.wikipedia.org/wiki/Shearing_(manufacturing)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Hypothermia" TargetMode="External"/><Relationship Id="rId3" Type="http://schemas.openxmlformats.org/officeDocument/2006/relationships/hyperlink" Target="http://en.wikipedia.org/wiki/Oscillation" TargetMode="External"/><Relationship Id="rId7" Type="http://schemas.openxmlformats.org/officeDocument/2006/relationships/hyperlink" Target="http://en.wikipedia.org/wiki/Asphyxiation" TargetMode="External"/><Relationship Id="rId2" Type="http://schemas.openxmlformats.org/officeDocument/2006/relationships/hyperlink" Target="http://en.wikipedia.org/wiki/Noise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en.wikipedia.org/wiki/Electric_shock" TargetMode="External"/><Relationship Id="rId5" Type="http://schemas.openxmlformats.org/officeDocument/2006/relationships/hyperlink" Target="http://en.wikipedia.org/wiki/Barotrauma" TargetMode="External"/><Relationship Id="rId4" Type="http://schemas.openxmlformats.org/officeDocument/2006/relationships/hyperlink" Target="http://en.wikipedia.org/wiki/Lighting" TargetMode="External"/><Relationship Id="rId9" Type="http://schemas.openxmlformats.org/officeDocument/2006/relationships/hyperlink" Target="http://en.wikipedia.org/wiki/Hyperthermi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138" y="1506676"/>
            <a:ext cx="10840279" cy="1814020"/>
          </a:xfrm>
        </p:spPr>
        <p:txBody>
          <a:bodyPr>
            <a:noAutofit/>
          </a:bodyPr>
          <a:lstStyle/>
          <a:p>
            <a:pPr algn="l"/>
            <a:r>
              <a:rPr lang="en-US" sz="8800" b="1" dirty="0" smtClean="0">
                <a:solidFill>
                  <a:srgbClr val="FF0000"/>
                </a:solidFill>
                <a:latin typeface="+mn-lt"/>
              </a:rPr>
              <a:t>Radiation in Occupational Health</a:t>
            </a:r>
            <a:endParaRPr lang="en-US" sz="8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1965" y="4118872"/>
            <a:ext cx="9144000" cy="243815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848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11965" y="1404730"/>
            <a:ext cx="9713843" cy="5088835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4000" u="sng" dirty="0"/>
              <a:t>3- </a:t>
            </a:r>
            <a:r>
              <a:rPr lang="en-US" altLang="en-US" sz="4000" u="sng" dirty="0">
                <a:hlinkClick r:id="rId2" tooltip="Biological hazard"/>
              </a:rPr>
              <a:t>Biological hazards</a:t>
            </a:r>
            <a:r>
              <a:rPr lang="en-US" altLang="en-US" sz="4000" u="sng" dirty="0"/>
              <a:t>: include</a:t>
            </a:r>
          </a:p>
          <a:p>
            <a:pPr eaLnBrk="1" hangingPunct="1"/>
            <a:r>
              <a:rPr lang="en-US" altLang="en-US" sz="3600" u="sng" dirty="0">
                <a:hlinkClick r:id="rId3" tooltip="Bacteria"/>
              </a:rPr>
              <a:t> Bacteria</a:t>
            </a:r>
            <a:r>
              <a:rPr lang="en-US" altLang="en-US" sz="3600" u="sng" dirty="0"/>
              <a:t> </a:t>
            </a:r>
          </a:p>
          <a:p>
            <a:pPr eaLnBrk="1" hangingPunct="1"/>
            <a:r>
              <a:rPr lang="en-US" altLang="en-US" sz="3600" u="sng" dirty="0">
                <a:hlinkClick r:id="rId4" tooltip="Virus"/>
              </a:rPr>
              <a:t>      Virus</a:t>
            </a:r>
            <a:r>
              <a:rPr lang="en-US" altLang="en-US" sz="3600" u="sng" dirty="0"/>
              <a:t> </a:t>
            </a:r>
          </a:p>
          <a:p>
            <a:pPr eaLnBrk="1" hangingPunct="1"/>
            <a:r>
              <a:rPr lang="en-US" altLang="en-US" sz="3600" dirty="0">
                <a:hlinkClick r:id="rId5" tooltip="Fungi"/>
              </a:rPr>
              <a:t>           Fungi</a:t>
            </a: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>
                <a:hlinkClick r:id="rId6" tooltip="Blood-borne pathogens"/>
              </a:rPr>
              <a:t>                 Blood-borne pathogens</a:t>
            </a: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>
                <a:hlinkClick r:id="rId7" tooltip="Tuberculosis"/>
              </a:rPr>
              <a:t>                       Tuberculosis</a:t>
            </a:r>
            <a:r>
              <a:rPr lang="en-US" alt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896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86678" y="1111941"/>
            <a:ext cx="10561983" cy="562016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FontTx/>
              <a:buNone/>
            </a:pPr>
            <a:r>
              <a:rPr lang="en-US" altLang="en-US" sz="6900" u="sng" dirty="0"/>
              <a:t>4- Chemical hazards .</a:t>
            </a:r>
          </a:p>
          <a:p>
            <a:pPr eaLnBrk="1" hangingPunct="1"/>
            <a:r>
              <a:rPr lang="en-US" altLang="en-US" sz="5700" u="sng" dirty="0"/>
              <a:t>include: </a:t>
            </a:r>
          </a:p>
          <a:p>
            <a:pPr eaLnBrk="1" hangingPunct="1">
              <a:buFontTx/>
              <a:buNone/>
            </a:pPr>
            <a:r>
              <a:rPr lang="en-US" altLang="en-US" sz="5700" u="sng" dirty="0">
                <a:hlinkClick r:id="rId2" tooltip="Acid"/>
              </a:rPr>
              <a:t>Acids</a:t>
            </a:r>
            <a:r>
              <a:rPr lang="en-US" altLang="en-US" sz="5700" u="sng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5700" u="sng" dirty="0" smtClean="0">
                <a:hlinkClick r:id="rId3" tooltip="Base (chemistry)"/>
              </a:rPr>
              <a:t>Bases</a:t>
            </a:r>
            <a:r>
              <a:rPr lang="en-US" altLang="en-US" sz="5700" u="sng" dirty="0" smtClean="0"/>
              <a:t> </a:t>
            </a:r>
            <a:endParaRPr lang="en-US" altLang="en-US" sz="5700" u="sng" dirty="0"/>
          </a:p>
          <a:p>
            <a:pPr eaLnBrk="1" hangingPunct="1">
              <a:buFontTx/>
              <a:buNone/>
            </a:pPr>
            <a:r>
              <a:rPr lang="en-US" altLang="en-US" sz="5700" u="sng" dirty="0" smtClean="0">
                <a:hlinkClick r:id="rId4" tooltip="Heavy metal (chemistry)"/>
              </a:rPr>
              <a:t>Heavy </a:t>
            </a:r>
            <a:r>
              <a:rPr lang="en-US" altLang="en-US" sz="5700" u="sng" dirty="0">
                <a:hlinkClick r:id="rId4" tooltip="Heavy metal (chemistry)"/>
              </a:rPr>
              <a:t>metals</a:t>
            </a:r>
            <a:r>
              <a:rPr lang="en-US" altLang="en-US" sz="57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5700" dirty="0" smtClean="0">
                <a:hlinkClick r:id="rId5" tooltip="Solvent"/>
              </a:rPr>
              <a:t>Solvents</a:t>
            </a:r>
            <a:r>
              <a:rPr lang="en-US" altLang="en-US" sz="5700" dirty="0" smtClean="0"/>
              <a:t> </a:t>
            </a:r>
            <a:endParaRPr lang="en-US" altLang="en-US" sz="5700" dirty="0"/>
          </a:p>
          <a:p>
            <a:pPr eaLnBrk="1" hangingPunct="1">
              <a:buFontTx/>
              <a:buNone/>
            </a:pPr>
            <a:r>
              <a:rPr lang="en-US" altLang="en-US" sz="5700" dirty="0" smtClean="0">
                <a:hlinkClick r:id="rId6" tooltip="Particulates"/>
              </a:rPr>
              <a:t>Particulates</a:t>
            </a:r>
            <a:r>
              <a:rPr lang="en-US" altLang="en-US" sz="5700" dirty="0" smtClean="0"/>
              <a:t> </a:t>
            </a:r>
            <a:endParaRPr lang="en-US" altLang="en-US" sz="5700" dirty="0"/>
          </a:p>
          <a:p>
            <a:pPr eaLnBrk="1" hangingPunct="1">
              <a:buFontTx/>
              <a:buNone/>
            </a:pPr>
            <a:r>
              <a:rPr lang="en-US" altLang="en-US" sz="5700" dirty="0" smtClean="0"/>
              <a:t>         Fumes </a:t>
            </a:r>
            <a:r>
              <a:rPr lang="en-US" altLang="en-US" sz="5700" dirty="0"/>
              <a:t>(noxious gases/vapors) </a:t>
            </a:r>
          </a:p>
          <a:p>
            <a:pPr eaLnBrk="1" hangingPunct="1">
              <a:buFontTx/>
              <a:buNone/>
            </a:pPr>
            <a:r>
              <a:rPr lang="en-US" altLang="en-US" sz="5700" dirty="0" smtClean="0">
                <a:hlinkClick r:id="rId7" tooltip="Reactivity (chemistry)"/>
              </a:rPr>
              <a:t>Highly-reactive </a:t>
            </a:r>
            <a:r>
              <a:rPr lang="en-US" altLang="en-US" sz="5700" dirty="0">
                <a:hlinkClick r:id="rId7" tooltip="Reactivity (chemistry)"/>
              </a:rPr>
              <a:t>chemicals</a:t>
            </a:r>
            <a:r>
              <a:rPr lang="en-US" altLang="en-US" sz="5700" dirty="0"/>
              <a:t> </a:t>
            </a:r>
          </a:p>
          <a:p>
            <a:pPr eaLnBrk="1" hangingPunct="1">
              <a:buFontTx/>
              <a:buNone/>
            </a:pPr>
            <a:r>
              <a:rPr lang="en-US" altLang="en-US" sz="5700" dirty="0" smtClean="0"/>
              <a:t>         Fire</a:t>
            </a:r>
            <a:r>
              <a:rPr lang="en-US" altLang="en-US" sz="5700" dirty="0"/>
              <a:t>, conflagration and explosion hazards</a:t>
            </a:r>
            <a:r>
              <a:rPr lang="en-US" altLang="en-US" sz="1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98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644" y="641350"/>
            <a:ext cx="10694505" cy="5830956"/>
          </a:xfrm>
        </p:spPr>
        <p:txBody>
          <a:bodyPr>
            <a:noAutofit/>
          </a:bodyPr>
          <a:lstStyle/>
          <a:p>
            <a:pPr eaLnBrk="1" hangingPunct="1">
              <a:buFontTx/>
              <a:buNone/>
            </a:pPr>
            <a:r>
              <a:rPr lang="en-US" altLang="en-US" sz="4000" u="sng" dirty="0"/>
              <a:t>5- Psychosocial issues include</a:t>
            </a:r>
          </a:p>
          <a:p>
            <a:pPr eaLnBrk="1" hangingPunct="1"/>
            <a:r>
              <a:rPr lang="en-US" altLang="en-US" sz="4400" u="sng" dirty="0"/>
              <a:t> </a:t>
            </a:r>
            <a:r>
              <a:rPr lang="en-US" altLang="en-US" sz="3600" u="sng" dirty="0"/>
              <a:t>Work-related </a:t>
            </a:r>
            <a:r>
              <a:rPr lang="en-US" altLang="en-US" sz="3600" dirty="0">
                <a:hlinkClick r:id="rId2" tooltip="Stress (medicine)"/>
              </a:rPr>
              <a:t>stress</a:t>
            </a:r>
            <a:r>
              <a:rPr lang="en-US" altLang="en-US" sz="3600" u="sng" dirty="0"/>
              <a:t>, whose causal factors include excessive working time and </a:t>
            </a:r>
            <a:r>
              <a:rPr lang="en-US" altLang="en-US" sz="3600" dirty="0">
                <a:hlinkClick r:id="rId3" tooltip="Overwork"/>
              </a:rPr>
              <a:t>overwork</a:t>
            </a:r>
            <a:r>
              <a:rPr lang="en-US" altLang="en-US" sz="3600" dirty="0"/>
              <a:t> .</a:t>
            </a:r>
          </a:p>
          <a:p>
            <a:pPr eaLnBrk="1" hangingPunct="1"/>
            <a:r>
              <a:rPr lang="en-US" altLang="en-US" sz="3600" dirty="0">
                <a:hlinkClick r:id="rId4" tooltip="Violence"/>
              </a:rPr>
              <a:t>Violence</a:t>
            </a:r>
            <a:r>
              <a:rPr lang="en-US" altLang="en-US" sz="3600" dirty="0"/>
              <a:t> from outside the </a:t>
            </a:r>
            <a:r>
              <a:rPr lang="en-US" altLang="en-US" sz="3600" dirty="0" err="1"/>
              <a:t>organisation</a:t>
            </a:r>
            <a:r>
              <a:rPr lang="en-US" altLang="en-US" sz="3600" dirty="0"/>
              <a:t> .</a:t>
            </a:r>
          </a:p>
          <a:p>
            <a:pPr eaLnBrk="1" hangingPunct="1"/>
            <a:r>
              <a:rPr lang="en-US" altLang="en-US" sz="3600" dirty="0">
                <a:hlinkClick r:id="rId5" tooltip="Bullying"/>
              </a:rPr>
              <a:t>Bullying</a:t>
            </a:r>
            <a:r>
              <a:rPr lang="en-US" altLang="en-US" sz="3600" dirty="0"/>
              <a:t>, which may include </a:t>
            </a:r>
            <a:r>
              <a:rPr lang="en-US" altLang="en-US" sz="3600" dirty="0">
                <a:hlinkClick r:id="rId6" tooltip="Emotional abuse"/>
              </a:rPr>
              <a:t>emotional</a:t>
            </a:r>
            <a:r>
              <a:rPr lang="en-US" altLang="en-US" sz="3600" dirty="0"/>
              <a:t> and </a:t>
            </a:r>
            <a:r>
              <a:rPr lang="en-US" altLang="en-US" sz="3600" dirty="0">
                <a:hlinkClick r:id="rId7" tooltip="Verbal abuse"/>
              </a:rPr>
              <a:t>verbal abuse</a:t>
            </a: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>
                <a:hlinkClick r:id="rId8" tooltip="Sexual harassment"/>
              </a:rPr>
              <a:t>Sexual harassment</a:t>
            </a: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>
                <a:hlinkClick r:id="rId9" tooltip="Burnout (psychology)"/>
              </a:rPr>
              <a:t>Burnout</a:t>
            </a:r>
            <a:r>
              <a:rPr lang="en-US" altLang="en-US" sz="3600" dirty="0"/>
              <a:t> </a:t>
            </a:r>
          </a:p>
          <a:p>
            <a:pPr eaLnBrk="1" hangingPunct="1"/>
            <a:r>
              <a:rPr lang="en-US" altLang="en-US" sz="3600" dirty="0"/>
              <a:t>Exposure to unhealthy elements during meetings with business associates, e.g. </a:t>
            </a:r>
            <a:r>
              <a:rPr lang="en-US" altLang="en-US" sz="3600" dirty="0">
                <a:hlinkClick r:id="rId10" tooltip="Tobacco"/>
              </a:rPr>
              <a:t>tobacco</a:t>
            </a:r>
            <a:r>
              <a:rPr lang="en-US" altLang="en-US" sz="3600" dirty="0"/>
              <a:t>, uncontrolled </a:t>
            </a:r>
            <a:r>
              <a:rPr lang="en-US" altLang="en-US" sz="3600" dirty="0">
                <a:hlinkClick r:id="rId11" tooltip="Alcohol"/>
              </a:rPr>
              <a:t>alcohol</a:t>
            </a:r>
            <a:r>
              <a:rPr lang="en-US" altLang="en-US" sz="3600" dirty="0"/>
              <a:t> </a:t>
            </a:r>
            <a:endParaRPr lang="en-US" altLang="en-US" sz="3600" u="sng" dirty="0"/>
          </a:p>
          <a:p>
            <a:pPr eaLnBrk="1" hangingPunct="1">
              <a:buFontTx/>
              <a:buNone/>
            </a:pPr>
            <a:endParaRPr lang="en-US" altLang="en-US" sz="3600" u="sng" dirty="0"/>
          </a:p>
        </p:txBody>
      </p:sp>
      <p:sp>
        <p:nvSpPr>
          <p:cNvPr id="49155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9156" name="Rectangle 5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9157" name="Rectangle 6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2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5531"/>
            <a:ext cx="10515600" cy="1505158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  <a:latin typeface="+mn-lt"/>
              </a:rPr>
              <a:t>Radiation….</a:t>
            </a:r>
            <a:r>
              <a:rPr lang="en-US" sz="4800" b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C00000"/>
                </a:solidFill>
                <a:latin typeface="+mn-lt"/>
              </a:rPr>
            </a:br>
            <a:r>
              <a:rPr lang="en-US" sz="4800" b="1" dirty="0" smtClean="0">
                <a:solidFill>
                  <a:srgbClr val="FF0000"/>
                </a:solidFill>
                <a:latin typeface="+mn-lt"/>
              </a:rPr>
              <a:t>Historical Background</a:t>
            </a:r>
            <a:endParaRPr lang="en-US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7781"/>
            <a:ext cx="10863470" cy="4840219"/>
          </a:xfrm>
        </p:spPr>
        <p:txBody>
          <a:bodyPr/>
          <a:lstStyle/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1895 - Wilhelm Conrad Roentgen discovered X-rays and in 1901 he received the first Nobel Prize for physics.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1903 - Marie Curie and Pierre Curie, along with Henri Becquerel were awarded the Nobel Prize in physics for their contributions to understanding radioactivity, including the properties of uranium. 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1942 - Enrico Fermi and others started the first sustained nuclear chain reaction in a laboratory beneath the University of Chicago football stadium.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  <a:cs typeface="Times New Roman" panose="02020603050405020304" pitchFamily="18" charset="0"/>
              </a:rPr>
              <a:t>1945 – Nuclear bombs dropped on Japan.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5069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Radium Girls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007D"/>
                </a:solidFill>
                <a:latin typeface="Arial" panose="020B0604020202020204" pitchFamily="34" charset="0"/>
              </a:rPr>
              <a:t>Not to worry," their bosses told them. "If you swallow any radium, it'll make your cheeks rosy.“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007D"/>
                </a:solidFill>
                <a:latin typeface="Arial" panose="020B0604020202020204" pitchFamily="34" charset="0"/>
              </a:rPr>
              <a:t>The women at Radium Dial sometimes painted their teeth and faces and then turned off the lights for a laugh.</a:t>
            </a: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en-US" b="1" dirty="0">
              <a:solidFill>
                <a:srgbClr val="00007D"/>
              </a:solidFill>
              <a:latin typeface="Arial" panose="020B0604020202020204" pitchFamily="34" charset="0"/>
            </a:endParaRPr>
          </a:p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rgbClr val="00007D"/>
                </a:solidFill>
                <a:latin typeface="Arial" panose="020B0604020202020204" pitchFamily="34" charset="0"/>
              </a:rPr>
              <a:t>From: 'Radium Girls'  By Martha Irvine, Associated Press, Buffalo News, 1998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203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+mn-lt"/>
              </a:rPr>
              <a:t>Case Study: Radium</a:t>
            </a:r>
            <a:endParaRPr lang="en-US" sz="5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1898 – Discovered by Marie Curie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1900-1930 – Radium Therapy - used to treat arthritis, stomach ailments and cancer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Accepted by American Medical Association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WWI – Use of radium on watch dials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1920s – U.S. Radium corporation employed young women to paint watch dials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Late 1920s – Radium girls sue, win and</a:t>
            </a:r>
          </a:p>
          <a:p>
            <a:pPr marL="609600" lvl="0" indent="-609600" fontAlgn="base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				receive compensation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648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393549" y="637485"/>
            <a:ext cx="77724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Life &amp; Radiation</a:t>
            </a:r>
          </a:p>
        </p:txBody>
      </p:sp>
      <p:sp>
        <p:nvSpPr>
          <p:cNvPr id="15363" name="Text Box 2052"/>
          <p:cNvSpPr txBox="1">
            <a:spLocks noChangeArrowheads="1"/>
          </p:cNvSpPr>
          <p:nvPr/>
        </p:nvSpPr>
        <p:spPr bwMode="auto">
          <a:xfrm>
            <a:off x="1510748" y="1679574"/>
            <a:ext cx="918375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95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097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</a:rPr>
              <a:t>All life is dependent on small doses of electromagnetic radiation.  </a:t>
            </a:r>
          </a:p>
          <a:p>
            <a:pPr eaLnBrk="1" hangingPunct="1">
              <a:buFontTx/>
              <a:buChar char="•"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</a:rPr>
              <a:t>For example, photosynthesis and vision use the suns radiation.</a:t>
            </a:r>
          </a:p>
        </p:txBody>
      </p:sp>
    </p:spTree>
    <p:extLst>
      <p:ext uri="{BB962C8B-B14F-4D97-AF65-F5344CB8AC3E}">
        <p14:creationId xmlns:p14="http://schemas.microsoft.com/office/powerpoint/2010/main" val="1163622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376018" y="446401"/>
            <a:ext cx="77724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Electromagnetic Spectrum</a:t>
            </a:r>
          </a:p>
        </p:txBody>
      </p:sp>
      <p:grpSp>
        <p:nvGrpSpPr>
          <p:cNvPr id="19459" name="Group 222"/>
          <p:cNvGrpSpPr>
            <a:grpSpLocks/>
          </p:cNvGrpSpPr>
          <p:nvPr/>
        </p:nvGrpSpPr>
        <p:grpSpPr bwMode="auto">
          <a:xfrm>
            <a:off x="1560168" y="2289314"/>
            <a:ext cx="8777288" cy="3646488"/>
            <a:chOff x="148" y="1457"/>
            <a:chExt cx="5529" cy="2297"/>
          </a:xfrm>
        </p:grpSpPr>
        <p:sp>
          <p:nvSpPr>
            <p:cNvPr id="19460" name="Rectangle 4"/>
            <p:cNvSpPr>
              <a:spLocks noChangeArrowheads="1"/>
            </p:cNvSpPr>
            <p:nvPr/>
          </p:nvSpPr>
          <p:spPr bwMode="auto">
            <a:xfrm>
              <a:off x="561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61" name="Rectangle 5"/>
            <p:cNvSpPr>
              <a:spLocks noChangeArrowheads="1"/>
            </p:cNvSpPr>
            <p:nvPr/>
          </p:nvSpPr>
          <p:spPr bwMode="auto">
            <a:xfrm>
              <a:off x="664" y="2788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-14</a:t>
              </a:r>
              <a:endParaRPr lang="en-US" altLang="en-US"/>
            </a:p>
          </p:txBody>
        </p:sp>
        <p:sp>
          <p:nvSpPr>
            <p:cNvPr id="19462" name="Rectangle 6"/>
            <p:cNvSpPr>
              <a:spLocks noChangeArrowheads="1"/>
            </p:cNvSpPr>
            <p:nvPr/>
          </p:nvSpPr>
          <p:spPr bwMode="auto">
            <a:xfrm>
              <a:off x="987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63" name="Rectangle 7"/>
            <p:cNvSpPr>
              <a:spLocks noChangeArrowheads="1"/>
            </p:cNvSpPr>
            <p:nvPr/>
          </p:nvSpPr>
          <p:spPr bwMode="auto">
            <a:xfrm>
              <a:off x="1089" y="2788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-12</a:t>
              </a:r>
              <a:endParaRPr lang="en-US" altLang="en-US"/>
            </a:p>
          </p:txBody>
        </p:sp>
        <p:sp>
          <p:nvSpPr>
            <p:cNvPr id="19464" name="Rectangle 8"/>
            <p:cNvSpPr>
              <a:spLocks noChangeArrowheads="1"/>
            </p:cNvSpPr>
            <p:nvPr/>
          </p:nvSpPr>
          <p:spPr bwMode="auto">
            <a:xfrm>
              <a:off x="1412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65" name="Rectangle 9"/>
            <p:cNvSpPr>
              <a:spLocks noChangeArrowheads="1"/>
            </p:cNvSpPr>
            <p:nvPr/>
          </p:nvSpPr>
          <p:spPr bwMode="auto">
            <a:xfrm>
              <a:off x="1514" y="2788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-10</a:t>
              </a:r>
              <a:endParaRPr lang="en-US" altLang="en-US"/>
            </a:p>
          </p:txBody>
        </p:sp>
        <p:sp>
          <p:nvSpPr>
            <p:cNvPr id="19466" name="Rectangle 10"/>
            <p:cNvSpPr>
              <a:spLocks noChangeArrowheads="1"/>
            </p:cNvSpPr>
            <p:nvPr/>
          </p:nvSpPr>
          <p:spPr bwMode="auto">
            <a:xfrm>
              <a:off x="1871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974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-8</a:t>
              </a:r>
              <a:endParaRPr lang="en-US" altLang="en-US"/>
            </a:p>
          </p:txBody>
        </p:sp>
        <p:sp>
          <p:nvSpPr>
            <p:cNvPr id="19468" name="Rectangle 12"/>
            <p:cNvSpPr>
              <a:spLocks noChangeArrowheads="1"/>
            </p:cNvSpPr>
            <p:nvPr/>
          </p:nvSpPr>
          <p:spPr bwMode="auto">
            <a:xfrm>
              <a:off x="2296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69" name="Rectangle 13"/>
            <p:cNvSpPr>
              <a:spLocks noChangeArrowheads="1"/>
            </p:cNvSpPr>
            <p:nvPr/>
          </p:nvSpPr>
          <p:spPr bwMode="auto">
            <a:xfrm>
              <a:off x="2399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-6</a:t>
              </a:r>
              <a:endParaRPr lang="en-US" altLang="en-US"/>
            </a:p>
          </p:txBody>
        </p:sp>
        <p:sp>
          <p:nvSpPr>
            <p:cNvPr id="19470" name="Rectangle 14"/>
            <p:cNvSpPr>
              <a:spLocks noChangeArrowheads="1"/>
            </p:cNvSpPr>
            <p:nvPr/>
          </p:nvSpPr>
          <p:spPr bwMode="auto">
            <a:xfrm>
              <a:off x="2722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71" name="Rectangle 15"/>
            <p:cNvSpPr>
              <a:spLocks noChangeArrowheads="1"/>
            </p:cNvSpPr>
            <p:nvPr/>
          </p:nvSpPr>
          <p:spPr bwMode="auto">
            <a:xfrm>
              <a:off x="2824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-4</a:t>
              </a:r>
              <a:endParaRPr lang="en-US" altLang="en-US"/>
            </a:p>
          </p:txBody>
        </p:sp>
        <p:sp>
          <p:nvSpPr>
            <p:cNvPr id="19472" name="Rectangle 16"/>
            <p:cNvSpPr>
              <a:spLocks noChangeArrowheads="1"/>
            </p:cNvSpPr>
            <p:nvPr/>
          </p:nvSpPr>
          <p:spPr bwMode="auto">
            <a:xfrm>
              <a:off x="3147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73" name="Rectangle 17"/>
            <p:cNvSpPr>
              <a:spLocks noChangeArrowheads="1"/>
            </p:cNvSpPr>
            <p:nvPr/>
          </p:nvSpPr>
          <p:spPr bwMode="auto">
            <a:xfrm>
              <a:off x="3249" y="2788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-2</a:t>
              </a:r>
              <a:endParaRPr lang="en-US" altLang="en-US"/>
            </a:p>
          </p:txBody>
        </p:sp>
        <p:sp>
          <p:nvSpPr>
            <p:cNvPr id="19474" name="Rectangle 18"/>
            <p:cNvSpPr>
              <a:spLocks noChangeArrowheads="1"/>
            </p:cNvSpPr>
            <p:nvPr/>
          </p:nvSpPr>
          <p:spPr bwMode="auto">
            <a:xfrm>
              <a:off x="3678" y="2805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19475" name="Rectangle 19"/>
            <p:cNvSpPr>
              <a:spLocks noChangeArrowheads="1"/>
            </p:cNvSpPr>
            <p:nvPr/>
          </p:nvSpPr>
          <p:spPr bwMode="auto">
            <a:xfrm>
              <a:off x="4017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76" name="Rectangle 20"/>
            <p:cNvSpPr>
              <a:spLocks noChangeArrowheads="1"/>
            </p:cNvSpPr>
            <p:nvPr/>
          </p:nvSpPr>
          <p:spPr bwMode="auto">
            <a:xfrm>
              <a:off x="4119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4442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78" name="Rectangle 22"/>
            <p:cNvSpPr>
              <a:spLocks noChangeArrowheads="1"/>
            </p:cNvSpPr>
            <p:nvPr/>
          </p:nvSpPr>
          <p:spPr bwMode="auto">
            <a:xfrm>
              <a:off x="4545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19479" name="Rectangle 23"/>
            <p:cNvSpPr>
              <a:spLocks noChangeArrowheads="1"/>
            </p:cNvSpPr>
            <p:nvPr/>
          </p:nvSpPr>
          <p:spPr bwMode="auto">
            <a:xfrm>
              <a:off x="4867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80" name="Rectangle 24"/>
            <p:cNvSpPr>
              <a:spLocks noChangeArrowheads="1"/>
            </p:cNvSpPr>
            <p:nvPr/>
          </p:nvSpPr>
          <p:spPr bwMode="auto">
            <a:xfrm>
              <a:off x="4970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6</a:t>
              </a:r>
              <a:endParaRPr lang="en-US" altLang="en-US"/>
            </a:p>
          </p:txBody>
        </p:sp>
        <p:sp>
          <p:nvSpPr>
            <p:cNvPr id="19481" name="Rectangle 25"/>
            <p:cNvSpPr>
              <a:spLocks noChangeArrowheads="1"/>
            </p:cNvSpPr>
            <p:nvPr/>
          </p:nvSpPr>
          <p:spPr bwMode="auto">
            <a:xfrm>
              <a:off x="5292" y="2804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5395" y="2788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8</a:t>
              </a:r>
              <a:endParaRPr lang="en-US" altLang="en-US"/>
            </a:p>
          </p:txBody>
        </p:sp>
        <p:sp>
          <p:nvSpPr>
            <p:cNvPr id="19483" name="Rectangle 27"/>
            <p:cNvSpPr>
              <a:spLocks noChangeArrowheads="1"/>
            </p:cNvSpPr>
            <p:nvPr/>
          </p:nvSpPr>
          <p:spPr bwMode="auto">
            <a:xfrm>
              <a:off x="2284" y="2921"/>
              <a:ext cx="157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900" b="1">
                  <a:solidFill>
                    <a:srgbClr val="000000"/>
                  </a:solidFill>
                </a:rPr>
                <a:t>Wavelength in Meters</a:t>
              </a:r>
              <a:endParaRPr lang="en-US" altLang="en-US"/>
            </a:p>
          </p:txBody>
        </p:sp>
        <p:sp>
          <p:nvSpPr>
            <p:cNvPr id="19484" name="Rectangle 28"/>
            <p:cNvSpPr>
              <a:spLocks noChangeArrowheads="1"/>
            </p:cNvSpPr>
            <p:nvPr/>
          </p:nvSpPr>
          <p:spPr bwMode="auto">
            <a:xfrm>
              <a:off x="369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85" name="Rectangle 29"/>
            <p:cNvSpPr>
              <a:spLocks noChangeArrowheads="1"/>
            </p:cNvSpPr>
            <p:nvPr/>
          </p:nvSpPr>
          <p:spPr bwMode="auto">
            <a:xfrm>
              <a:off x="471" y="3333"/>
              <a:ext cx="72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86" name="Rectangle 30"/>
            <p:cNvSpPr>
              <a:spLocks noChangeArrowheads="1"/>
            </p:cNvSpPr>
            <p:nvPr/>
          </p:nvSpPr>
          <p:spPr bwMode="auto">
            <a:xfrm>
              <a:off x="828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87" name="Rectangle 31"/>
            <p:cNvSpPr>
              <a:spLocks noChangeArrowheads="1"/>
            </p:cNvSpPr>
            <p:nvPr/>
          </p:nvSpPr>
          <p:spPr bwMode="auto">
            <a:xfrm>
              <a:off x="931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8</a:t>
              </a:r>
              <a:endParaRPr lang="en-US" altLang="en-US"/>
            </a:p>
          </p:txBody>
        </p:sp>
        <p:sp>
          <p:nvSpPr>
            <p:cNvPr id="19488" name="Rectangle 32"/>
            <p:cNvSpPr>
              <a:spLocks noChangeArrowheads="1"/>
            </p:cNvSpPr>
            <p:nvPr/>
          </p:nvSpPr>
          <p:spPr bwMode="auto">
            <a:xfrm>
              <a:off x="1254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89" name="Rectangle 33"/>
            <p:cNvSpPr>
              <a:spLocks noChangeArrowheads="1"/>
            </p:cNvSpPr>
            <p:nvPr/>
          </p:nvSpPr>
          <p:spPr bwMode="auto">
            <a:xfrm>
              <a:off x="1356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6</a:t>
              </a:r>
              <a:endParaRPr lang="en-US" altLang="en-US"/>
            </a:p>
          </p:txBody>
        </p:sp>
        <p:sp>
          <p:nvSpPr>
            <p:cNvPr id="19490" name="Rectangle 34"/>
            <p:cNvSpPr>
              <a:spLocks noChangeArrowheads="1"/>
            </p:cNvSpPr>
            <p:nvPr/>
          </p:nvSpPr>
          <p:spPr bwMode="auto">
            <a:xfrm>
              <a:off x="1679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91" name="Rectangle 35"/>
            <p:cNvSpPr>
              <a:spLocks noChangeArrowheads="1"/>
            </p:cNvSpPr>
            <p:nvPr/>
          </p:nvSpPr>
          <p:spPr bwMode="auto">
            <a:xfrm>
              <a:off x="1781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4</a:t>
              </a:r>
              <a:endParaRPr lang="en-US" altLang="en-US"/>
            </a:p>
          </p:txBody>
        </p:sp>
        <p:sp>
          <p:nvSpPr>
            <p:cNvPr id="19492" name="Rectangle 36"/>
            <p:cNvSpPr>
              <a:spLocks noChangeArrowheads="1"/>
            </p:cNvSpPr>
            <p:nvPr/>
          </p:nvSpPr>
          <p:spPr bwMode="auto">
            <a:xfrm>
              <a:off x="2104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93" name="Rectangle 37"/>
            <p:cNvSpPr>
              <a:spLocks noChangeArrowheads="1"/>
            </p:cNvSpPr>
            <p:nvPr/>
          </p:nvSpPr>
          <p:spPr bwMode="auto">
            <a:xfrm>
              <a:off x="2206" y="3333"/>
              <a:ext cx="36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2</a:t>
              </a:r>
              <a:endParaRPr lang="en-US" altLang="en-US"/>
            </a:p>
          </p:txBody>
        </p:sp>
        <p:sp>
          <p:nvSpPr>
            <p:cNvPr id="19494" name="Rectangle 38"/>
            <p:cNvSpPr>
              <a:spLocks noChangeArrowheads="1"/>
            </p:cNvSpPr>
            <p:nvPr/>
          </p:nvSpPr>
          <p:spPr bwMode="auto">
            <a:xfrm>
              <a:off x="2402" y="3351"/>
              <a:ext cx="5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</a:t>
              </a:r>
              <a:endParaRPr lang="en-US" altLang="en-US"/>
            </a:p>
          </p:txBody>
        </p:sp>
        <p:sp>
          <p:nvSpPr>
            <p:cNvPr id="19495" name="Rectangle 39"/>
            <p:cNvSpPr>
              <a:spLocks noChangeArrowheads="1"/>
            </p:cNvSpPr>
            <p:nvPr/>
          </p:nvSpPr>
          <p:spPr bwMode="auto">
            <a:xfrm>
              <a:off x="2722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96" name="Rectangle 40"/>
            <p:cNvSpPr>
              <a:spLocks noChangeArrowheads="1"/>
            </p:cNvSpPr>
            <p:nvPr/>
          </p:nvSpPr>
          <p:spPr bwMode="auto">
            <a:xfrm>
              <a:off x="2824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-2</a:t>
              </a:r>
              <a:endParaRPr lang="en-US" altLang="en-US"/>
            </a:p>
          </p:txBody>
        </p:sp>
        <p:sp>
          <p:nvSpPr>
            <p:cNvPr id="19497" name="Rectangle 41"/>
            <p:cNvSpPr>
              <a:spLocks noChangeArrowheads="1"/>
            </p:cNvSpPr>
            <p:nvPr/>
          </p:nvSpPr>
          <p:spPr bwMode="auto">
            <a:xfrm>
              <a:off x="3147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498" name="Rectangle 42"/>
            <p:cNvSpPr>
              <a:spLocks noChangeArrowheads="1"/>
            </p:cNvSpPr>
            <p:nvPr/>
          </p:nvSpPr>
          <p:spPr bwMode="auto">
            <a:xfrm>
              <a:off x="3249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-4</a:t>
              </a:r>
              <a:endParaRPr lang="en-US" altLang="en-US"/>
            </a:p>
          </p:txBody>
        </p:sp>
        <p:sp>
          <p:nvSpPr>
            <p:cNvPr id="19499" name="Rectangle 43"/>
            <p:cNvSpPr>
              <a:spLocks noChangeArrowheads="1"/>
            </p:cNvSpPr>
            <p:nvPr/>
          </p:nvSpPr>
          <p:spPr bwMode="auto">
            <a:xfrm>
              <a:off x="3572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500" name="Rectangle 44"/>
            <p:cNvSpPr>
              <a:spLocks noChangeArrowheads="1"/>
            </p:cNvSpPr>
            <p:nvPr/>
          </p:nvSpPr>
          <p:spPr bwMode="auto">
            <a:xfrm>
              <a:off x="3674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-6</a:t>
              </a:r>
              <a:endParaRPr lang="en-US" altLang="en-US"/>
            </a:p>
          </p:txBody>
        </p:sp>
        <p:sp>
          <p:nvSpPr>
            <p:cNvPr id="19501" name="Rectangle 45"/>
            <p:cNvSpPr>
              <a:spLocks noChangeArrowheads="1"/>
            </p:cNvSpPr>
            <p:nvPr/>
          </p:nvSpPr>
          <p:spPr bwMode="auto">
            <a:xfrm>
              <a:off x="3997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502" name="Rectangle 46"/>
            <p:cNvSpPr>
              <a:spLocks noChangeArrowheads="1"/>
            </p:cNvSpPr>
            <p:nvPr/>
          </p:nvSpPr>
          <p:spPr bwMode="auto">
            <a:xfrm>
              <a:off x="4099" y="3333"/>
              <a:ext cx="57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-8</a:t>
              </a:r>
              <a:endParaRPr lang="en-US" altLang="en-US"/>
            </a:p>
          </p:txBody>
        </p:sp>
        <p:sp>
          <p:nvSpPr>
            <p:cNvPr id="19503" name="Rectangle 47"/>
            <p:cNvSpPr>
              <a:spLocks noChangeArrowheads="1"/>
            </p:cNvSpPr>
            <p:nvPr/>
          </p:nvSpPr>
          <p:spPr bwMode="auto">
            <a:xfrm>
              <a:off x="4388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504" name="Rectangle 48"/>
            <p:cNvSpPr>
              <a:spLocks noChangeArrowheads="1"/>
            </p:cNvSpPr>
            <p:nvPr/>
          </p:nvSpPr>
          <p:spPr bwMode="auto">
            <a:xfrm>
              <a:off x="4490" y="3333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-10</a:t>
              </a:r>
              <a:endParaRPr lang="en-US" altLang="en-US"/>
            </a:p>
          </p:txBody>
        </p:sp>
        <p:sp>
          <p:nvSpPr>
            <p:cNvPr id="19505" name="Rectangle 49"/>
            <p:cNvSpPr>
              <a:spLocks noChangeArrowheads="1"/>
            </p:cNvSpPr>
            <p:nvPr/>
          </p:nvSpPr>
          <p:spPr bwMode="auto">
            <a:xfrm>
              <a:off x="4813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506" name="Rectangle 50"/>
            <p:cNvSpPr>
              <a:spLocks noChangeArrowheads="1"/>
            </p:cNvSpPr>
            <p:nvPr/>
          </p:nvSpPr>
          <p:spPr bwMode="auto">
            <a:xfrm>
              <a:off x="4915" y="3333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-12</a:t>
              </a:r>
              <a:endParaRPr lang="en-US" altLang="en-US"/>
            </a:p>
          </p:txBody>
        </p:sp>
        <p:sp>
          <p:nvSpPr>
            <p:cNvPr id="19507" name="Rectangle 51"/>
            <p:cNvSpPr>
              <a:spLocks noChangeArrowheads="1"/>
            </p:cNvSpPr>
            <p:nvPr/>
          </p:nvSpPr>
          <p:spPr bwMode="auto">
            <a:xfrm>
              <a:off x="5238" y="3350"/>
              <a:ext cx="107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10</a:t>
              </a:r>
              <a:endParaRPr lang="en-US" altLang="en-US"/>
            </a:p>
          </p:txBody>
        </p:sp>
        <p:sp>
          <p:nvSpPr>
            <p:cNvPr id="19508" name="Rectangle 52"/>
            <p:cNvSpPr>
              <a:spLocks noChangeArrowheads="1"/>
            </p:cNvSpPr>
            <p:nvPr/>
          </p:nvSpPr>
          <p:spPr bwMode="auto">
            <a:xfrm>
              <a:off x="5340" y="3333"/>
              <a:ext cx="93" cy="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800" b="1">
                  <a:solidFill>
                    <a:srgbClr val="000000"/>
                  </a:solidFill>
                </a:rPr>
                <a:t>-14</a:t>
              </a:r>
              <a:endParaRPr lang="en-US" altLang="en-US"/>
            </a:p>
          </p:txBody>
        </p:sp>
        <p:sp>
          <p:nvSpPr>
            <p:cNvPr id="19509" name="Rectangle 53"/>
            <p:cNvSpPr>
              <a:spLocks noChangeArrowheads="1"/>
            </p:cNvSpPr>
            <p:nvPr/>
          </p:nvSpPr>
          <p:spPr bwMode="auto">
            <a:xfrm>
              <a:off x="344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0" name="Rectangle 54"/>
            <p:cNvSpPr>
              <a:spLocks noChangeArrowheads="1"/>
            </p:cNvSpPr>
            <p:nvPr/>
          </p:nvSpPr>
          <p:spPr bwMode="auto">
            <a:xfrm>
              <a:off x="549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1" name="Rectangle 55"/>
            <p:cNvSpPr>
              <a:spLocks noChangeArrowheads="1"/>
            </p:cNvSpPr>
            <p:nvPr/>
          </p:nvSpPr>
          <p:spPr bwMode="auto">
            <a:xfrm>
              <a:off x="762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2" name="Rectangle 56"/>
            <p:cNvSpPr>
              <a:spLocks noChangeArrowheads="1"/>
            </p:cNvSpPr>
            <p:nvPr/>
          </p:nvSpPr>
          <p:spPr bwMode="auto">
            <a:xfrm>
              <a:off x="974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3" name="Rectangle 57"/>
            <p:cNvSpPr>
              <a:spLocks noChangeArrowheads="1"/>
            </p:cNvSpPr>
            <p:nvPr/>
          </p:nvSpPr>
          <p:spPr bwMode="auto">
            <a:xfrm>
              <a:off x="1187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4" name="Rectangle 58"/>
            <p:cNvSpPr>
              <a:spLocks noChangeArrowheads="1"/>
            </p:cNvSpPr>
            <p:nvPr/>
          </p:nvSpPr>
          <p:spPr bwMode="auto">
            <a:xfrm>
              <a:off x="1399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5" name="Rectangle 59"/>
            <p:cNvSpPr>
              <a:spLocks noChangeArrowheads="1"/>
            </p:cNvSpPr>
            <p:nvPr/>
          </p:nvSpPr>
          <p:spPr bwMode="auto">
            <a:xfrm>
              <a:off x="1612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6" name="Rectangle 60"/>
            <p:cNvSpPr>
              <a:spLocks noChangeArrowheads="1"/>
            </p:cNvSpPr>
            <p:nvPr/>
          </p:nvSpPr>
          <p:spPr bwMode="auto">
            <a:xfrm>
              <a:off x="1825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7" name="Rectangle 61"/>
            <p:cNvSpPr>
              <a:spLocks noChangeArrowheads="1"/>
            </p:cNvSpPr>
            <p:nvPr/>
          </p:nvSpPr>
          <p:spPr bwMode="auto">
            <a:xfrm>
              <a:off x="2037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8" name="Rectangle 62"/>
            <p:cNvSpPr>
              <a:spLocks noChangeArrowheads="1"/>
            </p:cNvSpPr>
            <p:nvPr/>
          </p:nvSpPr>
          <p:spPr bwMode="auto">
            <a:xfrm>
              <a:off x="2250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19" name="Rectangle 63"/>
            <p:cNvSpPr>
              <a:spLocks noChangeArrowheads="1"/>
            </p:cNvSpPr>
            <p:nvPr/>
          </p:nvSpPr>
          <p:spPr bwMode="auto">
            <a:xfrm>
              <a:off x="2462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0" name="Rectangle 64"/>
            <p:cNvSpPr>
              <a:spLocks noChangeArrowheads="1"/>
            </p:cNvSpPr>
            <p:nvPr/>
          </p:nvSpPr>
          <p:spPr bwMode="auto">
            <a:xfrm>
              <a:off x="2675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1" name="Rectangle 65"/>
            <p:cNvSpPr>
              <a:spLocks noChangeArrowheads="1"/>
            </p:cNvSpPr>
            <p:nvPr/>
          </p:nvSpPr>
          <p:spPr bwMode="auto">
            <a:xfrm>
              <a:off x="2887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2" name="Rectangle 66"/>
            <p:cNvSpPr>
              <a:spLocks noChangeArrowheads="1"/>
            </p:cNvSpPr>
            <p:nvPr/>
          </p:nvSpPr>
          <p:spPr bwMode="auto">
            <a:xfrm>
              <a:off x="3100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3" name="Rectangle 67"/>
            <p:cNvSpPr>
              <a:spLocks noChangeArrowheads="1"/>
            </p:cNvSpPr>
            <p:nvPr/>
          </p:nvSpPr>
          <p:spPr bwMode="auto">
            <a:xfrm>
              <a:off x="3313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4" name="Rectangle 68"/>
            <p:cNvSpPr>
              <a:spLocks noChangeArrowheads="1"/>
            </p:cNvSpPr>
            <p:nvPr/>
          </p:nvSpPr>
          <p:spPr bwMode="auto">
            <a:xfrm>
              <a:off x="3525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5" name="Rectangle 69"/>
            <p:cNvSpPr>
              <a:spLocks noChangeArrowheads="1"/>
            </p:cNvSpPr>
            <p:nvPr/>
          </p:nvSpPr>
          <p:spPr bwMode="auto">
            <a:xfrm>
              <a:off x="3738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6" name="Rectangle 70"/>
            <p:cNvSpPr>
              <a:spLocks noChangeArrowheads="1"/>
            </p:cNvSpPr>
            <p:nvPr/>
          </p:nvSpPr>
          <p:spPr bwMode="auto">
            <a:xfrm>
              <a:off x="3950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7" name="Rectangle 71"/>
            <p:cNvSpPr>
              <a:spLocks noChangeArrowheads="1"/>
            </p:cNvSpPr>
            <p:nvPr/>
          </p:nvSpPr>
          <p:spPr bwMode="auto">
            <a:xfrm>
              <a:off x="4163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8" name="Rectangle 72"/>
            <p:cNvSpPr>
              <a:spLocks noChangeArrowheads="1"/>
            </p:cNvSpPr>
            <p:nvPr/>
          </p:nvSpPr>
          <p:spPr bwMode="auto">
            <a:xfrm>
              <a:off x="4375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29" name="Rectangle 73"/>
            <p:cNvSpPr>
              <a:spLocks noChangeArrowheads="1"/>
            </p:cNvSpPr>
            <p:nvPr/>
          </p:nvSpPr>
          <p:spPr bwMode="auto">
            <a:xfrm>
              <a:off x="4588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0" name="Rectangle 74"/>
            <p:cNvSpPr>
              <a:spLocks noChangeArrowheads="1"/>
            </p:cNvSpPr>
            <p:nvPr/>
          </p:nvSpPr>
          <p:spPr bwMode="auto">
            <a:xfrm>
              <a:off x="4801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1" name="Rectangle 75"/>
            <p:cNvSpPr>
              <a:spLocks noChangeArrowheads="1"/>
            </p:cNvSpPr>
            <p:nvPr/>
          </p:nvSpPr>
          <p:spPr bwMode="auto">
            <a:xfrm>
              <a:off x="5013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2" name="Rectangle 76"/>
            <p:cNvSpPr>
              <a:spLocks noChangeArrowheads="1"/>
            </p:cNvSpPr>
            <p:nvPr/>
          </p:nvSpPr>
          <p:spPr bwMode="auto">
            <a:xfrm>
              <a:off x="5226" y="2669"/>
              <a:ext cx="17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3" name="Rectangle 77"/>
            <p:cNvSpPr>
              <a:spLocks noChangeArrowheads="1"/>
            </p:cNvSpPr>
            <p:nvPr/>
          </p:nvSpPr>
          <p:spPr bwMode="auto">
            <a:xfrm>
              <a:off x="5438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4" name="Rectangle 78"/>
            <p:cNvSpPr>
              <a:spLocks noChangeArrowheads="1"/>
            </p:cNvSpPr>
            <p:nvPr/>
          </p:nvSpPr>
          <p:spPr bwMode="auto">
            <a:xfrm>
              <a:off x="5651" y="2669"/>
              <a:ext cx="18" cy="13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5" name="Rectangle 79"/>
            <p:cNvSpPr>
              <a:spLocks noChangeArrowheads="1"/>
            </p:cNvSpPr>
            <p:nvPr/>
          </p:nvSpPr>
          <p:spPr bwMode="auto">
            <a:xfrm>
              <a:off x="148" y="2781"/>
              <a:ext cx="5521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36" name="Rectangle 80"/>
            <p:cNvSpPr>
              <a:spLocks noChangeArrowheads="1"/>
            </p:cNvSpPr>
            <p:nvPr/>
          </p:nvSpPr>
          <p:spPr bwMode="auto">
            <a:xfrm>
              <a:off x="148" y="3326"/>
              <a:ext cx="5513" cy="1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9537" name="Group 81"/>
            <p:cNvGrpSpPr>
              <a:grpSpLocks/>
            </p:cNvGrpSpPr>
            <p:nvPr/>
          </p:nvGrpSpPr>
          <p:grpSpPr bwMode="auto">
            <a:xfrm>
              <a:off x="4871" y="2513"/>
              <a:ext cx="640" cy="75"/>
              <a:chOff x="4871" y="2513"/>
              <a:chExt cx="640" cy="75"/>
            </a:xfrm>
          </p:grpSpPr>
          <p:sp>
            <p:nvSpPr>
              <p:cNvPr id="19675" name="Line 82"/>
              <p:cNvSpPr>
                <a:spLocks noChangeShapeType="1"/>
              </p:cNvSpPr>
              <p:nvPr/>
            </p:nvSpPr>
            <p:spPr bwMode="auto">
              <a:xfrm>
                <a:off x="4907" y="2549"/>
                <a:ext cx="565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6" name="Oval 83"/>
              <p:cNvSpPr>
                <a:spLocks noChangeArrowheads="1"/>
              </p:cNvSpPr>
              <p:nvPr/>
            </p:nvSpPr>
            <p:spPr bwMode="auto">
              <a:xfrm>
                <a:off x="4871" y="2513"/>
                <a:ext cx="75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77" name="Oval 84"/>
              <p:cNvSpPr>
                <a:spLocks noChangeArrowheads="1"/>
              </p:cNvSpPr>
              <p:nvPr/>
            </p:nvSpPr>
            <p:spPr bwMode="auto">
              <a:xfrm>
                <a:off x="5435" y="2513"/>
                <a:ext cx="76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9538" name="Group 85"/>
            <p:cNvGrpSpPr>
              <a:grpSpLocks/>
            </p:cNvGrpSpPr>
            <p:nvPr/>
          </p:nvGrpSpPr>
          <p:grpSpPr bwMode="auto">
            <a:xfrm>
              <a:off x="3456" y="2398"/>
              <a:ext cx="1505" cy="76"/>
              <a:chOff x="3456" y="2398"/>
              <a:chExt cx="1505" cy="76"/>
            </a:xfrm>
          </p:grpSpPr>
          <p:sp>
            <p:nvSpPr>
              <p:cNvPr id="19672" name="Line 86"/>
              <p:cNvSpPr>
                <a:spLocks noChangeShapeType="1"/>
              </p:cNvSpPr>
              <p:nvPr/>
            </p:nvSpPr>
            <p:spPr bwMode="auto">
              <a:xfrm>
                <a:off x="3493" y="2435"/>
                <a:ext cx="1429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3" name="Oval 87"/>
              <p:cNvSpPr>
                <a:spLocks noChangeArrowheads="1"/>
              </p:cNvSpPr>
              <p:nvPr/>
            </p:nvSpPr>
            <p:spPr bwMode="auto">
              <a:xfrm>
                <a:off x="3456" y="239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74" name="Oval 88"/>
              <p:cNvSpPr>
                <a:spLocks noChangeArrowheads="1"/>
              </p:cNvSpPr>
              <p:nvPr/>
            </p:nvSpPr>
            <p:spPr bwMode="auto">
              <a:xfrm>
                <a:off x="4885" y="239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39" name="Rectangle 89"/>
            <p:cNvSpPr>
              <a:spLocks noChangeArrowheads="1"/>
            </p:cNvSpPr>
            <p:nvPr/>
          </p:nvSpPr>
          <p:spPr bwMode="auto">
            <a:xfrm>
              <a:off x="3939" y="2287"/>
              <a:ext cx="56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0" name="Rectangle 90"/>
            <p:cNvSpPr>
              <a:spLocks noChangeArrowheads="1"/>
            </p:cNvSpPr>
            <p:nvPr/>
          </p:nvSpPr>
          <p:spPr bwMode="auto">
            <a:xfrm>
              <a:off x="3962" y="2299"/>
              <a:ext cx="5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Broadcast</a:t>
              </a:r>
              <a:endParaRPr lang="en-US" altLang="en-US"/>
            </a:p>
          </p:txBody>
        </p:sp>
        <p:grpSp>
          <p:nvGrpSpPr>
            <p:cNvPr id="19541" name="Group 91"/>
            <p:cNvGrpSpPr>
              <a:grpSpLocks/>
            </p:cNvGrpSpPr>
            <p:nvPr/>
          </p:nvGrpSpPr>
          <p:grpSpPr bwMode="auto">
            <a:xfrm>
              <a:off x="4131" y="2230"/>
              <a:ext cx="243" cy="76"/>
              <a:chOff x="4131" y="2230"/>
              <a:chExt cx="243" cy="76"/>
            </a:xfrm>
          </p:grpSpPr>
          <p:sp>
            <p:nvSpPr>
              <p:cNvPr id="19669" name="Line 92"/>
              <p:cNvSpPr>
                <a:spLocks noChangeShapeType="1"/>
              </p:cNvSpPr>
              <p:nvPr/>
            </p:nvSpPr>
            <p:spPr bwMode="auto">
              <a:xfrm>
                <a:off x="4167" y="2267"/>
                <a:ext cx="168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70" name="Oval 93"/>
              <p:cNvSpPr>
                <a:spLocks noChangeArrowheads="1"/>
              </p:cNvSpPr>
              <p:nvPr/>
            </p:nvSpPr>
            <p:spPr bwMode="auto">
              <a:xfrm>
                <a:off x="4131" y="2230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71" name="Oval 94"/>
              <p:cNvSpPr>
                <a:spLocks noChangeArrowheads="1"/>
              </p:cNvSpPr>
              <p:nvPr/>
            </p:nvSpPr>
            <p:spPr bwMode="auto">
              <a:xfrm>
                <a:off x="4299" y="2230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9542" name="Group 95"/>
            <p:cNvGrpSpPr>
              <a:grpSpLocks/>
            </p:cNvGrpSpPr>
            <p:nvPr/>
          </p:nvGrpSpPr>
          <p:grpSpPr bwMode="auto">
            <a:xfrm>
              <a:off x="3816" y="2101"/>
              <a:ext cx="375" cy="82"/>
              <a:chOff x="3816" y="2101"/>
              <a:chExt cx="375" cy="82"/>
            </a:xfrm>
          </p:grpSpPr>
          <p:sp>
            <p:nvSpPr>
              <p:cNvPr id="19666" name="Line 96"/>
              <p:cNvSpPr>
                <a:spLocks noChangeShapeType="1"/>
              </p:cNvSpPr>
              <p:nvPr/>
            </p:nvSpPr>
            <p:spPr bwMode="auto">
              <a:xfrm>
                <a:off x="3852" y="2138"/>
                <a:ext cx="300" cy="6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7" name="Oval 97"/>
              <p:cNvSpPr>
                <a:spLocks noChangeArrowheads="1"/>
              </p:cNvSpPr>
              <p:nvPr/>
            </p:nvSpPr>
            <p:spPr bwMode="auto">
              <a:xfrm>
                <a:off x="3816" y="2101"/>
                <a:ext cx="75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68" name="Oval 98"/>
              <p:cNvSpPr>
                <a:spLocks noChangeArrowheads="1"/>
              </p:cNvSpPr>
              <p:nvPr/>
            </p:nvSpPr>
            <p:spPr bwMode="auto">
              <a:xfrm>
                <a:off x="4115" y="2107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grpSp>
          <p:nvGrpSpPr>
            <p:cNvPr id="19543" name="Group 99"/>
            <p:cNvGrpSpPr>
              <a:grpSpLocks/>
            </p:cNvGrpSpPr>
            <p:nvPr/>
          </p:nvGrpSpPr>
          <p:grpSpPr bwMode="auto">
            <a:xfrm>
              <a:off x="3552" y="1993"/>
              <a:ext cx="346" cy="75"/>
              <a:chOff x="3552" y="1993"/>
              <a:chExt cx="346" cy="75"/>
            </a:xfrm>
          </p:grpSpPr>
          <p:sp>
            <p:nvSpPr>
              <p:cNvPr id="19663" name="Line 100"/>
              <p:cNvSpPr>
                <a:spLocks noChangeShapeType="1"/>
              </p:cNvSpPr>
              <p:nvPr/>
            </p:nvSpPr>
            <p:spPr bwMode="auto">
              <a:xfrm>
                <a:off x="3589" y="2030"/>
                <a:ext cx="270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4" name="Oval 101"/>
              <p:cNvSpPr>
                <a:spLocks noChangeArrowheads="1"/>
              </p:cNvSpPr>
              <p:nvPr/>
            </p:nvSpPr>
            <p:spPr bwMode="auto">
              <a:xfrm>
                <a:off x="3552" y="1993"/>
                <a:ext cx="75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65" name="Oval 102"/>
              <p:cNvSpPr>
                <a:spLocks noChangeArrowheads="1"/>
              </p:cNvSpPr>
              <p:nvPr/>
            </p:nvSpPr>
            <p:spPr bwMode="auto">
              <a:xfrm>
                <a:off x="3822" y="1993"/>
                <a:ext cx="76" cy="75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44" name="Rectangle 103"/>
            <p:cNvSpPr>
              <a:spLocks noChangeArrowheads="1"/>
            </p:cNvSpPr>
            <p:nvPr/>
          </p:nvSpPr>
          <p:spPr bwMode="auto">
            <a:xfrm>
              <a:off x="4182" y="2117"/>
              <a:ext cx="58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5" name="Rectangle 104"/>
            <p:cNvSpPr>
              <a:spLocks noChangeArrowheads="1"/>
            </p:cNvSpPr>
            <p:nvPr/>
          </p:nvSpPr>
          <p:spPr bwMode="auto">
            <a:xfrm>
              <a:off x="4205" y="2130"/>
              <a:ext cx="556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Short wave</a:t>
              </a:r>
              <a:endParaRPr lang="en-US" altLang="en-US"/>
            </a:p>
          </p:txBody>
        </p:sp>
        <p:sp>
          <p:nvSpPr>
            <p:cNvPr id="19546" name="Rectangle 105"/>
            <p:cNvSpPr>
              <a:spLocks noChangeArrowheads="1"/>
            </p:cNvSpPr>
            <p:nvPr/>
          </p:nvSpPr>
          <p:spPr bwMode="auto">
            <a:xfrm>
              <a:off x="3918" y="2016"/>
              <a:ext cx="19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7" name="Rectangle 106"/>
            <p:cNvSpPr>
              <a:spLocks noChangeArrowheads="1"/>
            </p:cNvSpPr>
            <p:nvPr/>
          </p:nvSpPr>
          <p:spPr bwMode="auto">
            <a:xfrm>
              <a:off x="3941" y="2028"/>
              <a:ext cx="133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TV</a:t>
              </a:r>
              <a:endParaRPr lang="en-US" altLang="en-US"/>
            </a:p>
          </p:txBody>
        </p:sp>
        <p:sp>
          <p:nvSpPr>
            <p:cNvPr id="19548" name="Rectangle 107"/>
            <p:cNvSpPr>
              <a:spLocks noChangeArrowheads="1"/>
            </p:cNvSpPr>
            <p:nvPr/>
          </p:nvSpPr>
          <p:spPr bwMode="auto">
            <a:xfrm>
              <a:off x="3632" y="1888"/>
              <a:ext cx="213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49" name="Rectangle 108"/>
            <p:cNvSpPr>
              <a:spLocks noChangeArrowheads="1"/>
            </p:cNvSpPr>
            <p:nvPr/>
          </p:nvSpPr>
          <p:spPr bwMode="auto">
            <a:xfrm>
              <a:off x="3655" y="1900"/>
              <a:ext cx="15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FM</a:t>
              </a:r>
              <a:endParaRPr lang="en-US" altLang="en-US"/>
            </a:p>
          </p:txBody>
        </p:sp>
        <p:grpSp>
          <p:nvGrpSpPr>
            <p:cNvPr id="19550" name="Group 109"/>
            <p:cNvGrpSpPr>
              <a:grpSpLocks/>
            </p:cNvGrpSpPr>
            <p:nvPr/>
          </p:nvGrpSpPr>
          <p:grpSpPr bwMode="auto">
            <a:xfrm>
              <a:off x="3213" y="1818"/>
              <a:ext cx="552" cy="76"/>
              <a:chOff x="3213" y="1818"/>
              <a:chExt cx="552" cy="76"/>
            </a:xfrm>
          </p:grpSpPr>
          <p:sp>
            <p:nvSpPr>
              <p:cNvPr id="19660" name="Line 110"/>
              <p:cNvSpPr>
                <a:spLocks noChangeShapeType="1"/>
              </p:cNvSpPr>
              <p:nvPr/>
            </p:nvSpPr>
            <p:spPr bwMode="auto">
              <a:xfrm>
                <a:off x="3250" y="1855"/>
                <a:ext cx="477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61" name="Oval 111"/>
              <p:cNvSpPr>
                <a:spLocks noChangeArrowheads="1"/>
              </p:cNvSpPr>
              <p:nvPr/>
            </p:nvSpPr>
            <p:spPr bwMode="auto">
              <a:xfrm>
                <a:off x="3213" y="181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62" name="Oval 112"/>
              <p:cNvSpPr>
                <a:spLocks noChangeArrowheads="1"/>
              </p:cNvSpPr>
              <p:nvPr/>
            </p:nvSpPr>
            <p:spPr bwMode="auto">
              <a:xfrm>
                <a:off x="3690" y="1818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51" name="Rectangle 113"/>
            <p:cNvSpPr>
              <a:spLocks noChangeArrowheads="1"/>
            </p:cNvSpPr>
            <p:nvPr/>
          </p:nvSpPr>
          <p:spPr bwMode="auto">
            <a:xfrm>
              <a:off x="3331" y="1713"/>
              <a:ext cx="354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2" name="Rectangle 114"/>
            <p:cNvSpPr>
              <a:spLocks noChangeArrowheads="1"/>
            </p:cNvSpPr>
            <p:nvPr/>
          </p:nvSpPr>
          <p:spPr bwMode="auto">
            <a:xfrm>
              <a:off x="3355" y="1726"/>
              <a:ext cx="295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Radar</a:t>
              </a:r>
              <a:endParaRPr lang="en-US" altLang="en-US"/>
            </a:p>
          </p:txBody>
        </p:sp>
        <p:grpSp>
          <p:nvGrpSpPr>
            <p:cNvPr id="19553" name="Group 115"/>
            <p:cNvGrpSpPr>
              <a:grpSpLocks/>
            </p:cNvGrpSpPr>
            <p:nvPr/>
          </p:nvGrpSpPr>
          <p:grpSpPr bwMode="auto">
            <a:xfrm>
              <a:off x="2379" y="1710"/>
              <a:ext cx="808" cy="76"/>
              <a:chOff x="2379" y="1710"/>
              <a:chExt cx="808" cy="76"/>
            </a:xfrm>
          </p:grpSpPr>
          <p:sp>
            <p:nvSpPr>
              <p:cNvPr id="19657" name="Line 116"/>
              <p:cNvSpPr>
                <a:spLocks noChangeShapeType="1"/>
              </p:cNvSpPr>
              <p:nvPr/>
            </p:nvSpPr>
            <p:spPr bwMode="auto">
              <a:xfrm>
                <a:off x="2416" y="1747"/>
                <a:ext cx="732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8" name="Oval 117"/>
              <p:cNvSpPr>
                <a:spLocks noChangeArrowheads="1"/>
              </p:cNvSpPr>
              <p:nvPr/>
            </p:nvSpPr>
            <p:spPr bwMode="auto">
              <a:xfrm>
                <a:off x="2379" y="1710"/>
                <a:ext cx="75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59" name="Oval 118"/>
              <p:cNvSpPr>
                <a:spLocks noChangeArrowheads="1"/>
              </p:cNvSpPr>
              <p:nvPr/>
            </p:nvSpPr>
            <p:spPr bwMode="auto">
              <a:xfrm>
                <a:off x="3111" y="1710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54" name="Rectangle 119"/>
            <p:cNvSpPr>
              <a:spLocks noChangeArrowheads="1"/>
            </p:cNvSpPr>
            <p:nvPr/>
          </p:nvSpPr>
          <p:spPr bwMode="auto">
            <a:xfrm>
              <a:off x="2598" y="1605"/>
              <a:ext cx="446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5" name="Rectangle 120"/>
            <p:cNvSpPr>
              <a:spLocks noChangeArrowheads="1"/>
            </p:cNvSpPr>
            <p:nvPr/>
          </p:nvSpPr>
          <p:spPr bwMode="auto">
            <a:xfrm>
              <a:off x="2621" y="1618"/>
              <a:ext cx="38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Infrared</a:t>
              </a:r>
              <a:endParaRPr lang="en-US" altLang="en-US"/>
            </a:p>
          </p:txBody>
        </p:sp>
        <p:sp>
          <p:nvSpPr>
            <p:cNvPr id="19556" name="Rectangle 121"/>
            <p:cNvSpPr>
              <a:spLocks noChangeArrowheads="1"/>
            </p:cNvSpPr>
            <p:nvPr/>
          </p:nvSpPr>
          <p:spPr bwMode="auto">
            <a:xfrm>
              <a:off x="2459" y="1740"/>
              <a:ext cx="267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7" name="Rectangle 122"/>
            <p:cNvSpPr>
              <a:spLocks noChangeArrowheads="1"/>
            </p:cNvSpPr>
            <p:nvPr/>
          </p:nvSpPr>
          <p:spPr bwMode="auto">
            <a:xfrm>
              <a:off x="2481" y="1752"/>
              <a:ext cx="214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Near</a:t>
              </a:r>
              <a:endParaRPr lang="en-US" altLang="en-US"/>
            </a:p>
          </p:txBody>
        </p:sp>
        <p:sp>
          <p:nvSpPr>
            <p:cNvPr id="19558" name="Rectangle 123"/>
            <p:cNvSpPr>
              <a:spLocks noChangeArrowheads="1"/>
            </p:cNvSpPr>
            <p:nvPr/>
          </p:nvSpPr>
          <p:spPr bwMode="auto">
            <a:xfrm>
              <a:off x="2929" y="1740"/>
              <a:ext cx="205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59" name="Rectangle 124"/>
            <p:cNvSpPr>
              <a:spLocks noChangeArrowheads="1"/>
            </p:cNvSpPr>
            <p:nvPr/>
          </p:nvSpPr>
          <p:spPr bwMode="auto">
            <a:xfrm>
              <a:off x="2951" y="1752"/>
              <a:ext cx="150" cy="1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200" b="1">
                  <a:solidFill>
                    <a:srgbClr val="000000"/>
                  </a:solidFill>
                </a:rPr>
                <a:t>Far</a:t>
              </a:r>
              <a:endParaRPr lang="en-US" altLang="en-US"/>
            </a:p>
          </p:txBody>
        </p:sp>
        <p:grpSp>
          <p:nvGrpSpPr>
            <p:cNvPr id="19560" name="Group 125"/>
            <p:cNvGrpSpPr>
              <a:grpSpLocks/>
            </p:cNvGrpSpPr>
            <p:nvPr/>
          </p:nvGrpSpPr>
          <p:grpSpPr bwMode="auto">
            <a:xfrm>
              <a:off x="2291" y="1602"/>
              <a:ext cx="170" cy="76"/>
              <a:chOff x="2291" y="1602"/>
              <a:chExt cx="170" cy="76"/>
            </a:xfrm>
          </p:grpSpPr>
          <p:sp>
            <p:nvSpPr>
              <p:cNvPr id="19654" name="Line 126"/>
              <p:cNvSpPr>
                <a:spLocks noChangeShapeType="1"/>
              </p:cNvSpPr>
              <p:nvPr/>
            </p:nvSpPr>
            <p:spPr bwMode="auto">
              <a:xfrm>
                <a:off x="2328" y="1639"/>
                <a:ext cx="94" cy="1"/>
              </a:xfrm>
              <a:prstGeom prst="line">
                <a:avLst/>
              </a:prstGeom>
              <a:noFill/>
              <a:ln w="17463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5" name="Oval 127"/>
              <p:cNvSpPr>
                <a:spLocks noChangeArrowheads="1"/>
              </p:cNvSpPr>
              <p:nvPr/>
            </p:nvSpPr>
            <p:spPr bwMode="auto">
              <a:xfrm>
                <a:off x="2291" y="1602"/>
                <a:ext cx="76" cy="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56" name="Oval 128"/>
              <p:cNvSpPr>
                <a:spLocks noChangeArrowheads="1"/>
              </p:cNvSpPr>
              <p:nvPr/>
            </p:nvSpPr>
            <p:spPr bwMode="auto">
              <a:xfrm>
                <a:off x="2385" y="1602"/>
                <a:ext cx="76" cy="76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61" name="Rectangle 129"/>
            <p:cNvSpPr>
              <a:spLocks noChangeArrowheads="1"/>
            </p:cNvSpPr>
            <p:nvPr/>
          </p:nvSpPr>
          <p:spPr bwMode="auto">
            <a:xfrm>
              <a:off x="2152" y="1457"/>
              <a:ext cx="49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2" name="Rectangle 130"/>
            <p:cNvSpPr>
              <a:spLocks noChangeArrowheads="1"/>
            </p:cNvSpPr>
            <p:nvPr/>
          </p:nvSpPr>
          <p:spPr bwMode="auto">
            <a:xfrm>
              <a:off x="2180" y="1471"/>
              <a:ext cx="41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Visible</a:t>
              </a:r>
              <a:endParaRPr lang="en-US" altLang="en-US"/>
            </a:p>
          </p:txBody>
        </p:sp>
        <p:grpSp>
          <p:nvGrpSpPr>
            <p:cNvPr id="19563" name="Group 131"/>
            <p:cNvGrpSpPr>
              <a:grpSpLocks/>
            </p:cNvGrpSpPr>
            <p:nvPr/>
          </p:nvGrpSpPr>
          <p:grpSpPr bwMode="auto">
            <a:xfrm>
              <a:off x="1821" y="1818"/>
              <a:ext cx="501" cy="76"/>
              <a:chOff x="1821" y="1818"/>
              <a:chExt cx="501" cy="76"/>
            </a:xfrm>
          </p:grpSpPr>
          <p:sp>
            <p:nvSpPr>
              <p:cNvPr id="19651" name="Line 132"/>
              <p:cNvSpPr>
                <a:spLocks noChangeShapeType="1"/>
              </p:cNvSpPr>
              <p:nvPr/>
            </p:nvSpPr>
            <p:spPr bwMode="auto">
              <a:xfrm>
                <a:off x="1858" y="1855"/>
                <a:ext cx="425" cy="1"/>
              </a:xfrm>
              <a:prstGeom prst="line">
                <a:avLst/>
              </a:prstGeom>
              <a:noFill/>
              <a:ln w="17463">
                <a:solidFill>
                  <a:srgbClr val="00008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52" name="Oval 133"/>
              <p:cNvSpPr>
                <a:spLocks noChangeArrowheads="1"/>
              </p:cNvSpPr>
              <p:nvPr/>
            </p:nvSpPr>
            <p:spPr bwMode="auto">
              <a:xfrm>
                <a:off x="1821" y="181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53" name="Oval 134"/>
              <p:cNvSpPr>
                <a:spLocks noChangeArrowheads="1"/>
              </p:cNvSpPr>
              <p:nvPr/>
            </p:nvSpPr>
            <p:spPr bwMode="auto">
              <a:xfrm>
                <a:off x="2246" y="1818"/>
                <a:ext cx="76" cy="76"/>
              </a:xfrm>
              <a:prstGeom prst="ellipse">
                <a:avLst/>
              </a:prstGeom>
              <a:solidFill>
                <a:srgbClr val="00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64" name="Rectangle 135"/>
            <p:cNvSpPr>
              <a:spLocks noChangeArrowheads="1"/>
            </p:cNvSpPr>
            <p:nvPr/>
          </p:nvSpPr>
          <p:spPr bwMode="auto">
            <a:xfrm>
              <a:off x="1770" y="1707"/>
              <a:ext cx="56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5" name="Rectangle 136"/>
            <p:cNvSpPr>
              <a:spLocks noChangeArrowheads="1"/>
            </p:cNvSpPr>
            <p:nvPr/>
          </p:nvSpPr>
          <p:spPr bwMode="auto">
            <a:xfrm>
              <a:off x="1793" y="1719"/>
              <a:ext cx="510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 dirty="0">
                  <a:solidFill>
                    <a:srgbClr val="000000"/>
                  </a:solidFill>
                </a:rPr>
                <a:t>Ultraviolet</a:t>
              </a:r>
              <a:endParaRPr lang="en-US" altLang="en-US" dirty="0"/>
            </a:p>
          </p:txBody>
        </p:sp>
        <p:grpSp>
          <p:nvGrpSpPr>
            <p:cNvPr id="19566" name="Group 137"/>
            <p:cNvGrpSpPr>
              <a:grpSpLocks/>
            </p:cNvGrpSpPr>
            <p:nvPr/>
          </p:nvGrpSpPr>
          <p:grpSpPr bwMode="auto">
            <a:xfrm>
              <a:off x="1110" y="1939"/>
              <a:ext cx="728" cy="76"/>
              <a:chOff x="1110" y="1939"/>
              <a:chExt cx="728" cy="76"/>
            </a:xfrm>
          </p:grpSpPr>
          <p:sp>
            <p:nvSpPr>
              <p:cNvPr id="19648" name="Line 138"/>
              <p:cNvSpPr>
                <a:spLocks noChangeShapeType="1"/>
              </p:cNvSpPr>
              <p:nvPr/>
            </p:nvSpPr>
            <p:spPr bwMode="auto">
              <a:xfrm>
                <a:off x="1147" y="1976"/>
                <a:ext cx="652" cy="1"/>
              </a:xfrm>
              <a:prstGeom prst="line">
                <a:avLst/>
              </a:prstGeom>
              <a:noFill/>
              <a:ln w="17463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9" name="Oval 139"/>
              <p:cNvSpPr>
                <a:spLocks noChangeArrowheads="1"/>
              </p:cNvSpPr>
              <p:nvPr/>
            </p:nvSpPr>
            <p:spPr bwMode="auto">
              <a:xfrm>
                <a:off x="1110" y="1939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50" name="Oval 140"/>
              <p:cNvSpPr>
                <a:spLocks noChangeArrowheads="1"/>
              </p:cNvSpPr>
              <p:nvPr/>
            </p:nvSpPr>
            <p:spPr bwMode="auto">
              <a:xfrm>
                <a:off x="1762" y="1939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67" name="Rectangle 141"/>
            <p:cNvSpPr>
              <a:spLocks noChangeArrowheads="1"/>
            </p:cNvSpPr>
            <p:nvPr/>
          </p:nvSpPr>
          <p:spPr bwMode="auto">
            <a:xfrm>
              <a:off x="1323" y="1835"/>
              <a:ext cx="402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68" name="Rectangle 142"/>
            <p:cNvSpPr>
              <a:spLocks noChangeArrowheads="1"/>
            </p:cNvSpPr>
            <p:nvPr/>
          </p:nvSpPr>
          <p:spPr bwMode="auto">
            <a:xfrm>
              <a:off x="1346" y="1847"/>
              <a:ext cx="347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X Rays</a:t>
              </a:r>
              <a:endParaRPr lang="en-US" altLang="en-US"/>
            </a:p>
          </p:txBody>
        </p:sp>
        <p:grpSp>
          <p:nvGrpSpPr>
            <p:cNvPr id="19569" name="Group 143"/>
            <p:cNvGrpSpPr>
              <a:grpSpLocks/>
            </p:cNvGrpSpPr>
            <p:nvPr/>
          </p:nvGrpSpPr>
          <p:grpSpPr bwMode="auto">
            <a:xfrm>
              <a:off x="707" y="2169"/>
              <a:ext cx="574" cy="75"/>
              <a:chOff x="707" y="2169"/>
              <a:chExt cx="574" cy="75"/>
            </a:xfrm>
          </p:grpSpPr>
          <p:sp>
            <p:nvSpPr>
              <p:cNvPr id="19645" name="Line 144"/>
              <p:cNvSpPr>
                <a:spLocks noChangeShapeType="1"/>
              </p:cNvSpPr>
              <p:nvPr/>
            </p:nvSpPr>
            <p:spPr bwMode="auto">
              <a:xfrm>
                <a:off x="744" y="2205"/>
                <a:ext cx="498" cy="1"/>
              </a:xfrm>
              <a:prstGeom prst="line">
                <a:avLst/>
              </a:prstGeom>
              <a:noFill/>
              <a:ln w="17463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6" name="Oval 145"/>
              <p:cNvSpPr>
                <a:spLocks noChangeArrowheads="1"/>
              </p:cNvSpPr>
              <p:nvPr/>
            </p:nvSpPr>
            <p:spPr bwMode="auto">
              <a:xfrm>
                <a:off x="707" y="2169"/>
                <a:ext cx="76" cy="75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47" name="Oval 146"/>
              <p:cNvSpPr>
                <a:spLocks noChangeArrowheads="1"/>
              </p:cNvSpPr>
              <p:nvPr/>
            </p:nvSpPr>
            <p:spPr bwMode="auto">
              <a:xfrm>
                <a:off x="1206" y="2169"/>
                <a:ext cx="75" cy="75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70" name="Rectangle 147"/>
            <p:cNvSpPr>
              <a:spLocks noChangeArrowheads="1"/>
            </p:cNvSpPr>
            <p:nvPr/>
          </p:nvSpPr>
          <p:spPr bwMode="auto">
            <a:xfrm>
              <a:off x="664" y="2051"/>
              <a:ext cx="711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1" name="Rectangle 148"/>
            <p:cNvSpPr>
              <a:spLocks noChangeArrowheads="1"/>
            </p:cNvSpPr>
            <p:nvPr/>
          </p:nvSpPr>
          <p:spPr bwMode="auto">
            <a:xfrm>
              <a:off x="687" y="2063"/>
              <a:ext cx="659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Gamma Rays</a:t>
              </a:r>
              <a:endParaRPr lang="en-US" altLang="en-US"/>
            </a:p>
          </p:txBody>
        </p:sp>
        <p:grpSp>
          <p:nvGrpSpPr>
            <p:cNvPr id="19572" name="Group 149"/>
            <p:cNvGrpSpPr>
              <a:grpSpLocks/>
            </p:cNvGrpSpPr>
            <p:nvPr/>
          </p:nvGrpSpPr>
          <p:grpSpPr bwMode="auto">
            <a:xfrm>
              <a:off x="429" y="2398"/>
              <a:ext cx="346" cy="76"/>
              <a:chOff x="429" y="2398"/>
              <a:chExt cx="346" cy="76"/>
            </a:xfrm>
          </p:grpSpPr>
          <p:sp>
            <p:nvSpPr>
              <p:cNvPr id="19642" name="Line 150"/>
              <p:cNvSpPr>
                <a:spLocks noChangeShapeType="1"/>
              </p:cNvSpPr>
              <p:nvPr/>
            </p:nvSpPr>
            <p:spPr bwMode="auto">
              <a:xfrm>
                <a:off x="466" y="2435"/>
                <a:ext cx="270" cy="1"/>
              </a:xfrm>
              <a:prstGeom prst="line">
                <a:avLst/>
              </a:prstGeom>
              <a:noFill/>
              <a:ln w="17463">
                <a:solidFill>
                  <a:srgbClr val="66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3" name="Oval 151"/>
              <p:cNvSpPr>
                <a:spLocks noChangeArrowheads="1"/>
              </p:cNvSpPr>
              <p:nvPr/>
            </p:nvSpPr>
            <p:spPr bwMode="auto">
              <a:xfrm>
                <a:off x="429" y="2398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  <p:sp>
            <p:nvSpPr>
              <p:cNvPr id="19644" name="Oval 152"/>
              <p:cNvSpPr>
                <a:spLocks noChangeArrowheads="1"/>
              </p:cNvSpPr>
              <p:nvPr/>
            </p:nvSpPr>
            <p:spPr bwMode="auto">
              <a:xfrm>
                <a:off x="699" y="2398"/>
                <a:ext cx="76" cy="76"/>
              </a:xfrm>
              <a:prstGeom prst="ellipse">
                <a:avLst/>
              </a:prstGeom>
              <a:solidFill>
                <a:srgbClr val="66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4400">
                    <a:solidFill>
                      <a:schemeClr val="tx2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endParaRPr lang="en-US" altLang="en-US"/>
              </a:p>
            </p:txBody>
          </p:sp>
        </p:grpSp>
        <p:sp>
          <p:nvSpPr>
            <p:cNvPr id="19573" name="Rectangle 153"/>
            <p:cNvSpPr>
              <a:spLocks noChangeArrowheads="1"/>
            </p:cNvSpPr>
            <p:nvPr/>
          </p:nvSpPr>
          <p:spPr bwMode="auto">
            <a:xfrm>
              <a:off x="305" y="2287"/>
              <a:ext cx="705" cy="1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4" name="Rectangle 154"/>
            <p:cNvSpPr>
              <a:spLocks noChangeArrowheads="1"/>
            </p:cNvSpPr>
            <p:nvPr/>
          </p:nvSpPr>
          <p:spPr bwMode="auto">
            <a:xfrm>
              <a:off x="329" y="2299"/>
              <a:ext cx="654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Cosmic Rays</a:t>
              </a:r>
              <a:endParaRPr lang="en-US" altLang="en-US"/>
            </a:p>
          </p:txBody>
        </p:sp>
        <p:sp>
          <p:nvSpPr>
            <p:cNvPr id="19575" name="Rectangle 155"/>
            <p:cNvSpPr>
              <a:spLocks noChangeArrowheads="1"/>
            </p:cNvSpPr>
            <p:nvPr/>
          </p:nvSpPr>
          <p:spPr bwMode="auto">
            <a:xfrm>
              <a:off x="4936" y="2267"/>
              <a:ext cx="741" cy="2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6" name="Rectangle 156"/>
            <p:cNvSpPr>
              <a:spLocks noChangeArrowheads="1"/>
            </p:cNvSpPr>
            <p:nvPr/>
          </p:nvSpPr>
          <p:spPr bwMode="auto">
            <a:xfrm>
              <a:off x="5152" y="2279"/>
              <a:ext cx="341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Power </a:t>
              </a:r>
              <a:endParaRPr lang="en-US" altLang="en-US"/>
            </a:p>
          </p:txBody>
        </p:sp>
        <p:sp>
          <p:nvSpPr>
            <p:cNvPr id="19577" name="Rectangle 157"/>
            <p:cNvSpPr>
              <a:spLocks noChangeArrowheads="1"/>
            </p:cNvSpPr>
            <p:nvPr/>
          </p:nvSpPr>
          <p:spPr bwMode="auto">
            <a:xfrm>
              <a:off x="4974" y="2410"/>
              <a:ext cx="678" cy="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300" b="1">
                  <a:solidFill>
                    <a:srgbClr val="000000"/>
                  </a:solidFill>
                </a:rPr>
                <a:t>Transmission</a:t>
              </a:r>
              <a:endParaRPr lang="en-US" altLang="en-US"/>
            </a:p>
          </p:txBody>
        </p:sp>
        <p:sp>
          <p:nvSpPr>
            <p:cNvPr id="19578" name="Rectangle 158"/>
            <p:cNvSpPr>
              <a:spLocks noChangeArrowheads="1"/>
            </p:cNvSpPr>
            <p:nvPr/>
          </p:nvSpPr>
          <p:spPr bwMode="auto">
            <a:xfrm>
              <a:off x="429" y="1484"/>
              <a:ext cx="1194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79" name="Rectangle 159"/>
            <p:cNvSpPr>
              <a:spLocks noChangeArrowheads="1"/>
            </p:cNvSpPr>
            <p:nvPr/>
          </p:nvSpPr>
          <p:spPr bwMode="auto">
            <a:xfrm>
              <a:off x="457" y="1497"/>
              <a:ext cx="11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Ionizing Radiation</a:t>
              </a:r>
              <a:endParaRPr lang="en-US" altLang="en-US"/>
            </a:p>
          </p:txBody>
        </p:sp>
        <p:sp>
          <p:nvSpPr>
            <p:cNvPr id="19580" name="Rectangle 160"/>
            <p:cNvSpPr>
              <a:spLocks noChangeArrowheads="1"/>
            </p:cNvSpPr>
            <p:nvPr/>
          </p:nvSpPr>
          <p:spPr bwMode="auto">
            <a:xfrm>
              <a:off x="3801" y="1491"/>
              <a:ext cx="1446" cy="1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581" name="Rectangle 161"/>
            <p:cNvSpPr>
              <a:spLocks noChangeArrowheads="1"/>
            </p:cNvSpPr>
            <p:nvPr/>
          </p:nvSpPr>
          <p:spPr bwMode="auto">
            <a:xfrm>
              <a:off x="3829" y="1504"/>
              <a:ext cx="1351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1600" b="1">
                  <a:solidFill>
                    <a:srgbClr val="000000"/>
                  </a:solidFill>
                </a:rPr>
                <a:t>Nonionizing Radiation</a:t>
              </a:r>
              <a:endParaRPr lang="en-US" altLang="en-US"/>
            </a:p>
          </p:txBody>
        </p:sp>
        <p:sp>
          <p:nvSpPr>
            <p:cNvPr id="19582" name="Line 162"/>
            <p:cNvSpPr>
              <a:spLocks noChangeShapeType="1"/>
            </p:cNvSpPr>
            <p:nvPr/>
          </p:nvSpPr>
          <p:spPr bwMode="auto">
            <a:xfrm>
              <a:off x="451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3" name="Line 163"/>
            <p:cNvSpPr>
              <a:spLocks noChangeShapeType="1"/>
            </p:cNvSpPr>
            <p:nvPr/>
          </p:nvSpPr>
          <p:spPr bwMode="auto">
            <a:xfrm>
              <a:off x="55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4" name="Line 164"/>
            <p:cNvSpPr>
              <a:spLocks noChangeShapeType="1"/>
            </p:cNvSpPr>
            <p:nvPr/>
          </p:nvSpPr>
          <p:spPr bwMode="auto">
            <a:xfrm>
              <a:off x="648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5" name="Line 165"/>
            <p:cNvSpPr>
              <a:spLocks noChangeShapeType="1"/>
            </p:cNvSpPr>
            <p:nvPr/>
          </p:nvSpPr>
          <p:spPr bwMode="auto">
            <a:xfrm>
              <a:off x="758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6" name="Line 166"/>
            <p:cNvSpPr>
              <a:spLocks noChangeShapeType="1"/>
            </p:cNvSpPr>
            <p:nvPr/>
          </p:nvSpPr>
          <p:spPr bwMode="auto">
            <a:xfrm>
              <a:off x="86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7" name="Line 167"/>
            <p:cNvSpPr>
              <a:spLocks noChangeShapeType="1"/>
            </p:cNvSpPr>
            <p:nvPr/>
          </p:nvSpPr>
          <p:spPr bwMode="auto">
            <a:xfrm>
              <a:off x="97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8" name="Line 168"/>
            <p:cNvSpPr>
              <a:spLocks noChangeShapeType="1"/>
            </p:cNvSpPr>
            <p:nvPr/>
          </p:nvSpPr>
          <p:spPr bwMode="auto">
            <a:xfrm>
              <a:off x="1073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89" name="Line 169"/>
            <p:cNvSpPr>
              <a:spLocks noChangeShapeType="1"/>
            </p:cNvSpPr>
            <p:nvPr/>
          </p:nvSpPr>
          <p:spPr bwMode="auto">
            <a:xfrm>
              <a:off x="118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0" name="Line 170"/>
            <p:cNvSpPr>
              <a:spLocks noChangeShapeType="1"/>
            </p:cNvSpPr>
            <p:nvPr/>
          </p:nvSpPr>
          <p:spPr bwMode="auto">
            <a:xfrm>
              <a:off x="129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1" name="Line 171"/>
            <p:cNvSpPr>
              <a:spLocks noChangeShapeType="1"/>
            </p:cNvSpPr>
            <p:nvPr/>
          </p:nvSpPr>
          <p:spPr bwMode="auto">
            <a:xfrm>
              <a:off x="140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2" name="Line 172"/>
            <p:cNvSpPr>
              <a:spLocks noChangeShapeType="1"/>
            </p:cNvSpPr>
            <p:nvPr/>
          </p:nvSpPr>
          <p:spPr bwMode="auto">
            <a:xfrm>
              <a:off x="1498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3" name="Line 173"/>
            <p:cNvSpPr>
              <a:spLocks noChangeShapeType="1"/>
            </p:cNvSpPr>
            <p:nvPr/>
          </p:nvSpPr>
          <p:spPr bwMode="auto">
            <a:xfrm>
              <a:off x="160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4" name="Line 174"/>
            <p:cNvSpPr>
              <a:spLocks noChangeShapeType="1"/>
            </p:cNvSpPr>
            <p:nvPr/>
          </p:nvSpPr>
          <p:spPr bwMode="auto">
            <a:xfrm>
              <a:off x="171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5" name="Line 175"/>
            <p:cNvSpPr>
              <a:spLocks noChangeShapeType="1"/>
            </p:cNvSpPr>
            <p:nvPr/>
          </p:nvSpPr>
          <p:spPr bwMode="auto">
            <a:xfrm>
              <a:off x="182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6" name="Line 176"/>
            <p:cNvSpPr>
              <a:spLocks noChangeShapeType="1"/>
            </p:cNvSpPr>
            <p:nvPr/>
          </p:nvSpPr>
          <p:spPr bwMode="auto">
            <a:xfrm>
              <a:off x="192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7" name="Line 177"/>
            <p:cNvSpPr>
              <a:spLocks noChangeShapeType="1"/>
            </p:cNvSpPr>
            <p:nvPr/>
          </p:nvSpPr>
          <p:spPr bwMode="auto">
            <a:xfrm>
              <a:off x="203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8" name="Line 178"/>
            <p:cNvSpPr>
              <a:spLocks noChangeShapeType="1"/>
            </p:cNvSpPr>
            <p:nvPr/>
          </p:nvSpPr>
          <p:spPr bwMode="auto">
            <a:xfrm>
              <a:off x="214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599" name="Line 179"/>
            <p:cNvSpPr>
              <a:spLocks noChangeShapeType="1"/>
            </p:cNvSpPr>
            <p:nvPr/>
          </p:nvSpPr>
          <p:spPr bwMode="auto">
            <a:xfrm>
              <a:off x="225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0" name="Line 180"/>
            <p:cNvSpPr>
              <a:spLocks noChangeShapeType="1"/>
            </p:cNvSpPr>
            <p:nvPr/>
          </p:nvSpPr>
          <p:spPr bwMode="auto">
            <a:xfrm>
              <a:off x="234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1" name="Line 181"/>
            <p:cNvSpPr>
              <a:spLocks noChangeShapeType="1"/>
            </p:cNvSpPr>
            <p:nvPr/>
          </p:nvSpPr>
          <p:spPr bwMode="auto">
            <a:xfrm>
              <a:off x="245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2" name="Line 182"/>
            <p:cNvSpPr>
              <a:spLocks noChangeShapeType="1"/>
            </p:cNvSpPr>
            <p:nvPr/>
          </p:nvSpPr>
          <p:spPr bwMode="auto">
            <a:xfrm>
              <a:off x="256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3" name="Line 183"/>
            <p:cNvSpPr>
              <a:spLocks noChangeShapeType="1"/>
            </p:cNvSpPr>
            <p:nvPr/>
          </p:nvSpPr>
          <p:spPr bwMode="auto">
            <a:xfrm>
              <a:off x="267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4" name="Line 184"/>
            <p:cNvSpPr>
              <a:spLocks noChangeShapeType="1"/>
            </p:cNvSpPr>
            <p:nvPr/>
          </p:nvSpPr>
          <p:spPr bwMode="auto">
            <a:xfrm>
              <a:off x="277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5" name="Line 185"/>
            <p:cNvSpPr>
              <a:spLocks noChangeShapeType="1"/>
            </p:cNvSpPr>
            <p:nvPr/>
          </p:nvSpPr>
          <p:spPr bwMode="auto">
            <a:xfrm>
              <a:off x="288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6" name="Line 186"/>
            <p:cNvSpPr>
              <a:spLocks noChangeShapeType="1"/>
            </p:cNvSpPr>
            <p:nvPr/>
          </p:nvSpPr>
          <p:spPr bwMode="auto">
            <a:xfrm>
              <a:off x="299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7" name="Line 187"/>
            <p:cNvSpPr>
              <a:spLocks noChangeShapeType="1"/>
            </p:cNvSpPr>
            <p:nvPr/>
          </p:nvSpPr>
          <p:spPr bwMode="auto">
            <a:xfrm>
              <a:off x="3104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8" name="Line 188"/>
            <p:cNvSpPr>
              <a:spLocks noChangeShapeType="1"/>
            </p:cNvSpPr>
            <p:nvPr/>
          </p:nvSpPr>
          <p:spPr bwMode="auto">
            <a:xfrm>
              <a:off x="319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09" name="Line 189"/>
            <p:cNvSpPr>
              <a:spLocks noChangeShapeType="1"/>
            </p:cNvSpPr>
            <p:nvPr/>
          </p:nvSpPr>
          <p:spPr bwMode="auto">
            <a:xfrm>
              <a:off x="330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0" name="Line 190"/>
            <p:cNvSpPr>
              <a:spLocks noChangeShapeType="1"/>
            </p:cNvSpPr>
            <p:nvPr/>
          </p:nvSpPr>
          <p:spPr bwMode="auto">
            <a:xfrm>
              <a:off x="3419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1" name="Line 191"/>
            <p:cNvSpPr>
              <a:spLocks noChangeShapeType="1"/>
            </p:cNvSpPr>
            <p:nvPr/>
          </p:nvSpPr>
          <p:spPr bwMode="auto">
            <a:xfrm>
              <a:off x="353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2" name="Line 192"/>
            <p:cNvSpPr>
              <a:spLocks noChangeShapeType="1"/>
            </p:cNvSpPr>
            <p:nvPr/>
          </p:nvSpPr>
          <p:spPr bwMode="auto">
            <a:xfrm>
              <a:off x="362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3" name="Line 193"/>
            <p:cNvSpPr>
              <a:spLocks noChangeShapeType="1"/>
            </p:cNvSpPr>
            <p:nvPr/>
          </p:nvSpPr>
          <p:spPr bwMode="auto">
            <a:xfrm>
              <a:off x="373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4" name="Line 194"/>
            <p:cNvSpPr>
              <a:spLocks noChangeShapeType="1"/>
            </p:cNvSpPr>
            <p:nvPr/>
          </p:nvSpPr>
          <p:spPr bwMode="auto">
            <a:xfrm>
              <a:off x="384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5" name="Line 195"/>
            <p:cNvSpPr>
              <a:spLocks noChangeShapeType="1"/>
            </p:cNvSpPr>
            <p:nvPr/>
          </p:nvSpPr>
          <p:spPr bwMode="auto">
            <a:xfrm>
              <a:off x="395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6" name="Line 196"/>
            <p:cNvSpPr>
              <a:spLocks noChangeShapeType="1"/>
            </p:cNvSpPr>
            <p:nvPr/>
          </p:nvSpPr>
          <p:spPr bwMode="auto">
            <a:xfrm>
              <a:off x="404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7" name="Line 197"/>
            <p:cNvSpPr>
              <a:spLocks noChangeShapeType="1"/>
            </p:cNvSpPr>
            <p:nvPr/>
          </p:nvSpPr>
          <p:spPr bwMode="auto">
            <a:xfrm>
              <a:off x="4159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8" name="Line 198"/>
            <p:cNvSpPr>
              <a:spLocks noChangeShapeType="1"/>
            </p:cNvSpPr>
            <p:nvPr/>
          </p:nvSpPr>
          <p:spPr bwMode="auto">
            <a:xfrm>
              <a:off x="427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19" name="Line 199"/>
            <p:cNvSpPr>
              <a:spLocks noChangeShapeType="1"/>
            </p:cNvSpPr>
            <p:nvPr/>
          </p:nvSpPr>
          <p:spPr bwMode="auto">
            <a:xfrm>
              <a:off x="438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0" name="Line 200"/>
            <p:cNvSpPr>
              <a:spLocks noChangeShapeType="1"/>
            </p:cNvSpPr>
            <p:nvPr/>
          </p:nvSpPr>
          <p:spPr bwMode="auto">
            <a:xfrm>
              <a:off x="4474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1" name="Line 201"/>
            <p:cNvSpPr>
              <a:spLocks noChangeShapeType="1"/>
            </p:cNvSpPr>
            <p:nvPr/>
          </p:nvSpPr>
          <p:spPr bwMode="auto">
            <a:xfrm>
              <a:off x="4585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2" name="Line 202"/>
            <p:cNvSpPr>
              <a:spLocks noChangeShapeType="1"/>
            </p:cNvSpPr>
            <p:nvPr/>
          </p:nvSpPr>
          <p:spPr bwMode="auto">
            <a:xfrm>
              <a:off x="469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3" name="Line 203"/>
            <p:cNvSpPr>
              <a:spLocks noChangeShapeType="1"/>
            </p:cNvSpPr>
            <p:nvPr/>
          </p:nvSpPr>
          <p:spPr bwMode="auto">
            <a:xfrm>
              <a:off x="4805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4" name="Line 204"/>
            <p:cNvSpPr>
              <a:spLocks noChangeShapeType="1"/>
            </p:cNvSpPr>
            <p:nvPr/>
          </p:nvSpPr>
          <p:spPr bwMode="auto">
            <a:xfrm>
              <a:off x="4900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5" name="Line 205"/>
            <p:cNvSpPr>
              <a:spLocks noChangeShapeType="1"/>
            </p:cNvSpPr>
            <p:nvPr/>
          </p:nvSpPr>
          <p:spPr bwMode="auto">
            <a:xfrm>
              <a:off x="5010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6" name="Line 206"/>
            <p:cNvSpPr>
              <a:spLocks noChangeShapeType="1"/>
            </p:cNvSpPr>
            <p:nvPr/>
          </p:nvSpPr>
          <p:spPr bwMode="auto">
            <a:xfrm>
              <a:off x="512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7" name="Line 207"/>
            <p:cNvSpPr>
              <a:spLocks noChangeShapeType="1"/>
            </p:cNvSpPr>
            <p:nvPr/>
          </p:nvSpPr>
          <p:spPr bwMode="auto">
            <a:xfrm>
              <a:off x="5230" y="3210"/>
              <a:ext cx="1" cy="121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8" name="Line 208"/>
            <p:cNvSpPr>
              <a:spLocks noChangeShapeType="1"/>
            </p:cNvSpPr>
            <p:nvPr/>
          </p:nvSpPr>
          <p:spPr bwMode="auto">
            <a:xfrm>
              <a:off x="5325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29" name="Line 209"/>
            <p:cNvSpPr>
              <a:spLocks noChangeShapeType="1"/>
            </p:cNvSpPr>
            <p:nvPr/>
          </p:nvSpPr>
          <p:spPr bwMode="auto">
            <a:xfrm>
              <a:off x="5435" y="3216"/>
              <a:ext cx="1" cy="122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630" name="Rectangle 210"/>
            <p:cNvSpPr>
              <a:spLocks noChangeArrowheads="1"/>
            </p:cNvSpPr>
            <p:nvPr/>
          </p:nvSpPr>
          <p:spPr bwMode="auto">
            <a:xfrm>
              <a:off x="1946" y="3534"/>
              <a:ext cx="1620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631" name="Rectangle 211"/>
            <p:cNvSpPr>
              <a:spLocks noChangeArrowheads="1"/>
            </p:cNvSpPr>
            <p:nvPr/>
          </p:nvSpPr>
          <p:spPr bwMode="auto">
            <a:xfrm>
              <a:off x="1968" y="3552"/>
              <a:ext cx="1849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b="1">
                  <a:solidFill>
                    <a:srgbClr val="FF3300"/>
                  </a:solidFill>
                </a:rPr>
                <a:t>Energy - Electron Volts</a:t>
              </a:r>
              <a:endParaRPr lang="en-US" altLang="en-US" sz="4800">
                <a:solidFill>
                  <a:srgbClr val="FF3300"/>
                </a:solidFill>
              </a:endParaRPr>
            </a:p>
          </p:txBody>
        </p:sp>
        <p:sp>
          <p:nvSpPr>
            <p:cNvPr id="19632" name="Rectangle 212"/>
            <p:cNvSpPr>
              <a:spLocks noChangeArrowheads="1"/>
            </p:cNvSpPr>
            <p:nvPr/>
          </p:nvSpPr>
          <p:spPr bwMode="auto">
            <a:xfrm>
              <a:off x="363" y="3534"/>
              <a:ext cx="406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633" name="Rectangle 213"/>
            <p:cNvSpPr>
              <a:spLocks noChangeArrowheads="1"/>
            </p:cNvSpPr>
            <p:nvPr/>
          </p:nvSpPr>
          <p:spPr bwMode="auto">
            <a:xfrm>
              <a:off x="393" y="3542"/>
              <a:ext cx="374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b="1">
                  <a:solidFill>
                    <a:srgbClr val="FF3300"/>
                  </a:solidFill>
                </a:rPr>
                <a:t>High</a:t>
              </a:r>
              <a:endParaRPr lang="en-US" altLang="en-US" sz="4800">
                <a:solidFill>
                  <a:srgbClr val="FF3300"/>
                </a:solidFill>
              </a:endParaRPr>
            </a:p>
          </p:txBody>
        </p:sp>
        <p:sp>
          <p:nvSpPr>
            <p:cNvPr id="19634" name="Rectangle 214"/>
            <p:cNvSpPr>
              <a:spLocks noChangeArrowheads="1"/>
            </p:cNvSpPr>
            <p:nvPr/>
          </p:nvSpPr>
          <p:spPr bwMode="auto">
            <a:xfrm>
              <a:off x="5002" y="3527"/>
              <a:ext cx="377" cy="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635" name="Rectangle 215"/>
            <p:cNvSpPr>
              <a:spLocks noChangeArrowheads="1"/>
            </p:cNvSpPr>
            <p:nvPr/>
          </p:nvSpPr>
          <p:spPr bwMode="auto">
            <a:xfrm>
              <a:off x="5032" y="3542"/>
              <a:ext cx="337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100" b="1">
                  <a:solidFill>
                    <a:srgbClr val="FF3300"/>
                  </a:solidFill>
                </a:rPr>
                <a:t>Low</a:t>
              </a:r>
              <a:endParaRPr lang="en-US" altLang="en-US" sz="4800">
                <a:solidFill>
                  <a:srgbClr val="FF3300"/>
                </a:solidFill>
              </a:endParaRPr>
            </a:p>
          </p:txBody>
        </p:sp>
        <p:grpSp>
          <p:nvGrpSpPr>
            <p:cNvPr id="19636" name="Group 216"/>
            <p:cNvGrpSpPr>
              <a:grpSpLocks/>
            </p:cNvGrpSpPr>
            <p:nvPr/>
          </p:nvGrpSpPr>
          <p:grpSpPr bwMode="auto">
            <a:xfrm>
              <a:off x="3888" y="3600"/>
              <a:ext cx="1070" cy="90"/>
              <a:chOff x="3661" y="3604"/>
              <a:chExt cx="1262" cy="90"/>
            </a:xfrm>
          </p:grpSpPr>
          <p:sp>
            <p:nvSpPr>
              <p:cNvPr id="19640" name="Line 217"/>
              <p:cNvSpPr>
                <a:spLocks noChangeShapeType="1"/>
              </p:cNvSpPr>
              <p:nvPr/>
            </p:nvSpPr>
            <p:spPr bwMode="auto">
              <a:xfrm>
                <a:off x="3661" y="3648"/>
                <a:ext cx="1173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41" name="Freeform 218"/>
              <p:cNvSpPr>
                <a:spLocks/>
              </p:cNvSpPr>
              <p:nvPr/>
            </p:nvSpPr>
            <p:spPr bwMode="auto">
              <a:xfrm>
                <a:off x="4832" y="3604"/>
                <a:ext cx="91" cy="90"/>
              </a:xfrm>
              <a:custGeom>
                <a:avLst/>
                <a:gdLst>
                  <a:gd name="T0" fmla="*/ 0 w 91"/>
                  <a:gd name="T1" fmla="*/ 90 h 90"/>
                  <a:gd name="T2" fmla="*/ 91 w 91"/>
                  <a:gd name="T3" fmla="*/ 45 h 90"/>
                  <a:gd name="T4" fmla="*/ 0 w 91"/>
                  <a:gd name="T5" fmla="*/ 0 h 90"/>
                  <a:gd name="T6" fmla="*/ 0 w 91"/>
                  <a:gd name="T7" fmla="*/ 90 h 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1" h="90">
                    <a:moveTo>
                      <a:pt x="0" y="90"/>
                    </a:moveTo>
                    <a:lnTo>
                      <a:pt x="91" y="45"/>
                    </a:lnTo>
                    <a:lnTo>
                      <a:pt x="0" y="0"/>
                    </a:lnTo>
                    <a:lnTo>
                      <a:pt x="0" y="9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9637" name="Group 219"/>
            <p:cNvGrpSpPr>
              <a:grpSpLocks/>
            </p:cNvGrpSpPr>
            <p:nvPr/>
          </p:nvGrpSpPr>
          <p:grpSpPr bwMode="auto">
            <a:xfrm>
              <a:off x="825" y="3606"/>
              <a:ext cx="1092" cy="90"/>
              <a:chOff x="825" y="3583"/>
              <a:chExt cx="1092" cy="90"/>
            </a:xfrm>
          </p:grpSpPr>
          <p:sp>
            <p:nvSpPr>
              <p:cNvPr id="19638" name="Line 220"/>
              <p:cNvSpPr>
                <a:spLocks noChangeShapeType="1"/>
              </p:cNvSpPr>
              <p:nvPr/>
            </p:nvSpPr>
            <p:spPr bwMode="auto">
              <a:xfrm flipH="1">
                <a:off x="913" y="3627"/>
                <a:ext cx="1004" cy="1"/>
              </a:xfrm>
              <a:prstGeom prst="line">
                <a:avLst/>
              </a:prstGeom>
              <a:noFill/>
              <a:ln w="20638">
                <a:solidFill>
                  <a:srgbClr val="FF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639" name="Freeform 221"/>
              <p:cNvSpPr>
                <a:spLocks/>
              </p:cNvSpPr>
              <p:nvPr/>
            </p:nvSpPr>
            <p:spPr bwMode="auto">
              <a:xfrm>
                <a:off x="825" y="3583"/>
                <a:ext cx="91" cy="90"/>
              </a:xfrm>
              <a:custGeom>
                <a:avLst/>
                <a:gdLst>
                  <a:gd name="T0" fmla="*/ 91 w 91"/>
                  <a:gd name="T1" fmla="*/ 0 h 90"/>
                  <a:gd name="T2" fmla="*/ 0 w 91"/>
                  <a:gd name="T3" fmla="*/ 44 h 90"/>
                  <a:gd name="T4" fmla="*/ 91 w 91"/>
                  <a:gd name="T5" fmla="*/ 90 h 90"/>
                  <a:gd name="T6" fmla="*/ 91 w 91"/>
                  <a:gd name="T7" fmla="*/ 0 h 90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91" h="90">
                    <a:moveTo>
                      <a:pt x="91" y="0"/>
                    </a:moveTo>
                    <a:lnTo>
                      <a:pt x="0" y="44"/>
                    </a:lnTo>
                    <a:lnTo>
                      <a:pt x="91" y="90"/>
                    </a:lnTo>
                    <a:lnTo>
                      <a:pt x="91" y="0"/>
                    </a:lnTo>
                    <a:close/>
                  </a:path>
                </a:pathLst>
              </a:custGeom>
              <a:solidFill>
                <a:srgbClr val="FF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392383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12819" y="536902"/>
            <a:ext cx="7772400" cy="820737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6000" b="1" dirty="0">
                <a:solidFill>
                  <a:srgbClr val="FF0000"/>
                </a:solidFill>
                <a:latin typeface="+mn-lt"/>
              </a:rPr>
              <a:t>Radiation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05000" y="1524000"/>
            <a:ext cx="83820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 dirty="0">
                <a:solidFill>
                  <a:schemeClr val="accent5">
                    <a:lumMod val="75000"/>
                  </a:schemeClr>
                </a:solidFill>
              </a:rPr>
              <a:t>Nonionizing</a:t>
            </a:r>
          </a:p>
          <a:p>
            <a:pPr eaLnBrk="1" hangingPunct="1"/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Ultraviolet, </a:t>
            </a: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visible light, 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infrared, microwaves, radio &amp; TV, power transmission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905000" y="4121796"/>
            <a:ext cx="8382000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30188" indent="-230188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u="sng" dirty="0">
                <a:solidFill>
                  <a:schemeClr val="accent5">
                    <a:lumMod val="75000"/>
                  </a:schemeClr>
                </a:solidFill>
              </a:rPr>
              <a:t>Ionizing</a:t>
            </a:r>
          </a:p>
          <a:p>
            <a:pPr eaLnBrk="1" hangingPunct="1"/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Radiation capable for producing ions when interacting with matter – x-rays, alpha, beta, gamma, cosmic rays</a:t>
            </a:r>
          </a:p>
        </p:txBody>
      </p:sp>
    </p:spTree>
    <p:extLst>
      <p:ext uri="{BB962C8B-B14F-4D97-AF65-F5344CB8AC3E}">
        <p14:creationId xmlns:p14="http://schemas.microsoft.com/office/powerpoint/2010/main" val="3646896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39687" y="544721"/>
            <a:ext cx="91440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Nonionizing Radiation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3429000" y="1631951"/>
            <a:ext cx="53340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076325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21669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2738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33099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3767138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4224338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4681538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5138738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b="1" dirty="0">
                <a:solidFill>
                  <a:schemeClr val="accent5">
                    <a:lumMod val="75000"/>
                  </a:schemeClr>
                </a:solidFill>
              </a:rPr>
              <a:t>Sources</a:t>
            </a:r>
            <a:endParaRPr lang="en-US" altLang="en-US" sz="4800" dirty="0">
              <a:solidFill>
                <a:schemeClr val="accent5">
                  <a:lumMod val="75000"/>
                </a:schemeClr>
              </a:solidFill>
            </a:endParaRPr>
          </a:p>
          <a:p>
            <a:pPr lvl="1"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Ultraviolet light</a:t>
            </a:r>
          </a:p>
          <a:p>
            <a:pPr lvl="1"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Visible light</a:t>
            </a:r>
          </a:p>
          <a:p>
            <a:pPr lvl="1"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Infrared radiation</a:t>
            </a:r>
          </a:p>
          <a:p>
            <a:pPr lvl="1"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Microwaves</a:t>
            </a:r>
          </a:p>
          <a:p>
            <a:pPr lvl="1"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Radio &amp; TV</a:t>
            </a:r>
          </a:p>
          <a:p>
            <a:pPr lvl="1"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Power transmission</a:t>
            </a:r>
          </a:p>
        </p:txBody>
      </p:sp>
    </p:spTree>
    <p:extLst>
      <p:ext uri="{BB962C8B-B14F-4D97-AF65-F5344CB8AC3E}">
        <p14:creationId xmlns:p14="http://schemas.microsoft.com/office/powerpoint/2010/main" val="14020362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417983" y="337932"/>
            <a:ext cx="9289774" cy="8477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b="1" dirty="0">
                <a:solidFill>
                  <a:srgbClr val="FF0000"/>
                </a:solidFill>
                <a:latin typeface="+mn-lt"/>
              </a:rPr>
              <a:t>Why is occupational health and safety important?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17983" y="1511163"/>
            <a:ext cx="10270435" cy="5101672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Work plays a central role in people's lives, since most workers spend at least eight hours a day in the workplace, whether it is on a plantation, in an office, factory, etc. </a:t>
            </a:r>
            <a:endParaRPr lang="en-US" altLang="en-US" sz="3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Therefore</a:t>
            </a: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, work environments should be safe and healthy. Yet this is not the case for many workers.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Every </a:t>
            </a: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day workers all over the world are faced with a multitude of health hazards, such </a:t>
            </a: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as: dusts</a:t>
            </a: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;  gases;  noise;  vibration;  &amp; extreme temperatures. </a:t>
            </a:r>
          </a:p>
          <a:p>
            <a:pPr eaLnBrk="1" hangingPunct="1">
              <a:lnSpc>
                <a:spcPct val="90000"/>
              </a:lnSpc>
            </a:pPr>
            <a:endParaRPr lang="en-US" altLang="en-US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22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7739" y="312496"/>
            <a:ext cx="91440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FF0000"/>
                </a:solidFill>
                <a:latin typeface="+mn-lt"/>
              </a:rPr>
              <a:t>Ultraviolet - Sources</a:t>
            </a:r>
          </a:p>
        </p:txBody>
      </p:sp>
      <p:sp>
        <p:nvSpPr>
          <p:cNvPr id="25603" name="Line 3"/>
          <p:cNvSpPr>
            <a:spLocks noChangeShapeType="1"/>
          </p:cNvSpPr>
          <p:nvPr/>
        </p:nvSpPr>
        <p:spPr bwMode="auto">
          <a:xfrm flipV="1">
            <a:off x="1686339" y="1126435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2133600" y="1236664"/>
            <a:ext cx="8001000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95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097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Sun light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Most harmful UV is absorbed by the atmosphere </a:t>
            </a:r>
            <a:endParaRPr lang="en-US" altLang="en-US" sz="36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buFontTx/>
              <a:buChar char="•"/>
            </a:pP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Fluorescent 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lamps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Electric arc welding</a:t>
            </a:r>
          </a:p>
          <a:p>
            <a:pPr lvl="1" eaLnBrk="1" hangingPunct="1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Can damage the eye (cornea)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Germicidal 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</a:rPr>
              <a:t>lamps</a:t>
            </a:r>
          </a:p>
          <a:p>
            <a:pPr marL="0" indent="0" eaLnBrk="1" hangingPunct="1"/>
            <a:endParaRPr lang="en-US" alt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 eaLnBrk="1" hangingPunct="1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Eye damage from sun light</a:t>
            </a:r>
          </a:p>
          <a:p>
            <a:pPr marL="0" indent="0" eaLnBrk="1" hangingPunct="1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Skin cancer </a:t>
            </a:r>
          </a:p>
        </p:txBody>
      </p:sp>
    </p:spTree>
    <p:extLst>
      <p:ext uri="{BB962C8B-B14F-4D97-AF65-F5344CB8AC3E}">
        <p14:creationId xmlns:p14="http://schemas.microsoft.com/office/powerpoint/2010/main" val="8425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855304" y="317327"/>
            <a:ext cx="75438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FF0000"/>
                </a:solidFill>
                <a:latin typeface="+mn-lt"/>
              </a:rPr>
              <a:t>Ultraviolet - Effects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 flipV="1">
            <a:off x="1593574" y="1152939"/>
            <a:ext cx="8686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855304" y="1823349"/>
            <a:ext cx="932953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95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097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High ultraviolet – kills bacterial and other infectious agents</a:t>
            </a:r>
          </a:p>
          <a:p>
            <a:pPr eaLnBrk="1" hangingPunct="1">
              <a:buFontTx/>
              <a:buChar char="•"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High dose causes - sun burn – increased risk of skin cancer</a:t>
            </a:r>
          </a:p>
          <a:p>
            <a:pPr eaLnBrk="1" hangingPunct="1">
              <a:buFontTx/>
              <a:buChar char="•"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Pigmentation that results in suntan </a:t>
            </a:r>
          </a:p>
          <a:p>
            <a:pPr eaLnBrk="1" hangingPunct="1">
              <a:buFontTx/>
              <a:buChar char="•"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Suntan lotions contain chemicals that absorb UV radiation</a:t>
            </a:r>
          </a:p>
          <a:p>
            <a:pPr eaLnBrk="1" hangingPunct="1">
              <a:buFontTx/>
              <a:buChar char="•"/>
            </a:pP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Reaction in the skin to produce Vitamin D that prevents </a:t>
            </a: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</a:rPr>
              <a:t>rickets</a:t>
            </a:r>
            <a:endParaRPr lang="en-US" alt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497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463137"/>
            <a:ext cx="76962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FF0000"/>
                </a:solidFill>
                <a:latin typeface="+mn-lt"/>
              </a:rPr>
              <a:t>Visible </a:t>
            </a:r>
            <a:r>
              <a:rPr lang="en-US" altLang="en-US" sz="4800" b="1" dirty="0" smtClean="0">
                <a:solidFill>
                  <a:srgbClr val="FF0000"/>
                </a:solidFill>
                <a:latin typeface="+mn-lt"/>
              </a:rPr>
              <a:t>Light</a:t>
            </a:r>
            <a:endParaRPr lang="en-US" altLang="en-US" sz="48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1904999" y="1708150"/>
            <a:ext cx="9014791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95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097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4000" b="1" dirty="0">
                <a:solidFill>
                  <a:schemeClr val="accent5">
                    <a:lumMod val="75000"/>
                  </a:schemeClr>
                </a:solidFill>
              </a:rPr>
              <a:t>Energy between 400 and 750 nm</a:t>
            </a:r>
          </a:p>
          <a:p>
            <a:pPr eaLnBrk="1" hangingPunct="1">
              <a:buFontTx/>
              <a:buChar char="•"/>
            </a:pPr>
            <a:r>
              <a:rPr lang="en-US" altLang="en-US" sz="4000" b="1" dirty="0">
                <a:solidFill>
                  <a:schemeClr val="accent5">
                    <a:lumMod val="75000"/>
                  </a:schemeClr>
                </a:solidFill>
              </a:rPr>
              <a:t>High energy – bright light produces of number of adaptive responses</a:t>
            </a:r>
          </a:p>
          <a:p>
            <a:pPr eaLnBrk="1" hangingPunct="1">
              <a:buFontTx/>
              <a:buChar char="•"/>
            </a:pPr>
            <a:r>
              <a:rPr lang="en-US" altLang="en-US" sz="4000" b="1" dirty="0">
                <a:solidFill>
                  <a:schemeClr val="accent5">
                    <a:lumMod val="75000"/>
                  </a:schemeClr>
                </a:solidFill>
              </a:rPr>
              <a:t>Standards are set for the intensity of light in the work place (measured in candles or lumens)</a:t>
            </a:r>
          </a:p>
        </p:txBody>
      </p:sp>
    </p:spTree>
    <p:extLst>
      <p:ext uri="{BB962C8B-B14F-4D97-AF65-F5344CB8AC3E}">
        <p14:creationId xmlns:p14="http://schemas.microsoft.com/office/powerpoint/2010/main" val="1892396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0687" y="511797"/>
            <a:ext cx="83058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Infrared Radiation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1520687" y="1676400"/>
            <a:ext cx="9120809" cy="42780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95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097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4000" b="1" dirty="0">
                <a:solidFill>
                  <a:schemeClr val="accent5">
                    <a:lumMod val="75000"/>
                  </a:schemeClr>
                </a:solidFill>
              </a:rPr>
              <a:t>Energy between 750 nm to 0.3 cm</a:t>
            </a:r>
          </a:p>
          <a:p>
            <a:pPr eaLnBrk="1" hangingPunct="1">
              <a:buFontTx/>
              <a:buChar char="•"/>
            </a:pPr>
            <a:r>
              <a:rPr lang="en-US" altLang="en-US" sz="4000" b="1" dirty="0">
                <a:solidFill>
                  <a:schemeClr val="accent5">
                    <a:lumMod val="75000"/>
                  </a:schemeClr>
                </a:solidFill>
              </a:rPr>
              <a:t>The energy of heat – Heat is the transfer of energy</a:t>
            </a:r>
          </a:p>
          <a:p>
            <a:pPr eaLnBrk="1" hangingPunct="1">
              <a:buFontTx/>
              <a:buChar char="•"/>
            </a:pPr>
            <a:r>
              <a:rPr lang="en-US" altLang="en-US" sz="4000" b="1" dirty="0">
                <a:solidFill>
                  <a:schemeClr val="accent5">
                    <a:lumMod val="75000"/>
                  </a:schemeClr>
                </a:solidFill>
              </a:rPr>
              <a:t>Can damage – cornea, iris, retina and lens of the eye (glass workers – “glass blower’s cataract”)</a:t>
            </a:r>
          </a:p>
          <a:p>
            <a:pPr eaLnBrk="1" hangingPunct="1">
              <a:buFontTx/>
              <a:buChar char="•"/>
            </a:pP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3247358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530626" y="500271"/>
            <a:ext cx="83058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pPr eaLnBrk="1" hangingPunct="1"/>
            <a:r>
              <a:rPr lang="en-US" altLang="en-US" sz="4800" b="1" dirty="0" smtClean="0">
                <a:solidFill>
                  <a:srgbClr val="FF0000"/>
                </a:solidFill>
                <a:latin typeface="+mn-lt"/>
              </a:rPr>
              <a:t>Microwaves &amp; Radio Waves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1530627" y="1676400"/>
            <a:ext cx="9203634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95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097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Energy between 0.1 cm to 1 kilometer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Varity of industrial and home uses for heating and information transfer (radio, TV, mobile phones)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Produced by molecular vibration in solid bodies or crystals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Health effects – heating, cataracts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Long-term effects being studied</a:t>
            </a:r>
          </a:p>
          <a:p>
            <a:pPr eaLnBrk="1" hangingPunct="1">
              <a:buFontTx/>
              <a:buChar char="•"/>
            </a:pPr>
            <a:endParaRPr lang="en-US" altLang="en-US" sz="3200" b="1" dirty="0"/>
          </a:p>
          <a:p>
            <a:pPr eaLnBrk="1" hangingPunct="1">
              <a:buFontTx/>
              <a:buChar char="•"/>
            </a:pPr>
            <a:endParaRPr lang="en-US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2265414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843" y="559767"/>
            <a:ext cx="83058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Electrical Power</a:t>
            </a: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1331843" y="1557131"/>
            <a:ext cx="9256644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15954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709738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Standard in homes and businesses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Highest level of exposure from electric-power generation and distribution system (high voltage power lines)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Medical system – Magnetic imaging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Acute health effects – shock</a:t>
            </a:r>
          </a:p>
          <a:p>
            <a:pPr eaLnBrk="1" hangingPunct="1"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Long-term health effects appear to be few but may some data do suggest adverse effects</a:t>
            </a:r>
          </a:p>
        </p:txBody>
      </p:sp>
    </p:spTree>
    <p:extLst>
      <p:ext uri="{BB962C8B-B14F-4D97-AF65-F5344CB8AC3E}">
        <p14:creationId xmlns:p14="http://schemas.microsoft.com/office/powerpoint/2010/main" val="38835114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40565" y="381001"/>
            <a:ext cx="75438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Ionizing Radiation</a:t>
            </a:r>
          </a:p>
        </p:txBody>
      </p:sp>
      <p:sp>
        <p:nvSpPr>
          <p:cNvPr id="37891" name="Text Box 1028"/>
          <p:cNvSpPr txBox="1">
            <a:spLocks noChangeArrowheads="1"/>
          </p:cNvSpPr>
          <p:nvPr/>
        </p:nvSpPr>
        <p:spPr bwMode="auto">
          <a:xfrm>
            <a:off x="1540565" y="1139826"/>
            <a:ext cx="8729870" cy="5570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230188" indent="-230188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u="sng" dirty="0">
                <a:solidFill>
                  <a:schemeClr val="accent5">
                    <a:lumMod val="75000"/>
                  </a:schemeClr>
                </a:solidFill>
              </a:rPr>
              <a:t>Ionization Defined</a:t>
            </a:r>
          </a:p>
          <a:p>
            <a:pPr eaLnBrk="1" hangingPunct="1"/>
            <a:r>
              <a:rPr lang="en-US" altLang="en-US" sz="4800" b="1" dirty="0">
                <a:solidFill>
                  <a:schemeClr val="accent5">
                    <a:lumMod val="75000"/>
                  </a:schemeClr>
                </a:solidFill>
              </a:rPr>
              <a:t>	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Radiation capable for producing ions when interacting with matter – in other words enough energy to remove an electron from an atom.</a:t>
            </a:r>
          </a:p>
          <a:p>
            <a:pPr eaLnBrk="1" hangingPunct="1"/>
            <a:endParaRPr lang="en-US" altLang="en-US" sz="1200" b="1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/>
            <a:r>
              <a:rPr lang="en-US" altLang="en-US" sz="3600" b="1" u="sng" dirty="0">
                <a:solidFill>
                  <a:schemeClr val="accent5">
                    <a:lumMod val="75000"/>
                  </a:schemeClr>
                </a:solidFill>
              </a:rPr>
              <a:t>Sources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 – x-rays, radioactive material produce alpha, beta, and gamma radiation, cosmic rays from the sun and space.</a:t>
            </a:r>
          </a:p>
        </p:txBody>
      </p:sp>
    </p:spTree>
    <p:extLst>
      <p:ext uri="{BB962C8B-B14F-4D97-AF65-F5344CB8AC3E}">
        <p14:creationId xmlns:p14="http://schemas.microsoft.com/office/powerpoint/2010/main" val="15479980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5"/>
          <p:cNvSpPr>
            <a:spLocks noGrp="1" noChangeArrowheads="1"/>
          </p:cNvSpPr>
          <p:nvPr>
            <p:ph type="title"/>
          </p:nvPr>
        </p:nvSpPr>
        <p:spPr>
          <a:xfrm>
            <a:off x="1327154" y="600558"/>
            <a:ext cx="86868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Ionizing Radiation</a:t>
            </a:r>
          </a:p>
        </p:txBody>
      </p:sp>
      <p:grpSp>
        <p:nvGrpSpPr>
          <p:cNvPr id="39939" name="Group 23"/>
          <p:cNvGrpSpPr>
            <a:grpSpLocks/>
          </p:cNvGrpSpPr>
          <p:nvPr/>
        </p:nvGrpSpPr>
        <p:grpSpPr bwMode="auto">
          <a:xfrm>
            <a:off x="1540567" y="2016539"/>
            <a:ext cx="8539163" cy="4241800"/>
            <a:chOff x="336" y="928"/>
            <a:chExt cx="5379" cy="2672"/>
          </a:xfrm>
        </p:grpSpPr>
        <p:sp>
          <p:nvSpPr>
            <p:cNvPr id="39940" name="Rectangle 2"/>
            <p:cNvSpPr>
              <a:spLocks noChangeArrowheads="1"/>
            </p:cNvSpPr>
            <p:nvPr/>
          </p:nvSpPr>
          <p:spPr bwMode="auto">
            <a:xfrm>
              <a:off x="3792" y="1200"/>
              <a:ext cx="576" cy="2400"/>
            </a:xfrm>
            <a:prstGeom prst="rect">
              <a:avLst/>
            </a:prstGeom>
            <a:solidFill>
              <a:schemeClr val="bg2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1" name="Rectangle 3"/>
            <p:cNvSpPr>
              <a:spLocks noChangeArrowheads="1"/>
            </p:cNvSpPr>
            <p:nvPr/>
          </p:nvSpPr>
          <p:spPr bwMode="auto">
            <a:xfrm>
              <a:off x="2256" y="1200"/>
              <a:ext cx="912" cy="2112"/>
            </a:xfrm>
            <a:prstGeom prst="rect">
              <a:avLst/>
            </a:prstGeom>
            <a:solidFill>
              <a:srgbClr val="B25900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2" name="Rectangle 4"/>
            <p:cNvSpPr>
              <a:spLocks noChangeArrowheads="1"/>
            </p:cNvSpPr>
            <p:nvPr/>
          </p:nvSpPr>
          <p:spPr bwMode="auto">
            <a:xfrm>
              <a:off x="1056" y="1200"/>
              <a:ext cx="768" cy="1104"/>
            </a:xfrm>
            <a:prstGeom prst="rect">
              <a:avLst/>
            </a:prstGeom>
            <a:solidFill>
              <a:srgbClr val="FFBE7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3" name="AutoShape 7"/>
            <p:cNvSpPr>
              <a:spLocks noChangeArrowheads="1"/>
            </p:cNvSpPr>
            <p:nvPr/>
          </p:nvSpPr>
          <p:spPr bwMode="auto">
            <a:xfrm>
              <a:off x="1440" y="1392"/>
              <a:ext cx="288" cy="288"/>
            </a:xfrm>
            <a:prstGeom prst="flowChartSummingJunct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4" name="AutoShape 8"/>
            <p:cNvSpPr>
              <a:spLocks noChangeArrowheads="1"/>
            </p:cNvSpPr>
            <p:nvPr/>
          </p:nvSpPr>
          <p:spPr bwMode="auto">
            <a:xfrm>
              <a:off x="2688" y="1968"/>
              <a:ext cx="288" cy="288"/>
            </a:xfrm>
            <a:prstGeom prst="flowChartSummingJunction">
              <a:avLst/>
            </a:prstGeom>
            <a:solidFill>
              <a:srgbClr val="0000FF"/>
            </a:solidFill>
            <a:ln w="9525">
              <a:solidFill>
                <a:srgbClr val="3366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5" name="AutoShape 9"/>
            <p:cNvSpPr>
              <a:spLocks noChangeArrowheads="1"/>
            </p:cNvSpPr>
            <p:nvPr/>
          </p:nvSpPr>
          <p:spPr bwMode="auto">
            <a:xfrm>
              <a:off x="3888" y="2832"/>
              <a:ext cx="288" cy="288"/>
            </a:xfrm>
            <a:prstGeom prst="flowChartSummingJunction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6" name="Rectangle 10"/>
            <p:cNvSpPr>
              <a:spLocks noChangeArrowheads="1"/>
            </p:cNvSpPr>
            <p:nvPr/>
          </p:nvSpPr>
          <p:spPr bwMode="auto">
            <a:xfrm>
              <a:off x="384" y="1488"/>
              <a:ext cx="105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7" name="Rectangle 11"/>
            <p:cNvSpPr>
              <a:spLocks noChangeArrowheads="1"/>
            </p:cNvSpPr>
            <p:nvPr/>
          </p:nvSpPr>
          <p:spPr bwMode="auto">
            <a:xfrm>
              <a:off x="384" y="2064"/>
              <a:ext cx="2304" cy="96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8" name="Rectangle 12"/>
            <p:cNvSpPr>
              <a:spLocks noChangeArrowheads="1"/>
            </p:cNvSpPr>
            <p:nvPr/>
          </p:nvSpPr>
          <p:spPr bwMode="auto">
            <a:xfrm>
              <a:off x="384" y="2928"/>
              <a:ext cx="3504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39949" name="Text Box 13"/>
            <p:cNvSpPr txBox="1">
              <a:spLocks noChangeArrowheads="1"/>
            </p:cNvSpPr>
            <p:nvPr/>
          </p:nvSpPr>
          <p:spPr bwMode="auto">
            <a:xfrm>
              <a:off x="1126" y="960"/>
              <a:ext cx="65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latin typeface="Helvetica" panose="020B0604020202020204" pitchFamily="34" charset="0"/>
                </a:rPr>
                <a:t>Paper</a:t>
              </a:r>
            </a:p>
          </p:txBody>
        </p:sp>
        <p:sp>
          <p:nvSpPr>
            <p:cNvPr id="39950" name="Text Box 14"/>
            <p:cNvSpPr txBox="1">
              <a:spLocks noChangeArrowheads="1"/>
            </p:cNvSpPr>
            <p:nvPr/>
          </p:nvSpPr>
          <p:spPr bwMode="auto">
            <a:xfrm>
              <a:off x="2374" y="960"/>
              <a:ext cx="64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 dirty="0">
                  <a:solidFill>
                    <a:srgbClr val="000000"/>
                  </a:solidFill>
                  <a:latin typeface="Helvetica" panose="020B0604020202020204" pitchFamily="34" charset="0"/>
                </a:rPr>
                <a:t>Wood</a:t>
              </a:r>
            </a:p>
          </p:txBody>
        </p:sp>
        <p:sp>
          <p:nvSpPr>
            <p:cNvPr id="39951" name="Text Box 15"/>
            <p:cNvSpPr txBox="1">
              <a:spLocks noChangeArrowheads="1"/>
            </p:cNvSpPr>
            <p:nvPr/>
          </p:nvSpPr>
          <p:spPr bwMode="auto">
            <a:xfrm>
              <a:off x="3648" y="960"/>
              <a:ext cx="949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solidFill>
                    <a:srgbClr val="000000"/>
                  </a:solidFill>
                  <a:latin typeface="Helvetica" panose="020B0604020202020204" pitchFamily="34" charset="0"/>
                </a:rPr>
                <a:t>Concrete</a:t>
              </a:r>
            </a:p>
          </p:txBody>
        </p:sp>
        <p:sp>
          <p:nvSpPr>
            <p:cNvPr id="39952" name="Text Box 16"/>
            <p:cNvSpPr txBox="1">
              <a:spLocks noChangeArrowheads="1"/>
            </p:cNvSpPr>
            <p:nvPr/>
          </p:nvSpPr>
          <p:spPr bwMode="auto">
            <a:xfrm>
              <a:off x="336" y="1168"/>
              <a:ext cx="73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Helvetica" panose="020B0604020202020204" pitchFamily="34" charset="0"/>
                </a:rPr>
                <a:t>Alpha</a:t>
              </a:r>
            </a:p>
          </p:txBody>
        </p:sp>
        <p:sp>
          <p:nvSpPr>
            <p:cNvPr id="39953" name="Text Box 17"/>
            <p:cNvSpPr txBox="1">
              <a:spLocks noChangeArrowheads="1"/>
            </p:cNvSpPr>
            <p:nvPr/>
          </p:nvSpPr>
          <p:spPr bwMode="auto">
            <a:xfrm>
              <a:off x="336" y="1744"/>
              <a:ext cx="6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Helvetica" panose="020B0604020202020204" pitchFamily="34" charset="0"/>
                </a:rPr>
                <a:t>Beta</a:t>
              </a:r>
            </a:p>
          </p:txBody>
        </p:sp>
        <p:sp>
          <p:nvSpPr>
            <p:cNvPr id="39954" name="Text Box 18"/>
            <p:cNvSpPr txBox="1">
              <a:spLocks noChangeArrowheads="1"/>
            </p:cNvSpPr>
            <p:nvPr/>
          </p:nvSpPr>
          <p:spPr bwMode="auto">
            <a:xfrm>
              <a:off x="336" y="2608"/>
              <a:ext cx="93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latin typeface="Helvetica" panose="020B0604020202020204" pitchFamily="34" charset="0"/>
                </a:rPr>
                <a:t>Gamma</a:t>
              </a:r>
            </a:p>
          </p:txBody>
        </p:sp>
        <p:sp>
          <p:nvSpPr>
            <p:cNvPr id="39955" name="Text Box 19"/>
            <p:cNvSpPr txBox="1">
              <a:spLocks noChangeArrowheads="1"/>
            </p:cNvSpPr>
            <p:nvPr/>
          </p:nvSpPr>
          <p:spPr bwMode="auto">
            <a:xfrm>
              <a:off x="4752" y="928"/>
              <a:ext cx="884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 u="sng">
                  <a:solidFill>
                    <a:srgbClr val="0000FF"/>
                  </a:solidFill>
                  <a:latin typeface="Helvetica" panose="020B0604020202020204" pitchFamily="34" charset="0"/>
                </a:rPr>
                <a:t>Energy</a:t>
              </a:r>
            </a:p>
          </p:txBody>
        </p:sp>
        <p:sp>
          <p:nvSpPr>
            <p:cNvPr id="39956" name="Text Box 20"/>
            <p:cNvSpPr txBox="1">
              <a:spLocks noChangeArrowheads="1"/>
            </p:cNvSpPr>
            <p:nvPr/>
          </p:nvSpPr>
          <p:spPr bwMode="auto">
            <a:xfrm>
              <a:off x="4752" y="1360"/>
              <a:ext cx="56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Helvetica" panose="020B0604020202020204" pitchFamily="34" charset="0"/>
                </a:rPr>
                <a:t>Low</a:t>
              </a:r>
            </a:p>
          </p:txBody>
        </p:sp>
        <p:sp>
          <p:nvSpPr>
            <p:cNvPr id="39957" name="Text Box 21"/>
            <p:cNvSpPr txBox="1">
              <a:spLocks noChangeArrowheads="1"/>
            </p:cNvSpPr>
            <p:nvPr/>
          </p:nvSpPr>
          <p:spPr bwMode="auto">
            <a:xfrm>
              <a:off x="4752" y="1936"/>
              <a:ext cx="96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Helvetica" panose="020B0604020202020204" pitchFamily="34" charset="0"/>
                </a:rPr>
                <a:t>Medium</a:t>
              </a:r>
            </a:p>
          </p:txBody>
        </p:sp>
        <p:sp>
          <p:nvSpPr>
            <p:cNvPr id="39958" name="Text Box 22"/>
            <p:cNvSpPr txBox="1">
              <a:spLocks noChangeArrowheads="1"/>
            </p:cNvSpPr>
            <p:nvPr/>
          </p:nvSpPr>
          <p:spPr bwMode="auto">
            <a:xfrm>
              <a:off x="4752" y="2800"/>
              <a:ext cx="61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b="1">
                  <a:solidFill>
                    <a:srgbClr val="0000FF"/>
                  </a:solidFill>
                  <a:latin typeface="Helvetica" panose="020B0604020202020204" pitchFamily="34" charset="0"/>
                </a:rPr>
                <a:t>High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193718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22513" y="513523"/>
            <a:ext cx="86868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Radioactive Material</a:t>
            </a:r>
          </a:p>
        </p:txBody>
      </p:sp>
      <p:sp>
        <p:nvSpPr>
          <p:cNvPr id="41987" name="Rectangle 1027"/>
          <p:cNvSpPr>
            <a:spLocks noChangeArrowheads="1"/>
          </p:cNvSpPr>
          <p:nvPr>
            <p:ph type="body" idx="1"/>
          </p:nvPr>
        </p:nvSpPr>
        <p:spPr bwMode="auto">
          <a:xfrm>
            <a:off x="1099930" y="1752601"/>
            <a:ext cx="9687340" cy="435247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Either natural or created in nuclear reactor or accelerator</a:t>
            </a:r>
          </a:p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Radioactive material is unstable and emits energy in order to return to a more stable state (particles or gamma-rays)</a:t>
            </a:r>
          </a:p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Half-life – time for radioactive material to decay by one-half </a:t>
            </a:r>
          </a:p>
          <a:p>
            <a:pPr marL="0" indent="0">
              <a:buNone/>
            </a:pPr>
            <a:endParaRPr lang="en-US" altLang="en-US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28829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61321" y="553279"/>
            <a:ext cx="7331765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Gamma-rays</a:t>
            </a:r>
          </a:p>
        </p:txBody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520687" y="1437862"/>
            <a:ext cx="9359347" cy="509011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Electromagnetic photons or radiation  (identical to x-rays except for source)</a:t>
            </a:r>
          </a:p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Emitted from nucleus of radioactive atoms – spontaneous emission</a:t>
            </a:r>
          </a:p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Emitted with kinetic energy related to radioactive source</a:t>
            </a:r>
          </a:p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Highly penetrating – extensive shielding required</a:t>
            </a:r>
          </a:p>
          <a:p>
            <a:pPr marL="609600" indent="-609600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Serious external radiation hazard</a:t>
            </a:r>
          </a:p>
        </p:txBody>
      </p:sp>
    </p:spTree>
    <p:extLst>
      <p:ext uri="{BB962C8B-B14F-4D97-AF65-F5344CB8AC3E}">
        <p14:creationId xmlns:p14="http://schemas.microsoft.com/office/powerpoint/2010/main" val="3238466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787400"/>
          </a:xfrm>
        </p:spPr>
        <p:txBody>
          <a:bodyPr/>
          <a:lstStyle/>
          <a:p>
            <a:pPr eaLnBrk="1" hangingPunct="1"/>
            <a:r>
              <a:rPr lang="en-US" altLang="en-US" sz="4000"/>
              <a:t> </a:t>
            </a:r>
            <a:endParaRPr lang="ar-SA" altLang="en-US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6311" y="1444902"/>
            <a:ext cx="10449339" cy="5154681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</a:rPr>
              <a:t>The first written discussions specifically directed toward matters of occupational safety and health were those of 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Paracelsus</a:t>
            </a: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</a:rPr>
              <a:t>, in the fifteenth century.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</a:rPr>
              <a:t>In the early eighteenth century, </a:t>
            </a:r>
            <a:r>
              <a:rPr lang="en-US" altLang="en-US" sz="3200" b="1" dirty="0" err="1">
                <a:solidFill>
                  <a:schemeClr val="accent5">
                    <a:lumMod val="75000"/>
                  </a:schemeClr>
                </a:solidFill>
              </a:rPr>
              <a:t>Bernadino</a:t>
            </a:r>
            <a:r>
              <a:rPr lang="en-US" altLang="en-US" sz="32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sz="3200" b="1" dirty="0" err="1">
                <a:solidFill>
                  <a:schemeClr val="accent5">
                    <a:lumMod val="75000"/>
                  </a:schemeClr>
                </a:solidFill>
              </a:rPr>
              <a:t>Ramazzini</a:t>
            </a: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</a:rPr>
              <a:t> wrote the first </a:t>
            </a:r>
            <a:r>
              <a:rPr lang="en-US" altLang="en-US" sz="3200" dirty="0" err="1" smtClean="0">
                <a:solidFill>
                  <a:schemeClr val="accent5">
                    <a:lumMod val="75000"/>
                  </a:schemeClr>
                </a:solidFill>
              </a:rPr>
              <a:t>bookt</a:t>
            </a:r>
            <a:r>
              <a:rPr lang="en-US" altLang="en-US" sz="32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</a:rPr>
              <a:t>on occupational medicine, </a:t>
            </a:r>
            <a:r>
              <a:rPr lang="en-US" altLang="en-US" sz="3200" i="1" dirty="0">
                <a:solidFill>
                  <a:schemeClr val="accent5">
                    <a:lumMod val="75000"/>
                  </a:schemeClr>
                </a:solidFill>
              </a:rPr>
              <a:t>De </a:t>
            </a:r>
            <a:r>
              <a:rPr lang="en-US" altLang="en-US" sz="3200" i="1" dirty="0" err="1">
                <a:solidFill>
                  <a:schemeClr val="accent5">
                    <a:lumMod val="75000"/>
                  </a:schemeClr>
                </a:solidFill>
              </a:rPr>
              <a:t>morbis</a:t>
            </a:r>
            <a:r>
              <a:rPr lang="en-US" altLang="en-US" sz="32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sz="3200" i="1" dirty="0" err="1">
                <a:solidFill>
                  <a:schemeClr val="accent5">
                    <a:lumMod val="75000"/>
                  </a:schemeClr>
                </a:solidFill>
              </a:rPr>
              <a:t>artificium</a:t>
            </a:r>
            <a:r>
              <a:rPr lang="en-US" altLang="en-US" sz="3200" i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sz="3200" i="1" dirty="0" smtClean="0">
                <a:solidFill>
                  <a:schemeClr val="accent5">
                    <a:lumMod val="75000"/>
                  </a:schemeClr>
                </a:solidFill>
              </a:rPr>
              <a:t>diatribe (</a:t>
            </a:r>
            <a:r>
              <a:rPr lang="en-US" altLang="en-US" sz="3200" b="1" i="1" dirty="0" smtClean="0">
                <a:solidFill>
                  <a:schemeClr val="accent5">
                    <a:lumMod val="75000"/>
                  </a:schemeClr>
                </a:solidFill>
              </a:rPr>
              <a:t>Diseases of Workers</a:t>
            </a:r>
            <a:r>
              <a:rPr lang="en-US" altLang="en-US" sz="3200" i="1" dirty="0" smtClean="0">
                <a:solidFill>
                  <a:schemeClr val="accent5">
                    <a:lumMod val="75000"/>
                  </a:schemeClr>
                </a:solidFill>
              </a:rPr>
              <a:t>)</a:t>
            </a:r>
            <a:r>
              <a:rPr lang="en-US" altLang="en-US" sz="3200" dirty="0" smtClean="0">
                <a:solidFill>
                  <a:schemeClr val="accent5">
                    <a:lumMod val="75000"/>
                  </a:schemeClr>
                </a:solidFill>
              </a:rPr>
              <a:t>, </a:t>
            </a: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</a:rPr>
              <a:t>and he is generally regarded as the "father of occupational medicine." 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sz="3200" dirty="0" err="1">
                <a:solidFill>
                  <a:schemeClr val="accent5">
                    <a:lumMod val="75000"/>
                  </a:schemeClr>
                </a:solidFill>
              </a:rPr>
              <a:t>Ramazzini</a:t>
            </a:r>
            <a:r>
              <a:rPr lang="en-US" altLang="en-US" sz="3200" dirty="0">
                <a:solidFill>
                  <a:schemeClr val="accent5">
                    <a:lumMod val="75000"/>
                  </a:schemeClr>
                </a:solidFill>
              </a:rPr>
              <a:t> wrote about the health hazards for dozens of </a:t>
            </a:r>
            <a:r>
              <a:rPr lang="en-US" altLang="en-US" sz="3200" dirty="0" smtClean="0">
                <a:solidFill>
                  <a:schemeClr val="accent5">
                    <a:lumMod val="75000"/>
                  </a:schemeClr>
                </a:solidFill>
              </a:rPr>
              <a:t>occupations.</a:t>
            </a:r>
            <a:endParaRPr lang="en-US" altLang="en-US" sz="2600" dirty="0"/>
          </a:p>
        </p:txBody>
      </p:sp>
      <p:sp>
        <p:nvSpPr>
          <p:cNvPr id="2" name="TextBox 1"/>
          <p:cNvSpPr txBox="1"/>
          <p:nvPr/>
        </p:nvSpPr>
        <p:spPr>
          <a:xfrm>
            <a:off x="1335155" y="256528"/>
            <a:ext cx="10071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Occupational Health, History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5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81001"/>
            <a:ext cx="77724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X-rays</a:t>
            </a:r>
          </a:p>
        </p:txBody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113182" y="1366430"/>
            <a:ext cx="9899373" cy="514243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Overlap with gamma-rays</a:t>
            </a:r>
          </a:p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Electromagnetic photons or radiation </a:t>
            </a:r>
          </a:p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Produced from orbiting electrons or free electrons – usually machine produced</a:t>
            </a:r>
          </a:p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Produced when electrons strike a target material inside and x-ray tube</a:t>
            </a:r>
          </a:p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Emitted with various energies &amp; wavelengths</a:t>
            </a:r>
          </a:p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Highly penetrating – extensive shielding required</a:t>
            </a:r>
          </a:p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External radiation hazard</a:t>
            </a:r>
          </a:p>
          <a:p>
            <a:pPr marL="609600" indent="-609600"/>
            <a:r>
              <a:rPr lang="en-US" altLang="en-US" sz="30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Discovered in 1895 by Roentgen</a:t>
            </a:r>
          </a:p>
        </p:txBody>
      </p:sp>
    </p:spTree>
    <p:extLst>
      <p:ext uri="{BB962C8B-B14F-4D97-AF65-F5344CB8AC3E}">
        <p14:creationId xmlns:p14="http://schemas.microsoft.com/office/powerpoint/2010/main" val="2928727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7861" y="579783"/>
            <a:ext cx="8229600" cy="698500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+mn-lt"/>
              </a:rPr>
              <a:t>Ionizing Radiation Health Effects</a:t>
            </a:r>
          </a:p>
        </p:txBody>
      </p:sp>
      <p:sp>
        <p:nvSpPr>
          <p:cNvPr id="5222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563757" y="2136913"/>
            <a:ext cx="9753601" cy="44837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We evolved with a certain level of naturally occurring ionizing radiation from cosmic radiation, </a:t>
            </a:r>
            <a:r>
              <a:rPr lang="en-US" altLang="en-US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and radioactive </a:t>
            </a: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materials in the earth.</a:t>
            </a:r>
          </a:p>
          <a:p>
            <a:pPr eaLnBrk="1" hangingPunct="1">
              <a:buFontTx/>
              <a:buNone/>
            </a:pP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We have </a:t>
            </a:r>
            <a:r>
              <a:rPr lang="en-US" altLang="en-US" sz="44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in our bodies mechanisms </a:t>
            </a: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to repair damage.</a:t>
            </a:r>
          </a:p>
        </p:txBody>
      </p:sp>
    </p:spTree>
    <p:extLst>
      <p:ext uri="{BB962C8B-B14F-4D97-AF65-F5344CB8AC3E}">
        <p14:creationId xmlns:p14="http://schemas.microsoft.com/office/powerpoint/2010/main" val="211566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191" y="487018"/>
            <a:ext cx="77724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Radiation Units</a:t>
            </a:r>
          </a:p>
        </p:txBody>
      </p:sp>
      <p:sp>
        <p:nvSpPr>
          <p:cNvPr id="5427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258957" y="1789043"/>
            <a:ext cx="8953500" cy="449815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eaLnBrk="1" hangingPunct="1">
              <a:buFontTx/>
              <a:buNone/>
            </a:pP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Exposure – X (</a:t>
            </a:r>
            <a:r>
              <a:rPr lang="en-US" altLang="en-US" sz="4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joul</a:t>
            </a: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/kg)</a:t>
            </a:r>
          </a:p>
          <a:p>
            <a:pPr eaLnBrk="1" hangingPunct="1">
              <a:buFontTx/>
              <a:buNone/>
            </a:pP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	</a:t>
            </a: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(Related to energy)</a:t>
            </a:r>
          </a:p>
          <a:p>
            <a:pPr eaLnBrk="1" hangingPunct="1">
              <a:buFontTx/>
              <a:buNone/>
            </a:pP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Absorbed Dose</a:t>
            </a: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 – Gray (</a:t>
            </a:r>
            <a:r>
              <a:rPr lang="en-US" altLang="en-US" sz="4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Gy</a:t>
            </a: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   (amount of energy absorbed)</a:t>
            </a:r>
          </a:p>
          <a:p>
            <a:pPr eaLnBrk="1" hangingPunct="1">
              <a:buFontTx/>
              <a:buNone/>
            </a:pP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Equivalent Dose – Sievert (</a:t>
            </a:r>
            <a:r>
              <a:rPr lang="en-US" altLang="en-US" sz="44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Sv</a:t>
            </a:r>
            <a:r>
              <a:rPr lang="en-US" altLang="en-US" sz="44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en-US" altLang="en-US" sz="32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</a:rPr>
              <a:t> (makes different sources of radiation equivalent)</a:t>
            </a:r>
            <a:endParaRPr lang="en-US" altLang="en-US" sz="4400" b="1" dirty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694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83804" y="274984"/>
            <a:ext cx="7772400" cy="75882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Regulations … Standards</a:t>
            </a:r>
            <a:endParaRPr lang="en-US" altLang="en-US" sz="5400" b="1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033669" y="1298715"/>
            <a:ext cx="10363200" cy="532889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61963" indent="-461963">
              <a:buNone/>
            </a:pPr>
            <a:r>
              <a:rPr lang="en-US" altLang="en-US" sz="3600" b="1" u="sng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Occupational Exposure Guidelines</a:t>
            </a:r>
          </a:p>
          <a:p>
            <a:pPr marL="461963" indent="-461963">
              <a:buNone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100 </a:t>
            </a:r>
            <a:r>
              <a:rPr lang="en-US" altLang="en-US" sz="3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mSv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over 5 years (average 20 </a:t>
            </a:r>
            <a:r>
              <a:rPr lang="en-US" altLang="en-US" sz="3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mSv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/year) with a maximum of 50 </a:t>
            </a:r>
            <a:r>
              <a:rPr lang="en-US" altLang="en-US" sz="3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mSv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 in any one year</a:t>
            </a:r>
          </a:p>
          <a:p>
            <a:pPr marL="461963" indent="-461963">
              <a:buNone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General public – back ground about 3 </a:t>
            </a:r>
            <a:r>
              <a:rPr lang="en-US" altLang="en-US" sz="3600" b="1" dirty="0" err="1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mSv</a:t>
            </a: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/year – Guideline 1 </a:t>
            </a:r>
            <a:r>
              <a:rPr lang="en-US" altLang="en-US" sz="36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mSv</a:t>
            </a:r>
            <a:r>
              <a:rPr lang="en-US" altLang="en-US" sz="36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/year</a:t>
            </a:r>
          </a:p>
          <a:p>
            <a:pPr marL="461963" indent="-461963">
              <a:buNone/>
            </a:pPr>
            <a:endParaRPr lang="en-US" altLang="en-US" sz="1050" b="1" dirty="0" smtClean="0">
              <a:solidFill>
                <a:schemeClr val="accent5">
                  <a:lumMod val="75000"/>
                </a:schemeClr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3600" b="1" dirty="0">
                <a:solidFill>
                  <a:srgbClr val="4472C4">
                    <a:lumMod val="75000"/>
                  </a:srgbClr>
                </a:solidFill>
                <a:cs typeface="Times New Roman" panose="02020603050405020304" pitchFamily="18" charset="0"/>
              </a:rPr>
              <a:t>Recommended exposure limits are set by the US National Council on Radiation Protection (NCRP) and world wide by International Council on Radiation Protection (ICRP). </a:t>
            </a:r>
            <a:endParaRPr lang="en-US" altLang="en-US" sz="3200" b="1" dirty="0">
              <a:solidFill>
                <a:srgbClr val="4472C4">
                  <a:lumMod val="75000"/>
                </a:srgb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6410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/>
        </p:nvSpPr>
        <p:spPr bwMode="auto">
          <a:xfrm>
            <a:off x="2209800" y="228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5837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514061" y="396875"/>
            <a:ext cx="80772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Dose Response Tissue</a:t>
            </a:r>
            <a:endParaRPr lang="en-US" altLang="en-US" sz="5400" dirty="0" smtClean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8372" name="Text Box 5"/>
          <p:cNvSpPr txBox="1">
            <a:spLocks noChangeArrowheads="1"/>
          </p:cNvSpPr>
          <p:nvPr/>
        </p:nvSpPr>
        <p:spPr bwMode="auto">
          <a:xfrm>
            <a:off x="1973607" y="1486935"/>
            <a:ext cx="6737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Examples of tissue Sensitivity</a:t>
            </a:r>
          </a:p>
        </p:txBody>
      </p:sp>
      <p:graphicFrame>
        <p:nvGraphicFramePr>
          <p:cNvPr id="248838" name="Group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106067"/>
              </p:ext>
            </p:extLst>
          </p:nvPr>
        </p:nvGraphicFramePr>
        <p:xfrm>
          <a:off x="2103782" y="2488096"/>
          <a:ext cx="6477000" cy="4064000"/>
        </p:xfrm>
        <a:graphic>
          <a:graphicData uri="http://schemas.openxmlformats.org/drawingml/2006/table">
            <a:tbl>
              <a:tblPr/>
              <a:tblGrid>
                <a:gridCol w="2286000"/>
                <a:gridCol w="4191000"/>
              </a:tblGrid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Very 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White blood cells (bone marrow)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Intestinal epithelium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Reproductive cells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High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Optic lens epithelium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Esophageal epithelium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Mucous membranes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Brain – Glial cells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Lung, kidney, liver, thyroid, pancreatic epithelium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Low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Mature red blood cells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Muscle cells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Mature bone and cartilage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6482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ChangeArrowheads="1"/>
          </p:cNvSpPr>
          <p:nvPr/>
        </p:nvSpPr>
        <p:spPr bwMode="auto">
          <a:xfrm>
            <a:off x="2209800" y="228600"/>
            <a:ext cx="7772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>
            <a:lvl1pPr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en-US" altLang="en-US" b="1">
              <a:solidFill>
                <a:schemeClr val="tx1"/>
              </a:solidFill>
            </a:endParaRPr>
          </a:p>
        </p:txBody>
      </p:sp>
      <p:sp>
        <p:nvSpPr>
          <p:cNvPr id="60419" name="Rectangle 1028"/>
          <p:cNvSpPr>
            <a:spLocks noGrp="1" noChangeArrowheads="1"/>
          </p:cNvSpPr>
          <p:nvPr>
            <p:ph type="title" idx="4294967295"/>
          </p:nvPr>
        </p:nvSpPr>
        <p:spPr>
          <a:xfrm>
            <a:off x="1905000" y="304800"/>
            <a:ext cx="80772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Dose Response Issues</a:t>
            </a:r>
            <a:endParaRPr lang="en-US" altLang="en-US" sz="5400" dirty="0" smtClean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250885" name="Group 10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7144789"/>
              </p:ext>
            </p:extLst>
          </p:nvPr>
        </p:nvGraphicFramePr>
        <p:xfrm>
          <a:off x="2020956" y="1520687"/>
          <a:ext cx="6934200" cy="5080000"/>
        </p:xfrm>
        <a:graphic>
          <a:graphicData uri="http://schemas.openxmlformats.org/drawingml/2006/table">
            <a:tbl>
              <a:tblPr/>
              <a:tblGrid>
                <a:gridCol w="1524000"/>
                <a:gridCol w="2667000"/>
                <a:gridCol w="1524000"/>
                <a:gridCol w="1219200"/>
              </a:tblGrid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</a:t>
                      </a: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Sv</a:t>
                      </a: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Effects / organ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Time to death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Death</a:t>
                      </a:r>
                      <a:b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1-2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Bone marrow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Months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0-10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2-10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Bone marrow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Weeks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0-90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10-15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Diarrhea, fever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 weeks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90-100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&gt;50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Neurological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1- 4 hrs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1886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ChangeArrowheads="1"/>
          </p:cNvSpPr>
          <p:nvPr/>
        </p:nvSpPr>
        <p:spPr bwMode="auto">
          <a:xfrm>
            <a:off x="1219200" y="1537253"/>
            <a:ext cx="9369287" cy="5032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9144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3716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Rate of decay of radioisotope</a:t>
            </a:r>
          </a:p>
          <a:p>
            <a:pPr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How long it takes to lose half their strength</a:t>
            </a:r>
          </a:p>
          <a:p>
            <a:pPr>
              <a:buFontTx/>
              <a:buChar char="•"/>
            </a:pPr>
            <a:endParaRPr lang="en-US" alt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Can range from very short to billions of years</a:t>
            </a:r>
          </a:p>
          <a:p>
            <a:pPr>
              <a:buFontTx/>
              <a:buChar char="•"/>
            </a:pPr>
            <a:endParaRPr lang="en-US" altLang="en-US" sz="36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Tx/>
              <a:buChar char="•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Carbon – 5730 years, which makes it valuable for dating</a:t>
            </a:r>
          </a:p>
        </p:txBody>
      </p:sp>
      <p:sp>
        <p:nvSpPr>
          <p:cNvPr id="6246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855303" y="211690"/>
            <a:ext cx="10041835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Half-life</a:t>
            </a:r>
            <a:endParaRPr lang="en-US" altLang="en-US" sz="66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141460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3"/>
          <p:cNvSpPr>
            <a:spLocks noChangeArrowheads="1"/>
          </p:cNvSpPr>
          <p:nvPr/>
        </p:nvSpPr>
        <p:spPr bwMode="auto">
          <a:xfrm>
            <a:off x="1716156" y="1351723"/>
            <a:ext cx="9124121" cy="5845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marL="4572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9144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3716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8288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286000" indent="-457200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18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Time</a:t>
            </a:r>
          </a:p>
          <a:p>
            <a:pPr lvl="1"/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Reduce </a:t>
            </a:r>
            <a:r>
              <a:rPr lang="en-US" altLang="en-US" sz="2800" b="1" dirty="0" smtClean="0">
                <a:solidFill>
                  <a:schemeClr val="accent5">
                    <a:lumMod val="75000"/>
                  </a:schemeClr>
                </a:solidFill>
              </a:rPr>
              <a:t>the time </a:t>
            </a: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spent near the source of radiation.  </a:t>
            </a:r>
          </a:p>
          <a:p>
            <a:endParaRPr lang="en-US" altLang="en-US" sz="28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Distance</a:t>
            </a:r>
          </a:p>
          <a:p>
            <a:pPr lvl="1"/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Increase the distance from the source of radiation.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endParaRPr lang="en-US" altLang="en-US" sz="24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sz="3600" b="1" dirty="0">
                <a:solidFill>
                  <a:schemeClr val="accent5">
                    <a:lumMod val="75000"/>
                  </a:schemeClr>
                </a:solidFill>
              </a:rPr>
              <a:t>Shielding</a:t>
            </a:r>
          </a:p>
          <a:p>
            <a:pPr lvl="1"/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</a:rPr>
              <a:t>Place shielding material between you and the source of radiation.</a:t>
            </a:r>
            <a:r>
              <a:rPr lang="en-US" altLang="en-US" sz="2400" b="1" dirty="0">
                <a:solidFill>
                  <a:schemeClr val="accent5">
                    <a:lumMod val="75000"/>
                  </a:schemeClr>
                </a:solidFill>
              </a:rPr>
              <a:t>  </a:t>
            </a:r>
          </a:p>
          <a:p>
            <a:endParaRPr lang="en-US" altLang="en-US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451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716157" y="447261"/>
            <a:ext cx="8229600" cy="762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5400" b="1" dirty="0" smtClean="0">
                <a:solidFill>
                  <a:srgbClr val="FF0000"/>
                </a:solidFill>
                <a:latin typeface="+mn-lt"/>
              </a:rPr>
              <a:t>Reducing Exposure</a:t>
            </a:r>
            <a:endParaRPr lang="en-US" altLang="en-US" sz="60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132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152400"/>
            <a:ext cx="6870700" cy="787400"/>
          </a:xfrm>
        </p:spPr>
        <p:txBody>
          <a:bodyPr/>
          <a:lstStyle/>
          <a:p>
            <a:pPr eaLnBrk="1" hangingPunct="1"/>
            <a:r>
              <a:rPr lang="en-US" altLang="en-US" sz="4000"/>
              <a:t> </a:t>
            </a:r>
            <a:endParaRPr lang="ar-SA" altLang="en-US" sz="40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7468" y="1537667"/>
            <a:ext cx="10449339" cy="5154681"/>
          </a:xfrm>
        </p:spPr>
        <p:txBody>
          <a:bodyPr>
            <a:noAutofit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 sz="3400" dirty="0" smtClean="0">
                <a:solidFill>
                  <a:schemeClr val="accent5">
                    <a:lumMod val="75000"/>
                  </a:schemeClr>
                </a:solidFill>
              </a:rPr>
              <a:t>In </a:t>
            </a:r>
            <a:r>
              <a:rPr lang="en-US" altLang="en-US" sz="3400" dirty="0">
                <a:solidFill>
                  <a:schemeClr val="accent5">
                    <a:lumMod val="75000"/>
                  </a:schemeClr>
                </a:solidFill>
              </a:rPr>
              <a:t>the United States, in the early twentieth century, Dr. Alice Hamilton became the first woman physician appointed to a faculty position at Harvard University, where she worked at the School of Public Health promoting safe and healthful work practices in the United States</a:t>
            </a:r>
            <a:r>
              <a:rPr lang="en-US" altLang="en-US" sz="34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altLang="en-US" sz="34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ct val="100000"/>
              </a:lnSpc>
            </a:pPr>
            <a:r>
              <a:rPr lang="en-US" altLang="en-US" sz="3400" dirty="0">
                <a:solidFill>
                  <a:schemeClr val="accent5">
                    <a:lumMod val="75000"/>
                  </a:schemeClr>
                </a:solidFill>
              </a:rPr>
              <a:t> She has been recognized as the leader of the occupational medicine movement in the United States, which came relatively late compared with that in Europe.</a:t>
            </a:r>
            <a:br>
              <a:rPr lang="en-US" altLang="en-US" sz="3400" dirty="0">
                <a:solidFill>
                  <a:schemeClr val="accent5">
                    <a:lumMod val="75000"/>
                  </a:schemeClr>
                </a:solidFill>
              </a:rPr>
            </a:br>
            <a:endParaRPr lang="en-US" altLang="en-US" sz="3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3183" y="256528"/>
            <a:ext cx="102936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</a:rPr>
              <a:t>Occupational Health, History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04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85461" y="598627"/>
            <a:ext cx="9806607" cy="71437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rgbClr val="FF0000"/>
                </a:solidFill>
                <a:latin typeface="+mn-lt"/>
              </a:rPr>
              <a:t>So, </a:t>
            </a:r>
            <a:r>
              <a:rPr lang="en-US" altLang="en-US" sz="4000" b="1" dirty="0" smtClean="0">
                <a:solidFill>
                  <a:srgbClr val="FF0000"/>
                </a:solidFill>
                <a:latin typeface="+mn-lt"/>
              </a:rPr>
              <a:t>what is </a:t>
            </a:r>
            <a:r>
              <a:rPr lang="en-US" altLang="en-US" sz="4000" b="1" dirty="0">
                <a:solidFill>
                  <a:srgbClr val="FF0000"/>
                </a:solidFill>
                <a:latin typeface="+mn-lt"/>
              </a:rPr>
              <a:t>there </a:t>
            </a:r>
            <a:r>
              <a:rPr lang="en-US" altLang="en-US" sz="4000" b="1" dirty="0" smtClean="0">
                <a:solidFill>
                  <a:srgbClr val="FF0000"/>
                </a:solidFill>
                <a:latin typeface="+mn-lt"/>
              </a:rPr>
              <a:t>problem with </a:t>
            </a:r>
            <a:r>
              <a:rPr lang="en-US" altLang="en-US" sz="4000" b="1" dirty="0">
                <a:solidFill>
                  <a:srgbClr val="FF0000"/>
                </a:solidFill>
                <a:latin typeface="+mn-lt"/>
              </a:rPr>
              <a:t>occupational health?</a:t>
            </a:r>
            <a:endParaRPr lang="ar-SA" altLang="en-US" sz="4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9868" y="1744526"/>
            <a:ext cx="9770166" cy="4974326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Unfortunately some employers assume little responsibility for the protection of workers' health and safety</a:t>
            </a: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alt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 In fact, some employers do not even know that they have the moral and often legal responsibility to protect workers.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As a result of the hazards and a lack of attention given to health and safety, work-related accidents and diseases are common in all parts of the world. </a:t>
            </a:r>
          </a:p>
        </p:txBody>
      </p:sp>
    </p:spTree>
    <p:extLst>
      <p:ext uri="{BB962C8B-B14F-4D97-AF65-F5344CB8AC3E}">
        <p14:creationId xmlns:p14="http://schemas.microsoft.com/office/powerpoint/2010/main" val="292929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20675"/>
            <a:ext cx="7556500" cy="900113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3600" b="1" dirty="0">
                <a:solidFill>
                  <a:srgbClr val="FF0000"/>
                </a:solidFill>
                <a:latin typeface="+mn-lt"/>
              </a:rPr>
              <a:t>Identifying Safety and Health Hazards</a:t>
            </a:r>
            <a:r>
              <a:rPr lang="en-US" altLang="en-US" sz="6000" b="1" dirty="0" smtClean="0">
                <a:solidFill>
                  <a:srgbClr val="FF0000"/>
                </a:solidFill>
                <a:latin typeface="+mn-lt"/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766819"/>
            <a:ext cx="9872870" cy="4899024"/>
          </a:xfrm>
        </p:spPr>
        <p:txBody>
          <a:bodyPr>
            <a:normAutofit lnSpcReduction="10000"/>
          </a:bodyPr>
          <a:lstStyle/>
          <a:p>
            <a:pPr eaLnBrk="1" hangingPunct="1">
              <a:spcBef>
                <a:spcPts val="1800"/>
              </a:spcBef>
              <a:buFontTx/>
              <a:buNone/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The terminology used in OSH varies between states, but generally speaking</a:t>
            </a: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en-US" alt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hazard</a:t>
            </a: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is something that can cause harm if not controlled</a:t>
            </a: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.</a:t>
            </a:r>
            <a:endParaRPr lang="en-US" altLang="en-US" sz="3600" dirty="0">
              <a:solidFill>
                <a:schemeClr val="accent5">
                  <a:lumMod val="75000"/>
                </a:schemeClr>
              </a:solidFill>
            </a:endParaRPr>
          </a:p>
          <a:p>
            <a:pPr eaLnBrk="1" hangingPunct="1">
              <a:spcBef>
                <a:spcPts val="1800"/>
              </a:spcBef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The outcome is the harm that results from an uncontrolled hazard. </a:t>
            </a:r>
          </a:p>
          <a:p>
            <a:pPr eaLnBrk="1" hangingPunct="1">
              <a:spcBef>
                <a:spcPts val="1800"/>
              </a:spcBef>
            </a:pP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A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risk</a:t>
            </a:r>
            <a:r>
              <a:rPr lang="en-US" altLang="en-US" sz="360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en-US" altLang="en-US" sz="3600" dirty="0">
                <a:solidFill>
                  <a:schemeClr val="accent5">
                    <a:lumMod val="75000"/>
                  </a:schemeClr>
                </a:solidFill>
              </a:rPr>
              <a:t>is a combination of the probability that a particular outcome will occur and the severity of the harm involved. </a:t>
            </a:r>
          </a:p>
          <a:p>
            <a:pPr eaLnBrk="1" hangingPunct="1">
              <a:spcBef>
                <a:spcPts val="1800"/>
              </a:spcBef>
            </a:pPr>
            <a:endParaRPr lang="en-US" altLang="en-US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2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61662" y="1582945"/>
            <a:ext cx="8908774" cy="49371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In the context of OSH, “harm” generally describes the direct or indirect degradation, temporary or permanent,    of the physical, mental, or social well-being of workers. 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For example, repetitively carrying out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hlinkClick r:id="rId2" tooltip="Manual handling"/>
              </a:rPr>
              <a:t>manual handling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of heavy objects is a </a:t>
            </a:r>
            <a:r>
              <a:rPr lang="en-US" altLang="en-US" dirty="0">
                <a:solidFill>
                  <a:srgbClr val="FF0000"/>
                </a:solidFill>
              </a:rPr>
              <a:t>hazard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. 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The outcome could be a 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  <a:hlinkClick r:id="rId3" tooltip="Musculoskeletal disorders"/>
              </a:rPr>
              <a:t>musculoskeletal disorder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(MSD) or an acute back or joint injury. </a:t>
            </a:r>
          </a:p>
          <a:p>
            <a:pPr eaLnBrk="1" hangingPunct="1">
              <a:lnSpc>
                <a:spcPct val="80000"/>
              </a:lnSpc>
              <a:spcBef>
                <a:spcPts val="1800"/>
              </a:spcBef>
            </a:pP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The </a:t>
            </a:r>
            <a:r>
              <a:rPr lang="en-US" altLang="en-US" dirty="0">
                <a:solidFill>
                  <a:srgbClr val="FF0000"/>
                </a:solidFill>
              </a:rPr>
              <a:t>risk</a:t>
            </a:r>
            <a:r>
              <a:rPr lang="en-US" altLang="en-US" dirty="0">
                <a:solidFill>
                  <a:schemeClr val="accent5">
                    <a:lumMod val="75000"/>
                  </a:schemeClr>
                </a:solidFill>
              </a:rPr>
              <a:t> can be expressed numerically (e.g. a 0.5 or 50/50 chance of the outcome occurring during a year), in relative terms (e.g. "high/medium/low"), or with a multi-dimensional classification scheme (e.g. situation-specific risks).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61662" y="265044"/>
            <a:ext cx="92930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4000" b="1" dirty="0">
                <a:solidFill>
                  <a:srgbClr val="FF0000"/>
                </a:solidFill>
                <a:ea typeface="+mj-ea"/>
                <a:cs typeface="+mj-cs"/>
              </a:rPr>
              <a:t>Identifying Safety and Health Hazards</a:t>
            </a:r>
            <a:r>
              <a:rPr lang="en-US" altLang="en-US" sz="6600" b="1" dirty="0">
                <a:solidFill>
                  <a:srgbClr val="FF0000"/>
                </a:solidFill>
                <a:ea typeface="+mj-ea"/>
                <a:cs typeface="+mj-cs"/>
              </a:rPr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410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708149" y="641350"/>
            <a:ext cx="9662216" cy="573088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latin typeface="+mn-lt"/>
              </a:rPr>
              <a:t>Common workplace hazard groups </a:t>
            </a:r>
            <a:br>
              <a:rPr lang="en-US" altLang="en-US" sz="4800" b="1" dirty="0">
                <a:solidFill>
                  <a:srgbClr val="FF0000"/>
                </a:solidFill>
                <a:latin typeface="+mn-lt"/>
              </a:rPr>
            </a:br>
            <a:endParaRPr lang="en-US" altLang="en-US" sz="4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38470" y="1214438"/>
            <a:ext cx="9375913" cy="56435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u="sng" dirty="0"/>
              <a:t>1- </a:t>
            </a:r>
            <a:r>
              <a:rPr lang="en-US" altLang="en-US" sz="3600" u="sng" dirty="0"/>
              <a:t>Mechanical hazards</a:t>
            </a:r>
            <a:r>
              <a:rPr lang="en-US" altLang="en-US" sz="3600" u="sng" dirty="0" smtClean="0"/>
              <a:t>.</a:t>
            </a:r>
            <a:endParaRPr lang="en-US" altLang="en-US" sz="3600" u="sng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200" i="1" dirty="0"/>
              <a:t>By type of agent:</a:t>
            </a:r>
            <a:r>
              <a:rPr lang="en-US" altLang="en-US" sz="3200" dirty="0"/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/>
              <a:t>      - </a:t>
            </a:r>
            <a:r>
              <a:rPr lang="en-US" altLang="en-US" sz="3200" dirty="0">
                <a:hlinkClick r:id="rId2" tooltip="Impact force"/>
              </a:rPr>
              <a:t>Impact force</a:t>
            </a:r>
            <a:r>
              <a:rPr lang="en-US" altLang="en-US" sz="32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hlinkClick r:id="rId3" tooltip="Confined space"/>
              </a:rPr>
              <a:t>Confined space</a:t>
            </a:r>
            <a:r>
              <a:rPr lang="en-US" altLang="en-US" sz="32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hlinkClick r:id="rId4" tooltip="Slip and fall"/>
              </a:rPr>
              <a:t>Slips and trips</a:t>
            </a:r>
            <a:r>
              <a:rPr lang="en-US" altLang="en-US" sz="32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hlinkClick r:id="rId5" tooltip="Falling on a pointed object"/>
              </a:rPr>
              <a:t>Falling on a pointed object</a:t>
            </a:r>
            <a:r>
              <a:rPr lang="en-US" altLang="en-US" sz="32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hlinkClick r:id="rId6" tooltip="Compressed air"/>
              </a:rPr>
              <a:t>Compressed air</a:t>
            </a:r>
            <a:r>
              <a:rPr lang="en-US" altLang="en-US" sz="3200" dirty="0"/>
              <a:t>/</a:t>
            </a:r>
            <a:r>
              <a:rPr lang="en-US" altLang="en-US" sz="3200" dirty="0">
                <a:hlinkClick r:id="rId7" tooltip="High pressure"/>
              </a:rPr>
              <a:t>high pressure</a:t>
            </a:r>
            <a:endParaRPr lang="en-US" altLang="en-US" sz="3200" dirty="0"/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hlinkClick r:id="rId8" tooltip="Entanglement"/>
              </a:rPr>
              <a:t>Entanglement</a:t>
            </a:r>
            <a:r>
              <a:rPr lang="en-US" altLang="en-US" sz="3200" dirty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200" dirty="0">
                <a:hlinkClick r:id="rId9" tooltip="Equipment"/>
              </a:rPr>
              <a:t>Equipment</a:t>
            </a:r>
            <a:r>
              <a:rPr lang="en-US" altLang="en-US" sz="3200" dirty="0"/>
              <a:t>-related injury 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US" altLang="en-US" sz="3200" i="1" dirty="0"/>
              <a:t>By type of damage:</a:t>
            </a:r>
            <a:r>
              <a:rPr lang="en-US" altLang="en-US" sz="3200" dirty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3200" dirty="0"/>
              <a:t>             - </a:t>
            </a:r>
            <a:r>
              <a:rPr lang="en-US" altLang="en-US" sz="3200" dirty="0" smtClean="0">
                <a:hlinkClick r:id="rId10" tooltip="Crushing"/>
              </a:rPr>
              <a:t>Crushing</a:t>
            </a:r>
            <a:r>
              <a:rPr lang="en-US" altLang="en-US" sz="3200" dirty="0" smtClean="0"/>
              <a:t>, </a:t>
            </a:r>
            <a:r>
              <a:rPr lang="en-US" altLang="en-US" sz="3200" dirty="0" smtClean="0">
                <a:hlinkClick r:id="rId11" tooltip="Cutting"/>
              </a:rPr>
              <a:t>Cutting</a:t>
            </a:r>
            <a:r>
              <a:rPr lang="en-US" altLang="en-US" sz="3200" dirty="0" smtClean="0"/>
              <a:t>, </a:t>
            </a:r>
            <a:r>
              <a:rPr lang="en-US" altLang="en-US" sz="3200" dirty="0" smtClean="0">
                <a:hlinkClick r:id="rId12" tooltip="Friction"/>
              </a:rPr>
              <a:t>Friction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and </a:t>
            </a:r>
            <a:r>
              <a:rPr lang="en-US" altLang="en-US" sz="3200" dirty="0" smtClean="0">
                <a:hlinkClick r:id="rId13" tooltip="Abrasion (medical)"/>
              </a:rPr>
              <a:t>abrasion</a:t>
            </a:r>
            <a:r>
              <a:rPr lang="en-US" altLang="en-US" sz="3200" dirty="0" smtClean="0"/>
              <a:t>, </a:t>
            </a:r>
            <a:r>
              <a:rPr lang="en-US" altLang="en-US" sz="3200" dirty="0" smtClean="0">
                <a:hlinkClick r:id="rId14" tooltip="Shearing (manufacturing)"/>
              </a:rPr>
              <a:t>Shearing</a:t>
            </a:r>
            <a:r>
              <a:rPr lang="en-US" altLang="en-US" sz="3200" dirty="0" smtClean="0"/>
              <a:t> , </a:t>
            </a:r>
            <a:r>
              <a:rPr lang="en-US" altLang="en-US" sz="3200" dirty="0" smtClean="0">
                <a:hlinkClick r:id="rId15" tooltip="Stabbing"/>
              </a:rPr>
              <a:t>Stabbing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and </a:t>
            </a:r>
            <a:r>
              <a:rPr lang="en-US" altLang="en-US" sz="3200" dirty="0">
                <a:hlinkClick r:id="rId16" tooltip="Wound"/>
              </a:rPr>
              <a:t>puncture</a:t>
            </a:r>
            <a:endParaRPr lang="en-US" altLang="en-US" sz="3200" dirty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1800" dirty="0"/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277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4730" y="728871"/>
            <a:ext cx="9753600" cy="6003234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altLang="en-US" sz="2400" u="sng" dirty="0"/>
              <a:t>2- </a:t>
            </a:r>
            <a:r>
              <a:rPr lang="en-US" altLang="en-US" sz="3600" u="sng" dirty="0"/>
              <a:t>physical hazards .</a:t>
            </a:r>
          </a:p>
          <a:p>
            <a:pPr eaLnBrk="1" hangingPunct="1"/>
            <a:r>
              <a:rPr lang="en-US" altLang="en-US" sz="3200" dirty="0">
                <a:hlinkClick r:id="rId2" tooltip="Noise"/>
              </a:rPr>
              <a:t>Noise</a:t>
            </a:r>
            <a:r>
              <a:rPr lang="en-US" altLang="en-US" sz="3200" dirty="0"/>
              <a:t> </a:t>
            </a:r>
          </a:p>
          <a:p>
            <a:pPr eaLnBrk="1" hangingPunct="1"/>
            <a:r>
              <a:rPr lang="en-US" altLang="en-US" sz="3200" dirty="0" smtClean="0">
                <a:hlinkClick r:id="rId3" tooltip="Oscillation"/>
              </a:rPr>
              <a:t>Vibration</a:t>
            </a:r>
            <a:r>
              <a:rPr lang="en-US" altLang="en-US" sz="3200" dirty="0" smtClean="0"/>
              <a:t> </a:t>
            </a:r>
            <a:endParaRPr lang="en-US" altLang="en-US" sz="3200" dirty="0"/>
          </a:p>
          <a:p>
            <a:pPr eaLnBrk="1" hangingPunct="1"/>
            <a:r>
              <a:rPr lang="en-US" altLang="en-US" sz="3200" dirty="0">
                <a:hlinkClick r:id="rId4" tooltip="Lighting"/>
              </a:rPr>
              <a:t> </a:t>
            </a:r>
            <a:r>
              <a:rPr lang="en-US" altLang="en-US" sz="3200" dirty="0" smtClean="0">
                <a:hlinkClick r:id="rId4" tooltip="Lighting"/>
              </a:rPr>
              <a:t>Lighting</a:t>
            </a:r>
            <a:r>
              <a:rPr lang="en-US" altLang="en-US" sz="3200" dirty="0" smtClean="0"/>
              <a:t> </a:t>
            </a:r>
            <a:endParaRPr lang="en-US" altLang="en-US" sz="3200" dirty="0"/>
          </a:p>
          <a:p>
            <a:pPr eaLnBrk="1" hangingPunct="1"/>
            <a:r>
              <a:rPr lang="en-US" altLang="en-US" sz="3200" dirty="0">
                <a:hlinkClick r:id="rId5" tooltip="Barotrauma"/>
              </a:rPr>
              <a:t> </a:t>
            </a:r>
            <a:r>
              <a:rPr lang="en-US" altLang="en-US" sz="3200" dirty="0" smtClean="0">
                <a:hlinkClick r:id="rId5" tooltip="Barotrauma"/>
              </a:rPr>
              <a:t>Barotrauma</a:t>
            </a:r>
            <a:r>
              <a:rPr lang="en-US" altLang="en-US" sz="3200" dirty="0" smtClean="0"/>
              <a:t> </a:t>
            </a:r>
            <a:r>
              <a:rPr lang="en-US" altLang="en-US" sz="3200" dirty="0"/>
              <a:t>(hypobaric/hyperbaric pressure) </a:t>
            </a:r>
          </a:p>
          <a:p>
            <a:pPr eaLnBrk="1" hangingPunct="1"/>
            <a:r>
              <a:rPr lang="en-US" altLang="en-US" sz="3200" dirty="0" smtClean="0"/>
              <a:t> </a:t>
            </a:r>
            <a:r>
              <a:rPr lang="en-US" altLang="en-US" sz="3600" b="1" dirty="0">
                <a:solidFill>
                  <a:srgbClr val="FF0000"/>
                </a:solidFill>
              </a:rPr>
              <a:t>Ionizing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radiation</a:t>
            </a:r>
            <a:endParaRPr lang="en-US" altLang="en-US" sz="3200" b="1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3200" dirty="0" smtClean="0">
                <a:hlinkClick r:id="rId6" tooltip="Electric shock"/>
              </a:rPr>
              <a:t> Electricity</a:t>
            </a:r>
            <a:r>
              <a:rPr lang="en-US" altLang="en-US" sz="3200" dirty="0" smtClean="0"/>
              <a:t> </a:t>
            </a:r>
            <a:endParaRPr lang="en-US" altLang="en-US" sz="3200" dirty="0"/>
          </a:p>
          <a:p>
            <a:pPr eaLnBrk="1" hangingPunct="1"/>
            <a:r>
              <a:rPr lang="en-US" altLang="en-US" sz="3200" dirty="0" smtClean="0">
                <a:hlinkClick r:id="rId7" tooltip="Asphyxiation"/>
              </a:rPr>
              <a:t> Asphyxiation</a:t>
            </a:r>
            <a:r>
              <a:rPr lang="en-US" altLang="en-US" sz="3200" dirty="0" smtClean="0"/>
              <a:t> </a:t>
            </a:r>
            <a:endParaRPr lang="en-US" altLang="en-US" sz="3200" dirty="0"/>
          </a:p>
          <a:p>
            <a:pPr eaLnBrk="1" hangingPunct="1"/>
            <a:r>
              <a:rPr lang="en-US" altLang="en-US" sz="3200" dirty="0" smtClean="0"/>
              <a:t>Cold </a:t>
            </a:r>
            <a:r>
              <a:rPr lang="en-US" altLang="en-US" sz="3200" dirty="0"/>
              <a:t>stress (</a:t>
            </a:r>
            <a:r>
              <a:rPr lang="en-US" altLang="en-US" sz="3200" dirty="0">
                <a:hlinkClick r:id="rId8" tooltip="Hypothermia"/>
              </a:rPr>
              <a:t>hypothermia</a:t>
            </a:r>
            <a:r>
              <a:rPr lang="en-US" altLang="en-US" sz="3200" dirty="0"/>
              <a:t>) </a:t>
            </a:r>
          </a:p>
          <a:p>
            <a:pPr eaLnBrk="1" hangingPunct="1"/>
            <a:r>
              <a:rPr lang="en-US" altLang="en-US" sz="3200" dirty="0" smtClean="0"/>
              <a:t>Heat </a:t>
            </a:r>
            <a:r>
              <a:rPr lang="en-US" altLang="en-US" sz="3200" dirty="0"/>
              <a:t>stress (</a:t>
            </a:r>
            <a:r>
              <a:rPr lang="en-US" altLang="en-US" sz="3200" dirty="0">
                <a:hlinkClick r:id="rId9" tooltip="Hyperthermia"/>
              </a:rPr>
              <a:t>hyperthermia</a:t>
            </a:r>
            <a:r>
              <a:rPr lang="en-US" altLang="en-US" sz="3200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57440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TM02900771[[fn=Slice]]</Template>
  <TotalTime>3032</TotalTime>
  <Words>1918</Words>
  <Application>Microsoft Office PowerPoint</Application>
  <PresentationFormat>Widescreen</PresentationFormat>
  <Paragraphs>386</Paragraphs>
  <Slides>37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Calibri</vt:lpstr>
      <vt:lpstr>Calibri Light</vt:lpstr>
      <vt:lpstr>Helvetica</vt:lpstr>
      <vt:lpstr>Times New Roman</vt:lpstr>
      <vt:lpstr>Wingdings</vt:lpstr>
      <vt:lpstr>Wingdings 2</vt:lpstr>
      <vt:lpstr>HDOfficeLightV0</vt:lpstr>
      <vt:lpstr>Office Theme</vt:lpstr>
      <vt:lpstr>Radiation in Occupational Health</vt:lpstr>
      <vt:lpstr>Why is occupational health and safety important? </vt:lpstr>
      <vt:lpstr> </vt:lpstr>
      <vt:lpstr> </vt:lpstr>
      <vt:lpstr>So, what is there problem with occupational health?</vt:lpstr>
      <vt:lpstr>Identifying Safety and Health Hazards </vt:lpstr>
      <vt:lpstr>PowerPoint Presentation</vt:lpstr>
      <vt:lpstr>Common workplace hazard groups  </vt:lpstr>
      <vt:lpstr>PowerPoint Presentation</vt:lpstr>
      <vt:lpstr>PowerPoint Presentation</vt:lpstr>
      <vt:lpstr>PowerPoint Presentation</vt:lpstr>
      <vt:lpstr>PowerPoint Presentation</vt:lpstr>
      <vt:lpstr>Radiation…. Historical Background</vt:lpstr>
      <vt:lpstr>Radium Girls</vt:lpstr>
      <vt:lpstr>Case Study: Radium</vt:lpstr>
      <vt:lpstr>Life &amp; Radiation</vt:lpstr>
      <vt:lpstr>Electromagnetic Spectrum</vt:lpstr>
      <vt:lpstr>Radiation</vt:lpstr>
      <vt:lpstr>Nonionizing Radiation</vt:lpstr>
      <vt:lpstr>Ultraviolet - Sources</vt:lpstr>
      <vt:lpstr>Ultraviolet - Effects</vt:lpstr>
      <vt:lpstr>Visible Light</vt:lpstr>
      <vt:lpstr>Infrared Radiation</vt:lpstr>
      <vt:lpstr>Microwaves &amp; Radio Waves</vt:lpstr>
      <vt:lpstr>Electrical Power</vt:lpstr>
      <vt:lpstr>Ionizing Radiation</vt:lpstr>
      <vt:lpstr>Ionizing Radiation</vt:lpstr>
      <vt:lpstr>Radioactive Material</vt:lpstr>
      <vt:lpstr>Gamma-rays</vt:lpstr>
      <vt:lpstr>X-rays</vt:lpstr>
      <vt:lpstr>Ionizing Radiation Health Effects</vt:lpstr>
      <vt:lpstr>Radiation Units</vt:lpstr>
      <vt:lpstr>Regulations … Standards</vt:lpstr>
      <vt:lpstr>Dose Response Tissue</vt:lpstr>
      <vt:lpstr>Dose Response Issues</vt:lpstr>
      <vt:lpstr>Half-life</vt:lpstr>
      <vt:lpstr>Reducing Exposure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Radiation</dc:title>
  <dc:creator>sireen</dc:creator>
  <cp:lastModifiedBy>sireen</cp:lastModifiedBy>
  <cp:revision>32</cp:revision>
  <dcterms:created xsi:type="dcterms:W3CDTF">2016-02-21T18:36:12Z</dcterms:created>
  <dcterms:modified xsi:type="dcterms:W3CDTF">2016-02-23T21:08:20Z</dcterms:modified>
</cp:coreProperties>
</file>