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1"/>
  </p:notesMasterIdLst>
  <p:sldIdLst>
    <p:sldId id="256" r:id="rId2"/>
    <p:sldId id="257" r:id="rId3"/>
    <p:sldId id="258" r:id="rId4"/>
    <p:sldId id="259" r:id="rId5"/>
    <p:sldId id="262" r:id="rId6"/>
    <p:sldId id="263" r:id="rId7"/>
    <p:sldId id="264" r:id="rId8"/>
    <p:sldId id="274" r:id="rId9"/>
    <p:sldId id="265" r:id="rId10"/>
    <p:sldId id="266" r:id="rId11"/>
    <p:sldId id="267" r:id="rId12"/>
    <p:sldId id="273" r:id="rId13"/>
    <p:sldId id="268" r:id="rId14"/>
    <p:sldId id="269" r:id="rId15"/>
    <p:sldId id="270" r:id="rId16"/>
    <p:sldId id="271" r:id="rId17"/>
    <p:sldId id="272" r:id="rId18"/>
    <p:sldId id="276"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A714"/>
    <a:srgbClr val="0BD71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588" autoAdjust="0"/>
    <p:restoredTop sz="94624" autoAdjust="0"/>
  </p:normalViewPr>
  <p:slideViewPr>
    <p:cSldViewPr>
      <p:cViewPr varScale="1">
        <p:scale>
          <a:sx n="69" d="100"/>
          <a:sy n="69" d="100"/>
        </p:scale>
        <p:origin x="-1182" y="-102"/>
      </p:cViewPr>
      <p:guideLst>
        <p:guide orient="horz" pos="2160"/>
        <p:guide pos="2880"/>
      </p:guideLst>
    </p:cSldViewPr>
  </p:slideViewPr>
  <p:outlineViewPr>
    <p:cViewPr>
      <p:scale>
        <a:sx n="33" d="100"/>
        <a:sy n="33" d="100"/>
      </p:scale>
      <p:origin x="18" y="57858"/>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C86290-4AA4-45C9-921D-AB2F769B3F73}" type="datetimeFigureOut">
              <a:rPr lang="en-US" smtClean="0"/>
              <a:t>2/12/2016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CA6CF9-B340-4F42-9FE0-47DC0E3267C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CA6CF9-B340-4F42-9FE0-47DC0E3267C7}" type="slidenum">
              <a:rPr lang="en-US" smtClean="0"/>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CA6CF9-B340-4F42-9FE0-47DC0E3267C7}" type="slidenum">
              <a:rPr lang="en-US" smtClean="0"/>
              <a:t>15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CA6CF9-B340-4F42-9FE0-47DC0E3267C7}" type="slidenum">
              <a:rPr lang="en-US" smtClean="0"/>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96E3BB46-0760-4655-A424-85E3E8AF7AC8}" type="datetimeFigureOut">
              <a:rPr lang="en-US" smtClean="0"/>
              <a:t>2/11/2016</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0FB9953-691E-4582-996F-BFDF0C130B4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E3BB46-0760-4655-A424-85E3E8AF7AC8}" type="datetimeFigureOut">
              <a:rPr lang="en-US" smtClean="0"/>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B9953-691E-4582-996F-BFDF0C130B4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E3BB46-0760-4655-A424-85E3E8AF7AC8}" type="datetimeFigureOut">
              <a:rPr lang="en-US" smtClean="0"/>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B9953-691E-4582-996F-BFDF0C130B4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E3BB46-0760-4655-A424-85E3E8AF7AC8}" type="datetimeFigureOut">
              <a:rPr lang="en-US" smtClean="0"/>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B9953-691E-4582-996F-BFDF0C130B4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6E3BB46-0760-4655-A424-85E3E8AF7AC8}" type="datetimeFigureOut">
              <a:rPr lang="en-US" smtClean="0"/>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B9953-691E-4582-996F-BFDF0C130B4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6E3BB46-0760-4655-A424-85E3E8AF7AC8}" type="datetimeFigureOut">
              <a:rPr lang="en-US" smtClean="0"/>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B9953-691E-4582-996F-BFDF0C130B4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96E3BB46-0760-4655-A424-85E3E8AF7AC8}" type="datetimeFigureOut">
              <a:rPr lang="en-US" smtClean="0"/>
              <a:t>2/11/2016</a:t>
            </a:fld>
            <a:endParaRPr lang="en-US"/>
          </a:p>
        </p:txBody>
      </p:sp>
      <p:sp>
        <p:nvSpPr>
          <p:cNvPr id="27" name="Slide Number Placeholder 26"/>
          <p:cNvSpPr>
            <a:spLocks noGrp="1"/>
          </p:cNvSpPr>
          <p:nvPr>
            <p:ph type="sldNum" sz="quarter" idx="11"/>
          </p:nvPr>
        </p:nvSpPr>
        <p:spPr/>
        <p:txBody>
          <a:bodyPr rtlCol="0"/>
          <a:lstStyle/>
          <a:p>
            <a:fld id="{D0FB9953-691E-4582-996F-BFDF0C130B4B}"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96E3BB46-0760-4655-A424-85E3E8AF7AC8}" type="datetimeFigureOut">
              <a:rPr lang="en-US" smtClean="0"/>
              <a:t>2/11/2016</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D0FB9953-691E-4582-996F-BFDF0C130B4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E3BB46-0760-4655-A424-85E3E8AF7AC8}" type="datetimeFigureOut">
              <a:rPr lang="en-US" smtClean="0"/>
              <a:t>2/11/2016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FB9953-691E-4582-996F-BFDF0C130B4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6E3BB46-0760-4655-A424-85E3E8AF7AC8}" type="datetimeFigureOut">
              <a:rPr lang="en-US" smtClean="0"/>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B9953-691E-4582-996F-BFDF0C130B4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6E3BB46-0760-4655-A424-85E3E8AF7AC8}" type="datetimeFigureOut">
              <a:rPr lang="en-US" smtClean="0"/>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B9953-691E-4582-996F-BFDF0C130B4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6E3BB46-0760-4655-A424-85E3E8AF7AC8}" type="datetimeFigureOut">
              <a:rPr lang="en-US" smtClean="0"/>
              <a:t>2/11/2016</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0FB9953-691E-4582-996F-BFDF0C130B4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295400"/>
            <a:ext cx="7315200" cy="1470025"/>
          </a:xfrm>
        </p:spPr>
        <p:txBody>
          <a:bodyPr>
            <a:noAutofit/>
          </a:bodyPr>
          <a:lstStyle/>
          <a:p>
            <a:pPr algn="l"/>
            <a:r>
              <a:rPr lang="en-US" sz="6000" b="1" dirty="0" smtClean="0"/>
              <a:t>Writing Scientific Research Paper</a:t>
            </a:r>
            <a:endParaRPr lang="en-US" sz="6000" b="1" dirty="0"/>
          </a:p>
        </p:txBody>
      </p:sp>
      <p:sp>
        <p:nvSpPr>
          <p:cNvPr id="3" name="Subtitle 2"/>
          <p:cNvSpPr>
            <a:spLocks noGrp="1"/>
          </p:cNvSpPr>
          <p:nvPr>
            <p:ph type="subTitle" idx="1"/>
          </p:nvPr>
        </p:nvSpPr>
        <p:spPr>
          <a:xfrm>
            <a:off x="1143000" y="4343400"/>
            <a:ext cx="7543800" cy="2514600"/>
          </a:xfrm>
        </p:spPr>
        <p:txBody>
          <a:bodyPr>
            <a:noAutofit/>
          </a:bodyPr>
          <a:lstStyle/>
          <a:p>
            <a:pPr algn="l"/>
            <a:r>
              <a:rPr lang="en-US" sz="3200" b="1" dirty="0">
                <a:solidFill>
                  <a:srgbClr val="C00000"/>
                </a:solidFill>
                <a:latin typeface="Calibri" pitchFamily="34" charset="0"/>
                <a:cs typeface="Calibri" pitchFamily="34" charset="0"/>
              </a:rPr>
              <a:t>Dr. </a:t>
            </a:r>
            <a:r>
              <a:rPr lang="en-US" sz="3200" b="1" dirty="0" err="1">
                <a:solidFill>
                  <a:srgbClr val="C00000"/>
                </a:solidFill>
                <a:latin typeface="Calibri" pitchFamily="34" charset="0"/>
                <a:cs typeface="Calibri" pitchFamily="34" charset="0"/>
              </a:rPr>
              <a:t>Sireen</a:t>
            </a:r>
            <a:r>
              <a:rPr lang="en-US" sz="3200" b="1" dirty="0">
                <a:solidFill>
                  <a:srgbClr val="C00000"/>
                </a:solidFill>
                <a:latin typeface="Calibri" pitchFamily="34" charset="0"/>
                <a:cs typeface="Calibri" pitchFamily="34" charset="0"/>
              </a:rPr>
              <a:t> </a:t>
            </a:r>
            <a:r>
              <a:rPr lang="en-US" sz="3200" b="1" dirty="0" err="1">
                <a:solidFill>
                  <a:srgbClr val="C00000"/>
                </a:solidFill>
                <a:latin typeface="Calibri" pitchFamily="34" charset="0"/>
                <a:cs typeface="Calibri" pitchFamily="34" charset="0"/>
              </a:rPr>
              <a:t>Alkhaldi</a:t>
            </a:r>
            <a:endParaRPr lang="en-US" sz="3200" b="1" dirty="0">
              <a:solidFill>
                <a:srgbClr val="C00000"/>
              </a:solidFill>
              <a:latin typeface="Calibri" pitchFamily="34" charset="0"/>
              <a:cs typeface="Calibri" pitchFamily="34" charset="0"/>
            </a:endParaRPr>
          </a:p>
          <a:p>
            <a:pPr algn="l"/>
            <a:r>
              <a:rPr lang="en-US" sz="3200" b="1" dirty="0">
                <a:solidFill>
                  <a:srgbClr val="C00000"/>
                </a:solidFill>
                <a:latin typeface="Calibri" pitchFamily="34" charset="0"/>
                <a:cs typeface="Calibri" pitchFamily="34" charset="0"/>
              </a:rPr>
              <a:t>Biostatistics and Epidemiology 2015/ 2016</a:t>
            </a:r>
          </a:p>
          <a:p>
            <a:pPr algn="l"/>
            <a:r>
              <a:rPr lang="en-US" sz="3200" b="1" dirty="0">
                <a:solidFill>
                  <a:srgbClr val="C00000"/>
                </a:solidFill>
                <a:latin typeface="Calibri" pitchFamily="34" charset="0"/>
                <a:cs typeface="Calibri" pitchFamily="34" charset="0"/>
              </a:rPr>
              <a:t>School of Medicine/ The University of Jordan</a:t>
            </a:r>
            <a:endParaRPr lang="en-US" sz="3200" b="1" dirty="0">
              <a:solidFill>
                <a:srgbClr val="C00000"/>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066800"/>
          </a:xfrm>
        </p:spPr>
        <p:txBody>
          <a:bodyPr>
            <a:normAutofit/>
          </a:bodyPr>
          <a:lstStyle/>
          <a:p>
            <a:r>
              <a:rPr lang="en-US" sz="4800" b="1" dirty="0" smtClean="0">
                <a:solidFill>
                  <a:srgbClr val="C00000"/>
                </a:solidFill>
              </a:rPr>
              <a:t>Methods</a:t>
            </a:r>
            <a:endParaRPr lang="en-US" sz="4800" b="1" dirty="0">
              <a:solidFill>
                <a:srgbClr val="C00000"/>
              </a:solidFill>
            </a:endParaRPr>
          </a:p>
        </p:txBody>
      </p:sp>
      <p:sp>
        <p:nvSpPr>
          <p:cNvPr id="3" name="Content Placeholder 2"/>
          <p:cNvSpPr>
            <a:spLocks noGrp="1"/>
          </p:cNvSpPr>
          <p:nvPr>
            <p:ph idx="1"/>
          </p:nvPr>
        </p:nvSpPr>
        <p:spPr>
          <a:xfrm>
            <a:off x="304800" y="1524000"/>
            <a:ext cx="8382000" cy="5334000"/>
          </a:xfrm>
        </p:spPr>
        <p:txBody>
          <a:bodyPr>
            <a:normAutofit fontScale="92500" lnSpcReduction="20000"/>
          </a:bodyPr>
          <a:lstStyle/>
          <a:p>
            <a:pPr lvl="0">
              <a:buClr>
                <a:srgbClr val="C00000"/>
              </a:buClr>
            </a:pPr>
            <a:r>
              <a:rPr lang="en-US" sz="3200" dirty="0" smtClean="0">
                <a:solidFill>
                  <a:srgbClr val="0070C0"/>
                </a:solidFill>
                <a:latin typeface="Calibri" pitchFamily="34" charset="0"/>
                <a:cs typeface="Calibri" pitchFamily="34" charset="0"/>
              </a:rPr>
              <a:t>Study variables (independent variables and dependent variable(s))</a:t>
            </a:r>
          </a:p>
          <a:p>
            <a:pPr lvl="0">
              <a:buClr>
                <a:srgbClr val="C00000"/>
              </a:buClr>
            </a:pPr>
            <a:r>
              <a:rPr lang="en-US" sz="3200" dirty="0" smtClean="0">
                <a:solidFill>
                  <a:srgbClr val="0070C0"/>
                </a:solidFill>
                <a:latin typeface="Calibri" pitchFamily="34" charset="0"/>
                <a:cs typeface="Calibri" pitchFamily="34" charset="0"/>
              </a:rPr>
              <a:t>Data collection instrument (e.g. questionnaire, </a:t>
            </a:r>
            <a:r>
              <a:rPr lang="en-US" sz="3200" dirty="0" smtClean="0">
                <a:solidFill>
                  <a:srgbClr val="0070C0"/>
                </a:solidFill>
                <a:latin typeface="Calibri" pitchFamily="34" charset="0"/>
                <a:cs typeface="Calibri" pitchFamily="34" charset="0"/>
              </a:rPr>
              <a:t>interview, preexisting records).... </a:t>
            </a:r>
            <a:r>
              <a:rPr lang="en-US" sz="3200" b="1" dirty="0" smtClean="0">
                <a:solidFill>
                  <a:srgbClr val="0070C0"/>
                </a:solidFill>
                <a:latin typeface="Calibri" pitchFamily="34" charset="0"/>
                <a:cs typeface="Calibri" pitchFamily="34" charset="0"/>
              </a:rPr>
              <a:t>(submitted with the Methods section)</a:t>
            </a:r>
            <a:r>
              <a:rPr lang="en-US" sz="3200" dirty="0" smtClean="0">
                <a:solidFill>
                  <a:srgbClr val="0070C0"/>
                </a:solidFill>
                <a:latin typeface="Calibri" pitchFamily="34" charset="0"/>
                <a:cs typeface="Calibri" pitchFamily="34" charset="0"/>
              </a:rPr>
              <a:t> </a:t>
            </a:r>
          </a:p>
          <a:p>
            <a:pPr lvl="0">
              <a:buClr>
                <a:srgbClr val="C00000"/>
              </a:buClr>
            </a:pPr>
            <a:r>
              <a:rPr lang="en-US" sz="3200" dirty="0" smtClean="0">
                <a:solidFill>
                  <a:srgbClr val="0070C0"/>
                </a:solidFill>
                <a:latin typeface="Calibri" pitchFamily="34" charset="0"/>
                <a:cs typeface="Calibri" pitchFamily="34" charset="0"/>
              </a:rPr>
              <a:t>Data collection procedure (self administered or interviewer administered questionnaire, when, how) describe in detail  </a:t>
            </a:r>
          </a:p>
          <a:p>
            <a:pPr lvl="0">
              <a:buClr>
                <a:srgbClr val="C00000"/>
              </a:buClr>
            </a:pPr>
            <a:r>
              <a:rPr lang="en-US" sz="3200" dirty="0" smtClean="0">
                <a:solidFill>
                  <a:srgbClr val="0070C0"/>
                </a:solidFill>
                <a:latin typeface="Calibri" pitchFamily="34" charset="0"/>
                <a:cs typeface="Calibri" pitchFamily="34" charset="0"/>
              </a:rPr>
              <a:t>Data analysis plan </a:t>
            </a:r>
            <a:r>
              <a:rPr lang="en-US" sz="3200" dirty="0" smtClean="0">
                <a:solidFill>
                  <a:srgbClr val="0070C0"/>
                </a:solidFill>
                <a:latin typeface="Calibri" pitchFamily="34" charset="0"/>
                <a:cs typeface="Calibri" pitchFamily="34" charset="0"/>
              </a:rPr>
              <a:t>(what </a:t>
            </a:r>
            <a:r>
              <a:rPr lang="en-US" sz="3200" dirty="0" smtClean="0">
                <a:solidFill>
                  <a:srgbClr val="0070C0"/>
                </a:solidFill>
                <a:latin typeface="Calibri" pitchFamily="34" charset="0"/>
                <a:cs typeface="Calibri" pitchFamily="34" charset="0"/>
              </a:rPr>
              <a:t>statistical tests will be </a:t>
            </a:r>
            <a:r>
              <a:rPr lang="en-US" sz="3200" dirty="0" smtClean="0">
                <a:solidFill>
                  <a:srgbClr val="0070C0"/>
                </a:solidFill>
                <a:latin typeface="Calibri" pitchFamily="34" charset="0"/>
                <a:cs typeface="Calibri" pitchFamily="34" charset="0"/>
              </a:rPr>
              <a:t>used</a:t>
            </a:r>
            <a:r>
              <a:rPr lang="en-US" sz="3200" dirty="0" smtClean="0">
                <a:solidFill>
                  <a:srgbClr val="0070C0"/>
                </a:solidFill>
                <a:latin typeface="Calibri" pitchFamily="34" charset="0"/>
                <a:cs typeface="Calibri" pitchFamily="34" charset="0"/>
              </a:rPr>
              <a:t> </a:t>
            </a:r>
            <a:r>
              <a:rPr lang="en-US" sz="3200" dirty="0" smtClean="0">
                <a:solidFill>
                  <a:srgbClr val="0070C0"/>
                </a:solidFill>
                <a:latin typeface="Calibri" pitchFamily="34" charset="0"/>
                <a:cs typeface="Calibri" pitchFamily="34" charset="0"/>
              </a:rPr>
              <a:t>and how </a:t>
            </a:r>
            <a:r>
              <a:rPr lang="en-US" sz="3200" dirty="0" smtClean="0">
                <a:solidFill>
                  <a:srgbClr val="0070C0"/>
                </a:solidFill>
                <a:latin typeface="Calibri" pitchFamily="34" charset="0"/>
                <a:cs typeface="Calibri" pitchFamily="34" charset="0"/>
              </a:rPr>
              <a:t>data will be presented in results section </a:t>
            </a:r>
            <a:r>
              <a:rPr lang="en-US" dirty="0" smtClean="0">
                <a:solidFill>
                  <a:srgbClr val="0070C0"/>
                </a:solidFill>
                <a:latin typeface="Calibri" pitchFamily="34" charset="0"/>
                <a:cs typeface="Calibri" pitchFamily="34" charset="0"/>
              </a:rPr>
              <a:t>)</a:t>
            </a:r>
          </a:p>
          <a:p>
            <a:pPr lvl="0">
              <a:buClr>
                <a:srgbClr val="C00000"/>
              </a:buClr>
            </a:pPr>
            <a:r>
              <a:rPr lang="en-US" sz="3200" dirty="0" smtClean="0">
                <a:solidFill>
                  <a:srgbClr val="0070C0"/>
                </a:solidFill>
                <a:latin typeface="Calibri" pitchFamily="34" charset="0"/>
                <a:cs typeface="Calibri" pitchFamily="34" charset="0"/>
              </a:rPr>
              <a:t>Use Passive Voice (past tense, third person). E.g. the questionnaires were filled </a:t>
            </a:r>
            <a:r>
              <a:rPr lang="en-US" sz="3500" dirty="0" smtClean="0">
                <a:solidFill>
                  <a:srgbClr val="0070C0"/>
                </a:solidFill>
                <a:latin typeface="Calibri" pitchFamily="34" charset="0"/>
                <a:cs typeface="Calibri" pitchFamily="34" charset="0"/>
              </a:rPr>
              <a:t>…  </a:t>
            </a:r>
            <a:r>
              <a:rPr lang="en-US" dirty="0" smtClean="0">
                <a:solidFill>
                  <a:srgbClr val="0070C0"/>
                </a:solidFill>
                <a:latin typeface="Calibri" pitchFamily="34" charset="0"/>
                <a:cs typeface="Calibri" pitchFamily="34" charset="0"/>
              </a:rPr>
              <a:t>.</a:t>
            </a:r>
            <a:endParaRPr lang="en-US" dirty="0" smtClean="0">
              <a:solidFill>
                <a:srgbClr val="0070C0"/>
              </a:solidFill>
              <a:latin typeface="Calibri" pitchFamily="34" charset="0"/>
              <a:cs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1066800"/>
          </a:xfrm>
        </p:spPr>
        <p:txBody>
          <a:bodyPr>
            <a:normAutofit/>
          </a:bodyPr>
          <a:lstStyle/>
          <a:p>
            <a:r>
              <a:rPr lang="en-US" sz="4800" b="1" dirty="0" smtClean="0">
                <a:solidFill>
                  <a:srgbClr val="C00000"/>
                </a:solidFill>
              </a:rPr>
              <a:t>Results</a:t>
            </a:r>
            <a:endParaRPr lang="en-US" sz="4800" b="1" dirty="0">
              <a:solidFill>
                <a:srgbClr val="C00000"/>
              </a:solidFill>
            </a:endParaRPr>
          </a:p>
        </p:txBody>
      </p:sp>
      <p:sp>
        <p:nvSpPr>
          <p:cNvPr id="3" name="Content Placeholder 2"/>
          <p:cNvSpPr>
            <a:spLocks noGrp="1"/>
          </p:cNvSpPr>
          <p:nvPr>
            <p:ph idx="1"/>
          </p:nvPr>
        </p:nvSpPr>
        <p:spPr>
          <a:xfrm>
            <a:off x="381000" y="1600200"/>
            <a:ext cx="8458200" cy="5257800"/>
          </a:xfrm>
        </p:spPr>
        <p:txBody>
          <a:bodyPr>
            <a:normAutofit lnSpcReduction="10000"/>
          </a:bodyPr>
          <a:lstStyle/>
          <a:p>
            <a:pPr lvl="0">
              <a:buClr>
                <a:srgbClr val="C00000"/>
              </a:buClr>
              <a:buNone/>
            </a:pPr>
            <a:r>
              <a:rPr lang="en-US" sz="3200" dirty="0" smtClean="0">
                <a:solidFill>
                  <a:srgbClr val="0070C0"/>
                </a:solidFill>
                <a:latin typeface="Calibri" pitchFamily="34" charset="0"/>
                <a:cs typeface="Calibri" pitchFamily="34" charset="0"/>
              </a:rPr>
              <a:t>The purpose of the results section is to objectively present the key results </a:t>
            </a:r>
            <a:r>
              <a:rPr lang="en-US" sz="3200" dirty="0" smtClean="0">
                <a:solidFill>
                  <a:srgbClr val="0070C0"/>
                </a:solidFill>
                <a:latin typeface="Calibri" pitchFamily="34" charset="0"/>
                <a:cs typeface="Calibri" pitchFamily="34" charset="0"/>
              </a:rPr>
              <a:t>(findings) without </a:t>
            </a:r>
            <a:r>
              <a:rPr lang="en-US" sz="3200" dirty="0" smtClean="0">
                <a:solidFill>
                  <a:srgbClr val="0070C0"/>
                </a:solidFill>
                <a:latin typeface="Calibri" pitchFamily="34" charset="0"/>
                <a:cs typeface="Calibri" pitchFamily="34" charset="0"/>
              </a:rPr>
              <a:t>interpreting their meaning, in an orderly and logical sequence using both illustrative materials (tables and figures) and text. Save all your interpretation for the discussion.</a:t>
            </a:r>
          </a:p>
          <a:p>
            <a:pPr lvl="0">
              <a:buClr>
                <a:srgbClr val="C00000"/>
              </a:buClr>
            </a:pPr>
            <a:r>
              <a:rPr lang="en-US" sz="3200" dirty="0" smtClean="0">
                <a:solidFill>
                  <a:srgbClr val="0070C0"/>
                </a:solidFill>
                <a:latin typeface="Calibri" pitchFamily="34" charset="0"/>
                <a:cs typeface="Calibri" pitchFamily="34" charset="0"/>
              </a:rPr>
              <a:t>Should include results relevant to the research question(s) presented in the introduction. </a:t>
            </a:r>
          </a:p>
          <a:p>
            <a:pPr lvl="0">
              <a:buClr>
                <a:srgbClr val="C00000"/>
              </a:buClr>
            </a:pPr>
            <a:r>
              <a:rPr lang="en-US" sz="3200" dirty="0" smtClean="0">
                <a:solidFill>
                  <a:srgbClr val="0070C0"/>
                </a:solidFill>
                <a:latin typeface="Calibri" pitchFamily="34" charset="0"/>
                <a:cs typeface="Calibri" pitchFamily="34" charset="0"/>
              </a:rPr>
              <a:t>Determine whether data should be presented in tables, figures or graphs. Chose the best way.</a:t>
            </a:r>
          </a:p>
          <a:p>
            <a:endParaRPr lang="en-US" sz="3200" dirty="0">
              <a:latin typeface="Calibri" pitchFamily="34" charset="0"/>
              <a:cs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066800"/>
          </a:xfrm>
        </p:spPr>
        <p:txBody>
          <a:bodyPr/>
          <a:lstStyle/>
          <a:p>
            <a:r>
              <a:rPr lang="en-US" b="1" dirty="0" smtClean="0">
                <a:solidFill>
                  <a:srgbClr val="C00000"/>
                </a:solidFill>
              </a:rPr>
              <a:t>Results</a:t>
            </a:r>
            <a:endParaRPr lang="en-US" dirty="0"/>
          </a:p>
        </p:txBody>
      </p:sp>
      <p:sp>
        <p:nvSpPr>
          <p:cNvPr id="3" name="Content Placeholder 2"/>
          <p:cNvSpPr>
            <a:spLocks noGrp="1"/>
          </p:cNvSpPr>
          <p:nvPr>
            <p:ph idx="1"/>
          </p:nvPr>
        </p:nvSpPr>
        <p:spPr>
          <a:xfrm>
            <a:off x="228600" y="1600200"/>
            <a:ext cx="8686800" cy="5257800"/>
          </a:xfrm>
        </p:spPr>
        <p:txBody>
          <a:bodyPr>
            <a:noAutofit/>
          </a:bodyPr>
          <a:lstStyle/>
          <a:p>
            <a:pPr>
              <a:buClr>
                <a:srgbClr val="C00000"/>
              </a:buClr>
            </a:pPr>
            <a:r>
              <a:rPr lang="en-US" sz="3000" dirty="0" smtClean="0">
                <a:solidFill>
                  <a:srgbClr val="0070C0"/>
                </a:solidFill>
                <a:latin typeface="Calibri" pitchFamily="34" charset="0"/>
                <a:cs typeface="Calibri" pitchFamily="34" charset="0"/>
              </a:rPr>
              <a:t>The body of the results section is a text-based presentation of the key findings which includes references to each of the tables and figures (e.g. Table 1 shows...., ....(see table 2)...... </a:t>
            </a:r>
            <a:endParaRPr lang="en-US" sz="3000" dirty="0" smtClean="0">
              <a:solidFill>
                <a:srgbClr val="0070C0"/>
              </a:solidFill>
              <a:latin typeface="Calibri" pitchFamily="34" charset="0"/>
              <a:cs typeface="Calibri" pitchFamily="34" charset="0"/>
            </a:endParaRPr>
          </a:p>
          <a:p>
            <a:pPr lvl="0">
              <a:buClr>
                <a:srgbClr val="C00000"/>
              </a:buClr>
            </a:pPr>
            <a:r>
              <a:rPr lang="en-US" sz="3000" dirty="0" smtClean="0">
                <a:solidFill>
                  <a:srgbClr val="0070C0"/>
                </a:solidFill>
                <a:latin typeface="Calibri" pitchFamily="34" charset="0"/>
                <a:cs typeface="Calibri" pitchFamily="34" charset="0"/>
              </a:rPr>
              <a:t>Summarize </a:t>
            </a:r>
            <a:r>
              <a:rPr lang="en-US" sz="3000" dirty="0" smtClean="0">
                <a:solidFill>
                  <a:srgbClr val="0070C0"/>
                </a:solidFill>
                <a:latin typeface="Calibri" pitchFamily="34" charset="0"/>
                <a:cs typeface="Calibri" pitchFamily="34" charset="0"/>
              </a:rPr>
              <a:t>your findings in text that should complement tables and figures, but not repeat all the information in them. The text is organized according to the sequence of tables and figures</a:t>
            </a:r>
            <a:r>
              <a:rPr lang="en-US" sz="3000" dirty="0" smtClean="0">
                <a:solidFill>
                  <a:srgbClr val="0070C0"/>
                </a:solidFill>
                <a:latin typeface="Calibri" pitchFamily="34" charset="0"/>
                <a:cs typeface="Calibri" pitchFamily="34" charset="0"/>
              </a:rPr>
              <a:t>.</a:t>
            </a:r>
          </a:p>
          <a:p>
            <a:pPr>
              <a:buClr>
                <a:srgbClr val="C00000"/>
              </a:buClr>
            </a:pPr>
            <a:r>
              <a:rPr lang="en-US" sz="3000" dirty="0" smtClean="0">
                <a:solidFill>
                  <a:srgbClr val="0070C0"/>
                </a:solidFill>
                <a:latin typeface="Calibri" pitchFamily="34" charset="0"/>
                <a:cs typeface="Calibri" pitchFamily="34" charset="0"/>
              </a:rPr>
              <a:t>Provide a clear description of the magnitude of the response or difference (use percentage of </a:t>
            </a:r>
            <a:r>
              <a:rPr lang="en-US" sz="3000" dirty="0" smtClean="0">
                <a:solidFill>
                  <a:srgbClr val="0070C0"/>
                </a:solidFill>
                <a:latin typeface="Calibri" pitchFamily="34" charset="0"/>
                <a:cs typeface="Calibri" pitchFamily="34" charset="0"/>
              </a:rPr>
              <a:t>change) </a:t>
            </a:r>
            <a:r>
              <a:rPr lang="en-US" sz="3000" dirty="0" smtClean="0">
                <a:solidFill>
                  <a:srgbClr val="0070C0"/>
                </a:solidFill>
                <a:latin typeface="Calibri" pitchFamily="34" charset="0"/>
                <a:cs typeface="Calibri" pitchFamily="34" charset="0"/>
              </a:rPr>
              <a:t>rather than exact </a:t>
            </a:r>
            <a:r>
              <a:rPr lang="en-US" sz="3000" dirty="0" smtClean="0">
                <a:solidFill>
                  <a:srgbClr val="0070C0"/>
                </a:solidFill>
                <a:latin typeface="Calibri" pitchFamily="34" charset="0"/>
                <a:cs typeface="Calibri" pitchFamily="34" charset="0"/>
              </a:rPr>
              <a:t>data (number of cases).</a:t>
            </a:r>
            <a:endParaRPr lang="en-US" sz="3000" dirty="0" smtClean="0">
              <a:solidFill>
                <a:srgbClr val="0070C0"/>
              </a:solidFill>
              <a:latin typeface="Calibri" pitchFamily="34" charset="0"/>
              <a:cs typeface="Calibri" pitchFamily="34" charset="0"/>
            </a:endParaRPr>
          </a:p>
          <a:p>
            <a:pPr lvl="0">
              <a:buClr>
                <a:srgbClr val="C00000"/>
              </a:buClr>
            </a:pPr>
            <a:endParaRPr lang="en-US" sz="3000" dirty="0" smtClean="0">
              <a:solidFill>
                <a:srgbClr val="0070C0"/>
              </a:solidFill>
              <a:latin typeface="Calibri" pitchFamily="34" charset="0"/>
              <a:cs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838200"/>
          </a:xfrm>
        </p:spPr>
        <p:txBody>
          <a:bodyPr/>
          <a:lstStyle/>
          <a:p>
            <a:r>
              <a:rPr lang="en-US" b="1" dirty="0" smtClean="0">
                <a:solidFill>
                  <a:srgbClr val="C00000"/>
                </a:solidFill>
              </a:rPr>
              <a:t>Results</a:t>
            </a:r>
            <a:endParaRPr lang="en-US" dirty="0"/>
          </a:p>
        </p:txBody>
      </p:sp>
      <p:sp>
        <p:nvSpPr>
          <p:cNvPr id="3" name="Content Placeholder 2"/>
          <p:cNvSpPr>
            <a:spLocks noGrp="1"/>
          </p:cNvSpPr>
          <p:nvPr>
            <p:ph idx="1"/>
          </p:nvPr>
        </p:nvSpPr>
        <p:spPr>
          <a:xfrm>
            <a:off x="304800" y="1447800"/>
            <a:ext cx="8839200" cy="5410200"/>
          </a:xfrm>
        </p:spPr>
        <p:txBody>
          <a:bodyPr>
            <a:normAutofit/>
          </a:bodyPr>
          <a:lstStyle/>
          <a:p>
            <a:pPr lvl="0">
              <a:buClr>
                <a:srgbClr val="C00000"/>
              </a:buClr>
            </a:pPr>
            <a:r>
              <a:rPr lang="en-US" sz="3000" dirty="0" smtClean="0">
                <a:solidFill>
                  <a:srgbClr val="0070C0"/>
                </a:solidFill>
                <a:latin typeface="Calibri" pitchFamily="34" charset="0"/>
                <a:cs typeface="Calibri" pitchFamily="34" charset="0"/>
              </a:rPr>
              <a:t>Spell </a:t>
            </a:r>
            <a:r>
              <a:rPr lang="en-US" sz="3000" dirty="0" smtClean="0">
                <a:solidFill>
                  <a:srgbClr val="0070C0"/>
                </a:solidFill>
                <a:latin typeface="Calibri" pitchFamily="34" charset="0"/>
                <a:cs typeface="Calibri" pitchFamily="34" charset="0"/>
              </a:rPr>
              <a:t>out numbers that are less than ten (five instead of 5). Spell out numbers that start sentences.</a:t>
            </a:r>
          </a:p>
          <a:p>
            <a:pPr lvl="0">
              <a:buClr>
                <a:srgbClr val="C00000"/>
              </a:buClr>
            </a:pPr>
            <a:r>
              <a:rPr lang="en-US" sz="3000" dirty="0" smtClean="0">
                <a:solidFill>
                  <a:srgbClr val="0070C0"/>
                </a:solidFill>
                <a:latin typeface="Calibri" pitchFamily="34" charset="0"/>
                <a:cs typeface="Calibri" pitchFamily="34" charset="0"/>
              </a:rPr>
              <a:t>Summarize statistical analysis and report actual P values for all primary analysis. Standard statistical procedures should only be named (no need to show calculations), and Present descriptive statistics first. </a:t>
            </a:r>
          </a:p>
          <a:p>
            <a:pPr lvl="0">
              <a:buClr>
                <a:srgbClr val="C00000"/>
              </a:buClr>
            </a:pPr>
            <a:r>
              <a:rPr lang="en-US" sz="3000" dirty="0" smtClean="0">
                <a:solidFill>
                  <a:srgbClr val="0070C0"/>
                </a:solidFill>
                <a:latin typeface="Calibri" pitchFamily="34" charset="0"/>
                <a:cs typeface="Calibri" pitchFamily="34" charset="0"/>
              </a:rPr>
              <a:t>Do report negative results, they are important!!  (if you did not get the anticipated results). Your results may be important to others even though they did not support your hypothesis.</a:t>
            </a:r>
          </a:p>
          <a:p>
            <a:pPr lvl="0">
              <a:buClr>
                <a:srgbClr val="C00000"/>
              </a:buClr>
            </a:pPr>
            <a:r>
              <a:rPr lang="en-US" sz="3000" dirty="0" smtClean="0">
                <a:solidFill>
                  <a:srgbClr val="0070C0"/>
                </a:solidFill>
                <a:latin typeface="Calibri" pitchFamily="34" charset="0"/>
                <a:cs typeface="Calibri" pitchFamily="34" charset="0"/>
              </a:rPr>
              <a:t>Use past tense when you refer to your results.</a:t>
            </a:r>
          </a:p>
          <a:p>
            <a:pPr>
              <a:buClr>
                <a:srgbClr val="C00000"/>
              </a:buClr>
            </a:pPr>
            <a:endParaRPr lang="en-US" sz="3000" dirty="0" smtClean="0">
              <a:solidFill>
                <a:srgbClr val="0070C0"/>
              </a:solidFill>
              <a:latin typeface="Calibri" pitchFamily="34" charset="0"/>
              <a:cs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543800" cy="762000"/>
          </a:xfrm>
        </p:spPr>
        <p:txBody>
          <a:bodyPr/>
          <a:lstStyle/>
          <a:p>
            <a:r>
              <a:rPr lang="en-US" b="1" dirty="0" smtClean="0">
                <a:solidFill>
                  <a:srgbClr val="C00000"/>
                </a:solidFill>
              </a:rPr>
              <a:t>Results</a:t>
            </a:r>
            <a:endParaRPr lang="en-US" dirty="0"/>
          </a:p>
        </p:txBody>
      </p:sp>
      <p:sp>
        <p:nvSpPr>
          <p:cNvPr id="3" name="Content Placeholder 2"/>
          <p:cNvSpPr>
            <a:spLocks noGrp="1"/>
          </p:cNvSpPr>
          <p:nvPr>
            <p:ph idx="1"/>
          </p:nvPr>
        </p:nvSpPr>
        <p:spPr>
          <a:xfrm>
            <a:off x="533400" y="1447800"/>
            <a:ext cx="8382000" cy="5410200"/>
          </a:xfrm>
        </p:spPr>
        <p:txBody>
          <a:bodyPr>
            <a:normAutofit fontScale="92500"/>
          </a:bodyPr>
          <a:lstStyle/>
          <a:p>
            <a:pPr lvl="0">
              <a:buClr>
                <a:srgbClr val="C00000"/>
              </a:buClr>
            </a:pPr>
            <a:r>
              <a:rPr lang="en-US" sz="3000" dirty="0" smtClean="0">
                <a:solidFill>
                  <a:srgbClr val="0070C0"/>
                </a:solidFill>
                <a:latin typeface="Calibri" pitchFamily="34" charset="0"/>
                <a:cs typeface="Calibri" pitchFamily="34" charset="0"/>
              </a:rPr>
              <a:t>Number tables and figures consecutively in the same sequence they are first mentioned in the text.</a:t>
            </a:r>
          </a:p>
          <a:p>
            <a:pPr lvl="0">
              <a:buClr>
                <a:srgbClr val="C00000"/>
              </a:buClr>
            </a:pPr>
            <a:r>
              <a:rPr lang="en-US" sz="3000" dirty="0" smtClean="0">
                <a:solidFill>
                  <a:srgbClr val="0070C0"/>
                </a:solidFill>
                <a:latin typeface="Calibri" pitchFamily="34" charset="0"/>
                <a:cs typeface="Calibri" pitchFamily="34" charset="0"/>
              </a:rPr>
              <a:t>Provide heading (title or legend) for each table and figure. Heading is located above the table, and below the figure or graph. </a:t>
            </a:r>
            <a:endParaRPr lang="en-US" sz="3000" dirty="0" smtClean="0">
              <a:solidFill>
                <a:srgbClr val="0070C0"/>
              </a:solidFill>
              <a:latin typeface="Calibri" pitchFamily="34" charset="0"/>
              <a:cs typeface="Calibri" pitchFamily="34" charset="0"/>
            </a:endParaRPr>
          </a:p>
          <a:p>
            <a:pPr lvl="0">
              <a:buClr>
                <a:srgbClr val="C00000"/>
              </a:buClr>
            </a:pPr>
            <a:r>
              <a:rPr lang="en-US" sz="3000" dirty="0" smtClean="0">
                <a:solidFill>
                  <a:srgbClr val="0070C0"/>
                </a:solidFill>
                <a:latin typeface="Calibri" pitchFamily="34" charset="0"/>
                <a:cs typeface="Calibri" pitchFamily="34" charset="0"/>
              </a:rPr>
              <a:t>A </a:t>
            </a:r>
            <a:r>
              <a:rPr lang="en-US" sz="3000" dirty="0" smtClean="0">
                <a:solidFill>
                  <a:srgbClr val="0070C0"/>
                </a:solidFill>
                <a:latin typeface="Calibri" pitchFamily="34" charset="0"/>
                <a:cs typeface="Calibri" pitchFamily="34" charset="0"/>
              </a:rPr>
              <a:t>heading should include a brief description of the results presented in addition to other necessary information.</a:t>
            </a:r>
          </a:p>
          <a:p>
            <a:pPr lvl="0">
              <a:buClr>
                <a:srgbClr val="C00000"/>
              </a:buClr>
            </a:pPr>
            <a:r>
              <a:rPr lang="en-US" sz="3000" dirty="0" smtClean="0">
                <a:solidFill>
                  <a:srgbClr val="0070C0"/>
                </a:solidFill>
                <a:latin typeface="Calibri" pitchFamily="34" charset="0"/>
                <a:cs typeface="Calibri" pitchFamily="34" charset="0"/>
              </a:rPr>
              <a:t>Each table or figure must be sufficiently complete that it could stand on its own, separate from the text. The reader should be able to understand the table without reading the text.     </a:t>
            </a:r>
          </a:p>
          <a:p>
            <a:pPr>
              <a:buClr>
                <a:srgbClr val="C00000"/>
              </a:buClr>
            </a:pPr>
            <a:endParaRPr lang="en-US" dirty="0">
              <a:solidFill>
                <a:srgbClr val="0070C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066800"/>
          </a:xfrm>
        </p:spPr>
        <p:txBody>
          <a:bodyPr>
            <a:normAutofit/>
          </a:bodyPr>
          <a:lstStyle/>
          <a:p>
            <a:r>
              <a:rPr lang="en-US" sz="4400" b="1" dirty="0" smtClean="0">
                <a:solidFill>
                  <a:srgbClr val="C00000"/>
                </a:solidFill>
                <a:latin typeface="Calibri" pitchFamily="34" charset="0"/>
                <a:cs typeface="Calibri" pitchFamily="34" charset="0"/>
              </a:rPr>
              <a:t>Discussion</a:t>
            </a:r>
            <a:endParaRPr lang="en-US" sz="4400" b="1" dirty="0">
              <a:solidFill>
                <a:srgbClr val="C00000"/>
              </a:solidFill>
              <a:latin typeface="Calibri" pitchFamily="34" charset="0"/>
              <a:cs typeface="Calibri" pitchFamily="34" charset="0"/>
            </a:endParaRPr>
          </a:p>
        </p:txBody>
      </p:sp>
      <p:sp>
        <p:nvSpPr>
          <p:cNvPr id="3" name="Content Placeholder 2"/>
          <p:cNvSpPr>
            <a:spLocks noGrp="1"/>
          </p:cNvSpPr>
          <p:nvPr>
            <p:ph idx="1"/>
          </p:nvPr>
        </p:nvSpPr>
        <p:spPr>
          <a:xfrm>
            <a:off x="304800" y="1295400"/>
            <a:ext cx="8839200" cy="5562600"/>
          </a:xfrm>
        </p:spPr>
        <p:txBody>
          <a:bodyPr>
            <a:noAutofit/>
          </a:bodyPr>
          <a:lstStyle/>
          <a:p>
            <a:pPr>
              <a:buNone/>
            </a:pPr>
            <a:r>
              <a:rPr lang="en-US" b="1" dirty="0" smtClean="0">
                <a:solidFill>
                  <a:srgbClr val="0070C0"/>
                </a:solidFill>
                <a:latin typeface="Calibri" pitchFamily="34" charset="0"/>
                <a:cs typeface="Calibri" pitchFamily="34" charset="0"/>
              </a:rPr>
              <a:t>Discussion</a:t>
            </a:r>
            <a:r>
              <a:rPr lang="en-US" dirty="0" smtClean="0">
                <a:solidFill>
                  <a:srgbClr val="0070C0"/>
                </a:solidFill>
                <a:latin typeface="Calibri" pitchFamily="34" charset="0"/>
                <a:cs typeface="Calibri" pitchFamily="34" charset="0"/>
              </a:rPr>
              <a:t>, including Limitations, Recommendations and Conclusions</a:t>
            </a:r>
          </a:p>
          <a:p>
            <a:pPr lvl="0">
              <a:buClr>
                <a:srgbClr val="C00000"/>
              </a:buClr>
              <a:buNone/>
            </a:pPr>
            <a:r>
              <a:rPr lang="en-US" dirty="0" smtClean="0">
                <a:solidFill>
                  <a:srgbClr val="0070C0"/>
                </a:solidFill>
                <a:latin typeface="Calibri" pitchFamily="34" charset="0"/>
                <a:cs typeface="Calibri" pitchFamily="34" charset="0"/>
              </a:rPr>
              <a:t>The purpose of the discussion </a:t>
            </a:r>
            <a:r>
              <a:rPr lang="en-US" dirty="0" smtClean="0">
                <a:solidFill>
                  <a:srgbClr val="0070C0"/>
                </a:solidFill>
                <a:latin typeface="Calibri" pitchFamily="34" charset="0"/>
                <a:cs typeface="Calibri" pitchFamily="34" charset="0"/>
              </a:rPr>
              <a:t>section is </a:t>
            </a:r>
            <a:r>
              <a:rPr lang="en-US" dirty="0" smtClean="0">
                <a:solidFill>
                  <a:srgbClr val="0070C0"/>
                </a:solidFill>
                <a:latin typeface="Calibri" pitchFamily="34" charset="0"/>
                <a:cs typeface="Calibri" pitchFamily="34" charset="0"/>
              </a:rPr>
              <a:t>to state your interpretations of the data in relation to the original </a:t>
            </a:r>
            <a:r>
              <a:rPr lang="en-US" dirty="0" smtClean="0">
                <a:solidFill>
                  <a:srgbClr val="0070C0"/>
                </a:solidFill>
                <a:latin typeface="Calibri" pitchFamily="34" charset="0"/>
                <a:cs typeface="Calibri" pitchFamily="34" charset="0"/>
              </a:rPr>
              <a:t>hypothesis, </a:t>
            </a:r>
            <a:r>
              <a:rPr lang="en-US" dirty="0" smtClean="0">
                <a:solidFill>
                  <a:srgbClr val="0070C0"/>
                </a:solidFill>
                <a:latin typeface="Calibri" pitchFamily="34" charset="0"/>
                <a:cs typeface="Calibri" pitchFamily="34" charset="0"/>
              </a:rPr>
              <a:t>and also to state your opinions.  </a:t>
            </a:r>
            <a:endParaRPr lang="en-US" dirty="0" smtClean="0">
              <a:solidFill>
                <a:srgbClr val="0070C0"/>
              </a:solidFill>
              <a:latin typeface="Calibri" pitchFamily="34" charset="0"/>
              <a:cs typeface="Calibri" pitchFamily="34" charset="0"/>
            </a:endParaRPr>
          </a:p>
          <a:p>
            <a:pPr lvl="0">
              <a:buClr>
                <a:srgbClr val="C00000"/>
              </a:buClr>
              <a:buNone/>
            </a:pPr>
            <a:r>
              <a:rPr lang="en-US" dirty="0" smtClean="0">
                <a:solidFill>
                  <a:srgbClr val="0070C0"/>
                </a:solidFill>
                <a:latin typeface="Calibri" pitchFamily="34" charset="0"/>
                <a:cs typeface="Calibri" pitchFamily="34" charset="0"/>
              </a:rPr>
              <a:t>Then</a:t>
            </a:r>
            <a:r>
              <a:rPr lang="en-US" dirty="0" smtClean="0">
                <a:solidFill>
                  <a:srgbClr val="0070C0"/>
                </a:solidFill>
                <a:latin typeface="Calibri" pitchFamily="34" charset="0"/>
                <a:cs typeface="Calibri" pitchFamily="34" charset="0"/>
              </a:rPr>
              <a:t>, relate your interpretation to the present state of knowledge, explain the implications of your findings, and make suggestions for future research.  </a:t>
            </a:r>
          </a:p>
          <a:p>
            <a:pPr lvl="0">
              <a:buClr>
                <a:srgbClr val="C00000"/>
              </a:buClr>
            </a:pPr>
            <a:r>
              <a:rPr lang="en-US" dirty="0" smtClean="0">
                <a:solidFill>
                  <a:srgbClr val="0070C0"/>
                </a:solidFill>
                <a:latin typeface="Calibri" pitchFamily="34" charset="0"/>
                <a:cs typeface="Calibri" pitchFamily="34" charset="0"/>
              </a:rPr>
              <a:t>Organize your discussion from the specific to the general. </a:t>
            </a:r>
          </a:p>
          <a:p>
            <a:pPr lvl="0">
              <a:buClr>
                <a:srgbClr val="C00000"/>
              </a:buClr>
            </a:pPr>
            <a:r>
              <a:rPr lang="en-US" dirty="0" smtClean="0">
                <a:solidFill>
                  <a:srgbClr val="0070C0"/>
                </a:solidFill>
                <a:latin typeface="Calibri" pitchFamily="34" charset="0"/>
                <a:cs typeface="Calibri" pitchFamily="34" charset="0"/>
              </a:rPr>
              <a:t>Begin the discussion by restating the hypothesis or the research question, and answer the questions posed in the introduction</a:t>
            </a:r>
            <a:r>
              <a:rPr lang="en-US" dirty="0" smtClean="0">
                <a:solidFill>
                  <a:srgbClr val="0070C0"/>
                </a:solidFill>
                <a:latin typeface="Calibri" pitchFamily="34" charset="0"/>
                <a:cs typeface="Calibri" pitchFamily="34" charset="0"/>
              </a:rPr>
              <a:t>.</a:t>
            </a:r>
            <a:endParaRPr lang="en-US" dirty="0" smtClean="0">
              <a:solidFill>
                <a:srgbClr val="0070C0"/>
              </a:solidFill>
              <a:latin typeface="Calibri" pitchFamily="34" charset="0"/>
              <a:cs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rmAutofit/>
          </a:bodyPr>
          <a:lstStyle/>
          <a:p>
            <a:r>
              <a:rPr lang="en-US" b="1" dirty="0" smtClean="0">
                <a:solidFill>
                  <a:srgbClr val="C00000"/>
                </a:solidFill>
                <a:latin typeface="Calibri" pitchFamily="34" charset="0"/>
                <a:cs typeface="Calibri" pitchFamily="34" charset="0"/>
              </a:rPr>
              <a:t>Discussion</a:t>
            </a:r>
            <a:endParaRPr lang="en-US" dirty="0"/>
          </a:p>
        </p:txBody>
      </p:sp>
      <p:sp>
        <p:nvSpPr>
          <p:cNvPr id="3" name="Content Placeholder 2"/>
          <p:cNvSpPr>
            <a:spLocks noGrp="1"/>
          </p:cNvSpPr>
          <p:nvPr>
            <p:ph idx="1"/>
          </p:nvPr>
        </p:nvSpPr>
        <p:spPr>
          <a:xfrm>
            <a:off x="457200" y="1447800"/>
            <a:ext cx="8458200" cy="5410200"/>
          </a:xfrm>
        </p:spPr>
        <p:txBody>
          <a:bodyPr>
            <a:normAutofit lnSpcReduction="10000"/>
          </a:bodyPr>
          <a:lstStyle/>
          <a:p>
            <a:pPr>
              <a:buClr>
                <a:srgbClr val="C00000"/>
              </a:buClr>
            </a:pPr>
            <a:r>
              <a:rPr lang="en-US" sz="3000" dirty="0" smtClean="0">
                <a:solidFill>
                  <a:srgbClr val="0070C0"/>
                </a:solidFill>
                <a:latin typeface="Calibri" pitchFamily="34" charset="0"/>
                <a:cs typeface="Calibri" pitchFamily="34" charset="0"/>
              </a:rPr>
              <a:t>Support your answers with the results, and explain how your results relate your expectations and to the literature.  Explain if they are acceptable and whether they are consistent with the previously published literature. </a:t>
            </a:r>
          </a:p>
          <a:p>
            <a:pPr lvl="0">
              <a:buClr>
                <a:srgbClr val="C00000"/>
              </a:buClr>
            </a:pPr>
            <a:r>
              <a:rPr lang="en-US" sz="3000" dirty="0" smtClean="0">
                <a:solidFill>
                  <a:srgbClr val="0070C0"/>
                </a:solidFill>
                <a:latin typeface="Calibri" pitchFamily="34" charset="0"/>
                <a:cs typeface="Calibri" pitchFamily="34" charset="0"/>
              </a:rPr>
              <a:t>Discuss </a:t>
            </a:r>
            <a:r>
              <a:rPr lang="en-US" sz="3000" dirty="0" smtClean="0">
                <a:solidFill>
                  <a:srgbClr val="0070C0"/>
                </a:solidFill>
                <a:latin typeface="Calibri" pitchFamily="34" charset="0"/>
                <a:cs typeface="Calibri" pitchFamily="34" charset="0"/>
              </a:rPr>
              <a:t>and evaluate conflicting explanations of the results. </a:t>
            </a:r>
          </a:p>
          <a:p>
            <a:pPr lvl="0">
              <a:buClr>
                <a:srgbClr val="C00000"/>
              </a:buClr>
            </a:pPr>
            <a:r>
              <a:rPr lang="en-US" sz="3000" dirty="0" smtClean="0">
                <a:solidFill>
                  <a:srgbClr val="0070C0"/>
                </a:solidFill>
                <a:latin typeface="Calibri" pitchFamily="34" charset="0"/>
                <a:cs typeface="Calibri" pitchFamily="34" charset="0"/>
              </a:rPr>
              <a:t>Identify potential </a:t>
            </a:r>
            <a:r>
              <a:rPr lang="en-US" sz="3000" b="1" dirty="0" smtClean="0">
                <a:solidFill>
                  <a:srgbClr val="0070C0"/>
                </a:solidFill>
                <a:latin typeface="Calibri" pitchFamily="34" charset="0"/>
                <a:cs typeface="Calibri" pitchFamily="34" charset="0"/>
              </a:rPr>
              <a:t>limitations</a:t>
            </a:r>
            <a:r>
              <a:rPr lang="en-US" sz="3000" dirty="0" smtClean="0">
                <a:solidFill>
                  <a:srgbClr val="0070C0"/>
                </a:solidFill>
                <a:latin typeface="Calibri" pitchFamily="34" charset="0"/>
                <a:cs typeface="Calibri" pitchFamily="34" charset="0"/>
              </a:rPr>
              <a:t> and </a:t>
            </a:r>
            <a:r>
              <a:rPr lang="en-US" sz="3000" b="1" dirty="0" smtClean="0">
                <a:solidFill>
                  <a:srgbClr val="0070C0"/>
                </a:solidFill>
                <a:latin typeface="Calibri" pitchFamily="34" charset="0"/>
                <a:cs typeface="Calibri" pitchFamily="34" charset="0"/>
              </a:rPr>
              <a:t>weaknesses </a:t>
            </a:r>
            <a:r>
              <a:rPr lang="en-US" sz="3000" dirty="0" smtClean="0">
                <a:solidFill>
                  <a:srgbClr val="0070C0"/>
                </a:solidFill>
                <a:latin typeface="Calibri" pitchFamily="34" charset="0"/>
                <a:cs typeface="Calibri" pitchFamily="34" charset="0"/>
              </a:rPr>
              <a:t>of your study, and how they may affect the validity of your findings. Suggest improvement of the methods.</a:t>
            </a:r>
          </a:p>
          <a:p>
            <a:pPr lvl="0">
              <a:buClr>
                <a:srgbClr val="C00000"/>
              </a:buClr>
            </a:pPr>
            <a:r>
              <a:rPr lang="en-US" sz="3000" dirty="0" smtClean="0">
                <a:solidFill>
                  <a:srgbClr val="0070C0"/>
                </a:solidFill>
                <a:latin typeface="Calibri" pitchFamily="34" charset="0"/>
                <a:cs typeface="Calibri" pitchFamily="34" charset="0"/>
              </a:rPr>
              <a:t>Summarize the main </a:t>
            </a:r>
            <a:r>
              <a:rPr lang="en-US" sz="3000" b="1" dirty="0" smtClean="0">
                <a:solidFill>
                  <a:srgbClr val="0070C0"/>
                </a:solidFill>
                <a:latin typeface="Calibri" pitchFamily="34" charset="0"/>
                <a:cs typeface="Calibri" pitchFamily="34" charset="0"/>
              </a:rPr>
              <a:t>implications</a:t>
            </a:r>
            <a:r>
              <a:rPr lang="en-US" sz="3000" dirty="0" smtClean="0">
                <a:solidFill>
                  <a:srgbClr val="0070C0"/>
                </a:solidFill>
                <a:latin typeface="Calibri" pitchFamily="34" charset="0"/>
                <a:cs typeface="Calibri" pitchFamily="34" charset="0"/>
              </a:rPr>
              <a:t> of your findings</a:t>
            </a:r>
            <a:r>
              <a:rPr lang="en-US" sz="3000" dirty="0" smtClean="0">
                <a:solidFill>
                  <a:srgbClr val="0070C0"/>
                </a:solidFill>
                <a:latin typeface="Calibri" pitchFamily="34" charset="0"/>
                <a:cs typeface="Calibri" pitchFamily="34" charset="0"/>
              </a:rPr>
              <a:t>.</a:t>
            </a:r>
            <a:endParaRPr lang="en-US" sz="3000" dirty="0" smtClean="0">
              <a:solidFill>
                <a:srgbClr val="0070C0"/>
              </a:solidFill>
              <a:latin typeface="Calibri" pitchFamily="34" charset="0"/>
              <a:cs typeface="Calibri" pitchFamily="34" charset="0"/>
            </a:endParaRPr>
          </a:p>
          <a:p>
            <a:pPr>
              <a:buClr>
                <a:srgbClr val="C00000"/>
              </a:buClr>
            </a:pPr>
            <a:endParaRPr lang="en-US" dirty="0">
              <a:solidFill>
                <a:srgbClr val="0070C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lstStyle/>
          <a:p>
            <a:r>
              <a:rPr lang="en-US" b="1" dirty="0" smtClean="0">
                <a:solidFill>
                  <a:srgbClr val="C00000"/>
                </a:solidFill>
                <a:latin typeface="Calibri" pitchFamily="34" charset="0"/>
                <a:cs typeface="Calibri" pitchFamily="34" charset="0"/>
              </a:rPr>
              <a:t>Discussion</a:t>
            </a:r>
            <a:endParaRPr lang="en-US" dirty="0"/>
          </a:p>
        </p:txBody>
      </p:sp>
      <p:sp>
        <p:nvSpPr>
          <p:cNvPr id="3" name="Content Placeholder 2"/>
          <p:cNvSpPr>
            <a:spLocks noGrp="1"/>
          </p:cNvSpPr>
          <p:nvPr>
            <p:ph idx="1"/>
          </p:nvPr>
        </p:nvSpPr>
        <p:spPr>
          <a:xfrm>
            <a:off x="381000" y="1600200"/>
            <a:ext cx="8763000" cy="5257800"/>
          </a:xfrm>
        </p:spPr>
        <p:txBody>
          <a:bodyPr>
            <a:noAutofit/>
          </a:bodyPr>
          <a:lstStyle/>
          <a:p>
            <a:pPr lvl="0">
              <a:lnSpc>
                <a:spcPct val="90000"/>
              </a:lnSpc>
              <a:spcBef>
                <a:spcPts val="0"/>
              </a:spcBef>
              <a:buClr>
                <a:srgbClr val="C00000"/>
              </a:buClr>
            </a:pPr>
            <a:r>
              <a:rPr lang="en-US" sz="3000" dirty="0" smtClean="0">
                <a:solidFill>
                  <a:srgbClr val="0070C0"/>
                </a:solidFill>
                <a:latin typeface="Calibri" pitchFamily="34" charset="0"/>
                <a:cs typeface="Calibri" pitchFamily="34" charset="0"/>
              </a:rPr>
              <a:t>Provide </a:t>
            </a:r>
            <a:r>
              <a:rPr lang="en-US" sz="3000" b="1" dirty="0" smtClean="0">
                <a:solidFill>
                  <a:srgbClr val="0070C0"/>
                </a:solidFill>
                <a:latin typeface="Calibri" pitchFamily="34" charset="0"/>
                <a:cs typeface="Calibri" pitchFamily="34" charset="0"/>
              </a:rPr>
              <a:t>recommendations</a:t>
            </a:r>
            <a:r>
              <a:rPr lang="en-US" sz="3000" dirty="0" smtClean="0">
                <a:solidFill>
                  <a:srgbClr val="0070C0"/>
                </a:solidFill>
                <a:latin typeface="Calibri" pitchFamily="34" charset="0"/>
                <a:cs typeface="Calibri" pitchFamily="34" charset="0"/>
              </a:rPr>
              <a:t> for further research on the topic.</a:t>
            </a:r>
          </a:p>
          <a:p>
            <a:pPr lvl="0">
              <a:lnSpc>
                <a:spcPct val="90000"/>
              </a:lnSpc>
              <a:spcBef>
                <a:spcPts val="0"/>
              </a:spcBef>
              <a:buClr>
                <a:srgbClr val="C00000"/>
              </a:buClr>
            </a:pPr>
            <a:r>
              <a:rPr lang="en-US" sz="3000" dirty="0" smtClean="0">
                <a:solidFill>
                  <a:srgbClr val="0070C0"/>
                </a:solidFill>
                <a:latin typeface="Calibri" pitchFamily="34" charset="0"/>
                <a:cs typeface="Calibri" pitchFamily="34" charset="0"/>
              </a:rPr>
              <a:t>End your discussion section with a </a:t>
            </a:r>
            <a:r>
              <a:rPr lang="en-US" sz="3000" b="1" dirty="0" smtClean="0">
                <a:solidFill>
                  <a:srgbClr val="0070C0"/>
                </a:solidFill>
                <a:latin typeface="Calibri" pitchFamily="34" charset="0"/>
                <a:cs typeface="Calibri" pitchFamily="34" charset="0"/>
              </a:rPr>
              <a:t>conclusions </a:t>
            </a:r>
            <a:r>
              <a:rPr lang="en-US" sz="3000" dirty="0" smtClean="0">
                <a:solidFill>
                  <a:srgbClr val="0070C0"/>
                </a:solidFill>
                <a:latin typeface="Calibri" pitchFamily="34" charset="0"/>
                <a:cs typeface="Calibri" pitchFamily="34" charset="0"/>
              </a:rPr>
              <a:t>paragraph</a:t>
            </a:r>
            <a:r>
              <a:rPr lang="en-US" sz="3000" dirty="0" smtClean="0">
                <a:solidFill>
                  <a:srgbClr val="0070C0"/>
                </a:solidFill>
                <a:latin typeface="Calibri" pitchFamily="34" charset="0"/>
                <a:cs typeface="Calibri" pitchFamily="34" charset="0"/>
              </a:rPr>
              <a:t>. </a:t>
            </a:r>
          </a:p>
          <a:p>
            <a:pPr lvl="0">
              <a:lnSpc>
                <a:spcPct val="90000"/>
              </a:lnSpc>
              <a:spcBef>
                <a:spcPts val="0"/>
              </a:spcBef>
              <a:buClr>
                <a:srgbClr val="C00000"/>
              </a:buClr>
            </a:pPr>
            <a:r>
              <a:rPr lang="en-US" sz="3000" dirty="0" smtClean="0">
                <a:solidFill>
                  <a:srgbClr val="0070C0"/>
                </a:solidFill>
                <a:latin typeface="Calibri" pitchFamily="34" charset="0"/>
                <a:cs typeface="Calibri" pitchFamily="34" charset="0"/>
              </a:rPr>
              <a:t>In writing your discussion, discuss everything, but be concise, brief, and specific.</a:t>
            </a:r>
          </a:p>
          <a:p>
            <a:pPr lvl="0">
              <a:lnSpc>
                <a:spcPct val="90000"/>
              </a:lnSpc>
              <a:buClr>
                <a:srgbClr val="C00000"/>
              </a:buClr>
              <a:buNone/>
            </a:pPr>
            <a:endParaRPr lang="en-US" sz="3000" dirty="0" smtClean="0">
              <a:solidFill>
                <a:srgbClr val="0070C0"/>
              </a:solidFill>
              <a:latin typeface="Calibri" pitchFamily="34" charset="0"/>
              <a:cs typeface="Calibri" pitchFamily="34" charset="0"/>
            </a:endParaRPr>
          </a:p>
          <a:p>
            <a:pPr>
              <a:lnSpc>
                <a:spcPct val="90000"/>
              </a:lnSpc>
              <a:buClr>
                <a:srgbClr val="C00000"/>
              </a:buClr>
              <a:buNone/>
            </a:pPr>
            <a:r>
              <a:rPr lang="en-US" sz="3000" b="1" dirty="0" smtClean="0">
                <a:solidFill>
                  <a:srgbClr val="0070C0"/>
                </a:solidFill>
                <a:latin typeface="Calibri" pitchFamily="34" charset="0"/>
                <a:cs typeface="Calibri" pitchFamily="34" charset="0"/>
              </a:rPr>
              <a:t>References:  </a:t>
            </a:r>
            <a:r>
              <a:rPr lang="en-US" sz="3000" dirty="0" smtClean="0">
                <a:solidFill>
                  <a:srgbClr val="0070C0"/>
                </a:solidFill>
                <a:latin typeface="Calibri" pitchFamily="34" charset="0"/>
                <a:cs typeface="Calibri" pitchFamily="34" charset="0"/>
              </a:rPr>
              <a:t>A list of references (use the APA format) </a:t>
            </a:r>
          </a:p>
          <a:p>
            <a:pPr>
              <a:lnSpc>
                <a:spcPct val="90000"/>
              </a:lnSpc>
              <a:buClr>
                <a:srgbClr val="C00000"/>
              </a:buClr>
              <a:buNone/>
            </a:pPr>
            <a:r>
              <a:rPr lang="en-US" sz="3000" b="1" dirty="0" smtClean="0">
                <a:solidFill>
                  <a:srgbClr val="0070C0"/>
                </a:solidFill>
                <a:latin typeface="Calibri" pitchFamily="34" charset="0"/>
                <a:cs typeface="Calibri" pitchFamily="34" charset="0"/>
              </a:rPr>
              <a:t>Appendices</a:t>
            </a:r>
            <a:r>
              <a:rPr lang="en-US" sz="3000" b="1" dirty="0" smtClean="0">
                <a:solidFill>
                  <a:srgbClr val="0070C0"/>
                </a:solidFill>
                <a:latin typeface="Calibri" pitchFamily="34" charset="0"/>
                <a:cs typeface="Calibri" pitchFamily="34" charset="0"/>
              </a:rPr>
              <a:t>: </a:t>
            </a:r>
            <a:r>
              <a:rPr lang="en-US" sz="3000" dirty="0" smtClean="0">
                <a:solidFill>
                  <a:srgbClr val="0070C0"/>
                </a:solidFill>
                <a:latin typeface="Calibri" pitchFamily="34" charset="0"/>
                <a:cs typeface="Calibri" pitchFamily="34" charset="0"/>
              </a:rPr>
              <a:t>The questionnaire in Arabic and in </a:t>
            </a:r>
            <a:r>
              <a:rPr lang="en-US" sz="3000" dirty="0" smtClean="0">
                <a:solidFill>
                  <a:srgbClr val="0070C0"/>
                </a:solidFill>
                <a:latin typeface="Calibri" pitchFamily="34" charset="0"/>
                <a:cs typeface="Calibri" pitchFamily="34" charset="0"/>
              </a:rPr>
              <a:t>English. In addition to any </a:t>
            </a:r>
            <a:r>
              <a:rPr lang="en-US" sz="3000" dirty="0" smtClean="0">
                <a:solidFill>
                  <a:srgbClr val="0070C0"/>
                </a:solidFill>
                <a:latin typeface="Calibri" pitchFamily="34" charset="0"/>
                <a:cs typeface="Calibri" pitchFamily="34" charset="0"/>
              </a:rPr>
              <a:t>additional material related to the project to be </a:t>
            </a:r>
            <a:r>
              <a:rPr lang="en-US" sz="3000" dirty="0" smtClean="0">
                <a:solidFill>
                  <a:srgbClr val="0070C0"/>
                </a:solidFill>
                <a:latin typeface="Calibri" pitchFamily="34" charset="0"/>
                <a:cs typeface="Calibri" pitchFamily="34" charset="0"/>
              </a:rPr>
              <a:t>attached (formal letters or permissions). </a:t>
            </a:r>
            <a:endParaRPr lang="en-US" sz="3000" dirty="0">
              <a:latin typeface="Calibri" pitchFamily="34" charset="0"/>
              <a:cs typeface="Calibri"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19200"/>
          </a:xfrm>
        </p:spPr>
        <p:txBody>
          <a:bodyPr>
            <a:normAutofit/>
          </a:bodyPr>
          <a:lstStyle/>
          <a:p>
            <a:r>
              <a:rPr lang="en-US" sz="4800" b="1" dirty="0" smtClean="0">
                <a:solidFill>
                  <a:srgbClr val="C00000"/>
                </a:solidFill>
                <a:latin typeface="Calibri" pitchFamily="34" charset="0"/>
                <a:cs typeface="Calibri" pitchFamily="34" charset="0"/>
              </a:rPr>
              <a:t>Abstract</a:t>
            </a:r>
            <a:endParaRPr lang="en-US" sz="4800" b="1" dirty="0">
              <a:solidFill>
                <a:srgbClr val="C00000"/>
              </a:solidFill>
              <a:latin typeface="Calibri" pitchFamily="34" charset="0"/>
              <a:cs typeface="Calibri" pitchFamily="34" charset="0"/>
            </a:endParaRPr>
          </a:p>
        </p:txBody>
      </p:sp>
      <p:sp>
        <p:nvSpPr>
          <p:cNvPr id="3" name="Content Placeholder 2"/>
          <p:cNvSpPr>
            <a:spLocks noGrp="1"/>
          </p:cNvSpPr>
          <p:nvPr>
            <p:ph idx="1"/>
          </p:nvPr>
        </p:nvSpPr>
        <p:spPr>
          <a:xfrm>
            <a:off x="457200" y="1828800"/>
            <a:ext cx="8458200" cy="5029200"/>
          </a:xfrm>
        </p:spPr>
        <p:txBody>
          <a:bodyPr>
            <a:normAutofit/>
          </a:bodyPr>
          <a:lstStyle/>
          <a:p>
            <a:pPr>
              <a:buClr>
                <a:srgbClr val="C00000"/>
              </a:buClr>
              <a:buFont typeface="Arial" pitchFamily="34" charset="0"/>
              <a:buChar char="•"/>
            </a:pPr>
            <a:r>
              <a:rPr lang="en-US" sz="3200" dirty="0" smtClean="0">
                <a:solidFill>
                  <a:srgbClr val="0070C0"/>
                </a:solidFill>
                <a:latin typeface="Calibri" pitchFamily="34" charset="0"/>
                <a:cs typeface="Calibri" pitchFamily="34" charset="0"/>
              </a:rPr>
              <a:t>A </a:t>
            </a:r>
            <a:r>
              <a:rPr lang="en-US" sz="3200" dirty="0" smtClean="0">
                <a:solidFill>
                  <a:srgbClr val="0070C0"/>
                </a:solidFill>
                <a:latin typeface="Calibri" pitchFamily="34" charset="0"/>
                <a:cs typeface="Calibri" pitchFamily="34" charset="0"/>
              </a:rPr>
              <a:t>summary </a:t>
            </a:r>
            <a:r>
              <a:rPr lang="en-US" sz="3200" dirty="0" smtClean="0">
                <a:solidFill>
                  <a:srgbClr val="0070C0"/>
                </a:solidFill>
                <a:latin typeface="Calibri" pitchFamily="34" charset="0"/>
                <a:cs typeface="Calibri" pitchFamily="34" charset="0"/>
              </a:rPr>
              <a:t>of two </a:t>
            </a:r>
            <a:r>
              <a:rPr lang="en-US" sz="3200" dirty="0" smtClean="0">
                <a:solidFill>
                  <a:srgbClr val="0070C0"/>
                </a:solidFill>
                <a:latin typeface="Calibri" pitchFamily="34" charset="0"/>
                <a:cs typeface="Calibri" pitchFamily="34" charset="0"/>
              </a:rPr>
              <a:t>hundred words or less</a:t>
            </a:r>
            <a:r>
              <a:rPr lang="en-US" sz="3200" dirty="0" smtClean="0">
                <a:solidFill>
                  <a:srgbClr val="0070C0"/>
                </a:solidFill>
                <a:latin typeface="Calibri" pitchFamily="34" charset="0"/>
                <a:cs typeface="Calibri" pitchFamily="34" charset="0"/>
              </a:rPr>
              <a:t>.</a:t>
            </a:r>
          </a:p>
          <a:p>
            <a:pPr>
              <a:buClr>
                <a:srgbClr val="C00000"/>
              </a:buClr>
              <a:buFont typeface="Arial" pitchFamily="34" charset="0"/>
              <a:buChar char="•"/>
            </a:pPr>
            <a:r>
              <a:rPr lang="en-US" sz="3200" dirty="0" smtClean="0">
                <a:solidFill>
                  <a:srgbClr val="0070C0"/>
                </a:solidFill>
                <a:latin typeface="Calibri" pitchFamily="34" charset="0"/>
                <a:cs typeface="Calibri" pitchFamily="34" charset="0"/>
              </a:rPr>
              <a:t>An </a:t>
            </a:r>
            <a:r>
              <a:rPr lang="en-US" sz="3200" dirty="0" smtClean="0">
                <a:solidFill>
                  <a:srgbClr val="0070C0"/>
                </a:solidFill>
                <a:latin typeface="Calibri" pitchFamily="34" charset="0"/>
                <a:cs typeface="Calibri" pitchFamily="34" charset="0"/>
              </a:rPr>
              <a:t>abstract is a concise single paragraph summary of completed </a:t>
            </a:r>
            <a:r>
              <a:rPr lang="en-US" sz="3200" dirty="0" smtClean="0">
                <a:solidFill>
                  <a:srgbClr val="0070C0"/>
                </a:solidFill>
                <a:latin typeface="Calibri" pitchFamily="34" charset="0"/>
                <a:cs typeface="Calibri" pitchFamily="34" charset="0"/>
              </a:rPr>
              <a:t>work. </a:t>
            </a:r>
          </a:p>
          <a:p>
            <a:pPr>
              <a:buClr>
                <a:srgbClr val="C00000"/>
              </a:buClr>
              <a:buFont typeface="Arial" pitchFamily="34" charset="0"/>
              <a:buChar char="•"/>
            </a:pPr>
            <a:r>
              <a:rPr lang="en-US" sz="3200" dirty="0" smtClean="0">
                <a:solidFill>
                  <a:srgbClr val="0070C0"/>
                </a:solidFill>
                <a:latin typeface="Calibri" pitchFamily="34" charset="0"/>
                <a:cs typeface="Calibri" pitchFamily="34" charset="0"/>
              </a:rPr>
              <a:t>In </a:t>
            </a:r>
            <a:r>
              <a:rPr lang="en-US" sz="3200" dirty="0" smtClean="0">
                <a:solidFill>
                  <a:srgbClr val="0070C0"/>
                </a:solidFill>
                <a:latin typeface="Calibri" pitchFamily="34" charset="0"/>
                <a:cs typeface="Calibri" pitchFamily="34" charset="0"/>
              </a:rPr>
              <a:t>a minute or less a reader can learn the rationale behind the study, </a:t>
            </a:r>
            <a:r>
              <a:rPr lang="en-US" sz="3200" dirty="0" smtClean="0">
                <a:solidFill>
                  <a:srgbClr val="0070C0"/>
                </a:solidFill>
                <a:latin typeface="Calibri" pitchFamily="34" charset="0"/>
                <a:cs typeface="Calibri" pitchFamily="34" charset="0"/>
              </a:rPr>
              <a:t>methods used, main </a:t>
            </a:r>
            <a:r>
              <a:rPr lang="en-US" sz="3200" dirty="0" smtClean="0">
                <a:solidFill>
                  <a:srgbClr val="0070C0"/>
                </a:solidFill>
                <a:latin typeface="Calibri" pitchFamily="34" charset="0"/>
                <a:cs typeface="Calibri" pitchFamily="34" charset="0"/>
              </a:rPr>
              <a:t>results, and important conclusions or new questions</a:t>
            </a:r>
            <a:r>
              <a:rPr lang="en-US" sz="3200" dirty="0" smtClean="0">
                <a:solidFill>
                  <a:srgbClr val="0070C0"/>
                </a:solidFill>
                <a:latin typeface="Calibri" pitchFamily="34" charset="0"/>
                <a:cs typeface="Calibri" pitchFamily="34" charset="0"/>
              </a:rPr>
              <a:t>.</a:t>
            </a:r>
          </a:p>
          <a:p>
            <a:pPr>
              <a:buClr>
                <a:srgbClr val="C00000"/>
              </a:buClr>
              <a:buFont typeface="Arial" pitchFamily="34" charset="0"/>
              <a:buChar char="•"/>
            </a:pPr>
            <a:r>
              <a:rPr lang="en-US" sz="3200" dirty="0" smtClean="0">
                <a:solidFill>
                  <a:srgbClr val="0070C0"/>
                </a:solidFill>
                <a:latin typeface="Calibri" pitchFamily="34" charset="0"/>
                <a:cs typeface="Calibri" pitchFamily="34" charset="0"/>
              </a:rPr>
              <a:t>Write your </a:t>
            </a:r>
            <a:r>
              <a:rPr lang="en-US" sz="3200" dirty="0" smtClean="0">
                <a:solidFill>
                  <a:srgbClr val="0070C0"/>
                </a:solidFill>
                <a:latin typeface="Calibri" pitchFamily="34" charset="0"/>
                <a:cs typeface="Calibri" pitchFamily="34" charset="0"/>
              </a:rPr>
              <a:t>abstract only </a:t>
            </a:r>
            <a:r>
              <a:rPr lang="en-US" sz="3200" dirty="0" smtClean="0">
                <a:solidFill>
                  <a:srgbClr val="0070C0"/>
                </a:solidFill>
                <a:latin typeface="Calibri" pitchFamily="34" charset="0"/>
                <a:cs typeface="Calibri" pitchFamily="34" charset="0"/>
              </a:rPr>
              <a:t>after the rest of the paper is completed. </a:t>
            </a:r>
            <a:endParaRPr lang="en-US" sz="3200" dirty="0">
              <a:solidFill>
                <a:srgbClr val="0070C0"/>
              </a:solidFill>
              <a:latin typeface="Calibri" pitchFamily="34" charset="0"/>
              <a:cs typeface="Calibri"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6600" b="1" dirty="0" smtClean="0">
                <a:solidFill>
                  <a:srgbClr val="C00000"/>
                </a:solidFill>
                <a:latin typeface="Calibri" pitchFamily="34" charset="0"/>
                <a:cs typeface="Calibri" pitchFamily="34" charset="0"/>
              </a:rPr>
              <a:t>       Any Questions?</a:t>
            </a:r>
            <a:endParaRPr lang="en-US" sz="6600" b="1" dirty="0">
              <a:solidFill>
                <a:srgbClr val="C00000"/>
              </a:solidFill>
              <a:latin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229600" cy="838200"/>
          </a:xfrm>
        </p:spPr>
        <p:txBody>
          <a:bodyPr/>
          <a:lstStyle/>
          <a:p>
            <a:r>
              <a:rPr lang="en-US" dirty="0" smtClean="0"/>
              <a:t>  </a:t>
            </a:r>
            <a:r>
              <a:rPr lang="en-US" sz="4400" b="1" dirty="0" smtClean="0">
                <a:solidFill>
                  <a:srgbClr val="C00000"/>
                </a:solidFill>
              </a:rPr>
              <a:t>General Guidelines</a:t>
            </a:r>
            <a:endParaRPr lang="en-US" b="1" dirty="0">
              <a:solidFill>
                <a:srgbClr val="C00000"/>
              </a:solidFill>
            </a:endParaRPr>
          </a:p>
        </p:txBody>
      </p:sp>
      <p:sp>
        <p:nvSpPr>
          <p:cNvPr id="3" name="Content Placeholder 2"/>
          <p:cNvSpPr>
            <a:spLocks noGrp="1"/>
          </p:cNvSpPr>
          <p:nvPr>
            <p:ph idx="1"/>
          </p:nvPr>
        </p:nvSpPr>
        <p:spPr>
          <a:xfrm>
            <a:off x="457200" y="1905000"/>
            <a:ext cx="8686800" cy="4953000"/>
          </a:xfrm>
        </p:spPr>
        <p:txBody>
          <a:bodyPr>
            <a:noAutofit/>
          </a:bodyPr>
          <a:lstStyle/>
          <a:p>
            <a:pPr>
              <a:spcBef>
                <a:spcPts val="0"/>
              </a:spcBef>
              <a:buClr>
                <a:srgbClr val="C00000"/>
              </a:buClr>
            </a:pPr>
            <a:r>
              <a:rPr lang="en-US" sz="3200" b="1" dirty="0" smtClean="0">
                <a:solidFill>
                  <a:srgbClr val="0070C0"/>
                </a:solidFill>
                <a:latin typeface="Calibri" pitchFamily="34" charset="0"/>
                <a:cs typeface="Calibri" pitchFamily="34" charset="0"/>
              </a:rPr>
              <a:t>Print </a:t>
            </a:r>
            <a:r>
              <a:rPr lang="en-US" sz="3200" b="1" dirty="0" smtClean="0">
                <a:solidFill>
                  <a:srgbClr val="0070C0"/>
                </a:solidFill>
                <a:latin typeface="Calibri" pitchFamily="34" charset="0"/>
                <a:cs typeface="Calibri" pitchFamily="34" charset="0"/>
              </a:rPr>
              <a:t>or type using a 12 point standard font, such as Times, Geneva, Bookman, Helvetica, etc.</a:t>
            </a:r>
          </a:p>
          <a:p>
            <a:pPr>
              <a:spcBef>
                <a:spcPts val="0"/>
              </a:spcBef>
              <a:buClr>
                <a:srgbClr val="C00000"/>
              </a:buClr>
            </a:pPr>
            <a:r>
              <a:rPr lang="en-US" sz="3200" b="1" dirty="0" smtClean="0">
                <a:solidFill>
                  <a:srgbClr val="0070C0"/>
                </a:solidFill>
                <a:latin typeface="Calibri" pitchFamily="34" charset="0"/>
                <a:cs typeface="Calibri" pitchFamily="34" charset="0"/>
              </a:rPr>
              <a:t>Text should be double spaced on 8 1/2" x 11" paper with 1 inch margins, single sided</a:t>
            </a:r>
          </a:p>
          <a:p>
            <a:pPr>
              <a:spcBef>
                <a:spcPts val="0"/>
              </a:spcBef>
              <a:buClr>
                <a:srgbClr val="C00000"/>
              </a:buClr>
            </a:pPr>
            <a:r>
              <a:rPr lang="en-US" sz="3200" b="1" dirty="0" smtClean="0">
                <a:solidFill>
                  <a:srgbClr val="0070C0"/>
                </a:solidFill>
                <a:latin typeface="Calibri" pitchFamily="34" charset="0"/>
                <a:cs typeface="Calibri" pitchFamily="34" charset="0"/>
              </a:rPr>
              <a:t>Number pages consecutively</a:t>
            </a:r>
          </a:p>
          <a:p>
            <a:pPr>
              <a:spcBef>
                <a:spcPts val="0"/>
              </a:spcBef>
              <a:buClr>
                <a:srgbClr val="C00000"/>
              </a:buClr>
            </a:pPr>
            <a:r>
              <a:rPr lang="en-US" sz="3200" b="1" dirty="0" smtClean="0">
                <a:solidFill>
                  <a:srgbClr val="0070C0"/>
                </a:solidFill>
                <a:latin typeface="Calibri" pitchFamily="34" charset="0"/>
                <a:cs typeface="Calibri" pitchFamily="34" charset="0"/>
              </a:rPr>
              <a:t>Start each new section on a new page</a:t>
            </a:r>
          </a:p>
          <a:p>
            <a:pPr>
              <a:spcBef>
                <a:spcPts val="0"/>
              </a:spcBef>
              <a:buClr>
                <a:srgbClr val="C00000"/>
              </a:buClr>
            </a:pPr>
            <a:r>
              <a:rPr lang="en-US" sz="3200" b="1" dirty="0" smtClean="0">
                <a:solidFill>
                  <a:srgbClr val="0070C0"/>
                </a:solidFill>
                <a:latin typeface="Calibri" pitchFamily="34" charset="0"/>
                <a:cs typeface="Calibri" pitchFamily="34" charset="0"/>
              </a:rPr>
              <a:t>Adhere to recommended page </a:t>
            </a:r>
            <a:r>
              <a:rPr lang="en-US" sz="3200" b="1" dirty="0" smtClean="0">
                <a:solidFill>
                  <a:srgbClr val="0070C0"/>
                </a:solidFill>
                <a:latin typeface="Calibri" pitchFamily="34" charset="0"/>
                <a:cs typeface="Calibri" pitchFamily="34" charset="0"/>
              </a:rPr>
              <a:t>limits</a:t>
            </a:r>
            <a:endParaRPr lang="en-US" sz="3200" b="1" dirty="0" smtClean="0">
              <a:solidFill>
                <a:srgbClr val="0070C0"/>
              </a:solidFill>
              <a:latin typeface="Calibri" pitchFamily="34" charset="0"/>
              <a:cs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1066800"/>
          </a:xfrm>
        </p:spPr>
        <p:txBody>
          <a:bodyPr>
            <a:normAutofit fontScale="90000"/>
          </a:bodyPr>
          <a:lstStyle/>
          <a:p>
            <a:r>
              <a:rPr lang="en-US" b="1" dirty="0" smtClean="0">
                <a:solidFill>
                  <a:srgbClr val="C00000"/>
                </a:solidFill>
              </a:rPr>
              <a:t>Sections of a Scientific Research Paper</a:t>
            </a:r>
            <a:endParaRPr lang="en-US" b="1" dirty="0">
              <a:solidFill>
                <a:srgbClr val="C00000"/>
              </a:solidFill>
            </a:endParaRPr>
          </a:p>
        </p:txBody>
      </p:sp>
      <p:sp>
        <p:nvSpPr>
          <p:cNvPr id="3" name="Content Placeholder 2"/>
          <p:cNvSpPr>
            <a:spLocks noGrp="1"/>
          </p:cNvSpPr>
          <p:nvPr>
            <p:ph idx="1"/>
          </p:nvPr>
        </p:nvSpPr>
        <p:spPr/>
        <p:txBody>
          <a:bodyPr>
            <a:normAutofit/>
          </a:bodyPr>
          <a:lstStyle/>
          <a:p>
            <a:endParaRPr lang="en-US" b="1" dirty="0" smtClean="0">
              <a:solidFill>
                <a:srgbClr val="0070C0"/>
              </a:solidFill>
            </a:endParaRPr>
          </a:p>
          <a:p>
            <a:pPr>
              <a:buNone/>
            </a:pPr>
            <a:r>
              <a:rPr lang="en-US" sz="3200" b="1" dirty="0" smtClean="0">
                <a:solidFill>
                  <a:srgbClr val="0070C0"/>
                </a:solidFill>
              </a:rPr>
              <a:t>The first pages:</a:t>
            </a:r>
            <a:endParaRPr lang="en-US" sz="3200" b="1" dirty="0" smtClean="0">
              <a:solidFill>
                <a:srgbClr val="0070C0"/>
              </a:solidFill>
            </a:endParaRPr>
          </a:p>
          <a:p>
            <a:pPr>
              <a:buFont typeface="Courier New" pitchFamily="49" charset="0"/>
              <a:buChar char="o"/>
            </a:pPr>
            <a:r>
              <a:rPr lang="en-US" b="1" dirty="0" smtClean="0">
                <a:solidFill>
                  <a:srgbClr val="0070C0"/>
                </a:solidFill>
              </a:rPr>
              <a:t>Title </a:t>
            </a:r>
            <a:r>
              <a:rPr lang="en-US" b="1" dirty="0" smtClean="0">
                <a:solidFill>
                  <a:srgbClr val="0070C0"/>
                </a:solidFill>
              </a:rPr>
              <a:t>page</a:t>
            </a:r>
          </a:p>
          <a:p>
            <a:pPr>
              <a:buFont typeface="Courier New" pitchFamily="49" charset="0"/>
              <a:buChar char="o"/>
            </a:pPr>
            <a:r>
              <a:rPr lang="en-US" b="1" dirty="0" smtClean="0">
                <a:solidFill>
                  <a:srgbClr val="0070C0"/>
                </a:solidFill>
              </a:rPr>
              <a:t>List of </a:t>
            </a:r>
            <a:r>
              <a:rPr lang="en-US" b="1" dirty="0" smtClean="0">
                <a:solidFill>
                  <a:srgbClr val="0070C0"/>
                </a:solidFill>
              </a:rPr>
              <a:t>Contents …………………………..…..I</a:t>
            </a:r>
            <a:endParaRPr lang="en-US" b="1" dirty="0" smtClean="0">
              <a:solidFill>
                <a:srgbClr val="0070C0"/>
              </a:solidFill>
            </a:endParaRPr>
          </a:p>
          <a:p>
            <a:pPr>
              <a:buFont typeface="Courier New" pitchFamily="49" charset="0"/>
              <a:buChar char="o"/>
            </a:pPr>
            <a:r>
              <a:rPr lang="en-US" b="1" dirty="0" smtClean="0">
                <a:solidFill>
                  <a:srgbClr val="0070C0"/>
                </a:solidFill>
              </a:rPr>
              <a:t>List of </a:t>
            </a:r>
            <a:r>
              <a:rPr lang="en-US" b="1" dirty="0" smtClean="0">
                <a:solidFill>
                  <a:srgbClr val="0070C0"/>
                </a:solidFill>
              </a:rPr>
              <a:t>Tables …………………………..........II</a:t>
            </a:r>
            <a:endParaRPr lang="en-US" b="1" dirty="0" smtClean="0">
              <a:solidFill>
                <a:srgbClr val="0070C0"/>
              </a:solidFill>
            </a:endParaRPr>
          </a:p>
          <a:p>
            <a:pPr>
              <a:buFont typeface="Courier New" pitchFamily="49" charset="0"/>
              <a:buChar char="o"/>
            </a:pPr>
            <a:r>
              <a:rPr lang="en-US" b="1" dirty="0" smtClean="0">
                <a:solidFill>
                  <a:srgbClr val="0070C0"/>
                </a:solidFill>
              </a:rPr>
              <a:t>List of </a:t>
            </a:r>
            <a:r>
              <a:rPr lang="en-US" b="1" dirty="0" smtClean="0">
                <a:solidFill>
                  <a:srgbClr val="0070C0"/>
                </a:solidFill>
              </a:rPr>
              <a:t>Appendices …………………....…….IV</a:t>
            </a:r>
            <a:endParaRPr lang="en-US" b="1" dirty="0" smtClean="0">
              <a:solidFill>
                <a:srgbClr val="0070C0"/>
              </a:solidFill>
            </a:endParaRPr>
          </a:p>
          <a:p>
            <a:pPr>
              <a:buFont typeface="Courier New" pitchFamily="49" charset="0"/>
              <a:buChar char="o"/>
            </a:pPr>
            <a:r>
              <a:rPr lang="en-US" b="1" dirty="0" smtClean="0">
                <a:solidFill>
                  <a:srgbClr val="0070C0"/>
                </a:solidFill>
              </a:rPr>
              <a:t>List of </a:t>
            </a:r>
            <a:r>
              <a:rPr lang="en-US" b="1" dirty="0" smtClean="0">
                <a:solidFill>
                  <a:srgbClr val="0070C0"/>
                </a:solidFill>
              </a:rPr>
              <a:t>Abbreviations ……………………….V</a:t>
            </a:r>
          </a:p>
          <a:p>
            <a:pPr>
              <a:buFont typeface="Courier New" pitchFamily="49" charset="0"/>
              <a:buChar char="o"/>
            </a:pPr>
            <a:r>
              <a:rPr lang="en-US" b="1" dirty="0" smtClean="0">
                <a:solidFill>
                  <a:srgbClr val="0070C0"/>
                </a:solidFill>
              </a:rPr>
              <a:t>Abstract ……………………..…………….……VI</a:t>
            </a:r>
            <a:endParaRPr lang="en-US" b="1" dirty="0" smtClean="0">
              <a:solidFill>
                <a:srgbClr val="0070C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686800" cy="990600"/>
          </a:xfrm>
        </p:spPr>
        <p:txBody>
          <a:bodyPr>
            <a:noAutofit/>
          </a:bodyPr>
          <a:lstStyle/>
          <a:p>
            <a:r>
              <a:rPr lang="en-US" b="1" dirty="0" smtClean="0">
                <a:solidFill>
                  <a:srgbClr val="C00000"/>
                </a:solidFill>
              </a:rPr>
              <a:t>Sections of a Scientific Research Paper</a:t>
            </a:r>
            <a:endParaRPr lang="en-US" dirty="0"/>
          </a:p>
        </p:txBody>
      </p:sp>
      <p:sp>
        <p:nvSpPr>
          <p:cNvPr id="3" name="Content Placeholder 2"/>
          <p:cNvSpPr>
            <a:spLocks noGrp="1"/>
          </p:cNvSpPr>
          <p:nvPr>
            <p:ph idx="1"/>
          </p:nvPr>
        </p:nvSpPr>
        <p:spPr>
          <a:xfrm>
            <a:off x="457200" y="2667000"/>
            <a:ext cx="8229600" cy="3907536"/>
          </a:xfrm>
        </p:spPr>
        <p:txBody>
          <a:bodyPr>
            <a:normAutofit/>
          </a:bodyPr>
          <a:lstStyle/>
          <a:p>
            <a:pPr>
              <a:buNone/>
            </a:pPr>
            <a:r>
              <a:rPr lang="en-US" sz="4400" b="1" dirty="0" smtClean="0">
                <a:solidFill>
                  <a:srgbClr val="0070C0"/>
                </a:solidFill>
                <a:latin typeface="Calibri" pitchFamily="34" charset="0"/>
                <a:cs typeface="Calibri" pitchFamily="34" charset="0"/>
              </a:rPr>
              <a:t>1. Introduction</a:t>
            </a:r>
          </a:p>
          <a:p>
            <a:pPr>
              <a:buNone/>
            </a:pPr>
            <a:r>
              <a:rPr lang="en-US" sz="4400" b="1" dirty="0" smtClean="0">
                <a:solidFill>
                  <a:srgbClr val="0070C0"/>
                </a:solidFill>
                <a:latin typeface="Calibri" pitchFamily="34" charset="0"/>
                <a:cs typeface="Calibri" pitchFamily="34" charset="0"/>
              </a:rPr>
              <a:t>2. Methods</a:t>
            </a:r>
          </a:p>
          <a:p>
            <a:pPr>
              <a:buNone/>
            </a:pPr>
            <a:r>
              <a:rPr lang="en-US" sz="4400" b="1" dirty="0" smtClean="0">
                <a:solidFill>
                  <a:srgbClr val="0070C0"/>
                </a:solidFill>
                <a:latin typeface="Calibri" pitchFamily="34" charset="0"/>
                <a:cs typeface="Calibri" pitchFamily="34" charset="0"/>
              </a:rPr>
              <a:t>3. Results</a:t>
            </a:r>
          </a:p>
          <a:p>
            <a:pPr>
              <a:buNone/>
            </a:pPr>
            <a:r>
              <a:rPr lang="en-US" sz="4400" b="1" dirty="0" smtClean="0">
                <a:solidFill>
                  <a:srgbClr val="0070C0"/>
                </a:solidFill>
                <a:latin typeface="Calibri" pitchFamily="34" charset="0"/>
                <a:cs typeface="Calibri" pitchFamily="34" charset="0"/>
              </a:rPr>
              <a:t>4. Discussion</a:t>
            </a:r>
          </a:p>
          <a:p>
            <a:pPr>
              <a:buNone/>
            </a:pPr>
            <a:endParaRPr lang="en-US" sz="4400" b="1" dirty="0">
              <a:solidFill>
                <a:srgbClr val="0070C0"/>
              </a:solidFill>
              <a:latin typeface="Calibri" pitchFamily="34" charset="0"/>
              <a:cs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a:bodyPr>
          <a:lstStyle/>
          <a:p>
            <a:r>
              <a:rPr lang="en-US" sz="4800" b="1" dirty="0" smtClean="0">
                <a:solidFill>
                  <a:srgbClr val="C00000"/>
                </a:solidFill>
              </a:rPr>
              <a:t>Title Page</a:t>
            </a:r>
            <a:endParaRPr lang="en-US" sz="4800" b="1" dirty="0">
              <a:solidFill>
                <a:srgbClr val="C00000"/>
              </a:solidFill>
            </a:endParaRPr>
          </a:p>
        </p:txBody>
      </p:sp>
      <p:sp>
        <p:nvSpPr>
          <p:cNvPr id="3" name="Content Placeholder 2"/>
          <p:cNvSpPr>
            <a:spLocks noGrp="1"/>
          </p:cNvSpPr>
          <p:nvPr>
            <p:ph idx="1"/>
          </p:nvPr>
        </p:nvSpPr>
        <p:spPr>
          <a:xfrm>
            <a:off x="457200" y="2362200"/>
            <a:ext cx="8229600" cy="3505200"/>
          </a:xfrm>
        </p:spPr>
        <p:txBody>
          <a:bodyPr>
            <a:normAutofit/>
          </a:bodyPr>
          <a:lstStyle/>
          <a:p>
            <a:pPr>
              <a:buClr>
                <a:srgbClr val="C00000"/>
              </a:buClr>
            </a:pPr>
            <a:r>
              <a:rPr lang="en-US" sz="3600" b="1" dirty="0" smtClean="0">
                <a:solidFill>
                  <a:srgbClr val="0070C0"/>
                </a:solidFill>
                <a:latin typeface="Calibri" pitchFamily="34" charset="0"/>
                <a:cs typeface="Calibri" pitchFamily="34" charset="0"/>
              </a:rPr>
              <a:t>Select an informative title </a:t>
            </a:r>
            <a:endParaRPr lang="en-US" sz="3600" b="1" dirty="0" smtClean="0">
              <a:solidFill>
                <a:srgbClr val="0070C0"/>
              </a:solidFill>
              <a:latin typeface="Calibri" pitchFamily="34" charset="0"/>
              <a:cs typeface="Calibri" pitchFamily="34" charset="0"/>
            </a:endParaRPr>
          </a:p>
          <a:p>
            <a:pPr>
              <a:buClr>
                <a:srgbClr val="C00000"/>
              </a:buClr>
            </a:pPr>
            <a:r>
              <a:rPr lang="en-US" sz="3600" b="1" dirty="0" smtClean="0">
                <a:solidFill>
                  <a:srgbClr val="0070C0"/>
                </a:solidFill>
                <a:latin typeface="Calibri" pitchFamily="34" charset="0"/>
                <a:cs typeface="Calibri" pitchFamily="34" charset="0"/>
              </a:rPr>
              <a:t>Include </a:t>
            </a:r>
            <a:r>
              <a:rPr lang="en-US" sz="3600" b="1" dirty="0" smtClean="0">
                <a:solidFill>
                  <a:srgbClr val="0070C0"/>
                </a:solidFill>
                <a:latin typeface="Calibri" pitchFamily="34" charset="0"/>
                <a:cs typeface="Calibri" pitchFamily="34" charset="0"/>
              </a:rPr>
              <a:t>the name(s) and address(</a:t>
            </a:r>
            <a:r>
              <a:rPr lang="en-US" sz="3600" b="1" dirty="0" err="1" smtClean="0">
                <a:solidFill>
                  <a:srgbClr val="0070C0"/>
                </a:solidFill>
                <a:latin typeface="Calibri" pitchFamily="34" charset="0"/>
                <a:cs typeface="Calibri" pitchFamily="34" charset="0"/>
              </a:rPr>
              <a:t>es</a:t>
            </a:r>
            <a:r>
              <a:rPr lang="en-US" sz="3600" b="1" dirty="0" smtClean="0">
                <a:solidFill>
                  <a:srgbClr val="0070C0"/>
                </a:solidFill>
                <a:latin typeface="Calibri" pitchFamily="34" charset="0"/>
                <a:cs typeface="Calibri" pitchFamily="34" charset="0"/>
              </a:rPr>
              <a:t>) of all authors, and date submitted</a:t>
            </a:r>
            <a:r>
              <a:rPr lang="en-US" sz="3600" b="1" dirty="0" smtClean="0">
                <a:solidFill>
                  <a:srgbClr val="0070C0"/>
                </a:solidFill>
                <a:latin typeface="Calibri" pitchFamily="34" charset="0"/>
                <a:cs typeface="Calibri" pitchFamily="34" charset="0"/>
              </a:rPr>
              <a:t>.</a:t>
            </a:r>
            <a:endParaRPr lang="en-US" sz="3600" b="1" dirty="0">
              <a:solidFill>
                <a:srgbClr val="0070C0"/>
              </a:solidFill>
              <a:latin typeface="Calibri" pitchFamily="34" charset="0"/>
              <a:cs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a:bodyPr>
          <a:lstStyle/>
          <a:p>
            <a:r>
              <a:rPr lang="en-US" sz="4400" b="1" dirty="0" smtClean="0">
                <a:solidFill>
                  <a:srgbClr val="C00000"/>
                </a:solidFill>
                <a:latin typeface="Calibri" pitchFamily="34" charset="0"/>
                <a:cs typeface="Calibri" pitchFamily="34" charset="0"/>
              </a:rPr>
              <a:t>Introduction</a:t>
            </a:r>
            <a:endParaRPr lang="en-US" sz="4400" dirty="0">
              <a:solidFill>
                <a:srgbClr val="C00000"/>
              </a:solidFill>
              <a:latin typeface="Calibri" pitchFamily="34" charset="0"/>
              <a:cs typeface="Calibri" pitchFamily="34" charset="0"/>
            </a:endParaRPr>
          </a:p>
        </p:txBody>
      </p:sp>
      <p:sp>
        <p:nvSpPr>
          <p:cNvPr id="3" name="Content Placeholder 2"/>
          <p:cNvSpPr>
            <a:spLocks noGrp="1"/>
          </p:cNvSpPr>
          <p:nvPr>
            <p:ph idx="1"/>
          </p:nvPr>
        </p:nvSpPr>
        <p:spPr>
          <a:xfrm>
            <a:off x="381000" y="1752600"/>
            <a:ext cx="8458200" cy="5105400"/>
          </a:xfrm>
        </p:spPr>
        <p:txBody>
          <a:bodyPr>
            <a:normAutofit/>
          </a:bodyPr>
          <a:lstStyle/>
          <a:p>
            <a:pPr>
              <a:buNone/>
            </a:pPr>
            <a:r>
              <a:rPr lang="en-US" dirty="0" smtClean="0">
                <a:solidFill>
                  <a:srgbClr val="0070C0"/>
                </a:solidFill>
              </a:rPr>
              <a:t>(</a:t>
            </a:r>
            <a:r>
              <a:rPr lang="en-US" sz="3200" b="1" dirty="0" smtClean="0">
                <a:solidFill>
                  <a:srgbClr val="0070C0"/>
                </a:solidFill>
                <a:latin typeface="Calibri" pitchFamily="34" charset="0"/>
                <a:cs typeface="Calibri" pitchFamily="34" charset="0"/>
              </a:rPr>
              <a:t>in 1.5 to 2 </a:t>
            </a:r>
            <a:r>
              <a:rPr lang="en-US" sz="3200" b="1" dirty="0" smtClean="0">
                <a:solidFill>
                  <a:srgbClr val="0070C0"/>
                </a:solidFill>
                <a:latin typeface="Calibri" pitchFamily="34" charset="0"/>
                <a:cs typeface="Calibri" pitchFamily="34" charset="0"/>
              </a:rPr>
              <a:t>pages maximum)</a:t>
            </a:r>
            <a:endParaRPr lang="en-US" sz="3200" b="1" dirty="0" smtClean="0">
              <a:solidFill>
                <a:srgbClr val="0070C0"/>
              </a:solidFill>
              <a:latin typeface="Calibri" pitchFamily="34" charset="0"/>
              <a:cs typeface="Calibri" pitchFamily="34" charset="0"/>
            </a:endParaRPr>
          </a:p>
          <a:p>
            <a:pPr lvl="0">
              <a:buClr>
                <a:srgbClr val="C00000"/>
              </a:buClr>
            </a:pPr>
            <a:r>
              <a:rPr lang="en-US" sz="3200" b="1" dirty="0" smtClean="0">
                <a:solidFill>
                  <a:srgbClr val="0070C0"/>
                </a:solidFill>
                <a:latin typeface="Calibri" pitchFamily="34" charset="0"/>
                <a:cs typeface="Calibri" pitchFamily="34" charset="0"/>
              </a:rPr>
              <a:t>What is the phenomenon or the problem you are studying (define the problem)</a:t>
            </a:r>
          </a:p>
          <a:p>
            <a:pPr lvl="0">
              <a:buClr>
                <a:srgbClr val="C00000"/>
              </a:buClr>
            </a:pPr>
            <a:r>
              <a:rPr lang="en-US" sz="3200" b="1" dirty="0" smtClean="0">
                <a:solidFill>
                  <a:srgbClr val="0070C0"/>
                </a:solidFill>
                <a:latin typeface="Calibri" pitchFamily="34" charset="0"/>
                <a:cs typeface="Calibri" pitchFamily="34" charset="0"/>
              </a:rPr>
              <a:t>Brief history</a:t>
            </a:r>
          </a:p>
          <a:p>
            <a:pPr lvl="0">
              <a:buClr>
                <a:srgbClr val="C00000"/>
              </a:buClr>
            </a:pPr>
            <a:r>
              <a:rPr lang="en-US" sz="3200" b="1" dirty="0" smtClean="0">
                <a:solidFill>
                  <a:srgbClr val="0070C0"/>
                </a:solidFill>
                <a:latin typeface="Calibri" pitchFamily="34" charset="0"/>
                <a:cs typeface="Calibri" pitchFamily="34" charset="0"/>
              </a:rPr>
              <a:t>Previous research </a:t>
            </a:r>
          </a:p>
          <a:p>
            <a:pPr lvl="0">
              <a:buClr>
                <a:srgbClr val="C00000"/>
              </a:buClr>
            </a:pPr>
            <a:r>
              <a:rPr lang="en-US" sz="3200" b="1" dirty="0" smtClean="0">
                <a:solidFill>
                  <a:srgbClr val="0070C0"/>
                </a:solidFill>
                <a:latin typeface="Calibri" pitchFamily="34" charset="0"/>
                <a:cs typeface="Calibri" pitchFamily="34" charset="0"/>
              </a:rPr>
              <a:t>What is missing in previous research</a:t>
            </a:r>
          </a:p>
          <a:p>
            <a:pPr lvl="0">
              <a:buClr>
                <a:srgbClr val="C00000"/>
              </a:buClr>
            </a:pPr>
            <a:r>
              <a:rPr lang="en-US" sz="3200" b="1" dirty="0" smtClean="0">
                <a:solidFill>
                  <a:srgbClr val="0070C0"/>
                </a:solidFill>
                <a:latin typeface="Calibri" pitchFamily="34" charset="0"/>
                <a:cs typeface="Calibri" pitchFamily="34" charset="0"/>
              </a:rPr>
              <a:t>.......this will lead to your research hypothesis or research question</a:t>
            </a:r>
            <a:endParaRPr lang="en-US" sz="3200" b="1" dirty="0">
              <a:solidFill>
                <a:srgbClr val="0070C0"/>
              </a:solidFill>
              <a:latin typeface="Calibri" pitchFamily="34" charset="0"/>
              <a:cs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noAutofit/>
          </a:bodyPr>
          <a:lstStyle/>
          <a:p>
            <a:r>
              <a:rPr lang="en-US" sz="4400" b="1" dirty="0" smtClean="0">
                <a:solidFill>
                  <a:srgbClr val="C00000"/>
                </a:solidFill>
                <a:latin typeface="Calibri" pitchFamily="34" charset="0"/>
                <a:cs typeface="Calibri" pitchFamily="34" charset="0"/>
              </a:rPr>
              <a:t>Literature Review</a:t>
            </a:r>
            <a:endParaRPr lang="en-US" sz="4400" b="1" dirty="0">
              <a:solidFill>
                <a:srgbClr val="C00000"/>
              </a:solidFill>
              <a:latin typeface="Calibri" pitchFamily="34" charset="0"/>
              <a:cs typeface="Calibri" pitchFamily="34" charset="0"/>
            </a:endParaRPr>
          </a:p>
        </p:txBody>
      </p:sp>
      <p:sp>
        <p:nvSpPr>
          <p:cNvPr id="3" name="Content Placeholder 2"/>
          <p:cNvSpPr>
            <a:spLocks noGrp="1"/>
          </p:cNvSpPr>
          <p:nvPr>
            <p:ph idx="1"/>
          </p:nvPr>
        </p:nvSpPr>
        <p:spPr>
          <a:xfrm>
            <a:off x="228600" y="1600200"/>
            <a:ext cx="8915400" cy="5257800"/>
          </a:xfrm>
        </p:spPr>
        <p:txBody>
          <a:bodyPr>
            <a:noAutofit/>
          </a:bodyPr>
          <a:lstStyle/>
          <a:p>
            <a:pPr lvl="0">
              <a:spcBef>
                <a:spcPts val="0"/>
              </a:spcBef>
              <a:buClr>
                <a:srgbClr val="C00000"/>
              </a:buClr>
            </a:pPr>
            <a:r>
              <a:rPr lang="en-US" sz="3200" dirty="0" smtClean="0">
                <a:solidFill>
                  <a:srgbClr val="0070C0"/>
                </a:solidFill>
                <a:latin typeface="Calibri" pitchFamily="34" charset="0"/>
                <a:cs typeface="Calibri" pitchFamily="34" charset="0"/>
              </a:rPr>
              <a:t>Establish </a:t>
            </a:r>
            <a:r>
              <a:rPr lang="en-US" sz="3200" dirty="0" smtClean="0">
                <a:solidFill>
                  <a:srgbClr val="0070C0"/>
                </a:solidFill>
                <a:latin typeface="Calibri" pitchFamily="34" charset="0"/>
                <a:cs typeface="Calibri" pitchFamily="34" charset="0"/>
              </a:rPr>
              <a:t>the importance of the topic and justify the choice of the research </a:t>
            </a:r>
            <a:r>
              <a:rPr lang="en-US" sz="3200" dirty="0" smtClean="0">
                <a:solidFill>
                  <a:srgbClr val="0070C0"/>
                </a:solidFill>
                <a:latin typeface="Calibri" pitchFamily="34" charset="0"/>
                <a:cs typeface="Calibri" pitchFamily="34" charset="0"/>
              </a:rPr>
              <a:t>question.</a:t>
            </a:r>
            <a:endParaRPr lang="en-US" sz="3200" dirty="0" smtClean="0">
              <a:solidFill>
                <a:srgbClr val="0070C0"/>
              </a:solidFill>
              <a:latin typeface="Calibri" pitchFamily="34" charset="0"/>
              <a:cs typeface="Calibri" pitchFamily="34" charset="0"/>
            </a:endParaRPr>
          </a:p>
          <a:p>
            <a:pPr lvl="0">
              <a:spcBef>
                <a:spcPts val="0"/>
              </a:spcBef>
              <a:buClr>
                <a:srgbClr val="C00000"/>
              </a:buClr>
            </a:pPr>
            <a:r>
              <a:rPr lang="en-US" sz="3200" dirty="0" smtClean="0">
                <a:solidFill>
                  <a:srgbClr val="0070C0"/>
                </a:solidFill>
                <a:latin typeface="Calibri" pitchFamily="34" charset="0"/>
                <a:cs typeface="Calibri" pitchFamily="34" charset="0"/>
              </a:rPr>
              <a:t>Background </a:t>
            </a:r>
            <a:r>
              <a:rPr lang="en-US" sz="3200" dirty="0" smtClean="0">
                <a:solidFill>
                  <a:srgbClr val="0070C0"/>
                </a:solidFill>
                <a:latin typeface="Calibri" pitchFamily="34" charset="0"/>
                <a:cs typeface="Calibri" pitchFamily="34" charset="0"/>
              </a:rPr>
              <a:t>information to understand the study (historical overview and research literature)</a:t>
            </a:r>
          </a:p>
          <a:p>
            <a:pPr lvl="0">
              <a:spcBef>
                <a:spcPts val="0"/>
              </a:spcBef>
              <a:buClr>
                <a:srgbClr val="C00000"/>
              </a:buClr>
            </a:pPr>
            <a:r>
              <a:rPr lang="en-US" sz="3200" dirty="0" smtClean="0">
                <a:solidFill>
                  <a:srgbClr val="0070C0"/>
                </a:solidFill>
                <a:latin typeface="Calibri" pitchFamily="34" charset="0"/>
                <a:cs typeface="Calibri" pitchFamily="34" charset="0"/>
              </a:rPr>
              <a:t>Up-to-date research relevant to the topic, internationally, regionally, and in Jordan</a:t>
            </a:r>
          </a:p>
          <a:p>
            <a:pPr lvl="0">
              <a:spcBef>
                <a:spcPts val="0"/>
              </a:spcBef>
              <a:buClr>
                <a:srgbClr val="C00000"/>
              </a:buClr>
            </a:pPr>
            <a:r>
              <a:rPr lang="en-US" sz="3200" dirty="0" smtClean="0">
                <a:solidFill>
                  <a:srgbClr val="0070C0"/>
                </a:solidFill>
                <a:latin typeface="Calibri" pitchFamily="34" charset="0"/>
                <a:cs typeface="Calibri" pitchFamily="34" charset="0"/>
              </a:rPr>
              <a:t>Establish </a:t>
            </a:r>
            <a:r>
              <a:rPr lang="en-US" sz="3200" dirty="0" smtClean="0">
                <a:solidFill>
                  <a:srgbClr val="0070C0"/>
                </a:solidFill>
                <a:latin typeface="Calibri" pitchFamily="34" charset="0"/>
                <a:cs typeface="Calibri" pitchFamily="34" charset="0"/>
              </a:rPr>
              <a:t>your study as one link in a chain of research to develop knowledge in this field (how does this study fit into what has already been done</a:t>
            </a:r>
            <a:r>
              <a:rPr lang="en-US" sz="3200" dirty="0" smtClean="0">
                <a:solidFill>
                  <a:srgbClr val="0070C0"/>
                </a:solidFill>
                <a:latin typeface="Calibri" pitchFamily="34" charset="0"/>
                <a:cs typeface="Calibri" pitchFamily="34" charset="0"/>
              </a:rPr>
              <a:t>?)</a:t>
            </a:r>
            <a:endParaRPr lang="en-US" sz="3200" dirty="0" smtClean="0">
              <a:solidFill>
                <a:srgbClr val="0070C0"/>
              </a:solidFill>
              <a:latin typeface="Calibri" pitchFamily="34" charset="0"/>
              <a:cs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8229600" cy="1066800"/>
          </a:xfrm>
        </p:spPr>
        <p:txBody>
          <a:bodyPr>
            <a:normAutofit/>
          </a:bodyPr>
          <a:lstStyle/>
          <a:p>
            <a:r>
              <a:rPr lang="en-US" sz="4800" b="1" dirty="0" smtClean="0">
                <a:solidFill>
                  <a:srgbClr val="C00000"/>
                </a:solidFill>
                <a:latin typeface="Calibri" pitchFamily="34" charset="0"/>
                <a:cs typeface="Calibri" pitchFamily="34" charset="0"/>
              </a:rPr>
              <a:t>Literature review</a:t>
            </a:r>
            <a:endParaRPr lang="en-US" sz="4800" b="1" dirty="0">
              <a:solidFill>
                <a:srgbClr val="C00000"/>
              </a:solidFill>
              <a:latin typeface="Calibri" pitchFamily="34" charset="0"/>
              <a:cs typeface="Calibri" pitchFamily="34" charset="0"/>
            </a:endParaRPr>
          </a:p>
        </p:txBody>
      </p:sp>
      <p:sp>
        <p:nvSpPr>
          <p:cNvPr id="3" name="Content Placeholder 2"/>
          <p:cNvSpPr>
            <a:spLocks noGrp="1"/>
          </p:cNvSpPr>
          <p:nvPr>
            <p:ph idx="1"/>
          </p:nvPr>
        </p:nvSpPr>
        <p:spPr>
          <a:xfrm>
            <a:off x="457200" y="2057400"/>
            <a:ext cx="8229600" cy="4800600"/>
          </a:xfrm>
        </p:spPr>
        <p:txBody>
          <a:bodyPr>
            <a:normAutofit fontScale="92500" lnSpcReduction="20000"/>
          </a:bodyPr>
          <a:lstStyle/>
          <a:p>
            <a:pPr lvl="0">
              <a:lnSpc>
                <a:spcPct val="120000"/>
              </a:lnSpc>
              <a:spcBef>
                <a:spcPts val="0"/>
              </a:spcBef>
              <a:buClr>
                <a:srgbClr val="C00000"/>
              </a:buClr>
            </a:pPr>
            <a:r>
              <a:rPr lang="en-US" sz="3600" dirty="0" smtClean="0">
                <a:solidFill>
                  <a:srgbClr val="0070C0"/>
                </a:solidFill>
                <a:latin typeface="Calibri" pitchFamily="34" charset="0"/>
                <a:cs typeface="Calibri" pitchFamily="34" charset="0"/>
              </a:rPr>
              <a:t>Think about how you are going to order your discussion, and also about the </a:t>
            </a:r>
            <a:r>
              <a:rPr lang="en-US" sz="3600" b="1" dirty="0" smtClean="0">
                <a:solidFill>
                  <a:srgbClr val="0070C0"/>
                </a:solidFill>
                <a:latin typeface="Calibri" pitchFamily="34" charset="0"/>
                <a:cs typeface="Calibri" pitchFamily="34" charset="0"/>
              </a:rPr>
              <a:t>section headings </a:t>
            </a:r>
            <a:r>
              <a:rPr lang="en-US" sz="3600" dirty="0" smtClean="0">
                <a:solidFill>
                  <a:srgbClr val="0070C0"/>
                </a:solidFill>
                <a:latin typeface="Calibri" pitchFamily="34" charset="0"/>
                <a:cs typeface="Calibri" pitchFamily="34" charset="0"/>
              </a:rPr>
              <a:t>you will use.</a:t>
            </a:r>
          </a:p>
          <a:p>
            <a:pPr lvl="0">
              <a:lnSpc>
                <a:spcPct val="120000"/>
              </a:lnSpc>
              <a:spcBef>
                <a:spcPts val="0"/>
              </a:spcBef>
              <a:buClr>
                <a:srgbClr val="C00000"/>
              </a:buClr>
            </a:pPr>
            <a:r>
              <a:rPr lang="en-US" sz="3600" dirty="0" smtClean="0">
                <a:solidFill>
                  <a:srgbClr val="0070C0"/>
                </a:solidFill>
                <a:latin typeface="Calibri" pitchFamily="34" charset="0"/>
                <a:cs typeface="Calibri" pitchFamily="34" charset="0"/>
              </a:rPr>
              <a:t>Writing references in the text: use the form (Author, year).</a:t>
            </a:r>
          </a:p>
          <a:p>
            <a:pPr>
              <a:buNone/>
            </a:pPr>
            <a:endParaRPr lang="en-US" sz="3600" b="1" dirty="0" smtClean="0">
              <a:solidFill>
                <a:srgbClr val="0070C0"/>
              </a:solidFill>
              <a:latin typeface="Calibri" pitchFamily="34" charset="0"/>
              <a:cs typeface="Calibri" pitchFamily="34" charset="0"/>
            </a:endParaRPr>
          </a:p>
          <a:p>
            <a:pPr>
              <a:lnSpc>
                <a:spcPct val="120000"/>
              </a:lnSpc>
              <a:spcBef>
                <a:spcPts val="0"/>
              </a:spcBef>
              <a:buNone/>
            </a:pPr>
            <a:r>
              <a:rPr lang="en-US" sz="3600" b="1" dirty="0" smtClean="0">
                <a:solidFill>
                  <a:srgbClr val="0070C0"/>
                </a:solidFill>
                <a:latin typeface="Calibri" pitchFamily="34" charset="0"/>
                <a:cs typeface="Calibri" pitchFamily="34" charset="0"/>
              </a:rPr>
              <a:t>Be careful </a:t>
            </a:r>
            <a:r>
              <a:rPr lang="en-US" sz="3600" b="1" dirty="0" smtClean="0">
                <a:solidFill>
                  <a:srgbClr val="0070C0"/>
                </a:solidFill>
                <a:latin typeface="Calibri" pitchFamily="34" charset="0"/>
                <a:cs typeface="Calibri" pitchFamily="34" charset="0"/>
              </a:rPr>
              <a:t>of </a:t>
            </a:r>
            <a:r>
              <a:rPr lang="en-US" sz="3600" b="1" dirty="0" smtClean="0">
                <a:solidFill>
                  <a:srgbClr val="FF0000"/>
                </a:solidFill>
                <a:latin typeface="Calibri" pitchFamily="34" charset="0"/>
                <a:cs typeface="Calibri" pitchFamily="34" charset="0"/>
              </a:rPr>
              <a:t>PLAGIARISM: </a:t>
            </a:r>
            <a:r>
              <a:rPr lang="en-US" sz="3600" b="1" dirty="0" smtClean="0">
                <a:solidFill>
                  <a:srgbClr val="0070C0"/>
                </a:solidFill>
                <a:latin typeface="Calibri" pitchFamily="34" charset="0"/>
                <a:cs typeface="Calibri" pitchFamily="34" charset="0"/>
              </a:rPr>
              <a:t>the uncredited use (both intentional and intentional) of someone else’s </a:t>
            </a:r>
            <a:r>
              <a:rPr lang="en-US" sz="3600" b="1" dirty="0" smtClean="0">
                <a:solidFill>
                  <a:srgbClr val="0070C0"/>
                </a:solidFill>
                <a:latin typeface="Calibri" pitchFamily="34" charset="0"/>
                <a:cs typeface="Calibri" pitchFamily="34" charset="0"/>
              </a:rPr>
              <a:t>words </a:t>
            </a:r>
            <a:r>
              <a:rPr lang="en-US" sz="3600" b="1" dirty="0" smtClean="0">
                <a:solidFill>
                  <a:srgbClr val="0070C0"/>
                </a:solidFill>
                <a:latin typeface="Calibri" pitchFamily="34" charset="0"/>
                <a:cs typeface="Calibri" pitchFamily="34" charset="0"/>
              </a:rPr>
              <a:t>or </a:t>
            </a:r>
            <a:r>
              <a:rPr lang="en-US" sz="3600" b="1" dirty="0" smtClean="0">
                <a:solidFill>
                  <a:srgbClr val="0070C0"/>
                </a:solidFill>
                <a:latin typeface="Calibri" pitchFamily="34" charset="0"/>
                <a:cs typeface="Calibri" pitchFamily="34" charset="0"/>
              </a:rPr>
              <a:t>ideas.</a:t>
            </a:r>
            <a:endParaRPr lang="en-US" sz="3600" dirty="0">
              <a:solidFill>
                <a:srgbClr val="0070C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066800"/>
          </a:xfrm>
        </p:spPr>
        <p:txBody>
          <a:bodyPr>
            <a:normAutofit/>
          </a:bodyPr>
          <a:lstStyle/>
          <a:p>
            <a:r>
              <a:rPr lang="en-US" sz="4400" b="1" dirty="0" smtClean="0">
                <a:solidFill>
                  <a:srgbClr val="C00000"/>
                </a:solidFill>
              </a:rPr>
              <a:t>Methods</a:t>
            </a:r>
            <a:endParaRPr lang="en-US" sz="4400" b="1" dirty="0">
              <a:solidFill>
                <a:srgbClr val="C00000"/>
              </a:solidFill>
            </a:endParaRPr>
          </a:p>
        </p:txBody>
      </p:sp>
      <p:sp>
        <p:nvSpPr>
          <p:cNvPr id="3" name="Content Placeholder 2"/>
          <p:cNvSpPr>
            <a:spLocks noGrp="1"/>
          </p:cNvSpPr>
          <p:nvPr>
            <p:ph idx="1"/>
          </p:nvPr>
        </p:nvSpPr>
        <p:spPr>
          <a:xfrm>
            <a:off x="381000" y="1371600"/>
            <a:ext cx="8763000" cy="5257800"/>
          </a:xfrm>
        </p:spPr>
        <p:txBody>
          <a:bodyPr>
            <a:normAutofit lnSpcReduction="10000"/>
          </a:bodyPr>
          <a:lstStyle/>
          <a:p>
            <a:pPr>
              <a:buNone/>
            </a:pPr>
            <a:r>
              <a:rPr lang="en-US" dirty="0" smtClean="0">
                <a:solidFill>
                  <a:srgbClr val="0070C0"/>
                </a:solidFill>
                <a:latin typeface="Calibri" pitchFamily="34" charset="0"/>
                <a:cs typeface="Calibri" pitchFamily="34" charset="0"/>
              </a:rPr>
              <a:t>The Methods section serves to </a:t>
            </a:r>
            <a:r>
              <a:rPr lang="en-US" dirty="0" smtClean="0">
                <a:solidFill>
                  <a:srgbClr val="0070C0"/>
                </a:solidFill>
                <a:latin typeface="Calibri" pitchFamily="34" charset="0"/>
                <a:cs typeface="Calibri" pitchFamily="34" charset="0"/>
              </a:rPr>
              <a:t>prove and judge reproducibility and validity, also </a:t>
            </a:r>
            <a:r>
              <a:rPr lang="en-US" dirty="0" smtClean="0">
                <a:solidFill>
                  <a:srgbClr val="0070C0"/>
                </a:solidFill>
                <a:latin typeface="Calibri" pitchFamily="34" charset="0"/>
                <a:cs typeface="Calibri" pitchFamily="34" charset="0"/>
              </a:rPr>
              <a:t>provides </a:t>
            </a:r>
            <a:r>
              <a:rPr lang="en-US" dirty="0" smtClean="0">
                <a:solidFill>
                  <a:srgbClr val="0070C0"/>
                </a:solidFill>
                <a:latin typeface="Calibri" pitchFamily="34" charset="0"/>
                <a:cs typeface="Calibri" pitchFamily="34" charset="0"/>
              </a:rPr>
              <a:t>enough details for researcher to replicate the study) (writing in the past tense</a:t>
            </a:r>
            <a:r>
              <a:rPr lang="en-US" dirty="0" smtClean="0">
                <a:solidFill>
                  <a:srgbClr val="0070C0"/>
                </a:solidFill>
                <a:latin typeface="Calibri" pitchFamily="34" charset="0"/>
                <a:cs typeface="Calibri" pitchFamily="34" charset="0"/>
              </a:rPr>
              <a:t>). </a:t>
            </a:r>
            <a:endParaRPr lang="en-US" dirty="0" smtClean="0">
              <a:solidFill>
                <a:srgbClr val="0070C0"/>
              </a:solidFill>
              <a:latin typeface="Calibri" pitchFamily="34" charset="0"/>
              <a:cs typeface="Calibri" pitchFamily="34" charset="0"/>
            </a:endParaRPr>
          </a:p>
          <a:p>
            <a:pPr>
              <a:buClr>
                <a:srgbClr val="C00000"/>
              </a:buClr>
            </a:pPr>
            <a:r>
              <a:rPr lang="en-US" dirty="0" smtClean="0">
                <a:solidFill>
                  <a:srgbClr val="0070C0"/>
                </a:solidFill>
                <a:latin typeface="Calibri" pitchFamily="34" charset="0"/>
                <a:cs typeface="Calibri" pitchFamily="34" charset="0"/>
              </a:rPr>
              <a:t>Setting </a:t>
            </a:r>
            <a:r>
              <a:rPr lang="en-US" dirty="0" smtClean="0">
                <a:solidFill>
                  <a:srgbClr val="0070C0"/>
                </a:solidFill>
                <a:latin typeface="Calibri" pitchFamily="34" charset="0"/>
                <a:cs typeface="Calibri" pitchFamily="34" charset="0"/>
              </a:rPr>
              <a:t>(when and where)</a:t>
            </a:r>
          </a:p>
          <a:p>
            <a:pPr>
              <a:buClr>
                <a:srgbClr val="C00000"/>
              </a:buClr>
            </a:pPr>
            <a:r>
              <a:rPr lang="en-US" dirty="0" smtClean="0">
                <a:solidFill>
                  <a:srgbClr val="0070C0"/>
                </a:solidFill>
                <a:latin typeface="Calibri" pitchFamily="34" charset="0"/>
                <a:cs typeface="Calibri" pitchFamily="34" charset="0"/>
              </a:rPr>
              <a:t>Ethical </a:t>
            </a:r>
            <a:r>
              <a:rPr lang="en-US" dirty="0" smtClean="0">
                <a:solidFill>
                  <a:srgbClr val="0070C0"/>
                </a:solidFill>
                <a:latin typeface="Calibri" pitchFamily="34" charset="0"/>
                <a:cs typeface="Calibri" pitchFamily="34" charset="0"/>
              </a:rPr>
              <a:t>considerations: consent form, IRB approval, confidentiality of data. </a:t>
            </a:r>
            <a:endParaRPr lang="en-US" dirty="0" smtClean="0">
              <a:solidFill>
                <a:srgbClr val="0070C0"/>
              </a:solidFill>
              <a:latin typeface="Calibri" pitchFamily="34" charset="0"/>
              <a:cs typeface="Calibri" pitchFamily="34" charset="0"/>
            </a:endParaRPr>
          </a:p>
          <a:p>
            <a:pPr>
              <a:buClr>
                <a:srgbClr val="C00000"/>
              </a:buClr>
            </a:pPr>
            <a:r>
              <a:rPr lang="en-US" dirty="0" smtClean="0">
                <a:solidFill>
                  <a:srgbClr val="0070C0"/>
                </a:solidFill>
                <a:latin typeface="Calibri" pitchFamily="34" charset="0"/>
                <a:cs typeface="Calibri" pitchFamily="34" charset="0"/>
              </a:rPr>
              <a:t>Target population, study </a:t>
            </a:r>
            <a:r>
              <a:rPr lang="en-US" dirty="0" smtClean="0">
                <a:solidFill>
                  <a:srgbClr val="0070C0"/>
                </a:solidFill>
                <a:latin typeface="Calibri" pitchFamily="34" charset="0"/>
                <a:cs typeface="Calibri" pitchFamily="34" charset="0"/>
              </a:rPr>
              <a:t>population, sample </a:t>
            </a:r>
            <a:r>
              <a:rPr lang="en-US" dirty="0" smtClean="0">
                <a:solidFill>
                  <a:srgbClr val="0070C0"/>
                </a:solidFill>
                <a:latin typeface="Calibri" pitchFamily="34" charset="0"/>
                <a:cs typeface="Calibri" pitchFamily="34" charset="0"/>
              </a:rPr>
              <a:t>selection (inclusion criteria and rationale for inclusion), and sample size (# of participants)</a:t>
            </a:r>
          </a:p>
          <a:p>
            <a:pPr>
              <a:buClr>
                <a:srgbClr val="C00000"/>
              </a:buClr>
            </a:pPr>
            <a:r>
              <a:rPr lang="en-US" dirty="0" smtClean="0">
                <a:solidFill>
                  <a:srgbClr val="0070C0"/>
                </a:solidFill>
                <a:latin typeface="Calibri" pitchFamily="34" charset="0"/>
                <a:cs typeface="Calibri" pitchFamily="34" charset="0"/>
              </a:rPr>
              <a:t>Study design </a:t>
            </a:r>
            <a:r>
              <a:rPr lang="en-US" dirty="0" smtClean="0">
                <a:solidFill>
                  <a:srgbClr val="0070C0"/>
                </a:solidFill>
                <a:latin typeface="Calibri" pitchFamily="34" charset="0"/>
                <a:cs typeface="Calibri" pitchFamily="34" charset="0"/>
              </a:rPr>
              <a:t>(cross-sectional</a:t>
            </a:r>
            <a:r>
              <a:rPr lang="en-US" dirty="0" smtClean="0">
                <a:solidFill>
                  <a:srgbClr val="0070C0"/>
                </a:solidFill>
                <a:latin typeface="Calibri" pitchFamily="34" charset="0"/>
                <a:cs typeface="Calibri" pitchFamily="34" charset="0"/>
              </a:rPr>
              <a:t>, case control, </a:t>
            </a:r>
            <a:r>
              <a:rPr lang="en-US" dirty="0" smtClean="0">
                <a:solidFill>
                  <a:srgbClr val="0070C0"/>
                </a:solidFill>
                <a:latin typeface="Calibri" pitchFamily="34" charset="0"/>
                <a:cs typeface="Calibri" pitchFamily="34" charset="0"/>
              </a:rPr>
              <a:t>cohort, experimental)</a:t>
            </a:r>
            <a:endParaRPr lang="en-US" dirty="0" smtClean="0">
              <a:solidFill>
                <a:srgbClr val="0070C0"/>
              </a:solidFill>
              <a:latin typeface="Calibri" pitchFamily="34" charset="0"/>
              <a:cs typeface="Calibri"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282</TotalTime>
  <Words>1202</Words>
  <Application>Microsoft Office PowerPoint</Application>
  <PresentationFormat>On-screen Show (4:3)</PresentationFormat>
  <Paragraphs>101</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Urban</vt:lpstr>
      <vt:lpstr>Writing Scientific Research Paper</vt:lpstr>
      <vt:lpstr>  General Guidelines</vt:lpstr>
      <vt:lpstr>Sections of a Scientific Research Paper</vt:lpstr>
      <vt:lpstr>Sections of a Scientific Research Paper</vt:lpstr>
      <vt:lpstr>Title Page</vt:lpstr>
      <vt:lpstr>Introduction</vt:lpstr>
      <vt:lpstr>Literature Review</vt:lpstr>
      <vt:lpstr>Literature review</vt:lpstr>
      <vt:lpstr>Methods</vt:lpstr>
      <vt:lpstr>Methods</vt:lpstr>
      <vt:lpstr>Results</vt:lpstr>
      <vt:lpstr>Results</vt:lpstr>
      <vt:lpstr>Results</vt:lpstr>
      <vt:lpstr>Results</vt:lpstr>
      <vt:lpstr>Discussion</vt:lpstr>
      <vt:lpstr>Discussion</vt:lpstr>
      <vt:lpstr>Discussion</vt:lpstr>
      <vt:lpstr>Abstract</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Scientific Research Paper</dc:title>
  <dc:creator>L.C</dc:creator>
  <cp:lastModifiedBy>L.C</cp:lastModifiedBy>
  <cp:revision>8</cp:revision>
  <dcterms:created xsi:type="dcterms:W3CDTF">2016-02-11T21:03:37Z</dcterms:created>
  <dcterms:modified xsi:type="dcterms:W3CDTF">2002-02-03T13:43:33Z</dcterms:modified>
</cp:coreProperties>
</file>