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3" r:id="rId14"/>
    <p:sldId id="264" r:id="rId15"/>
    <p:sldId id="265" r:id="rId16"/>
    <p:sldId id="266" r:id="rId17"/>
    <p:sldId id="267" r:id="rId18"/>
    <p:sldId id="258" r:id="rId19"/>
    <p:sldId id="259" r:id="rId20"/>
    <p:sldId id="260" r:id="rId21"/>
    <p:sldId id="261" r:id="rId22"/>
    <p:sldId id="262" r:id="rId23"/>
    <p:sldId id="280" r:id="rId2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charset="0"/>
        <a:ea typeface="Arial" charset="0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charset="0"/>
        <a:ea typeface="Arial" charset="0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charset="0"/>
        <a:ea typeface="Arial" charset="0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charset="0"/>
        <a:ea typeface="Arial" charset="0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charset="0"/>
        <a:ea typeface="Arial" charset="0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charset="0"/>
        <a:ea typeface="Arial" charset="0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charset="0"/>
        <a:ea typeface="Arial" charset="0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charset="0"/>
        <a:ea typeface="Arial" charset="0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679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2046F-32BF-0D4E-B7BF-6EA6D054E58F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1B672-F69B-524B-AAC9-4D868E7D8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6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405E-80F0-2B48-BB73-C067CDEB9184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F0E6D-9026-CB45-A1BF-72E5B0426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9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1EAD4C-7A9F-7B48-89A8-6ED2261A8CD9}" type="slidenum">
              <a:rPr lang="ar-SA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987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AFA9E-C734-7443-9480-F7597D98ABA1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9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C1D42-192E-044D-84BC-32CC5D211256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83C5B-7622-1543-834E-604E745DF482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1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EFF30-22F2-8A46-B6DF-88023EFBA463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B67A4-4A17-1749-AB78-BC1E38F3955A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4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C58FE-C2C6-5D41-A27D-6E0A35CE4223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E8951-C307-634D-99FF-2AC18691EC44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E3E3D-61EC-0849-AAD2-1C229D66161D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7E066-AD27-514B-B65D-1641EFD43956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8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E1980-C2E8-3E45-B867-24E1DC91C738}" type="slidenum">
              <a:rPr lang="ar-SA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b="0">
                <a:latin typeface="Arial" charset="0"/>
              </a:defRPr>
            </a:lvl1pPr>
          </a:lstStyle>
          <a:p>
            <a:fld id="{4F95933E-8F9A-314A-89BA-B63FAE9C6180}" type="slidenum">
              <a:rPr lang="ar-SA" altLang="x-none"/>
              <a:pPr/>
              <a:t>‹#›</a:t>
            </a:fld>
            <a:endParaRPr lang="en-US" altLang="x-non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/>
          <a:latin typeface="+mj-lt"/>
          <a:ea typeface="Arial" charset="0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§"/>
        <a:defRPr sz="3200">
          <a:solidFill>
            <a:schemeClr val="tx1"/>
          </a:solidFill>
          <a:effectLst/>
          <a:latin typeface="+mj-lt"/>
          <a:ea typeface="Arial" charset="0"/>
          <a:cs typeface="+mj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§"/>
        <a:defRPr sz="3200">
          <a:solidFill>
            <a:schemeClr val="tx1"/>
          </a:solidFill>
          <a:effectLst/>
          <a:latin typeface="+mj-lt"/>
          <a:ea typeface="Arial" charset="0"/>
          <a:cs typeface="+mj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§"/>
        <a:defRPr sz="3200">
          <a:solidFill>
            <a:schemeClr val="tx1"/>
          </a:solidFill>
          <a:effectLst/>
          <a:latin typeface="+mj-lt"/>
          <a:ea typeface="Arial" charset="0"/>
          <a:cs typeface="+mj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§"/>
        <a:defRPr sz="3200">
          <a:solidFill>
            <a:schemeClr val="tx1"/>
          </a:solidFill>
          <a:effectLst/>
          <a:latin typeface="+mj-lt"/>
          <a:ea typeface="Arial" charset="0"/>
          <a:cs typeface="+mj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§"/>
        <a:defRPr sz="3200">
          <a:solidFill>
            <a:schemeClr val="tx1"/>
          </a:solidFill>
          <a:effectLst/>
          <a:latin typeface="+mj-lt"/>
          <a:ea typeface="Arial" charset="0"/>
          <a:cs typeface="+mj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914400"/>
            <a:ext cx="7772400" cy="1920875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4300" dirty="0" smtClean="0">
                <a:solidFill>
                  <a:schemeClr val="tx1"/>
                </a:solidFill>
                <a:ea typeface="+mj-ea"/>
              </a:rPr>
              <a:t>Posterior Pituitary Hormones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200400"/>
            <a:ext cx="6400800" cy="2514600"/>
          </a:xfrm>
        </p:spPr>
        <p:txBody>
          <a:bodyPr/>
          <a:lstStyle/>
          <a:p>
            <a:pPr marL="0" indent="0" algn="ctr" rtl="0" eaLnBrk="1" hangingPunct="1">
              <a:lnSpc>
                <a:spcPct val="80000"/>
              </a:lnSpc>
              <a:buNone/>
              <a:defRPr/>
            </a:pPr>
            <a:r>
              <a:rPr lang="en-US" b="1" dirty="0"/>
              <a:t>Prof. </a:t>
            </a:r>
            <a:r>
              <a:rPr lang="en-US" b="1" dirty="0" err="1"/>
              <a:t>Suheil</a:t>
            </a:r>
            <a:r>
              <a:rPr lang="en-US" b="1" dirty="0"/>
              <a:t> </a:t>
            </a:r>
            <a:r>
              <a:rPr lang="en-US" b="1" dirty="0" err="1"/>
              <a:t>Zmeili</a:t>
            </a:r>
            <a:endParaRPr lang="en-US" b="1" dirty="0"/>
          </a:p>
          <a:p>
            <a:pPr marL="0" indent="0" algn="ctr" rtl="0" eaLnBrk="1" hangingPunct="1">
              <a:lnSpc>
                <a:spcPct val="80000"/>
              </a:lnSpc>
              <a:buNone/>
              <a:defRPr/>
            </a:pPr>
            <a:r>
              <a:rPr lang="en-US" b="1" dirty="0"/>
              <a:t>Faculty of Medicine</a:t>
            </a:r>
          </a:p>
          <a:p>
            <a:pPr marL="0" indent="0" algn="ctr" rtl="0" eaLnBrk="1" hangingPunct="1">
              <a:lnSpc>
                <a:spcPct val="80000"/>
              </a:lnSpc>
              <a:buNone/>
              <a:defRPr/>
            </a:pPr>
            <a:r>
              <a:rPr lang="en-US" b="1" dirty="0"/>
              <a:t>Department of Pharmacology</a:t>
            </a:r>
          </a:p>
          <a:p>
            <a:pPr marL="0" indent="0" algn="ctr" rtl="0" eaLnBrk="1" hangingPunct="1">
              <a:lnSpc>
                <a:spcPct val="80000"/>
              </a:lnSpc>
              <a:buNone/>
              <a:defRPr/>
            </a:pPr>
            <a:r>
              <a:rPr lang="en-US" b="1" dirty="0"/>
              <a:t>University of Jordan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en-US" dirty="0"/>
          </a:p>
          <a:p>
            <a:pPr marL="0" indent="0" algn="ctr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ADH (Vasopressin)</a:t>
            </a:r>
            <a:endParaRPr lang="en-US" dirty="0" smtClean="0">
              <a:ea typeface="+mj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- </a:t>
            </a:r>
            <a:r>
              <a:rPr lang="en-US" b="1" dirty="0" err="1" smtClean="0">
                <a:ea typeface="+mn-ea"/>
              </a:rPr>
              <a:t>Felypressin</a:t>
            </a:r>
            <a:r>
              <a:rPr lang="en-US" b="1" dirty="0" smtClean="0">
                <a:ea typeface="+mn-ea"/>
              </a:rPr>
              <a:t> (synthetic ADH-like drug)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Has strong vasoconstrictor activity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Mainly used in dentistry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b="1" u="sng" dirty="0" smtClean="0">
                <a:ea typeface="+mn-ea"/>
              </a:rPr>
              <a:t>Clinical uses to ADH: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- DI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- Nocturnal enuresis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- Hemophilia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- Bleeding esophageal </a:t>
            </a:r>
            <a:r>
              <a:rPr lang="en-US" b="1" dirty="0" err="1" smtClean="0">
                <a:ea typeface="+mn-ea"/>
              </a:rPr>
              <a:t>varices</a:t>
            </a:r>
            <a:endParaRPr lang="en-US" b="1" dirty="0" smtClean="0">
              <a:ea typeface="+mn-ea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ADH (Vasopressin)</a:t>
            </a:r>
            <a:endParaRPr lang="en-US" dirty="0" smtClean="0"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/>
            <a:r>
              <a:rPr lang="en-US" altLang="x-none" sz="2800" b="1" u="sng" dirty="0"/>
              <a:t>Side effects to ADH preparations: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Allergy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Pallor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Headache, nausea, abdominal pain in ♀’s (oxytocin-like activity) 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</a:t>
            </a:r>
            <a:r>
              <a:rPr lang="en-US" altLang="x-none" sz="2800" b="1" dirty="0" err="1"/>
              <a:t>Anginal</a:t>
            </a:r>
            <a:r>
              <a:rPr lang="en-US" altLang="x-none" sz="2800" b="1" dirty="0"/>
              <a:t> pain (coronary artery vasospasm)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H</a:t>
            </a:r>
            <a:r>
              <a:rPr lang="en-US" altLang="x-none" sz="2800" b="1" baseline="-25000" dirty="0"/>
              <a:t>2</a:t>
            </a:r>
            <a:r>
              <a:rPr lang="en-US" altLang="x-none" sz="2800" b="1" dirty="0"/>
              <a:t>O intoxication (massive doses)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Gangrene (rare particularly with </a:t>
            </a:r>
            <a:r>
              <a:rPr lang="en-US" altLang="x-none" sz="2800" b="1" dirty="0" err="1"/>
              <a:t>desmopressin</a:t>
            </a:r>
            <a:r>
              <a:rPr lang="en-US" altLang="x-none" sz="2800" b="1" dirty="0"/>
              <a:t>= has great affinity to V</a:t>
            </a:r>
            <a:r>
              <a:rPr lang="en-US" altLang="x-none" sz="2800" b="1" baseline="-25000" dirty="0"/>
              <a:t>2</a:t>
            </a:r>
            <a:r>
              <a:rPr lang="en-US" altLang="x-none" sz="2800" b="1" dirty="0"/>
              <a:t> receptors)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sz="4300" u="sng" dirty="0">
                <a:solidFill>
                  <a:schemeClr val="tx1"/>
                </a:solidFill>
                <a:effectLst/>
              </a:rPr>
              <a:t>Drugs acting on the uterus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indent="0" algn="ctr">
              <a:buFont typeface="Wingdings" charset="2"/>
              <a:buNone/>
            </a:pPr>
            <a:endParaRPr lang="en-US" altLang="x-none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Uterine Stimulants</a:t>
            </a:r>
            <a:endParaRPr lang="en-US" dirty="0" smtClean="0">
              <a:solidFill>
                <a:schemeClr val="tx1"/>
              </a:solidFill>
              <a:ea typeface="+mj-ea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x-none" sz="2800" b="1" u="sng" dirty="0"/>
              <a:t>I. Uterine stimulants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x-none" sz="2800" b="1" u="sng" dirty="0">
                <a:solidFill>
                  <a:srgbClr val="C00000"/>
                </a:solidFill>
              </a:rPr>
              <a:t>1. Oxytocin: </a:t>
            </a:r>
            <a:r>
              <a:rPr lang="en-US" altLang="x-none" sz="2800" b="1" dirty="0"/>
              <a:t>(</a:t>
            </a:r>
            <a:r>
              <a:rPr lang="en-US" altLang="x-none" sz="2800" b="1" dirty="0" err="1"/>
              <a:t>nonapeptide</a:t>
            </a:r>
            <a:r>
              <a:rPr lang="en-US" altLang="x-none" sz="2800" b="1" dirty="0" smtClean="0"/>
              <a:t>= 9 </a:t>
            </a:r>
            <a:r>
              <a:rPr lang="en-US" altLang="x-none" sz="2800" b="1" dirty="0" err="1"/>
              <a:t>a.a</a:t>
            </a:r>
            <a:r>
              <a:rPr lang="en-US" altLang="x-none" sz="2800" b="1" dirty="0"/>
              <a:t> peptide)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 dirty="0"/>
              <a:t>- Contracts the </a:t>
            </a:r>
            <a:r>
              <a:rPr lang="en-US" altLang="x-none" sz="2800" b="1" dirty="0" err="1"/>
              <a:t>myoepithelial</a:t>
            </a:r>
            <a:r>
              <a:rPr lang="en-US" altLang="x-none" sz="2800" b="1" dirty="0"/>
              <a:t> cells of the breast → milk letdown; milk ejection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 dirty="0"/>
              <a:t>Major stimuli, baby cry and </a:t>
            </a:r>
            <a:r>
              <a:rPr lang="en-US" altLang="x-none" sz="2800" b="1" dirty="0" smtClean="0"/>
              <a:t>suckling</a:t>
            </a:r>
            <a:br>
              <a:rPr lang="en-US" altLang="x-none" sz="2800" b="1" dirty="0" smtClean="0"/>
            </a:br>
            <a:endParaRPr lang="en-US" altLang="x-none" sz="2800" b="1" dirty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 dirty="0"/>
              <a:t>- Contracts the uterus → delivery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 dirty="0"/>
              <a:t>The uterus is insensitive to oxytocin in early pregnancy but its sensitivity increases with advanced pregnancy reaching maximum at time of </a:t>
            </a:r>
            <a:r>
              <a:rPr lang="en-US" altLang="x-none" sz="2800" b="1" dirty="0" smtClean="0"/>
              <a:t>delivery</a:t>
            </a:r>
            <a:br>
              <a:rPr lang="en-US" altLang="x-none" sz="2800" b="1" dirty="0" smtClean="0"/>
            </a:br>
            <a:endParaRPr lang="en-US" altLang="x-none" sz="2800" b="1" dirty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 dirty="0"/>
              <a:t>- Has slight ADH-like activity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x-none" sz="2800" b="1" dirty="0"/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x-non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Oxytocin</a:t>
            </a:r>
            <a:endParaRPr lang="en-US" dirty="0" smtClean="0">
              <a:ea typeface="+mj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x-none" b="1" u="sng" dirty="0"/>
              <a:t>Oxytocin MOA: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Surface receptors → stimulation of voltage-sensitive </a:t>
            </a:r>
            <a:r>
              <a:rPr lang="en-US" altLang="x-none" sz="2800" b="1" dirty="0" err="1"/>
              <a:t>Ca</a:t>
            </a:r>
            <a:r>
              <a:rPr lang="en-US" altLang="x-none" sz="2800" b="1" baseline="30000" dirty="0"/>
              <a:t>++</a:t>
            </a:r>
            <a:r>
              <a:rPr lang="en-US" altLang="x-none" sz="2800" b="1" dirty="0"/>
              <a:t> channels → depolarization of uterine muscles → contractions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↑ intracellular </a:t>
            </a:r>
            <a:r>
              <a:rPr lang="en-US" altLang="x-none" sz="2800" b="1" dirty="0" err="1"/>
              <a:t>Ca</a:t>
            </a:r>
            <a:r>
              <a:rPr lang="en-US" altLang="x-none" sz="2800" b="1" baseline="30000" dirty="0"/>
              <a:t>++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↑ prostaglandin release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Oxytocin</a:t>
            </a:r>
            <a:endParaRPr lang="en-US" dirty="0" smtClean="0"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altLang="x-none" b="1" u="sng" dirty="0"/>
              <a:t>Clinical uses to oxytocin: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Induction of labor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Drug of choice given in units in an I.V infusion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Postpartum hemorrhage, I.M. Ergot alkaloids </a:t>
            </a:r>
            <a:r>
              <a:rPr lang="en-US" altLang="x-none" sz="2800" b="1" dirty="0" smtClean="0"/>
              <a:t>are better </a:t>
            </a:r>
            <a:r>
              <a:rPr lang="en-US" altLang="x-none" sz="2800" b="1" dirty="0"/>
              <a:t>(</a:t>
            </a:r>
            <a:r>
              <a:rPr lang="en-US" altLang="x-none" sz="2800" b="1" dirty="0" err="1"/>
              <a:t>ergonovine</a:t>
            </a:r>
            <a:r>
              <a:rPr lang="en-US" altLang="x-none" sz="2800" b="1" dirty="0"/>
              <a:t>, </a:t>
            </a:r>
            <a:r>
              <a:rPr lang="en-US" altLang="x-none" sz="2800" b="1" dirty="0" err="1"/>
              <a:t>methylergonovine</a:t>
            </a:r>
            <a:r>
              <a:rPr lang="en-US" altLang="x-none" sz="2800" b="1" dirty="0"/>
              <a:t>, </a:t>
            </a:r>
            <a:r>
              <a:rPr lang="en-US" altLang="x-none" sz="2800" b="1" dirty="0" err="1" smtClean="0"/>
              <a:t>syntometrine</a:t>
            </a:r>
            <a:r>
              <a:rPr lang="en-US" altLang="x-none" sz="2800" b="1" dirty="0" smtClean="0"/>
              <a:t>= oxytocin + </a:t>
            </a:r>
            <a:r>
              <a:rPr lang="en-US" altLang="x-none" sz="2800" b="1" dirty="0" err="1"/>
              <a:t>ergometrine</a:t>
            </a:r>
            <a:r>
              <a:rPr lang="en-US" altLang="x-none" sz="2800" b="1" dirty="0"/>
              <a:t>)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Breast engorgement, </a:t>
            </a:r>
            <a:r>
              <a:rPr lang="en-US" altLang="x-none" sz="2800" b="1" dirty="0" err="1"/>
              <a:t>intranasally</a:t>
            </a:r>
            <a:endParaRPr lang="en-US" altLang="x-none" sz="2800" b="1" dirty="0"/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</a:t>
            </a:r>
            <a:r>
              <a:rPr lang="en-US" altLang="x-none" sz="2800" b="1" dirty="0" err="1"/>
              <a:t>Abortifacient</a:t>
            </a:r>
            <a:r>
              <a:rPr lang="en-US" altLang="x-none" sz="2800" b="1" dirty="0"/>
              <a:t>, I.V infusion. ≥ 20 weeks of gestation, ineffective in early pregnancy</a:t>
            </a:r>
          </a:p>
          <a:p>
            <a:pPr algn="l" rtl="0" eaLnBrk="1" hangingPunct="1">
              <a:buFontTx/>
              <a:buNone/>
            </a:pPr>
            <a:endParaRPr lang="en-US" altLang="x-none" sz="2800" b="1" dirty="0"/>
          </a:p>
          <a:p>
            <a:pPr algn="l" rtl="0" eaLnBrk="1" hangingPunct="1">
              <a:buFontTx/>
              <a:buChar char="-"/>
            </a:pPr>
            <a:endParaRPr lang="en-US" altLang="x-non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Oxytocin</a:t>
            </a:r>
            <a:endParaRPr lang="en-US" dirty="0" smtClean="0">
              <a:ea typeface="+mj-ea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x-none" sz="2800" b="1" u="sng" dirty="0"/>
              <a:t>Side effects to oxytocin: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Rupture of the uterus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Major and most serious side effect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H</a:t>
            </a:r>
            <a:r>
              <a:rPr lang="en-US" altLang="x-none" sz="2800" b="1" baseline="-25000" dirty="0"/>
              <a:t>2</a:t>
            </a:r>
            <a:r>
              <a:rPr lang="en-US" altLang="x-none" sz="2800" b="1" dirty="0"/>
              <a:t>O intoxication and hypertension</a:t>
            </a:r>
            <a:endParaRPr lang="ar-JO" altLang="x-none" sz="2800" b="1" dirty="0"/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Due to its ADH-like activity</a:t>
            </a:r>
          </a:p>
          <a:p>
            <a:pPr algn="l" rtl="0" eaLnBrk="1" hangingPunct="1"/>
            <a:r>
              <a:rPr lang="en-US" altLang="x-none" sz="2800" b="1" u="sng" dirty="0"/>
              <a:t>Specific oxytocin antagonist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 err="1"/>
              <a:t>Atosiban</a:t>
            </a:r>
            <a:r>
              <a:rPr lang="en-US" altLang="x-none" sz="2800" b="1" dirty="0"/>
              <a:t> (inhibitor to uterine contraction=</a:t>
            </a:r>
            <a:r>
              <a:rPr lang="en-US" altLang="x-none" sz="2800" b="1" dirty="0" err="1"/>
              <a:t>tocolytic</a:t>
            </a:r>
            <a:r>
              <a:rPr lang="en-US" altLang="x-none" sz="2800" b="1" dirty="0"/>
              <a:t>), effective in the management of premature delivery, given IV</a:t>
            </a:r>
            <a:r>
              <a:rPr lang="en-US" altLang="x-none" sz="2800" dirty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Prostaglandins</a:t>
            </a:r>
            <a:endParaRPr lang="en-US" dirty="0" smtClean="0">
              <a:solidFill>
                <a:schemeClr val="tx1"/>
              </a:solidFill>
              <a:ea typeface="+mj-ea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x-none" b="1" u="sng" dirty="0">
                <a:solidFill>
                  <a:srgbClr val="C00000"/>
                </a:solidFill>
              </a:rPr>
              <a:t>2. Prostaglandins:</a:t>
            </a:r>
          </a:p>
          <a:p>
            <a:pPr algn="l" rtl="0" eaLnBrk="1" hangingPunct="1">
              <a:buFontTx/>
              <a:buNone/>
            </a:pPr>
            <a:r>
              <a:rPr lang="en-US" altLang="x-none" b="1" dirty="0"/>
              <a:t>* </a:t>
            </a:r>
            <a:r>
              <a:rPr lang="en-US" altLang="x-none" b="1" dirty="0" err="1"/>
              <a:t>Dinoprostone</a:t>
            </a:r>
            <a:r>
              <a:rPr lang="en-US" altLang="x-none" b="1" dirty="0"/>
              <a:t> (PGE</a:t>
            </a:r>
            <a:r>
              <a:rPr lang="en-US" altLang="x-none" b="1" baseline="-25000" dirty="0"/>
              <a:t>2</a:t>
            </a:r>
            <a:r>
              <a:rPr lang="en-US" altLang="x-none" b="1" dirty="0"/>
              <a:t>)</a:t>
            </a:r>
          </a:p>
          <a:p>
            <a:pPr algn="l" rtl="0" eaLnBrk="1" hangingPunct="1">
              <a:buFontTx/>
              <a:buNone/>
            </a:pPr>
            <a:r>
              <a:rPr lang="en-US" altLang="x-none" b="1" dirty="0"/>
              <a:t>Vaginal </a:t>
            </a:r>
            <a:r>
              <a:rPr lang="en-US" altLang="x-none" b="1" dirty="0" err="1"/>
              <a:t>pessaries</a:t>
            </a:r>
            <a:r>
              <a:rPr lang="en-US" altLang="x-none" b="1" dirty="0"/>
              <a:t>, inserts and gel, tab</a:t>
            </a:r>
          </a:p>
          <a:p>
            <a:pPr algn="l" rtl="0" eaLnBrk="1" hangingPunct="1">
              <a:buFontTx/>
              <a:buNone/>
            </a:pPr>
            <a:r>
              <a:rPr lang="en-US" altLang="x-none" b="1" dirty="0" err="1"/>
              <a:t>Abortifacient</a:t>
            </a:r>
            <a:r>
              <a:rPr lang="en-US" altLang="x-none" b="1" dirty="0"/>
              <a:t>, induction of labor</a:t>
            </a:r>
          </a:p>
          <a:p>
            <a:pPr algn="l" rtl="0" eaLnBrk="1" hangingPunct="1">
              <a:buFontTx/>
              <a:buNone/>
            </a:pPr>
            <a:r>
              <a:rPr lang="en-US" altLang="x-none" b="1" dirty="0"/>
              <a:t>* </a:t>
            </a:r>
            <a:r>
              <a:rPr lang="en-US" altLang="x-none" b="1" dirty="0" err="1"/>
              <a:t>Dinoprost</a:t>
            </a:r>
            <a:r>
              <a:rPr lang="en-US" altLang="x-none" b="1" dirty="0"/>
              <a:t> (PGF</a:t>
            </a:r>
            <a:r>
              <a:rPr lang="en-US" altLang="x-none" b="1" baseline="-25000" dirty="0"/>
              <a:t>2</a:t>
            </a:r>
            <a:r>
              <a:rPr lang="el-GR" altLang="x-none" b="1" baseline="-25000" dirty="0"/>
              <a:t>α</a:t>
            </a:r>
            <a:r>
              <a:rPr lang="en-US" altLang="x-none" b="1" dirty="0"/>
              <a:t>)</a:t>
            </a:r>
          </a:p>
          <a:p>
            <a:pPr algn="l" rtl="0" eaLnBrk="1" hangingPunct="1">
              <a:buFontTx/>
              <a:buNone/>
            </a:pPr>
            <a:r>
              <a:rPr lang="en-US" altLang="x-none" b="1" dirty="0"/>
              <a:t>I.V infusion and </a:t>
            </a:r>
            <a:r>
              <a:rPr lang="en-US" altLang="x-none" b="1" dirty="0" err="1"/>
              <a:t>intramniotic</a:t>
            </a:r>
            <a:r>
              <a:rPr lang="en-US" altLang="x-none" b="1" dirty="0"/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x-none" b="1" dirty="0"/>
              <a:t>Same uses as </a:t>
            </a:r>
            <a:r>
              <a:rPr lang="en-US" altLang="x-none" b="1" dirty="0" err="1"/>
              <a:t>dinoprostone</a:t>
            </a:r>
            <a:endParaRPr lang="en-US" altLang="x-none" b="1" dirty="0"/>
          </a:p>
          <a:p>
            <a:pPr algn="l" rtl="0" eaLnBrk="1" hangingPunct="1"/>
            <a:endParaRPr lang="en-US" altLang="x-non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Prostaglandins &amp; Ergot Alkaloids</a:t>
            </a:r>
            <a:endParaRPr lang="en-US" sz="3800" dirty="0" smtClean="0">
              <a:ea typeface="+mj-ea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* </a:t>
            </a:r>
            <a:r>
              <a:rPr lang="en-US" altLang="x-none" sz="2800" b="1" dirty="0" err="1"/>
              <a:t>Carboprost</a:t>
            </a:r>
            <a:r>
              <a:rPr lang="en-US" altLang="x-none" sz="2800" b="1" dirty="0"/>
              <a:t> (PGF</a:t>
            </a:r>
            <a:r>
              <a:rPr lang="en-US" altLang="x-none" sz="2800" b="1" baseline="-25000" dirty="0"/>
              <a:t>2</a:t>
            </a:r>
            <a:r>
              <a:rPr lang="el-GR" altLang="x-none" sz="2800" b="1" baseline="-25000" dirty="0"/>
              <a:t>α</a:t>
            </a:r>
            <a:r>
              <a:rPr lang="en-US" altLang="x-none" sz="2800" b="1" dirty="0"/>
              <a:t>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I.M and </a:t>
            </a:r>
            <a:r>
              <a:rPr lang="en-US" altLang="x-none" sz="2800" b="1" dirty="0" err="1"/>
              <a:t>intramniotic</a:t>
            </a: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 err="1"/>
              <a:t>Abortifacient</a:t>
            </a:r>
            <a:r>
              <a:rPr lang="en-US" altLang="x-none" sz="2800" b="1" dirty="0"/>
              <a:t> and postpartum hemorrhage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* </a:t>
            </a:r>
            <a:r>
              <a:rPr lang="en-US" altLang="x-none" sz="2800" b="1" dirty="0" err="1"/>
              <a:t>Gemeprost</a:t>
            </a:r>
            <a:r>
              <a:rPr lang="en-US" altLang="x-none" sz="2800" b="1" dirty="0"/>
              <a:t> (PGE</a:t>
            </a:r>
            <a:r>
              <a:rPr lang="en-US" altLang="x-none" sz="2800" b="1" baseline="-25000" dirty="0"/>
              <a:t>1</a:t>
            </a:r>
            <a:r>
              <a:rPr lang="en-US" altLang="x-none" sz="2800" b="1" dirty="0"/>
              <a:t>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Vaginal </a:t>
            </a:r>
            <a:r>
              <a:rPr lang="en-US" altLang="x-none" sz="2800" b="1" dirty="0" err="1"/>
              <a:t>pessaries</a:t>
            </a: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Used to prime the </a:t>
            </a:r>
            <a:r>
              <a:rPr lang="en-US" altLang="x-none" sz="2800" b="1" dirty="0" smtClean="0"/>
              <a:t>cervix</a:t>
            </a:r>
            <a:br>
              <a:rPr lang="en-US" altLang="x-none" sz="2800" b="1" dirty="0" smtClean="0"/>
            </a:b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u="sng" dirty="0">
                <a:solidFill>
                  <a:srgbClr val="C00000"/>
                </a:solidFill>
              </a:rPr>
              <a:t>3. Ergot alkaloids: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 err="1"/>
              <a:t>Ergonovine</a:t>
            </a:r>
            <a:r>
              <a:rPr lang="en-US" altLang="x-none" sz="2800" b="1" dirty="0"/>
              <a:t>, </a:t>
            </a:r>
            <a:r>
              <a:rPr lang="en-US" altLang="x-none" sz="2800" b="1" dirty="0" err="1"/>
              <a:t>Methylergonovine</a:t>
            </a: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I.M, oral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</a:pP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x-non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Ergot Alkaloids</a:t>
            </a:r>
            <a:endParaRPr lang="en-US" dirty="0" smtClean="0">
              <a:solidFill>
                <a:schemeClr val="tx1"/>
              </a:solidFill>
              <a:ea typeface="+mj-ea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ea typeface="+mn-ea"/>
              </a:rPr>
              <a:t>Ergot alkaloids remain the drugs of choice to manage postpartum hemorrhage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ea typeface="+mn-ea"/>
              </a:rPr>
              <a:t>As compared to oxytocin, ergot alkaloids are more potent, they produce more prolonged and sustained contractions of the uterus and they are less toxic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ea typeface="+mn-ea"/>
              </a:rPr>
              <a:t>Ergot alkaloids are contraindicated to be used as inducers to delivery (associated with high incidence of fetal distress and mortality)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b="1" smtClean="0">
              <a:ea typeface="+mn-ea"/>
            </a:endParaRPr>
          </a:p>
          <a:p>
            <a:pPr algn="l" rtl="0" eaLnBrk="1" hangingPunct="1">
              <a:buFontTx/>
              <a:buChar char="-"/>
              <a:defRPr/>
            </a:pPr>
            <a:endParaRPr lang="en-US" sz="2800" b="1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Posterior Pituitary Hormones</a:t>
            </a:r>
            <a:endParaRPr lang="en-US" dirty="0" smtClean="0">
              <a:solidFill>
                <a:schemeClr val="tx1"/>
              </a:solidFill>
              <a:ea typeface="+mj-ea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buSzPct val="100000"/>
            </a:pPr>
            <a:r>
              <a:rPr lang="en-US" altLang="x-none" sz="2800" b="1" u="sng" dirty="0"/>
              <a:t>ADH (Vasopressin) &amp; Oxytocin</a:t>
            </a:r>
          </a:p>
          <a:p>
            <a:pPr algn="l" rtl="0" eaLnBrk="1" hangingPunct="1">
              <a:buFont typeface="Wingdings" charset="2"/>
              <a:buNone/>
            </a:pPr>
            <a:r>
              <a:rPr lang="en-US" altLang="x-none" sz="2800" b="1" dirty="0" smtClean="0"/>
              <a:t>- </a:t>
            </a:r>
            <a:r>
              <a:rPr lang="en-US" altLang="x-none" sz="2800" b="1" dirty="0" err="1" smtClean="0"/>
              <a:t>Nonapeptides</a:t>
            </a:r>
            <a:r>
              <a:rPr lang="en-US" altLang="x-none" sz="2800" b="1" dirty="0" smtClean="0"/>
              <a:t> </a:t>
            </a:r>
            <a:r>
              <a:rPr lang="en-US" altLang="x-none" sz="2800" b="1" dirty="0"/>
              <a:t>(9 </a:t>
            </a:r>
            <a:r>
              <a:rPr lang="en-US" altLang="x-none" sz="2800" b="1" dirty="0" err="1"/>
              <a:t>a.a</a:t>
            </a:r>
            <a:r>
              <a:rPr lang="en-US" altLang="x-none" sz="2800" b="1" dirty="0"/>
              <a:t>)</a:t>
            </a:r>
          </a:p>
          <a:p>
            <a:pPr algn="l" rtl="0" eaLnBrk="1" hangingPunct="1">
              <a:buFont typeface="Wingdings" charset="2"/>
              <a:buNone/>
            </a:pPr>
            <a:r>
              <a:rPr lang="en-US" altLang="x-none" sz="2800" b="1" dirty="0" smtClean="0"/>
              <a:t>- Known </a:t>
            </a:r>
            <a:r>
              <a:rPr lang="en-US" altLang="x-none" sz="2800" b="1" dirty="0"/>
              <a:t>as </a:t>
            </a:r>
            <a:r>
              <a:rPr lang="en-US" altLang="x-none" sz="2800" b="1" dirty="0" err="1"/>
              <a:t>neurohormones</a:t>
            </a:r>
            <a:endParaRPr lang="en-US" altLang="x-none" sz="2800" b="1" dirty="0"/>
          </a:p>
          <a:p>
            <a:pPr algn="l" rtl="0" eaLnBrk="1" hangingPunct="1">
              <a:buFont typeface="Wingdings" charset="2"/>
              <a:buNone/>
            </a:pPr>
            <a:r>
              <a:rPr lang="en-US" altLang="x-none" sz="2800" b="1" dirty="0" smtClean="0"/>
              <a:t>- Synthesized </a:t>
            </a:r>
            <a:r>
              <a:rPr lang="en-US" altLang="x-none" sz="2800" b="1" dirty="0"/>
              <a:t>in the hypothalamus</a:t>
            </a:r>
          </a:p>
          <a:p>
            <a:pPr algn="l" rtl="0" eaLnBrk="1" hangingPunct="1">
              <a:buFont typeface="Wingdings" charset="2"/>
              <a:buNone/>
            </a:pPr>
            <a:r>
              <a:rPr lang="en-US" altLang="x-none" sz="2800" b="1" dirty="0" smtClean="0"/>
              <a:t>- Stored </a:t>
            </a:r>
            <a:r>
              <a:rPr lang="en-US" altLang="x-none" sz="2800" b="1" dirty="0"/>
              <a:t>in the posterior pituitary → release</a:t>
            </a:r>
          </a:p>
          <a:p>
            <a:pPr algn="l" rtl="0" eaLnBrk="1" hangingPunct="1">
              <a:buFont typeface="Wingdings" charset="2"/>
              <a:buNone/>
            </a:pPr>
            <a:r>
              <a:rPr lang="en-US" altLang="x-none" sz="2800" b="1" dirty="0"/>
              <a:t>? Role as neurotransmitters (V</a:t>
            </a:r>
            <a:r>
              <a:rPr lang="en-US" altLang="x-none" sz="2800" b="1" baseline="-25000" dirty="0"/>
              <a:t>1</a:t>
            </a:r>
            <a:r>
              <a:rPr lang="en-US" altLang="x-none" sz="2800" b="1" dirty="0"/>
              <a:t>R’s in CNS)</a:t>
            </a:r>
          </a:p>
          <a:p>
            <a:pPr algn="l" rtl="0" eaLnBrk="1" hangingPunct="1">
              <a:buFont typeface="Wingdings" charset="2"/>
              <a:buNone/>
            </a:pPr>
            <a:r>
              <a:rPr lang="en-US" altLang="x-none" sz="2800" b="1" dirty="0" smtClean="0"/>
              <a:t>- Role </a:t>
            </a:r>
            <a:r>
              <a:rPr lang="en-US" altLang="x-none" sz="2800" b="1" dirty="0"/>
              <a:t>of Oxytocin in man is unknown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Uterine Relaxants</a:t>
            </a:r>
            <a:endParaRPr lang="en-US" dirty="0" smtClean="0">
              <a:solidFill>
                <a:schemeClr val="tx1"/>
              </a:solidFill>
              <a:ea typeface="+mj-ea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800" b="1" u="sng" dirty="0"/>
              <a:t>II. Uterine relaxants (</a:t>
            </a:r>
            <a:r>
              <a:rPr lang="en-US" altLang="x-none" sz="2800" b="1" u="sng" dirty="0" err="1"/>
              <a:t>Tocolytics</a:t>
            </a:r>
            <a:r>
              <a:rPr lang="en-US" altLang="x-none" sz="2800" b="1" u="sng" dirty="0"/>
              <a:t>)</a:t>
            </a:r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800" b="1" dirty="0"/>
              <a:t>Major clinical use: premature delivery (weeks 20-36) → improve the survival of the </a:t>
            </a:r>
            <a:r>
              <a:rPr lang="en-US" altLang="x-none" sz="2800" b="1" dirty="0" smtClean="0"/>
              <a:t>newborn</a:t>
            </a:r>
            <a:br>
              <a:rPr lang="en-US" altLang="x-none" sz="2800" b="1" dirty="0" smtClean="0"/>
            </a:b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u="sng" dirty="0">
                <a:solidFill>
                  <a:srgbClr val="C00000"/>
                </a:solidFill>
              </a:rPr>
              <a:t>1. </a:t>
            </a:r>
            <a:r>
              <a:rPr lang="el-GR" altLang="x-none" sz="2800" b="1" u="sng" dirty="0">
                <a:solidFill>
                  <a:srgbClr val="C00000"/>
                </a:solidFill>
              </a:rPr>
              <a:t>β</a:t>
            </a:r>
            <a:r>
              <a:rPr lang="en-US" altLang="x-none" sz="2800" b="1" u="sng" dirty="0">
                <a:solidFill>
                  <a:srgbClr val="C00000"/>
                </a:solidFill>
              </a:rPr>
              <a:t>-adrenergic agonists: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↑ </a:t>
            </a:r>
            <a:r>
              <a:rPr lang="en-US" altLang="x-none" sz="2800" b="1" dirty="0" err="1"/>
              <a:t>cAMP</a:t>
            </a:r>
            <a:r>
              <a:rPr lang="en-US" altLang="x-none" sz="2800" b="1" dirty="0"/>
              <a:t> → ↓ cytoplasmic </a:t>
            </a:r>
            <a:r>
              <a:rPr lang="en-US" altLang="x-none" sz="2800" b="1" dirty="0" err="1"/>
              <a:t>Ca</a:t>
            </a:r>
            <a:r>
              <a:rPr lang="en-US" altLang="x-none" sz="2800" b="1" baseline="30000" dirty="0"/>
              <a:t>++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* </a:t>
            </a:r>
            <a:r>
              <a:rPr lang="en-US" altLang="x-none" sz="2800" b="1" dirty="0" err="1"/>
              <a:t>Ritodrine</a:t>
            </a: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I.V infusion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Most widely used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800" b="1" dirty="0"/>
              <a:t>* </a:t>
            </a:r>
            <a:r>
              <a:rPr lang="en-US" altLang="x-none" sz="2800" b="1" dirty="0" err="1"/>
              <a:t>Terbutaline</a:t>
            </a:r>
            <a:r>
              <a:rPr lang="en-US" altLang="x-none" sz="2800" b="1" dirty="0"/>
              <a:t>, Oral, S.C, I.V</a:t>
            </a:r>
            <a:endParaRPr lang="el-GR" altLang="x-none" sz="2800" b="1" dirty="0"/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x-none" sz="2800" b="1" dirty="0"/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x-non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Uterine Relaxants</a:t>
            </a:r>
            <a:endParaRPr lang="en-US" dirty="0" smtClean="0">
              <a:ea typeface="+mj-ea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altLang="x-none" sz="3100" b="1" dirty="0"/>
              <a:t>Side Effects to </a:t>
            </a:r>
            <a:r>
              <a:rPr lang="el-GR" altLang="x-none" sz="3100" b="1" dirty="0"/>
              <a:t>β</a:t>
            </a:r>
            <a:r>
              <a:rPr lang="en-US" altLang="x-none" sz="3100" b="1" dirty="0"/>
              <a:t>-</a:t>
            </a:r>
            <a:r>
              <a:rPr lang="en-US" altLang="x-none" sz="3100" b="1" dirty="0" err="1"/>
              <a:t>adrenergics</a:t>
            </a:r>
            <a:r>
              <a:rPr lang="en-US" altLang="x-none" sz="3100" b="1" dirty="0"/>
              <a:t>:</a:t>
            </a:r>
          </a:p>
          <a:p>
            <a:pPr algn="l" rtl="0" eaLnBrk="1" hangingPunct="1">
              <a:buFontTx/>
              <a:buNone/>
            </a:pPr>
            <a:r>
              <a:rPr lang="en-US" altLang="x-none" sz="3100" b="1" dirty="0"/>
              <a:t>Sweating, tachycardia, chest pain</a:t>
            </a:r>
            <a:r>
              <a:rPr lang="en-US" altLang="x-none" sz="3100" b="1" dirty="0" smtClean="0"/>
              <a:t>…</a:t>
            </a:r>
            <a:br>
              <a:rPr lang="en-US" altLang="x-none" sz="3100" b="1" dirty="0" smtClean="0"/>
            </a:br>
            <a:endParaRPr lang="el-GR" altLang="x-none" sz="3100" b="1" dirty="0"/>
          </a:p>
          <a:p>
            <a:pPr algn="l" rtl="0" eaLnBrk="1" hangingPunct="1">
              <a:buFontTx/>
              <a:buNone/>
            </a:pPr>
            <a:r>
              <a:rPr lang="en-US" altLang="x-none" sz="3100" b="1" u="sng" dirty="0">
                <a:solidFill>
                  <a:srgbClr val="C00000"/>
                </a:solidFill>
              </a:rPr>
              <a:t>2. Magnesium sulfate</a:t>
            </a:r>
          </a:p>
          <a:p>
            <a:pPr algn="l" rtl="0" eaLnBrk="1" hangingPunct="1">
              <a:buFontTx/>
              <a:buNone/>
            </a:pPr>
            <a:r>
              <a:rPr lang="en-US" altLang="x-none" sz="3100" b="1" dirty="0"/>
              <a:t>I.V infusion</a:t>
            </a:r>
          </a:p>
          <a:p>
            <a:pPr algn="l" rtl="0" eaLnBrk="1" hangingPunct="1">
              <a:buFontTx/>
              <a:buNone/>
            </a:pPr>
            <a:r>
              <a:rPr lang="en-US" altLang="x-none" sz="3100" b="1" dirty="0"/>
              <a:t>Activates </a:t>
            </a:r>
            <a:r>
              <a:rPr lang="en-US" altLang="x-none" sz="3100" b="1" dirty="0" err="1"/>
              <a:t>adenylate</a:t>
            </a:r>
            <a:r>
              <a:rPr lang="en-US" altLang="x-none" sz="3100" b="1" dirty="0"/>
              <a:t> </a:t>
            </a:r>
            <a:r>
              <a:rPr lang="en-US" altLang="x-none" sz="3100" b="1" dirty="0" err="1"/>
              <a:t>cyclase</a:t>
            </a:r>
            <a:r>
              <a:rPr lang="en-US" altLang="x-none" sz="3100" b="1" dirty="0"/>
              <a:t> and stimulates </a:t>
            </a:r>
            <a:r>
              <a:rPr lang="en-US" altLang="x-none" sz="3100" b="1" dirty="0" err="1"/>
              <a:t>Ca</a:t>
            </a:r>
            <a:r>
              <a:rPr lang="en-US" altLang="x-none" sz="3100" b="1" baseline="30000" dirty="0"/>
              <a:t>++</a:t>
            </a:r>
            <a:r>
              <a:rPr lang="en-US" altLang="x-none" sz="3100" b="1" dirty="0"/>
              <a:t> dependent ATPase</a:t>
            </a:r>
          </a:p>
          <a:p>
            <a:pPr algn="l" rtl="0" eaLnBrk="1" hangingPunct="1">
              <a:buFontTx/>
              <a:buNone/>
            </a:pPr>
            <a:r>
              <a:rPr lang="en-US" altLang="x-none" sz="3100" b="1" dirty="0"/>
              <a:t>Uses: premature delivery and convulsions of pre- </a:t>
            </a:r>
            <a:r>
              <a:rPr lang="en-US" altLang="x-none" sz="3100" b="1" dirty="0" err="1"/>
              <a:t>eclampsia</a:t>
            </a:r>
            <a:endParaRPr lang="en-US" altLang="x-none" sz="3100" b="1" dirty="0"/>
          </a:p>
          <a:p>
            <a:pPr algn="l" rtl="0" eaLnBrk="1" hangingPunct="1">
              <a:buFontTx/>
              <a:buNone/>
            </a:pPr>
            <a:endParaRPr lang="en-US" altLang="x-none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Uterine Relaxants</a:t>
            </a:r>
            <a:endParaRPr lang="en-US" dirty="0" smtClean="0">
              <a:ea typeface="+mj-ea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dirty="0" smtClean="0">
                <a:solidFill>
                  <a:srgbClr val="C00000"/>
                </a:solidFill>
                <a:ea typeface="+mn-ea"/>
              </a:rPr>
              <a:t>3. Progesterone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Oral, I.M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ea typeface="+mn-ea"/>
              </a:rPr>
              <a:t>Dydrogesterone</a:t>
            </a:r>
            <a:r>
              <a:rPr lang="en-US" b="1" dirty="0" smtClean="0">
                <a:ea typeface="+mn-ea"/>
              </a:rPr>
              <a:t/>
            </a:r>
            <a:br>
              <a:rPr lang="en-US" b="1" dirty="0" smtClean="0">
                <a:ea typeface="+mn-ea"/>
              </a:rPr>
            </a:br>
            <a:endParaRPr lang="en-US" b="1" dirty="0" smtClean="0">
              <a:ea typeface="+mn-ea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dirty="0" smtClean="0">
                <a:solidFill>
                  <a:srgbClr val="C00000"/>
                </a:solidFill>
                <a:ea typeface="+mn-ea"/>
              </a:rPr>
              <a:t>4. Oxytocin competitive antagonists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ea typeface="+mn-ea"/>
              </a:rPr>
              <a:t>Atosiban</a:t>
            </a:r>
            <a:r>
              <a:rPr lang="en-US" b="1" dirty="0" smtClean="0">
                <a:ea typeface="+mn-ea"/>
              </a:rPr>
              <a:t/>
            </a:r>
            <a:br>
              <a:rPr lang="en-US" b="1" dirty="0" smtClean="0">
                <a:ea typeface="+mn-ea"/>
              </a:rPr>
            </a:br>
            <a:endParaRPr lang="en-US" b="1" dirty="0" smtClean="0">
              <a:ea typeface="+mn-ea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Uterine Relaxants</a:t>
            </a:r>
            <a:endParaRPr lang="en-US" dirty="0" smtClean="0">
              <a:ea typeface="+mj-ea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b="1" dirty="0">
              <a:ea typeface="+mn-ea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dirty="0" smtClean="0">
                <a:solidFill>
                  <a:srgbClr val="C00000"/>
                </a:solidFill>
                <a:ea typeface="+mn-ea"/>
              </a:rPr>
              <a:t>5</a:t>
            </a:r>
            <a:r>
              <a:rPr lang="en-US" b="1" u="sng" dirty="0" smtClean="0">
                <a:solidFill>
                  <a:srgbClr val="C00000"/>
                </a:solidFill>
                <a:ea typeface="+mn-ea"/>
              </a:rPr>
              <a:t>. Prostaglandin synthesis inhibitors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Indomethacin, </a:t>
            </a:r>
            <a:r>
              <a:rPr lang="en-US" b="1" dirty="0" smtClean="0">
                <a:ea typeface="+mn-ea"/>
              </a:rPr>
              <a:t>Meloxicam</a:t>
            </a:r>
            <a:br>
              <a:rPr lang="en-US" b="1" dirty="0" smtClean="0">
                <a:ea typeface="+mn-ea"/>
              </a:rPr>
            </a:br>
            <a:endParaRPr lang="en-US" b="1" dirty="0" smtClean="0">
              <a:ea typeface="+mn-ea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u="sng" dirty="0" smtClean="0">
                <a:solidFill>
                  <a:srgbClr val="C00000"/>
                </a:solidFill>
                <a:ea typeface="+mn-ea"/>
              </a:rPr>
              <a:t>6. </a:t>
            </a:r>
            <a:r>
              <a:rPr lang="en-US" b="1" u="sng" dirty="0" err="1" smtClean="0">
                <a:solidFill>
                  <a:srgbClr val="C00000"/>
                </a:solidFill>
                <a:ea typeface="+mn-ea"/>
              </a:rPr>
              <a:t>Nifedipine</a:t>
            </a:r>
            <a:endParaRPr lang="en-US" b="1" u="sng" dirty="0" smtClean="0">
              <a:solidFill>
                <a:srgbClr val="C00000"/>
              </a:solidFill>
              <a:ea typeface="+mn-ea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ea typeface="+mn-ea"/>
              </a:rPr>
              <a:t>** Major contraindication to </a:t>
            </a:r>
            <a:r>
              <a:rPr lang="en-US" b="1" dirty="0" err="1" smtClean="0">
                <a:ea typeface="+mn-ea"/>
              </a:rPr>
              <a:t>tocolytics</a:t>
            </a:r>
            <a:r>
              <a:rPr lang="en-US" b="1" dirty="0" smtClean="0">
                <a:ea typeface="+mn-ea"/>
              </a:rPr>
              <a:t>: fetal distress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707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ADH (Vasopressin)</a:t>
            </a:r>
            <a:endParaRPr lang="en-US" dirty="0" smtClean="0">
              <a:solidFill>
                <a:schemeClr val="tx1"/>
              </a:solidFill>
              <a:ea typeface="+mj-ea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/>
            <a:r>
              <a:rPr lang="en-US" altLang="x-none" sz="2800" b="1" u="sng" dirty="0"/>
              <a:t>ADH ( Vasopressin)</a:t>
            </a:r>
          </a:p>
          <a:p>
            <a:pPr algn="l" rtl="0" eaLnBrk="1" hangingPunct="1">
              <a:buFont typeface="Wingdings" charset="2"/>
              <a:buNone/>
            </a:pPr>
            <a:r>
              <a:rPr lang="en-US" altLang="x-none" sz="2800" b="1" dirty="0"/>
              <a:t>Physiological and pharmacological actions: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Vasoconstriction (V</a:t>
            </a:r>
            <a:r>
              <a:rPr lang="en-US" altLang="x-none" sz="2800" b="1" baseline="-25000" dirty="0"/>
              <a:t>1</a:t>
            </a:r>
            <a:r>
              <a:rPr lang="en-US" altLang="x-none" sz="2800" b="1" dirty="0"/>
              <a:t> receptors)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↑ reabsorption of H</a:t>
            </a:r>
            <a:r>
              <a:rPr lang="en-US" altLang="x-none" sz="2800" b="1" baseline="-25000" dirty="0"/>
              <a:t>2</a:t>
            </a:r>
            <a:r>
              <a:rPr lang="en-US" altLang="x-none" sz="2800" b="1" dirty="0"/>
              <a:t>O from collecting ducts (V</a:t>
            </a:r>
            <a:r>
              <a:rPr lang="en-US" altLang="x-none" sz="2800" b="1" baseline="-25000" dirty="0"/>
              <a:t>2</a:t>
            </a:r>
            <a:r>
              <a:rPr lang="en-US" altLang="x-none" sz="2800" b="1" dirty="0"/>
              <a:t> receptors)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↑ synthesis of certain clotting factors (VIII, Von </a:t>
            </a:r>
            <a:r>
              <a:rPr lang="en-US" altLang="x-none" sz="2800" b="1" dirty="0" err="1"/>
              <a:t>Willebrand</a:t>
            </a:r>
            <a:r>
              <a:rPr lang="en-US" altLang="x-none" sz="2800" b="1" dirty="0"/>
              <a:t>) (V</a:t>
            </a:r>
            <a:r>
              <a:rPr lang="en-US" altLang="x-none" sz="2800" b="1" baseline="-25000" dirty="0"/>
              <a:t>2</a:t>
            </a:r>
            <a:r>
              <a:rPr lang="en-US" altLang="x-none" sz="2800" b="1" dirty="0"/>
              <a:t> receptors)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↑ ACTH release (V</a:t>
            </a:r>
            <a:r>
              <a:rPr lang="en-US" altLang="x-none" sz="2800" b="1" baseline="-25000" dirty="0"/>
              <a:t>3</a:t>
            </a:r>
            <a:r>
              <a:rPr lang="en-US" altLang="x-none" sz="2800" b="1" dirty="0"/>
              <a:t> receptors)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Oxytocin-like activity</a:t>
            </a:r>
          </a:p>
          <a:p>
            <a:pPr algn="l" rtl="0" eaLnBrk="1" hangingPunct="1">
              <a:buFontTx/>
              <a:buChar char="-"/>
            </a:pPr>
            <a:endParaRPr lang="en-US" altLang="x-none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ADH (Vasopressin)</a:t>
            </a:r>
            <a:endParaRPr lang="en-US" dirty="0" smtClean="0">
              <a:ea typeface="+mj-ea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x-none" b="1" u="sng" dirty="0"/>
              <a:t>Factors/Drugs ↑ ADH release: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b="1" dirty="0"/>
              <a:t>- </a:t>
            </a:r>
            <a:r>
              <a:rPr lang="en-US" altLang="x-none" b="1" dirty="0" err="1"/>
              <a:t>Hypovolemia</a:t>
            </a:r>
            <a:r>
              <a:rPr lang="en-US" altLang="x-none" b="1" dirty="0"/>
              <a:t>, </a:t>
            </a:r>
            <a:r>
              <a:rPr lang="en-US" altLang="x-none" b="1" dirty="0" err="1"/>
              <a:t>hyperosmolarity</a:t>
            </a:r>
            <a:r>
              <a:rPr lang="en-US" altLang="x-none" b="1" dirty="0"/>
              <a:t>, pain, stress, nausea, fever, hypoxia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b="1" dirty="0"/>
              <a:t>- Angiotensin II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b="1" dirty="0"/>
              <a:t>- Certain prostaglandins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b="1" dirty="0"/>
              <a:t>- Nicotine, cholinergic agonists, </a:t>
            </a:r>
            <a:r>
              <a:rPr lang="el-GR" altLang="x-none" b="1" dirty="0"/>
              <a:t>β</a:t>
            </a:r>
            <a:r>
              <a:rPr lang="en-US" altLang="x-none" b="1" dirty="0"/>
              <a:t>-</a:t>
            </a:r>
            <a:r>
              <a:rPr lang="en-US" altLang="x-none" b="1" dirty="0" err="1"/>
              <a:t>adrenergics</a:t>
            </a:r>
            <a:endParaRPr lang="el-GR" altLang="x-none" b="1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b="1" dirty="0"/>
              <a:t>- Tricyclic antidepressants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b="1" dirty="0"/>
              <a:t>- Insulin, morphine, vincristine…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ADH (Vasopressin)</a:t>
            </a:r>
            <a:endParaRPr lang="en-US" dirty="0" smtClean="0">
              <a:ea typeface="+mj-ea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/>
            <a:r>
              <a:rPr lang="en-US" altLang="x-none" sz="2800" b="1" u="sng" dirty="0"/>
              <a:t>Factors/Drugs ↓ ADH release: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Hypervolemia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</a:t>
            </a:r>
            <a:r>
              <a:rPr lang="en-US" altLang="x-none" sz="2800" b="1" dirty="0" err="1"/>
              <a:t>Hypoosmlarity</a:t>
            </a:r>
            <a:endParaRPr lang="en-US" altLang="x-none" sz="2800" b="1" dirty="0"/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Alcohol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Atrial natriuretic peptide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Phenytoin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Cortisol</a:t>
            </a:r>
          </a:p>
          <a:p>
            <a:pPr algn="l" rtl="0" eaLnBrk="1" hangingPunct="1">
              <a:buFontTx/>
              <a:buNone/>
            </a:pPr>
            <a:r>
              <a:rPr lang="en-US" altLang="x-none" sz="2800" b="1" dirty="0"/>
              <a:t>- </a:t>
            </a:r>
            <a:r>
              <a:rPr lang="en-US" altLang="x-none" sz="2800" b="1" dirty="0" err="1"/>
              <a:t>Anticholinergics</a:t>
            </a:r>
            <a:r>
              <a:rPr lang="en-US" altLang="x-none" sz="2800" b="1" dirty="0"/>
              <a:t>, </a:t>
            </a:r>
            <a:r>
              <a:rPr lang="el-GR" altLang="x-none" sz="2800" b="1" dirty="0"/>
              <a:t>α</a:t>
            </a:r>
            <a:r>
              <a:rPr lang="en-US" altLang="x-none" sz="2800" b="1" dirty="0"/>
              <a:t>-</a:t>
            </a:r>
            <a:r>
              <a:rPr lang="en-US" altLang="x-none" sz="2800" b="1" dirty="0" err="1"/>
              <a:t>adrenergics</a:t>
            </a:r>
            <a:r>
              <a:rPr lang="en-US" altLang="x-none" sz="2800" b="1" dirty="0"/>
              <a:t>, GABA...</a:t>
            </a:r>
            <a:r>
              <a:rPr lang="en-US" altLang="x-none" sz="28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ADH (Vasopressin)</a:t>
            </a:r>
            <a:endParaRPr lang="en-US" dirty="0" smtClean="0">
              <a:ea typeface="+mj-ea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x-none" sz="2600" b="1" u="sng" dirty="0"/>
              <a:t>Disorders affecting ADH release: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600" b="1" dirty="0"/>
              <a:t>A. Excess production (inappropriate ADH secretion) → </a:t>
            </a:r>
            <a:r>
              <a:rPr lang="en-US" altLang="x-none" sz="2600" b="1" dirty="0" err="1"/>
              <a:t>Dilutional</a:t>
            </a:r>
            <a:r>
              <a:rPr lang="en-US" altLang="x-none" sz="2600" b="1" dirty="0"/>
              <a:t> </a:t>
            </a:r>
            <a:r>
              <a:rPr lang="en-US" altLang="x-none" sz="2600" b="1" dirty="0" err="1"/>
              <a:t>hyponatremia</a:t>
            </a:r>
            <a:endParaRPr lang="en-US" altLang="x-none" sz="2600" b="1" dirty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600" b="1" dirty="0"/>
              <a:t>Causes: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600" b="1" dirty="0"/>
              <a:t>- Head trauma, encephalitis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600" b="1" dirty="0"/>
              <a:t>- Meningitis, oat cell carcinoma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600" b="1" dirty="0"/>
              <a:t>R</a:t>
            </a:r>
            <a:r>
              <a:rPr lang="en-US" altLang="x-none" sz="2600" b="1" baseline="-25000" dirty="0"/>
              <a:t>x</a:t>
            </a:r>
            <a:r>
              <a:rPr lang="en-US" altLang="x-none" sz="2600" b="1" dirty="0"/>
              <a:t>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600" b="1" dirty="0"/>
              <a:t>- Water restriction (R</a:t>
            </a:r>
            <a:r>
              <a:rPr lang="en-US" altLang="x-none" sz="2600" b="1" baseline="-25000" dirty="0"/>
              <a:t>x </a:t>
            </a:r>
            <a:r>
              <a:rPr lang="en-US" altLang="x-none" sz="2600" b="1" dirty="0"/>
              <a:t>of choice)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600" b="1" dirty="0"/>
              <a:t>- Hypertonic saline solution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600" b="1" dirty="0"/>
              <a:t>- Fludrocortisone → ↑ Na</a:t>
            </a:r>
            <a:r>
              <a:rPr lang="en-US" altLang="x-none" sz="2600" b="1" baseline="30000" dirty="0"/>
              <a:t>+</a:t>
            </a:r>
            <a:r>
              <a:rPr lang="en-US" altLang="x-none" sz="2600" b="1" dirty="0"/>
              <a:t> blood level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x-none" sz="2600" b="1" dirty="0"/>
              <a:t>- ? ADH antagonists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ADH (Vasopressin)</a:t>
            </a:r>
            <a:endParaRPr lang="en-US" dirty="0" smtClean="0">
              <a:ea typeface="+mj-ea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Char char="n"/>
              <a:defRPr/>
            </a:pPr>
            <a:r>
              <a:rPr lang="en-US" b="1" u="sng" dirty="0" smtClean="0">
                <a:ea typeface="+mn-ea"/>
              </a:rPr>
              <a:t>ADH antagonists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a typeface="+mn-ea"/>
              </a:rPr>
              <a:t>- </a:t>
            </a:r>
            <a:r>
              <a:rPr lang="en-US" b="1" dirty="0" err="1" smtClean="0">
                <a:ea typeface="+mn-ea"/>
              </a:rPr>
              <a:t>Conivaptan</a:t>
            </a:r>
            <a:r>
              <a:rPr lang="en-US" b="1" dirty="0" smtClean="0">
                <a:ea typeface="+mn-ea"/>
              </a:rPr>
              <a:t>, V</a:t>
            </a:r>
            <a:r>
              <a:rPr lang="en-US" b="1" baseline="-25000" dirty="0" smtClean="0">
                <a:ea typeface="+mn-ea"/>
              </a:rPr>
              <a:t>1</a:t>
            </a:r>
            <a:r>
              <a:rPr lang="en-US" b="1" dirty="0" smtClean="0">
                <a:ea typeface="+mn-ea"/>
              </a:rPr>
              <a:t> &amp; V</a:t>
            </a:r>
            <a:r>
              <a:rPr lang="en-US" b="1" baseline="-25000" dirty="0" smtClean="0">
                <a:ea typeface="+mn-ea"/>
              </a:rPr>
              <a:t>2</a:t>
            </a:r>
            <a:r>
              <a:rPr lang="en-US" b="1" dirty="0" smtClean="0">
                <a:ea typeface="+mn-ea"/>
              </a:rPr>
              <a:t> R antagonist given IV</a:t>
            </a:r>
          </a:p>
          <a:p>
            <a:pPr algn="l" rtl="0" eaLnBrk="1" hangingPunct="1">
              <a:buFontTx/>
              <a:buNone/>
              <a:defRPr/>
            </a:pPr>
            <a:r>
              <a:rPr lang="en-US" b="1" dirty="0" smtClean="0">
                <a:ea typeface="+mn-ea"/>
              </a:rPr>
              <a:t>- </a:t>
            </a:r>
            <a:r>
              <a:rPr lang="en-US" b="1" dirty="0" err="1" smtClean="0">
                <a:ea typeface="+mn-ea"/>
              </a:rPr>
              <a:t>Tolvaptan</a:t>
            </a:r>
            <a:r>
              <a:rPr lang="en-US" b="1" dirty="0" smtClean="0">
                <a:ea typeface="+mn-ea"/>
              </a:rPr>
              <a:t>; </a:t>
            </a:r>
            <a:r>
              <a:rPr lang="en-US" b="1" dirty="0" err="1" smtClean="0">
                <a:ea typeface="+mn-ea"/>
              </a:rPr>
              <a:t>Lixivaptan</a:t>
            </a:r>
            <a:r>
              <a:rPr lang="en-US" b="1" dirty="0" smtClean="0">
                <a:ea typeface="+mn-ea"/>
              </a:rPr>
              <a:t> &amp; </a:t>
            </a:r>
            <a:r>
              <a:rPr lang="en-US" b="1" dirty="0" err="1" smtClean="0">
                <a:ea typeface="+mn-ea"/>
              </a:rPr>
              <a:t>Satavaptan</a:t>
            </a:r>
            <a:r>
              <a:rPr lang="en-US" b="1" dirty="0" smtClean="0">
                <a:ea typeface="+mn-ea"/>
              </a:rPr>
              <a:t>, orally effective selective V</a:t>
            </a:r>
            <a:r>
              <a:rPr lang="en-US" b="1" baseline="-25000" dirty="0" smtClean="0">
                <a:ea typeface="+mn-ea"/>
              </a:rPr>
              <a:t>2</a:t>
            </a:r>
            <a:r>
              <a:rPr lang="en-US" b="1" dirty="0" smtClean="0">
                <a:ea typeface="+mn-ea"/>
              </a:rPr>
              <a:t>R antagonists</a:t>
            </a:r>
          </a:p>
          <a:p>
            <a:pPr algn="l" rtl="0" eaLnBrk="1" hangingPunct="1">
              <a:buFontTx/>
              <a:buNone/>
              <a:defRPr/>
            </a:pPr>
            <a:r>
              <a:rPr lang="en-US" b="1" dirty="0" smtClean="0">
                <a:ea typeface="+mn-ea"/>
              </a:rPr>
              <a:t>Clinical uses:</a:t>
            </a:r>
          </a:p>
          <a:p>
            <a:pPr algn="l" rtl="0" eaLnBrk="1" hangingPunct="1">
              <a:buFontTx/>
              <a:buNone/>
              <a:defRPr/>
            </a:pPr>
            <a:r>
              <a:rPr lang="en-US" b="1" dirty="0" smtClean="0">
                <a:ea typeface="+mn-ea"/>
              </a:rPr>
              <a:t>- Inappropriate ADH secretion</a:t>
            </a:r>
          </a:p>
          <a:p>
            <a:pPr algn="l" rtl="0" eaLnBrk="1" hangingPunct="1">
              <a:buFontTx/>
              <a:buNone/>
              <a:defRPr/>
            </a:pPr>
            <a:r>
              <a:rPr lang="en-US" b="1" dirty="0" smtClean="0">
                <a:ea typeface="+mn-ea"/>
              </a:rPr>
              <a:t>- CHF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ADH (Vasopressin)</a:t>
            </a:r>
            <a:endParaRPr lang="en-US" dirty="0" smtClean="0">
              <a:ea typeface="+mj-ea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x-none" sz="2800" b="1"/>
              <a:t>B. Deficiency of ADH → Diabetes insipidus (DI)→ polyuria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x-none" sz="2800" b="1"/>
              <a:t>Causes: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/>
              <a:t>- Idiopathic DI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/>
              <a:t>- Congenital, Familial DI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/>
              <a:t>- Hypothalamic surgery, head trauma, malignancies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/>
              <a:t>- Gestational DI, overproduction or decreased clearance of vasopressinase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/>
              <a:t>R</a:t>
            </a:r>
            <a:r>
              <a:rPr lang="en-US" altLang="x-none" sz="2800" b="1" baseline="-25000"/>
              <a:t>x</a:t>
            </a:r>
            <a:r>
              <a:rPr lang="en-US" altLang="x-none" sz="2800" b="1"/>
              <a:t>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x-none" sz="2800" b="1"/>
              <a:t>ADH preparations (HRT)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ADH (Vasopressin)</a:t>
            </a:r>
            <a:endParaRPr lang="en-US" dirty="0" smtClean="0">
              <a:ea typeface="+mj-ea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Char char="n"/>
              <a:defRPr/>
            </a:pPr>
            <a:r>
              <a:rPr lang="en-US" sz="2800" b="1" u="sng" dirty="0" smtClean="0">
                <a:ea typeface="+mn-ea"/>
              </a:rPr>
              <a:t>ADH preparations: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2800" b="1" dirty="0" smtClean="0">
                <a:ea typeface="+mn-ea"/>
              </a:rPr>
              <a:t>- Natural human ADH (</a:t>
            </a:r>
            <a:r>
              <a:rPr lang="en-US" sz="2800" b="1" dirty="0" err="1" smtClean="0">
                <a:ea typeface="+mn-ea"/>
              </a:rPr>
              <a:t>Pitressin</a:t>
            </a:r>
            <a:r>
              <a:rPr lang="en-US" sz="2800" b="1" dirty="0" smtClean="0">
                <a:ea typeface="+mn-ea"/>
              </a:rPr>
              <a:t>)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2800" b="1" dirty="0" smtClean="0">
                <a:ea typeface="+mn-ea"/>
              </a:rPr>
              <a:t>Given I.M, S.C, has short half-life (15 min)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2800" b="1" dirty="0" smtClean="0">
                <a:ea typeface="+mn-ea"/>
              </a:rPr>
              <a:t>- </a:t>
            </a:r>
            <a:r>
              <a:rPr lang="en-US" sz="2800" b="1" dirty="0" err="1" smtClean="0">
                <a:ea typeface="+mn-ea"/>
              </a:rPr>
              <a:t>Lypressin</a:t>
            </a:r>
            <a:r>
              <a:rPr lang="en-US" sz="2800" b="1" dirty="0" smtClean="0">
                <a:ea typeface="+mn-ea"/>
              </a:rPr>
              <a:t> (synthetic, porcine source)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2800" b="1" dirty="0" smtClean="0">
                <a:ea typeface="+mn-ea"/>
              </a:rPr>
              <a:t>Given </a:t>
            </a:r>
            <a:r>
              <a:rPr lang="en-US" sz="2800" b="1" dirty="0" err="1" smtClean="0">
                <a:ea typeface="+mn-ea"/>
              </a:rPr>
              <a:t>intranasally</a:t>
            </a:r>
            <a:r>
              <a:rPr lang="en-US" sz="2800" b="1" dirty="0" smtClean="0">
                <a:ea typeface="+mn-ea"/>
              </a:rPr>
              <a:t>, I.V, I.M, has short DOA (4hrs)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2800" b="1" dirty="0" smtClean="0">
                <a:ea typeface="+mn-ea"/>
              </a:rPr>
              <a:t>- </a:t>
            </a:r>
            <a:r>
              <a:rPr lang="en-US" sz="2800" b="1" dirty="0" err="1" smtClean="0">
                <a:ea typeface="+mn-ea"/>
              </a:rPr>
              <a:t>Desmopressin</a:t>
            </a:r>
            <a:r>
              <a:rPr lang="en-US" sz="2800" b="1" dirty="0" smtClean="0">
                <a:ea typeface="+mn-ea"/>
              </a:rPr>
              <a:t> (synthetic ADH-like drug)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2800" b="1" dirty="0" smtClean="0">
                <a:ea typeface="+mn-ea"/>
              </a:rPr>
              <a:t>Given </a:t>
            </a:r>
            <a:r>
              <a:rPr lang="en-US" sz="2800" b="1" dirty="0" err="1" smtClean="0">
                <a:ea typeface="+mn-ea"/>
              </a:rPr>
              <a:t>intranasally</a:t>
            </a:r>
            <a:r>
              <a:rPr lang="en-US" sz="2800" b="1" dirty="0" smtClean="0">
                <a:ea typeface="+mn-ea"/>
              </a:rPr>
              <a:t>, S.C</a:t>
            </a:r>
          </a:p>
          <a:p>
            <a:pPr algn="l" rtl="0" eaLnBrk="1" hangingPunct="1">
              <a:buFontTx/>
              <a:buNone/>
              <a:defRPr/>
            </a:pPr>
            <a:r>
              <a:rPr lang="en-US" sz="2800" b="1" dirty="0" smtClean="0">
                <a:ea typeface="+mn-ea"/>
              </a:rPr>
              <a:t>Most widely used preparation, has long DOA (12 </a:t>
            </a:r>
            <a:r>
              <a:rPr lang="en-US" sz="2800" b="1" dirty="0" err="1" smtClean="0">
                <a:ea typeface="+mn-ea"/>
              </a:rPr>
              <a:t>hrs</a:t>
            </a:r>
            <a:r>
              <a:rPr lang="en-US" sz="2800" b="1" dirty="0" smtClean="0">
                <a:ea typeface="+mn-ea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ustom 1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360</TotalTime>
  <Words>883</Words>
  <Application>Microsoft Office PowerPoint</Application>
  <PresentationFormat>On-screen Show (4:3)</PresentationFormat>
  <Paragraphs>172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Stream</vt:lpstr>
      <vt:lpstr>Posterior Pituitary Hormones</vt:lpstr>
      <vt:lpstr>Posterior Pituitary Hormones</vt:lpstr>
      <vt:lpstr>ADH (Vasopressin)</vt:lpstr>
      <vt:lpstr>ADH (Vasopressin)</vt:lpstr>
      <vt:lpstr>ADH (Vasopressin)</vt:lpstr>
      <vt:lpstr>ADH (Vasopressin)</vt:lpstr>
      <vt:lpstr>ADH (Vasopressin)</vt:lpstr>
      <vt:lpstr>ADH (Vasopressin)</vt:lpstr>
      <vt:lpstr>ADH (Vasopressin)</vt:lpstr>
      <vt:lpstr>ADH (Vasopressin)</vt:lpstr>
      <vt:lpstr>ADH (Vasopressin)</vt:lpstr>
      <vt:lpstr>Drugs acting on the uterus</vt:lpstr>
      <vt:lpstr>Uterine Stimulants</vt:lpstr>
      <vt:lpstr>Oxytocin</vt:lpstr>
      <vt:lpstr>Oxytocin</vt:lpstr>
      <vt:lpstr>Oxytocin</vt:lpstr>
      <vt:lpstr>Prostaglandins</vt:lpstr>
      <vt:lpstr>Prostaglandins &amp; Ergot Alkaloids</vt:lpstr>
      <vt:lpstr>Ergot Alkaloids</vt:lpstr>
      <vt:lpstr>Uterine Relaxants</vt:lpstr>
      <vt:lpstr>Uterine Relaxants</vt:lpstr>
      <vt:lpstr>Uterine Relaxants</vt:lpstr>
      <vt:lpstr>Uterine Relaxants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acting on the uterus</dc:title>
  <dc:creator>User</dc:creator>
  <cp:lastModifiedBy>Hashim Ahmad</cp:lastModifiedBy>
  <cp:revision>16</cp:revision>
  <dcterms:created xsi:type="dcterms:W3CDTF">2009-02-09T19:24:13Z</dcterms:created>
  <dcterms:modified xsi:type="dcterms:W3CDTF">2017-04-03T19:54:53Z</dcterms:modified>
</cp:coreProperties>
</file>