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1" r:id="rId3"/>
    <p:sldId id="262" r:id="rId4"/>
    <p:sldId id="263" r:id="rId5"/>
    <p:sldId id="265" r:id="rId6"/>
    <p:sldId id="266" r:id="rId7"/>
    <p:sldId id="267" r:id="rId8"/>
    <p:sldId id="264" r:id="rId9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78" autoAdjust="0"/>
  </p:normalViewPr>
  <p:slideViewPr>
    <p:cSldViewPr>
      <p:cViewPr>
        <p:scale>
          <a:sx n="68" d="100"/>
          <a:sy n="68" d="100"/>
        </p:scale>
        <p:origin x="-143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02E05-7163-420F-BD6D-46064DA0964F}" type="datetimeFigureOut">
              <a:rPr lang="sv-SE" smtClean="0"/>
              <a:pPr/>
              <a:t>2017-06-04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CC1D8-652A-4F2F-8CB1-AA4E60240BD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0F6624-3765-4035-B9CE-471BDB5428D4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6D306E-7C98-4E54-BC02-8E3A3BD4CAC3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77827" name="Rectangle 7"/>
          <p:cNvSpPr txBox="1">
            <a:spLocks noGrp="1" noChangeArrowheads="1"/>
          </p:cNvSpPr>
          <p:nvPr/>
        </p:nvSpPr>
        <p:spPr bwMode="auto">
          <a:xfrm>
            <a:off x="3849899" y="9427764"/>
            <a:ext cx="2946189" cy="49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7" tIns="45683" rIns="91367" bIns="45683" anchor="b"/>
          <a:lstStyle/>
          <a:p>
            <a:pPr algn="r"/>
            <a:fld id="{382900B3-EACD-4D64-B350-A5787526A96D}" type="slidenum">
              <a:rPr lang="en-GB" sz="1200">
                <a:latin typeface="Arial" charset="0"/>
                <a:cs typeface="Arial" charset="0"/>
              </a:rPr>
              <a:pPr algn="r"/>
              <a:t>7</a:t>
            </a:fld>
            <a:endParaRPr lang="en-GB" sz="1200">
              <a:latin typeface="Arial" charset="0"/>
              <a:cs typeface="Arial" charset="0"/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The upward trend in HIV/AIDS mortality and downward trend in RTIs and other infectious diseases will place HIV/AIDS as the top ranking cause of death from infectious diseases before 2020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5738-FA6F-4C6C-930F-4E167509A0E7}" type="datetimeFigureOut">
              <a:rPr lang="sv-SE" smtClean="0"/>
              <a:pPr/>
              <a:t>2017-06-04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C0C-BD09-4BE0-AD14-2EDA672ED5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5738-FA6F-4C6C-930F-4E167509A0E7}" type="datetimeFigureOut">
              <a:rPr lang="sv-SE" smtClean="0"/>
              <a:pPr/>
              <a:t>2017-06-04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C0C-BD09-4BE0-AD14-2EDA672ED5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5738-FA6F-4C6C-930F-4E167509A0E7}" type="datetimeFigureOut">
              <a:rPr lang="sv-SE" smtClean="0"/>
              <a:pPr/>
              <a:t>2017-06-04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C0C-BD09-4BE0-AD14-2EDA672ED5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5738-FA6F-4C6C-930F-4E167509A0E7}" type="datetimeFigureOut">
              <a:rPr lang="sv-SE" smtClean="0"/>
              <a:pPr/>
              <a:t>2017-06-04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C0C-BD09-4BE0-AD14-2EDA672ED5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5738-FA6F-4C6C-930F-4E167509A0E7}" type="datetimeFigureOut">
              <a:rPr lang="sv-SE" smtClean="0"/>
              <a:pPr/>
              <a:t>2017-06-04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C0C-BD09-4BE0-AD14-2EDA672ED5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5738-FA6F-4C6C-930F-4E167509A0E7}" type="datetimeFigureOut">
              <a:rPr lang="sv-SE" smtClean="0"/>
              <a:pPr/>
              <a:t>2017-06-04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C0C-BD09-4BE0-AD14-2EDA672ED5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5738-FA6F-4C6C-930F-4E167509A0E7}" type="datetimeFigureOut">
              <a:rPr lang="sv-SE" smtClean="0"/>
              <a:pPr/>
              <a:t>2017-06-04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C0C-BD09-4BE0-AD14-2EDA672ED5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5738-FA6F-4C6C-930F-4E167509A0E7}" type="datetimeFigureOut">
              <a:rPr lang="sv-SE" smtClean="0"/>
              <a:pPr/>
              <a:t>2017-06-04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C0C-BD09-4BE0-AD14-2EDA672ED5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5738-FA6F-4C6C-930F-4E167509A0E7}" type="datetimeFigureOut">
              <a:rPr lang="sv-SE" smtClean="0"/>
              <a:pPr/>
              <a:t>2017-06-04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C0C-BD09-4BE0-AD14-2EDA672ED5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5738-FA6F-4C6C-930F-4E167509A0E7}" type="datetimeFigureOut">
              <a:rPr lang="sv-SE" smtClean="0"/>
              <a:pPr/>
              <a:t>2017-06-04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C0C-BD09-4BE0-AD14-2EDA672ED5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5738-FA6F-4C6C-930F-4E167509A0E7}" type="datetimeFigureOut">
              <a:rPr lang="sv-SE" smtClean="0"/>
              <a:pPr/>
              <a:t>2017-06-04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C0C-BD09-4BE0-AD14-2EDA672ED5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15738-FA6F-4C6C-930F-4E167509A0E7}" type="datetimeFigureOut">
              <a:rPr lang="sv-SE" smtClean="0"/>
              <a:pPr/>
              <a:t>2017-06-04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29C0C-BD09-4BE0-AD14-2EDA672ED5C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rstb.royalsocietypublishing.org/content/369/1645/2013042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Epidemiological transition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Running over timescales that span decades or centuries. In this transition, a reduction in mortality is followed by a reduction in fertility, creating larger, older populations in which the main causes of illness and death are no longer acute infections of children but chronic diseases of adults.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765175"/>
            <a:ext cx="5513388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-242888"/>
            <a:ext cx="8229600" cy="1385888"/>
          </a:xfrm>
        </p:spPr>
        <p:txBody>
          <a:bodyPr anchorCtr="0"/>
          <a:lstStyle/>
          <a:p>
            <a:pPr marL="484632" fontAlgn="auto">
              <a:spcAft>
                <a:spcPts val="0"/>
              </a:spcAft>
              <a:defRPr/>
            </a:pPr>
            <a:r>
              <a:rPr lang="en-IE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High Fertility/High Mortality</a:t>
            </a:r>
            <a:endParaRPr lang="en-GB" sz="4000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0" y="3573463"/>
            <a:ext cx="21240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>
                <a:latin typeface="Arial" charset="0"/>
                <a:cs typeface="Arial" charset="0"/>
              </a:rPr>
              <a:t>Source: US Census Bureau, Population Report</a:t>
            </a:r>
            <a:endParaRPr lang="en-GB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954088"/>
            <a:ext cx="5834063" cy="59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1143000"/>
          </a:xfrm>
        </p:spPr>
        <p:txBody>
          <a:bodyPr anchorCtr="0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IE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Declining Mortality/High Fertility</a:t>
            </a:r>
            <a:endParaRPr lang="en-GB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0" y="3573463"/>
            <a:ext cx="21240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>
                <a:latin typeface="Arial" charset="0"/>
                <a:cs typeface="Arial" charset="0"/>
              </a:rPr>
              <a:t>Source: US Census Bureau, Population Report</a:t>
            </a:r>
            <a:endParaRPr lang="en-GB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1025525"/>
            <a:ext cx="53467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Ctr="0"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IE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Reduced Fertility/Reduced Mortality</a:t>
            </a:r>
            <a:br>
              <a:rPr lang="en-IE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GB" sz="3600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0" y="3573463"/>
            <a:ext cx="21240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>
                <a:latin typeface="Arial" charset="0"/>
                <a:cs typeface="Arial" charset="0"/>
              </a:rPr>
              <a:t>Source: US Census Bureau, Population Report</a:t>
            </a:r>
            <a:endParaRPr lang="en-GB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75"/>
            <a:ext cx="8229600" cy="808038"/>
          </a:xfrm>
        </p:spPr>
        <p:txBody>
          <a:bodyPr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IE" dirty="0" smtClean="0">
                <a:solidFill>
                  <a:srgbClr val="FF0000"/>
                </a:solidFill>
              </a:rPr>
              <a:t>The global burden of disease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498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IE" sz="2800" dirty="0" smtClean="0"/>
              <a:t>Predicted changes in burden of disease from communicable to non-communicable between 2004 and 2030.</a:t>
            </a:r>
          </a:p>
          <a:p>
            <a:pPr>
              <a:lnSpc>
                <a:spcPct val="80000"/>
              </a:lnSpc>
              <a:buNone/>
            </a:pPr>
            <a:endParaRPr lang="en-IE" sz="2800" dirty="0" smtClean="0"/>
          </a:p>
          <a:p>
            <a:pPr>
              <a:lnSpc>
                <a:spcPct val="80000"/>
              </a:lnSpc>
            </a:pPr>
            <a:r>
              <a:rPr lang="en-IE" sz="2800" dirty="0" smtClean="0"/>
              <a:t>Ageing populations in middle and low income countries</a:t>
            </a:r>
          </a:p>
          <a:p>
            <a:pPr lvl="1">
              <a:lnSpc>
                <a:spcPct val="80000"/>
              </a:lnSpc>
            </a:pPr>
            <a:r>
              <a:rPr lang="en-IE" sz="2800" dirty="0" smtClean="0"/>
              <a:t>Reductions in malaria, diarrhoeal diseases, </a:t>
            </a:r>
            <a:r>
              <a:rPr lang="en-IE" sz="2800" b="1" i="1" dirty="0" smtClean="0"/>
              <a:t>TB and HIV/AIDS</a:t>
            </a:r>
          </a:p>
          <a:p>
            <a:pPr lvl="1">
              <a:lnSpc>
                <a:spcPct val="80000"/>
              </a:lnSpc>
            </a:pPr>
            <a:r>
              <a:rPr lang="en-IE" sz="2800" dirty="0" smtClean="0"/>
              <a:t>Increase in cardiovascular diseases, cancer, COPD, road traffic accidents and diabetes mellitus</a:t>
            </a:r>
          </a:p>
          <a:p>
            <a:pPr>
              <a:lnSpc>
                <a:spcPct val="80000"/>
              </a:lnSpc>
              <a:buNone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375" y="0"/>
            <a:ext cx="8683625" cy="710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5795963" y="6453188"/>
            <a:ext cx="3097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>
                <a:latin typeface="Arial" charset="0"/>
              </a:rPr>
              <a:t>Source: W.H.O. Statistics</a:t>
            </a:r>
            <a:endParaRPr lang="en-GB">
              <a:latin typeface="Arial" charset="0"/>
            </a:endParaRPr>
          </a:p>
        </p:txBody>
      </p:sp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5399088" y="188913"/>
            <a:ext cx="3744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>
                <a:solidFill>
                  <a:srgbClr val="FF0000"/>
                </a:solidFill>
              </a:rPr>
              <a:t>Source: WHO statistics 2008</a:t>
            </a:r>
            <a:endParaRPr lang="en-GB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1143000"/>
          </a:xfrm>
        </p:spPr>
        <p:txBody>
          <a:bodyPr anchorCtr="0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IE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Trends in Global Deaths 2002-30</a:t>
            </a:r>
            <a:endParaRPr lang="en-GB" sz="4000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030288"/>
            <a:ext cx="864235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427538" y="6453188"/>
            <a:ext cx="4321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b="1">
                <a:latin typeface="Arial" charset="0"/>
                <a:cs typeface="Arial" charset="0"/>
              </a:rPr>
              <a:t>Source: World Health Statistics 2007</a:t>
            </a:r>
            <a:endParaRPr lang="en-GB" b="1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99032"/>
          </a:xfrm>
        </p:spPr>
        <p:txBody>
          <a:bodyPr>
            <a:noAutofit/>
          </a:bodyPr>
          <a:lstStyle/>
          <a:p>
            <a:pPr fontAlgn="base"/>
            <a:r>
              <a:rPr lang="en-US" sz="2400" b="1" dirty="0" smtClean="0"/>
              <a:t>After 2015: infectious diseases in a new era of health and development</a:t>
            </a:r>
            <a:br>
              <a:rPr lang="en-US" sz="2400" b="1" dirty="0" smtClean="0"/>
            </a:br>
            <a:r>
              <a:rPr lang="en-US" sz="2400" dirty="0" smtClean="0"/>
              <a:t>Christopher Dye</a:t>
            </a:r>
            <a:br>
              <a:rPr lang="en-US" sz="2400" dirty="0" smtClean="0"/>
            </a:b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Read  this article </a:t>
            </a:r>
            <a:endParaRPr lang="sv-SE" b="1" dirty="0" smtClean="0">
              <a:solidFill>
                <a:schemeClr val="tx1">
                  <a:lumMod val="65000"/>
                  <a:lumOff val="35000"/>
                </a:schemeClr>
              </a:solidFill>
              <a:hlinkClick r:id="rId2"/>
            </a:endParaRPr>
          </a:p>
          <a:p>
            <a:pPr>
              <a:buNone/>
            </a:pPr>
            <a:endParaRPr lang="sv-SE" dirty="0" smtClean="0">
              <a:hlinkClick r:id="rId2"/>
            </a:endParaRPr>
          </a:p>
          <a:p>
            <a:pPr>
              <a:buNone/>
            </a:pPr>
            <a:r>
              <a:rPr lang="sv-SE" dirty="0" smtClean="0">
                <a:hlinkClick r:id="rId2"/>
              </a:rPr>
              <a:t>http://rstb.royalsocietypublishing.org/content/369/1645/20130426</a:t>
            </a: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213</Words>
  <Application>Microsoft Office PowerPoint</Application>
  <PresentationFormat>On-screen Show (4:3)</PresentationFormat>
  <Paragraphs>26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Epidemiological transition</vt:lpstr>
      <vt:lpstr>High Fertility/High Mortality</vt:lpstr>
      <vt:lpstr>Declining Mortality/High Fertility</vt:lpstr>
      <vt:lpstr>Reduced Fertility/Reduced Mortality </vt:lpstr>
      <vt:lpstr>The global burden of disease</vt:lpstr>
      <vt:lpstr>Slide 6</vt:lpstr>
      <vt:lpstr>Trends in Global Deaths 2002-30</vt:lpstr>
      <vt:lpstr>After 2015: infectious diseases in a new era of health and development Christopher Dye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PATTERNS</dc:title>
  <dc:creator>Hana</dc:creator>
  <cp:lastModifiedBy>somaya alkiswani</cp:lastModifiedBy>
  <cp:revision>4</cp:revision>
  <dcterms:created xsi:type="dcterms:W3CDTF">2016-04-20T18:36:42Z</dcterms:created>
  <dcterms:modified xsi:type="dcterms:W3CDTF">2017-06-04T20:39:15Z</dcterms:modified>
</cp:coreProperties>
</file>