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84"/>
  </p:notesMasterIdLst>
  <p:sldIdLst>
    <p:sldId id="659" r:id="rId2"/>
    <p:sldId id="620" r:id="rId3"/>
    <p:sldId id="365" r:id="rId4"/>
    <p:sldId id="364" r:id="rId5"/>
    <p:sldId id="718" r:id="rId6"/>
    <p:sldId id="380" r:id="rId7"/>
    <p:sldId id="618" r:id="rId8"/>
    <p:sldId id="717" r:id="rId9"/>
    <p:sldId id="685" r:id="rId10"/>
    <p:sldId id="686" r:id="rId11"/>
    <p:sldId id="688" r:id="rId12"/>
    <p:sldId id="689" r:id="rId13"/>
    <p:sldId id="690" r:id="rId14"/>
    <p:sldId id="691" r:id="rId15"/>
    <p:sldId id="705" r:id="rId16"/>
    <p:sldId id="708" r:id="rId17"/>
    <p:sldId id="709" r:id="rId18"/>
    <p:sldId id="712" r:id="rId19"/>
    <p:sldId id="556" r:id="rId20"/>
    <p:sldId id="557" r:id="rId21"/>
    <p:sldId id="541" r:id="rId22"/>
    <p:sldId id="621" r:id="rId23"/>
    <p:sldId id="542" r:id="rId24"/>
    <p:sldId id="624" r:id="rId25"/>
    <p:sldId id="622" r:id="rId26"/>
    <p:sldId id="623" r:id="rId27"/>
    <p:sldId id="456" r:id="rId28"/>
    <p:sldId id="676" r:id="rId29"/>
    <p:sldId id="677" r:id="rId30"/>
    <p:sldId id="678" r:id="rId31"/>
    <p:sldId id="558" r:id="rId32"/>
    <p:sldId id="559" r:id="rId33"/>
    <p:sldId id="669" r:id="rId34"/>
    <p:sldId id="666" r:id="rId35"/>
    <p:sldId id="667" r:id="rId36"/>
    <p:sldId id="668" r:id="rId37"/>
    <p:sldId id="460" r:id="rId38"/>
    <p:sldId id="680" r:id="rId39"/>
    <p:sldId id="681" r:id="rId40"/>
    <p:sldId id="682" r:id="rId41"/>
    <p:sldId id="462" r:id="rId42"/>
    <p:sldId id="463" r:id="rId43"/>
    <p:sldId id="464" r:id="rId44"/>
    <p:sldId id="683" r:id="rId45"/>
    <p:sldId id="465" r:id="rId46"/>
    <p:sldId id="684" r:id="rId47"/>
    <p:sldId id="466" r:id="rId48"/>
    <p:sldId id="467" r:id="rId49"/>
    <p:sldId id="469" r:id="rId50"/>
    <p:sldId id="490" r:id="rId51"/>
    <p:sldId id="491" r:id="rId52"/>
    <p:sldId id="492" r:id="rId53"/>
    <p:sldId id="493" r:id="rId54"/>
    <p:sldId id="494" r:id="rId55"/>
    <p:sldId id="495" r:id="rId56"/>
    <p:sldId id="496" r:id="rId57"/>
    <p:sldId id="497" r:id="rId58"/>
    <p:sldId id="498" r:id="rId59"/>
    <p:sldId id="499" r:id="rId60"/>
    <p:sldId id="500" r:id="rId61"/>
    <p:sldId id="501" r:id="rId62"/>
    <p:sldId id="502" r:id="rId63"/>
    <p:sldId id="504" r:id="rId64"/>
    <p:sldId id="675" r:id="rId65"/>
    <p:sldId id="719" r:id="rId66"/>
    <p:sldId id="505" r:id="rId67"/>
    <p:sldId id="506" r:id="rId68"/>
    <p:sldId id="507" r:id="rId69"/>
    <p:sldId id="508" r:id="rId70"/>
    <p:sldId id="512" r:id="rId71"/>
    <p:sldId id="513" r:id="rId72"/>
    <p:sldId id="516" r:id="rId73"/>
    <p:sldId id="598" r:id="rId74"/>
    <p:sldId id="599" r:id="rId75"/>
    <p:sldId id="600" r:id="rId76"/>
    <p:sldId id="601" r:id="rId77"/>
    <p:sldId id="602" r:id="rId78"/>
    <p:sldId id="517" r:id="rId79"/>
    <p:sldId id="679" r:id="rId80"/>
    <p:sldId id="720" r:id="rId81"/>
    <p:sldId id="721" r:id="rId82"/>
    <p:sldId id="539" r:id="rId8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 Johnson" initials="KA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varScale="1">
        <p:scale>
          <a:sx n="87" d="100"/>
          <a:sy n="87" d="100"/>
        </p:scale>
        <p:origin x="-153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7-02-21T11:37:49.140" idx="1">
    <p:pos x="5715" y="2874"/>
    <p:text>cut it down</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365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962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65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65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365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19ACA2-FA2A-4579-BCF5-859F198471D3}" type="slidenum">
              <a:rPr lang="ar-SA"/>
              <a:pPr>
                <a:defRPr/>
              </a:pPr>
              <a:t>‹#›</a:t>
            </a:fld>
            <a:endParaRPr lang="en-US"/>
          </a:p>
        </p:txBody>
      </p:sp>
    </p:spTree>
    <p:extLst>
      <p:ext uri="{BB962C8B-B14F-4D97-AF65-F5344CB8AC3E}">
        <p14:creationId xmlns:p14="http://schemas.microsoft.com/office/powerpoint/2010/main" val="2462329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35DD74E-9439-4E29-9158-E0A9FF05C40E}" type="slidenum">
              <a:rPr lang="ar-SA" smtClean="0"/>
              <a:pPr/>
              <a:t>21</a:t>
            </a:fld>
            <a:endParaRPr lang="en-US" smtClean="0"/>
          </a:p>
        </p:txBody>
      </p:sp>
      <p:sp>
        <p:nvSpPr>
          <p:cNvPr id="983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604B4F1-C3B3-44CF-AA30-1FD88A237EA4}" type="slidenum">
              <a:rPr lang="ar-SA" sz="1200">
                <a:latin typeface="Times New Roman" pitchFamily="18" charset="0"/>
              </a:rPr>
              <a:pPr algn="r" rtl="1" eaLnBrk="1" hangingPunct="1"/>
              <a:t>21</a:t>
            </a:fld>
            <a:endParaRPr lang="en-US" sz="1200">
              <a:latin typeface="Times New Roman" pitchFamily="18" charset="0"/>
            </a:endParaRPr>
          </a:p>
        </p:txBody>
      </p:sp>
      <p:sp>
        <p:nvSpPr>
          <p:cNvPr id="98308" name="Rectangle 2"/>
          <p:cNvSpPr>
            <a:spLocks noGrp="1" noRot="1" noChangeAspect="1" noChangeArrowheads="1" noTextEdit="1"/>
          </p:cNvSpPr>
          <p:nvPr>
            <p:ph type="sldImg"/>
          </p:nvPr>
        </p:nvSpPr>
        <p:spPr>
          <a:ln/>
        </p:spPr>
      </p:sp>
      <p:sp>
        <p:nvSpPr>
          <p:cNvPr id="9830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36B43D2-2BB4-4630-B0B1-DE71C8C6F9B9}" type="slidenum">
              <a:rPr lang="ar-SA" smtClean="0"/>
              <a:pPr/>
              <a:t>23</a:t>
            </a:fld>
            <a:endParaRPr lang="en-US" smtClean="0"/>
          </a:p>
        </p:txBody>
      </p:sp>
      <p:sp>
        <p:nvSpPr>
          <p:cNvPr id="993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9BFE364-37E9-4546-965C-FD3DF1DDD7E4}" type="slidenum">
              <a:rPr lang="ar-SA" sz="1200">
                <a:latin typeface="Times New Roman" pitchFamily="18" charset="0"/>
              </a:rPr>
              <a:pPr algn="r" rtl="1" eaLnBrk="1" hangingPunct="1"/>
              <a:t>23</a:t>
            </a:fld>
            <a:endParaRPr lang="en-US" sz="1200">
              <a:latin typeface="Times New Roman" pitchFamily="18" charset="0"/>
            </a:endParaRPr>
          </a:p>
        </p:txBody>
      </p:sp>
      <p:sp>
        <p:nvSpPr>
          <p:cNvPr id="99332" name="Rectangle 2"/>
          <p:cNvSpPr>
            <a:spLocks noGrp="1" noRot="1" noChangeAspect="1" noChangeArrowheads="1" noTextEdit="1"/>
          </p:cNvSpPr>
          <p:nvPr>
            <p:ph type="sldImg"/>
          </p:nvPr>
        </p:nvSpPr>
        <p:spPr>
          <a:ln/>
        </p:spPr>
      </p:sp>
      <p:sp>
        <p:nvSpPr>
          <p:cNvPr id="9933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6902D8C-ADB5-45F9-ABF2-91654FC3C394}" type="slidenum">
              <a:rPr lang="ar-SA" smtClean="0"/>
              <a:pPr/>
              <a:t>24</a:t>
            </a:fld>
            <a:endParaRPr lang="en-US" smtClean="0"/>
          </a:p>
        </p:txBody>
      </p:sp>
      <p:sp>
        <p:nvSpPr>
          <p:cNvPr id="1003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B9CD8AA-6B17-4707-8C5D-ED98924C86DC}" type="slidenum">
              <a:rPr lang="ar-SA" sz="1200">
                <a:latin typeface="Times New Roman" pitchFamily="18" charset="0"/>
              </a:rPr>
              <a:pPr algn="r" rtl="1" eaLnBrk="1" hangingPunct="1"/>
              <a:t>24</a:t>
            </a:fld>
            <a:endParaRPr lang="en-US" sz="1200">
              <a:latin typeface="Times New Roman" pitchFamily="18" charset="0"/>
            </a:endParaRPr>
          </a:p>
        </p:txBody>
      </p:sp>
      <p:sp>
        <p:nvSpPr>
          <p:cNvPr id="100356" name="Rectangle 2"/>
          <p:cNvSpPr>
            <a:spLocks noGrp="1" noRot="1" noChangeAspect="1" noChangeArrowheads="1" noTextEdit="1"/>
          </p:cNvSpPr>
          <p:nvPr>
            <p:ph type="sldImg"/>
          </p:nvPr>
        </p:nvSpPr>
        <p:spPr>
          <a:ln/>
        </p:spPr>
      </p:sp>
      <p:sp>
        <p:nvSpPr>
          <p:cNvPr id="10035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A462F204-532A-4FE1-A066-B085A6A8C595}" type="slidenum">
              <a:rPr lang="ar-SA" smtClean="0"/>
              <a:pPr/>
              <a:t>27</a:t>
            </a:fld>
            <a:endParaRPr lang="en-US" smtClean="0"/>
          </a:p>
        </p:txBody>
      </p:sp>
      <p:sp>
        <p:nvSpPr>
          <p:cNvPr id="1013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295AA99-4550-4DF0-8434-00976134EDD3}" type="slidenum">
              <a:rPr lang="ar-SA" sz="1200">
                <a:latin typeface="Times New Roman" pitchFamily="18" charset="0"/>
              </a:rPr>
              <a:pPr algn="r" rtl="1" eaLnBrk="1" hangingPunct="1"/>
              <a:t>27</a:t>
            </a:fld>
            <a:endParaRPr lang="en-US" sz="1200">
              <a:latin typeface="Times New Roman" pitchFamily="18" charset="0"/>
            </a:endParaRPr>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46B86722-175B-4C0A-8F66-148A09DF31C4}" type="slidenum">
              <a:rPr lang="ar-SA" smtClean="0"/>
              <a:pPr/>
              <a:t>29</a:t>
            </a:fld>
            <a:endParaRPr lang="en-US" smtClean="0"/>
          </a:p>
        </p:txBody>
      </p:sp>
      <p:sp>
        <p:nvSpPr>
          <p:cNvPr id="1024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0BF6833-CBFC-458F-B4EE-318F565D5D76}" type="slidenum">
              <a:rPr lang="ar-SA" sz="1200">
                <a:latin typeface="Times New Roman" pitchFamily="18" charset="0"/>
              </a:rPr>
              <a:pPr algn="r" rtl="1" eaLnBrk="1" hangingPunct="1"/>
              <a:t>29</a:t>
            </a:fld>
            <a:endParaRPr lang="en-US" sz="1200">
              <a:latin typeface="Times New Roman" pitchFamily="18" charset="0"/>
            </a:endParaRPr>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2554FCA-B743-4C72-A119-C620793B0E12}" type="slidenum">
              <a:rPr lang="ar-SA" smtClean="0"/>
              <a:pPr/>
              <a:t>30</a:t>
            </a:fld>
            <a:endParaRPr lang="en-US" smtClean="0"/>
          </a:p>
        </p:txBody>
      </p:sp>
      <p:sp>
        <p:nvSpPr>
          <p:cNvPr id="1034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EA2C885-AEF6-48BD-A6A3-E2DE92524AA2}" type="slidenum">
              <a:rPr lang="ar-SA" sz="1200">
                <a:latin typeface="Times New Roman" pitchFamily="18" charset="0"/>
              </a:rPr>
              <a:pPr algn="r" rtl="1" eaLnBrk="1" hangingPunct="1"/>
              <a:t>30</a:t>
            </a:fld>
            <a:endParaRPr lang="en-US" sz="1200">
              <a:latin typeface="Times New Roman" pitchFamily="18" charset="0"/>
            </a:endParaRPr>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B0FD69E5-DF69-41C0-9F04-081B4C5C95F4}" type="slidenum">
              <a:rPr lang="ar-SA" smtClean="0"/>
              <a:pPr/>
              <a:t>37</a:t>
            </a:fld>
            <a:endParaRPr lang="en-US" smtClean="0"/>
          </a:p>
        </p:txBody>
      </p:sp>
      <p:sp>
        <p:nvSpPr>
          <p:cNvPr id="104451" name="Slide Image Placeholder 1"/>
          <p:cNvSpPr>
            <a:spLocks noGrp="1" noRot="1" noChangeAspect="1" noTextEdit="1"/>
          </p:cNvSpPr>
          <p:nvPr>
            <p:ph type="sldImg"/>
          </p:nvPr>
        </p:nvSpPr>
        <p:spPr>
          <a:ln/>
        </p:spPr>
      </p:sp>
      <p:sp>
        <p:nvSpPr>
          <p:cNvPr id="104452" name="Notes Placeholder 2"/>
          <p:cNvSpPr>
            <a:spLocks noGrp="1"/>
          </p:cNvSpPr>
          <p:nvPr>
            <p:ph type="body" idx="1"/>
          </p:nvPr>
        </p:nvSpPr>
        <p:spPr>
          <a:noFill/>
          <a:ln/>
        </p:spPr>
        <p:txBody>
          <a:bodyPr/>
          <a:lstStyle/>
          <a:p>
            <a:pPr eaLnBrk="1" hangingPunct="1"/>
            <a:endParaRPr lang="ar-JO" smtClean="0"/>
          </a:p>
        </p:txBody>
      </p:sp>
      <p:sp>
        <p:nvSpPr>
          <p:cNvPr id="10445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E905FA2-9925-4963-9648-4D3A68AD03DD}" type="slidenum">
              <a:rPr lang="ar-SA" sz="1200">
                <a:latin typeface="Times New Roman" pitchFamily="18" charset="0"/>
              </a:rPr>
              <a:pPr algn="r" rtl="1" eaLnBrk="1" hangingPunct="1"/>
              <a:t>37</a:t>
            </a:fld>
            <a:endParaRPr lang="en-US" sz="12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D94967FA-B215-43BD-8049-9E496A13A0E9}" type="slidenum">
              <a:rPr lang="ar-SA" smtClean="0"/>
              <a:pPr/>
              <a:t>41</a:t>
            </a:fld>
            <a:endParaRPr lang="en-US" smtClean="0"/>
          </a:p>
        </p:txBody>
      </p:sp>
      <p:sp>
        <p:nvSpPr>
          <p:cNvPr id="1064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74E75685-08BD-46FB-98CC-8BD39B75B0B7}" type="slidenum">
              <a:rPr lang="ar-SA" sz="1200">
                <a:latin typeface="Times New Roman" pitchFamily="18" charset="0"/>
              </a:rPr>
              <a:pPr algn="r" rtl="1" eaLnBrk="1" hangingPunct="1"/>
              <a:t>41</a:t>
            </a:fld>
            <a:endParaRPr lang="en-US" sz="1200">
              <a:latin typeface="Times New Roman" pitchFamily="18" charset="0"/>
            </a:endParaRPr>
          </a:p>
        </p:txBody>
      </p:sp>
      <p:sp>
        <p:nvSpPr>
          <p:cNvPr id="106500" name="Rectangle 2"/>
          <p:cNvSpPr>
            <a:spLocks noGrp="1" noRot="1" noChangeAspect="1" noChangeArrowheads="1" noTextEdit="1"/>
          </p:cNvSpPr>
          <p:nvPr>
            <p:ph type="sldImg"/>
          </p:nvPr>
        </p:nvSpPr>
        <p:spPr>
          <a:xfrm>
            <a:off x="1144588" y="685800"/>
            <a:ext cx="4572000" cy="3429000"/>
          </a:xfrm>
          <a:ln/>
        </p:spPr>
      </p:sp>
      <p:sp>
        <p:nvSpPr>
          <p:cNvPr id="10650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EC73B48-EEEA-4C97-846C-393CC7D852AC}" type="slidenum">
              <a:rPr lang="ar-SA" smtClean="0"/>
              <a:pPr/>
              <a:t>42</a:t>
            </a:fld>
            <a:endParaRPr lang="en-US" smtClean="0"/>
          </a:p>
        </p:txBody>
      </p:sp>
      <p:sp>
        <p:nvSpPr>
          <p:cNvPr id="1075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688CB19-8A7A-41B9-9EB8-CE5B3A62F66F}" type="slidenum">
              <a:rPr lang="ar-SA" sz="1200">
                <a:latin typeface="Times New Roman" pitchFamily="18" charset="0"/>
              </a:rPr>
              <a:pPr algn="r" rtl="1" eaLnBrk="1" hangingPunct="1"/>
              <a:t>42</a:t>
            </a:fld>
            <a:endParaRPr lang="en-US" sz="1200">
              <a:latin typeface="Times New Roman" pitchFamily="18" charset="0"/>
            </a:endParaRPr>
          </a:p>
        </p:txBody>
      </p:sp>
      <p:sp>
        <p:nvSpPr>
          <p:cNvPr id="107524" name="Rectangle 2"/>
          <p:cNvSpPr>
            <a:spLocks noGrp="1" noRot="1" noChangeAspect="1" noChangeArrowheads="1" noTextEdit="1"/>
          </p:cNvSpPr>
          <p:nvPr>
            <p:ph type="sldImg"/>
          </p:nvPr>
        </p:nvSpPr>
        <p:spPr>
          <a:xfrm>
            <a:off x="1144588" y="685800"/>
            <a:ext cx="4572000" cy="3429000"/>
          </a:xfrm>
          <a:ln/>
        </p:spPr>
      </p:sp>
      <p:sp>
        <p:nvSpPr>
          <p:cNvPr id="107525" name="Rectangle 3"/>
          <p:cNvSpPr>
            <a:spLocks noGrp="1" noChangeArrowheads="1"/>
          </p:cNvSpPr>
          <p:nvPr>
            <p:ph type="body" idx="1"/>
          </p:nvPr>
        </p:nvSpPr>
        <p:spPr>
          <a:xfrm>
            <a:off x="914400" y="4343400"/>
            <a:ext cx="5029200" cy="4114800"/>
          </a:xfrm>
          <a:noFill/>
          <a:ln/>
        </p:spPr>
        <p:txBody>
          <a:bodyPr/>
          <a:lstStyle/>
          <a:p>
            <a:pPr eaLnBrk="1" hangingPunct="1"/>
            <a:r>
              <a:rPr lang="en-US" sz="1000" smtClean="0"/>
              <a:t>Onunaku pg 3</a:t>
            </a:r>
          </a:p>
          <a:p>
            <a:pPr eaLnBrk="1" hangingPunct="1"/>
            <a:r>
              <a:rPr lang="en-US" sz="1000" smtClean="0"/>
              <a:t>Huang, pg 1 </a:t>
            </a:r>
            <a:endParaRPr lang="en-US" sz="1000" smtClean="0">
              <a:hlinkClick r:id="" action="ppaction://noaction"/>
            </a:endParaRPr>
          </a:p>
          <a:p>
            <a:pPr eaLnBrk="1" hangingPunct="1"/>
            <a:r>
              <a:rPr lang="de-DE" sz="1000" smtClean="0"/>
              <a:t>R.S.Kahn, P.H. Wise, J.A. Finkelstein, H.H. Bernstein ( CHECK) et al. </a:t>
            </a:r>
            <a:r>
              <a:rPr lang="en-US" sz="1000" smtClean="0"/>
              <a:t>The scope of umet maternal health needs in pediatric settings. Pediatrics, 103:576-581</a:t>
            </a:r>
            <a:endParaRPr lang="en-US" sz="1000" smtClean="0">
              <a:hlinkClick r:id="" action="ppaction://noaction"/>
            </a:endParaRPr>
          </a:p>
          <a:p>
            <a:pPr eaLnBrk="1" hangingPunct="1"/>
            <a:r>
              <a:rPr lang="en-US" sz="1000" smtClean="0"/>
              <a:t>Issacs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66351C05-62AC-4EB0-9090-BB9160BA1B44}" type="slidenum">
              <a:rPr lang="ar-SA" smtClean="0"/>
              <a:pPr/>
              <a:t>43</a:t>
            </a:fld>
            <a:endParaRPr lang="en-US" smtClean="0"/>
          </a:p>
        </p:txBody>
      </p:sp>
      <p:sp>
        <p:nvSpPr>
          <p:cNvPr id="1085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77B7813B-401F-4A97-AA13-AB0F4B4D2792}" type="slidenum">
              <a:rPr lang="ar-SA" sz="1200">
                <a:latin typeface="Times New Roman" pitchFamily="18" charset="0"/>
              </a:rPr>
              <a:pPr algn="r" rtl="1" eaLnBrk="1" hangingPunct="1"/>
              <a:t>43</a:t>
            </a:fld>
            <a:endParaRPr lang="en-US" sz="1200">
              <a:latin typeface="Times New Roman" pitchFamily="18" charset="0"/>
            </a:endParaRPr>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B79FC3B-A588-4E03-ADA1-1F402603ED07}" type="slidenum">
              <a:rPr lang="ar-SA" smtClean="0"/>
              <a:pPr/>
              <a:t>45</a:t>
            </a:fld>
            <a:endParaRPr lang="en-US" smtClean="0"/>
          </a:p>
        </p:txBody>
      </p:sp>
      <p:sp>
        <p:nvSpPr>
          <p:cNvPr id="1095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E723E0FF-AD42-4F65-B3E7-BFEE2288FD58}" type="slidenum">
              <a:rPr lang="ar-SA" sz="1200">
                <a:latin typeface="Times New Roman" pitchFamily="18" charset="0"/>
              </a:rPr>
              <a:pPr algn="r" rtl="1" eaLnBrk="1" hangingPunct="1"/>
              <a:t>45</a:t>
            </a:fld>
            <a:endParaRPr lang="en-US" sz="1200">
              <a:latin typeface="Times New Roman" pitchFamily="18" charset="0"/>
            </a:endParaRPr>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A772A483-72FB-4D75-993C-1E60F9F15784}" type="slidenum">
              <a:rPr lang="ar-SA" smtClean="0"/>
              <a:pPr/>
              <a:t>46</a:t>
            </a:fld>
            <a:endParaRPr lang="en-US" smtClean="0"/>
          </a:p>
        </p:txBody>
      </p:sp>
      <p:sp>
        <p:nvSpPr>
          <p:cNvPr id="1146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F40D919-4AF4-41F8-9701-3F85D93EC097}" type="slidenum">
              <a:rPr lang="ar-SA" sz="1200">
                <a:latin typeface="Times New Roman" pitchFamily="18" charset="0"/>
              </a:rPr>
              <a:pPr algn="r" rtl="1" eaLnBrk="1" hangingPunct="1"/>
              <a:t>46</a:t>
            </a:fld>
            <a:endParaRPr lang="en-US" sz="1200">
              <a:latin typeface="Times New Roman" pitchFamily="18" charset="0"/>
            </a:endParaRPr>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BE243828-BCDF-45C2-9638-04290AB1FDB9}" type="slidenum">
              <a:rPr lang="ar-SA" smtClean="0"/>
              <a:pPr/>
              <a:t>47</a:t>
            </a:fld>
            <a:endParaRPr lang="en-US" smtClean="0"/>
          </a:p>
        </p:txBody>
      </p:sp>
      <p:sp>
        <p:nvSpPr>
          <p:cNvPr id="1105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6BD9249-FDCD-4E59-B36B-A2DD398C7983}" type="slidenum">
              <a:rPr lang="ar-SA" sz="1200">
                <a:latin typeface="Times New Roman" pitchFamily="18" charset="0"/>
              </a:rPr>
              <a:pPr algn="r" rtl="1" eaLnBrk="1" hangingPunct="1"/>
              <a:t>47</a:t>
            </a:fld>
            <a:endParaRPr lang="en-US" sz="1200">
              <a:latin typeface="Times New Roman" pitchFamily="18" charset="0"/>
            </a:endParaRPr>
          </a:p>
        </p:txBody>
      </p:sp>
      <p:sp>
        <p:nvSpPr>
          <p:cNvPr id="110596" name="Rectangle 2"/>
          <p:cNvSpPr>
            <a:spLocks noGrp="1" noRot="1" noChangeAspect="1" noChangeArrowheads="1" noTextEdit="1"/>
          </p:cNvSpPr>
          <p:nvPr>
            <p:ph type="sldImg"/>
          </p:nvPr>
        </p:nvSpPr>
        <p:spPr>
          <a:ln/>
        </p:spPr>
      </p:sp>
      <p:sp>
        <p:nvSpPr>
          <p:cNvPr id="11059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7C1C83F6-AEFF-45F2-A8A8-53B315A9FF5F}" type="slidenum">
              <a:rPr lang="ar-SA" smtClean="0"/>
              <a:pPr/>
              <a:t>48</a:t>
            </a:fld>
            <a:endParaRPr lang="en-US" smtClean="0"/>
          </a:p>
        </p:txBody>
      </p:sp>
      <p:sp>
        <p:nvSpPr>
          <p:cNvPr id="1116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D80498A2-0EB5-4321-80C7-AC906DFB8313}" type="slidenum">
              <a:rPr lang="ar-SA" sz="1200">
                <a:latin typeface="Times New Roman" pitchFamily="18" charset="0"/>
              </a:rPr>
              <a:pPr algn="r" rtl="1" eaLnBrk="1" hangingPunct="1"/>
              <a:t>48</a:t>
            </a:fld>
            <a:endParaRPr lang="en-US" sz="1200">
              <a:latin typeface="Times New Roman" pitchFamily="18" charset="0"/>
            </a:endParaRPr>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42083607-58DD-475C-BB54-5C6593DC74C2}" type="slidenum">
              <a:rPr lang="ar-SA" smtClean="0"/>
              <a:pPr/>
              <a:t>49</a:t>
            </a:fld>
            <a:endParaRPr lang="en-US" smtClean="0"/>
          </a:p>
        </p:txBody>
      </p:sp>
      <p:sp>
        <p:nvSpPr>
          <p:cNvPr id="1136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DD5D5D7-068D-46A6-830E-33822FD9634A}" type="slidenum">
              <a:rPr lang="ar-SA" sz="1200">
                <a:latin typeface="Times New Roman" pitchFamily="18" charset="0"/>
              </a:rPr>
              <a:pPr algn="r" rtl="1" eaLnBrk="1" hangingPunct="1"/>
              <a:t>49</a:t>
            </a:fld>
            <a:endParaRPr lang="en-US" sz="1200">
              <a:latin typeface="Times New Roman" pitchFamily="18" charset="0"/>
            </a:endParaRPr>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4B13B62-B97D-4351-86F8-B3D3A9C35DC0}" type="slidenum">
              <a:rPr lang="ar-SA" smtClean="0"/>
              <a:pPr/>
              <a:t>50</a:t>
            </a:fld>
            <a:endParaRPr lang="en-US" smtClean="0"/>
          </a:p>
        </p:txBody>
      </p:sp>
      <p:sp>
        <p:nvSpPr>
          <p:cNvPr id="1157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2819C79-AB19-4AFB-97DC-2BE1C9C60167}" type="slidenum">
              <a:rPr lang="ar-SA" sz="1200">
                <a:latin typeface="Times New Roman" pitchFamily="18" charset="0"/>
              </a:rPr>
              <a:pPr algn="r" rtl="1" eaLnBrk="1" hangingPunct="1"/>
              <a:t>50</a:t>
            </a:fld>
            <a:endParaRPr lang="en-US" sz="1200">
              <a:latin typeface="Times New Roman" pitchFamily="18" charset="0"/>
            </a:endParaRPr>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AB867152-093F-4382-9172-016458B2CBF9}" type="slidenum">
              <a:rPr lang="ar-SA" smtClean="0"/>
              <a:pPr/>
              <a:t>51</a:t>
            </a:fld>
            <a:endParaRPr lang="en-US" smtClean="0"/>
          </a:p>
        </p:txBody>
      </p:sp>
      <p:sp>
        <p:nvSpPr>
          <p:cNvPr id="1167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B60B076-5685-4741-965F-2D2BC5A8AF93}" type="slidenum">
              <a:rPr lang="ar-SA" sz="1200">
                <a:latin typeface="Times New Roman" pitchFamily="18" charset="0"/>
              </a:rPr>
              <a:pPr algn="r" rtl="1" eaLnBrk="1" hangingPunct="1"/>
              <a:t>51</a:t>
            </a:fld>
            <a:endParaRPr lang="en-US" sz="1200">
              <a:latin typeface="Times New Roman" pitchFamily="18" charset="0"/>
            </a:endParaRPr>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1B3525A-9C2E-4824-8793-DF1098068339}" type="slidenum">
              <a:rPr lang="ar-SA" smtClean="0"/>
              <a:pPr/>
              <a:t>52</a:t>
            </a:fld>
            <a:endParaRPr lang="en-US" smtClean="0"/>
          </a:p>
        </p:txBody>
      </p:sp>
      <p:sp>
        <p:nvSpPr>
          <p:cNvPr id="1177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F220815-6C12-4694-B412-4316524E2D5F}" type="slidenum">
              <a:rPr lang="ar-SA" sz="1200">
                <a:latin typeface="Times New Roman" pitchFamily="18" charset="0"/>
              </a:rPr>
              <a:pPr algn="r" rtl="1" eaLnBrk="1" hangingPunct="1"/>
              <a:t>52</a:t>
            </a:fld>
            <a:endParaRPr lang="en-US" sz="1200">
              <a:latin typeface="Times New Roman" pitchFamily="18" charset="0"/>
            </a:endParaRPr>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14CDEF8A-A5A5-4FA8-B83B-9707048AFDF2}" type="slidenum">
              <a:rPr lang="ar-SA" smtClean="0"/>
              <a:pPr/>
              <a:t>53</a:t>
            </a:fld>
            <a:endParaRPr lang="en-US" smtClean="0"/>
          </a:p>
        </p:txBody>
      </p:sp>
      <p:sp>
        <p:nvSpPr>
          <p:cNvPr id="1187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585181D-7454-4BA9-A031-288125B8123D}" type="slidenum">
              <a:rPr lang="ar-SA" sz="1200">
                <a:latin typeface="Times New Roman" pitchFamily="18" charset="0"/>
              </a:rPr>
              <a:pPr algn="r" rtl="1" eaLnBrk="1" hangingPunct="1"/>
              <a:t>53</a:t>
            </a:fld>
            <a:endParaRPr lang="en-US" sz="1200">
              <a:latin typeface="Times New Roman" pitchFamily="18" charset="0"/>
            </a:endParaRPr>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1C6FBC47-1C89-4528-A6DB-717C22CE3972}" type="slidenum">
              <a:rPr lang="ar-SA" smtClean="0"/>
              <a:pPr/>
              <a:t>54</a:t>
            </a:fld>
            <a:endParaRPr lang="en-US" smtClean="0"/>
          </a:p>
        </p:txBody>
      </p:sp>
      <p:sp>
        <p:nvSpPr>
          <p:cNvPr id="1198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9B3FB151-700B-446B-8296-345698845ADC}" type="slidenum">
              <a:rPr lang="ar-SA" sz="1200">
                <a:latin typeface="Times New Roman" pitchFamily="18" charset="0"/>
              </a:rPr>
              <a:pPr algn="r" rtl="1" eaLnBrk="1" hangingPunct="1"/>
              <a:t>54</a:t>
            </a:fld>
            <a:endParaRPr lang="en-US" sz="1200">
              <a:latin typeface="Times New Roman" pitchFamily="18" charset="0"/>
            </a:endParaRPr>
          </a:p>
        </p:txBody>
      </p:sp>
      <p:sp>
        <p:nvSpPr>
          <p:cNvPr id="119812" name="Rectangle 2"/>
          <p:cNvSpPr>
            <a:spLocks noGrp="1" noRot="1" noChangeAspect="1" noChangeArrowheads="1" noTextEdit="1"/>
          </p:cNvSpPr>
          <p:nvPr>
            <p:ph type="sldImg"/>
          </p:nvPr>
        </p:nvSpPr>
        <p:spPr>
          <a:ln/>
        </p:spPr>
      </p:sp>
      <p:sp>
        <p:nvSpPr>
          <p:cNvPr id="11981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2E58339A-4A1E-4881-878F-8F83F1A3DC9F}" type="slidenum">
              <a:rPr lang="ar-SA" smtClean="0"/>
              <a:pPr/>
              <a:t>55</a:t>
            </a:fld>
            <a:endParaRPr lang="en-US" smtClean="0"/>
          </a:p>
        </p:txBody>
      </p:sp>
      <p:sp>
        <p:nvSpPr>
          <p:cNvPr id="1208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AF40D14E-166B-4D4F-9097-5F2C39324BC0}" type="slidenum">
              <a:rPr lang="ar-SA" sz="1200">
                <a:latin typeface="Times New Roman" pitchFamily="18" charset="0"/>
              </a:rPr>
              <a:pPr algn="r" rtl="1" eaLnBrk="1" hangingPunct="1"/>
              <a:t>55</a:t>
            </a:fld>
            <a:endParaRPr lang="en-US" sz="1200">
              <a:latin typeface="Times New Roman" pitchFamily="18" charset="0"/>
            </a:endParaRPr>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A24772C-E117-4F2A-946B-1DCAB2505419}" type="slidenum">
              <a:rPr lang="ar-SA" smtClean="0"/>
              <a:pPr/>
              <a:t>56</a:t>
            </a:fld>
            <a:endParaRPr lang="en-US" smtClean="0"/>
          </a:p>
        </p:txBody>
      </p:sp>
      <p:sp>
        <p:nvSpPr>
          <p:cNvPr id="121859" name="Slide Image Placeholder 1"/>
          <p:cNvSpPr>
            <a:spLocks noGrp="1" noRot="1" noChangeAspect="1" noTextEdit="1"/>
          </p:cNvSpPr>
          <p:nvPr>
            <p:ph type="sldImg"/>
          </p:nvPr>
        </p:nvSpPr>
        <p:spPr>
          <a:ln/>
        </p:spPr>
      </p:sp>
      <p:sp>
        <p:nvSpPr>
          <p:cNvPr id="121860" name="Notes Placeholder 2"/>
          <p:cNvSpPr>
            <a:spLocks noGrp="1"/>
          </p:cNvSpPr>
          <p:nvPr>
            <p:ph type="body" idx="1"/>
          </p:nvPr>
        </p:nvSpPr>
        <p:spPr>
          <a:noFill/>
          <a:ln/>
        </p:spPr>
        <p:txBody>
          <a:bodyPr/>
          <a:lstStyle/>
          <a:p>
            <a:pPr eaLnBrk="1" hangingPunct="1"/>
            <a:endParaRPr lang="ar-JO" smtClean="0"/>
          </a:p>
        </p:txBody>
      </p:sp>
      <p:sp>
        <p:nvSpPr>
          <p:cNvPr id="12186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5A71A65F-4678-4A5C-B57B-F768C2B26E1A}" type="slidenum">
              <a:rPr lang="ar-SA" sz="1200">
                <a:latin typeface="Times New Roman" pitchFamily="18" charset="0"/>
              </a:rPr>
              <a:pPr algn="r" rtl="1" eaLnBrk="1" hangingPunct="1"/>
              <a:t>56</a:t>
            </a:fld>
            <a:endParaRPr lang="en-US" sz="120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5921BF31-46AE-4CC3-8559-10133DB7628B}" type="slidenum">
              <a:rPr lang="ar-SA" smtClean="0"/>
              <a:pPr/>
              <a:t>57</a:t>
            </a:fld>
            <a:endParaRPr lang="en-US" smtClean="0"/>
          </a:p>
        </p:txBody>
      </p:sp>
      <p:sp>
        <p:nvSpPr>
          <p:cNvPr id="1228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2037F2E-E4E1-47CC-87A0-910641B13B24}" type="slidenum">
              <a:rPr lang="ar-SA" sz="1200">
                <a:latin typeface="Times New Roman" pitchFamily="18" charset="0"/>
              </a:rPr>
              <a:pPr algn="r" rtl="1" eaLnBrk="1" hangingPunct="1"/>
              <a:t>57</a:t>
            </a:fld>
            <a:endParaRPr lang="en-US" sz="1200">
              <a:latin typeface="Times New Roman" pitchFamily="18" charset="0"/>
            </a:endParaRPr>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2E94936-DAD6-4A84-A62C-DE08F7E24A94}" type="slidenum">
              <a:rPr lang="ar-SA" smtClean="0"/>
              <a:pPr/>
              <a:t>58</a:t>
            </a:fld>
            <a:endParaRPr lang="en-US" smtClean="0"/>
          </a:p>
        </p:txBody>
      </p:sp>
      <p:sp>
        <p:nvSpPr>
          <p:cNvPr id="1239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043B81B-C38C-4159-98E0-AE6B82D7FB70}" type="slidenum">
              <a:rPr lang="ar-SA" sz="1200">
                <a:latin typeface="Times New Roman" pitchFamily="18" charset="0"/>
              </a:rPr>
              <a:pPr algn="r" rtl="1" eaLnBrk="1" hangingPunct="1"/>
              <a:t>58</a:t>
            </a:fld>
            <a:endParaRPr lang="en-US" sz="1200">
              <a:latin typeface="Times New Roman" pitchFamily="18" charset="0"/>
            </a:endParaRPr>
          </a:p>
        </p:txBody>
      </p:sp>
      <p:sp>
        <p:nvSpPr>
          <p:cNvPr id="12390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16DC8D4-C376-40BA-A0E0-32AC6CCEA862}" type="slidenum">
              <a:rPr lang="ar-SA" sz="1200"/>
              <a:pPr algn="r" rtl="1" eaLnBrk="1" hangingPunct="1"/>
              <a:t>58</a:t>
            </a:fld>
            <a:endParaRPr lang="en-US" sz="1200"/>
          </a:p>
        </p:txBody>
      </p:sp>
      <p:sp>
        <p:nvSpPr>
          <p:cNvPr id="123909" name="Rectangle 2"/>
          <p:cNvSpPr>
            <a:spLocks noGrp="1" noRot="1" noChangeAspect="1" noChangeArrowheads="1" noTextEdit="1"/>
          </p:cNvSpPr>
          <p:nvPr>
            <p:ph type="sldImg"/>
          </p:nvPr>
        </p:nvSpPr>
        <p:spPr>
          <a:ln/>
        </p:spPr>
      </p:sp>
      <p:sp>
        <p:nvSpPr>
          <p:cNvPr id="123910"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80AA9E3-F40E-4452-A5D5-D3479CD5CB74}" type="slidenum">
              <a:rPr lang="ar-SA" smtClean="0"/>
              <a:pPr/>
              <a:t>59</a:t>
            </a:fld>
            <a:endParaRPr lang="en-US" smtClean="0"/>
          </a:p>
        </p:txBody>
      </p:sp>
      <p:sp>
        <p:nvSpPr>
          <p:cNvPr id="1249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FC6D84A3-72A3-4B89-9D18-6329CC1BDC35}" type="slidenum">
              <a:rPr lang="ar-SA" sz="1200">
                <a:latin typeface="Times New Roman" pitchFamily="18" charset="0"/>
              </a:rPr>
              <a:pPr algn="r" rtl="1" eaLnBrk="1" hangingPunct="1"/>
              <a:t>59</a:t>
            </a:fld>
            <a:endParaRPr lang="en-US" sz="1200">
              <a:latin typeface="Times New Roman" pitchFamily="18" charset="0"/>
            </a:endParaRPr>
          </a:p>
        </p:txBody>
      </p:sp>
      <p:sp>
        <p:nvSpPr>
          <p:cNvPr id="12493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16796A4-700A-4DE9-B9EF-0A6BA5D32A1A}" type="slidenum">
              <a:rPr lang="ar-SA" sz="1200"/>
              <a:pPr algn="r" rtl="1" eaLnBrk="1" hangingPunct="1"/>
              <a:t>59</a:t>
            </a:fld>
            <a:endParaRPr lang="en-US" sz="1200"/>
          </a:p>
        </p:txBody>
      </p:sp>
      <p:sp>
        <p:nvSpPr>
          <p:cNvPr id="124933" name="Rectangle 2"/>
          <p:cNvSpPr>
            <a:spLocks noGrp="1" noRot="1" noChangeAspect="1" noChangeArrowheads="1" noTextEdit="1"/>
          </p:cNvSpPr>
          <p:nvPr>
            <p:ph type="sldImg"/>
          </p:nvPr>
        </p:nvSpPr>
        <p:spPr>
          <a:ln/>
        </p:spPr>
      </p:sp>
      <p:sp>
        <p:nvSpPr>
          <p:cNvPr id="124934"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1D45E40D-D6CB-498F-877D-8CE78A554964}" type="slidenum">
              <a:rPr lang="ar-SA" smtClean="0"/>
              <a:pPr/>
              <a:t>60</a:t>
            </a:fld>
            <a:endParaRPr lang="en-US" smtClean="0"/>
          </a:p>
        </p:txBody>
      </p:sp>
      <p:sp>
        <p:nvSpPr>
          <p:cNvPr id="1259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F49AF2E8-272F-4610-8637-65F54B0D70C3}" type="slidenum">
              <a:rPr lang="ar-SA" sz="1200">
                <a:latin typeface="Times New Roman" pitchFamily="18" charset="0"/>
              </a:rPr>
              <a:pPr algn="r" rtl="1" eaLnBrk="1" hangingPunct="1"/>
              <a:t>60</a:t>
            </a:fld>
            <a:endParaRPr lang="en-US" sz="1200">
              <a:latin typeface="Times New Roman" pitchFamily="18" charset="0"/>
            </a:endParaRPr>
          </a:p>
        </p:txBody>
      </p:sp>
      <p:sp>
        <p:nvSpPr>
          <p:cNvPr id="12595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7080B7CA-FF65-4B01-B22E-1C7BDE9A87F2}" type="slidenum">
              <a:rPr lang="ar-SA" sz="1200"/>
              <a:pPr algn="r" rtl="1" eaLnBrk="1" hangingPunct="1"/>
              <a:t>60</a:t>
            </a:fld>
            <a:endParaRPr lang="en-US" sz="1200"/>
          </a:p>
        </p:txBody>
      </p:sp>
      <p:sp>
        <p:nvSpPr>
          <p:cNvPr id="125957" name="Rectangle 2"/>
          <p:cNvSpPr>
            <a:spLocks noGrp="1" noRot="1" noChangeAspect="1" noChangeArrowheads="1" noTextEdit="1"/>
          </p:cNvSpPr>
          <p:nvPr>
            <p:ph type="sldImg"/>
          </p:nvPr>
        </p:nvSpPr>
        <p:spPr>
          <a:ln/>
        </p:spPr>
      </p:sp>
      <p:sp>
        <p:nvSpPr>
          <p:cNvPr id="125958"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4C576C00-4F7F-4310-B943-0313B4B87B52}" type="slidenum">
              <a:rPr lang="ar-SA" smtClean="0"/>
              <a:pPr/>
              <a:t>61</a:t>
            </a:fld>
            <a:endParaRPr lang="en-US" smtClean="0"/>
          </a:p>
        </p:txBody>
      </p:sp>
      <p:sp>
        <p:nvSpPr>
          <p:cNvPr id="1269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4E2F79F-8D04-4C2B-B2AB-C2A618410D8D}" type="slidenum">
              <a:rPr lang="ar-SA" sz="1200">
                <a:latin typeface="Times New Roman" pitchFamily="18" charset="0"/>
              </a:rPr>
              <a:pPr algn="r" rtl="1" eaLnBrk="1" hangingPunct="1"/>
              <a:t>61</a:t>
            </a:fld>
            <a:endParaRPr lang="en-US" sz="1200">
              <a:latin typeface="Times New Roman" pitchFamily="18" charset="0"/>
            </a:endParaRPr>
          </a:p>
        </p:txBody>
      </p:sp>
      <p:sp>
        <p:nvSpPr>
          <p:cNvPr id="12698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D1B3CAC0-9EE1-4C31-9FF8-5B345C819897}" type="slidenum">
              <a:rPr lang="ar-SA" sz="1200"/>
              <a:pPr algn="r" rtl="1" eaLnBrk="1" hangingPunct="1"/>
              <a:t>61</a:t>
            </a:fld>
            <a:endParaRPr lang="en-US" sz="1200"/>
          </a:p>
        </p:txBody>
      </p:sp>
      <p:sp>
        <p:nvSpPr>
          <p:cNvPr id="126981" name="Rectangle 2"/>
          <p:cNvSpPr>
            <a:spLocks noGrp="1" noRot="1" noChangeAspect="1" noChangeArrowheads="1" noTextEdit="1"/>
          </p:cNvSpPr>
          <p:nvPr>
            <p:ph type="sldImg"/>
          </p:nvPr>
        </p:nvSpPr>
        <p:spPr>
          <a:ln/>
        </p:spPr>
      </p:sp>
      <p:sp>
        <p:nvSpPr>
          <p:cNvPr id="126982"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FD63774-000E-48CB-9E07-3C0974FC2898}" type="slidenum">
              <a:rPr lang="ar-SA" smtClean="0"/>
              <a:pPr/>
              <a:t>62</a:t>
            </a:fld>
            <a:endParaRPr lang="en-US" smtClean="0"/>
          </a:p>
        </p:txBody>
      </p:sp>
      <p:sp>
        <p:nvSpPr>
          <p:cNvPr id="1280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D0901A7-8C85-48A7-9EC4-60BE614E312F}" type="slidenum">
              <a:rPr lang="ar-SA" sz="1200">
                <a:latin typeface="Times New Roman" pitchFamily="18" charset="0"/>
              </a:rPr>
              <a:pPr algn="r" rtl="1" eaLnBrk="1" hangingPunct="1"/>
              <a:t>62</a:t>
            </a:fld>
            <a:endParaRPr lang="en-US" sz="1200">
              <a:latin typeface="Times New Roman" pitchFamily="18" charset="0"/>
            </a:endParaRPr>
          </a:p>
        </p:txBody>
      </p:sp>
      <p:sp>
        <p:nvSpPr>
          <p:cNvPr id="12800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9CA27CB-932C-4E04-9F14-7E2D0208C0D9}" type="slidenum">
              <a:rPr lang="ar-SA" sz="1200"/>
              <a:pPr algn="r" rtl="1" eaLnBrk="1" hangingPunct="1"/>
              <a:t>62</a:t>
            </a:fld>
            <a:endParaRPr lang="en-US" sz="1200"/>
          </a:p>
        </p:txBody>
      </p:sp>
      <p:sp>
        <p:nvSpPr>
          <p:cNvPr id="128005" name="Rectangle 2"/>
          <p:cNvSpPr>
            <a:spLocks noGrp="1" noRot="1" noChangeAspect="1" noChangeArrowheads="1" noTextEdit="1"/>
          </p:cNvSpPr>
          <p:nvPr>
            <p:ph type="sldImg"/>
          </p:nvPr>
        </p:nvSpPr>
        <p:spPr>
          <a:ln/>
        </p:spPr>
      </p:sp>
      <p:sp>
        <p:nvSpPr>
          <p:cNvPr id="128006"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42662534-2A16-4BFC-8DC9-62DB6027199A}" type="slidenum">
              <a:rPr lang="ar-SA" smtClean="0"/>
              <a:pPr/>
              <a:t>63</a:t>
            </a:fld>
            <a:endParaRPr lang="en-US" smtClean="0"/>
          </a:p>
        </p:txBody>
      </p:sp>
      <p:sp>
        <p:nvSpPr>
          <p:cNvPr id="1300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37576C1-29DD-41C6-886C-8E07B57A86D1}" type="slidenum">
              <a:rPr lang="ar-SA" sz="1200">
                <a:latin typeface="Times New Roman" pitchFamily="18" charset="0"/>
              </a:rPr>
              <a:pPr algn="r" rtl="1" eaLnBrk="1" hangingPunct="1"/>
              <a:t>63</a:t>
            </a:fld>
            <a:endParaRPr lang="en-US" sz="1200">
              <a:latin typeface="Times New Roman" pitchFamily="18" charset="0"/>
            </a:endParaRPr>
          </a:p>
        </p:txBody>
      </p:sp>
      <p:sp>
        <p:nvSpPr>
          <p:cNvPr id="13005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F1B11E97-25C8-49B8-8760-E345E96C1815}" type="slidenum">
              <a:rPr lang="ar-SA" sz="1200"/>
              <a:pPr algn="r" rtl="1" eaLnBrk="1" hangingPunct="1"/>
              <a:t>63</a:t>
            </a:fld>
            <a:endParaRPr lang="en-US" sz="1200"/>
          </a:p>
        </p:txBody>
      </p:sp>
      <p:sp>
        <p:nvSpPr>
          <p:cNvPr id="130053" name="Rectangle 2"/>
          <p:cNvSpPr>
            <a:spLocks noGrp="1" noRot="1" noChangeAspect="1" noChangeArrowheads="1" noTextEdit="1"/>
          </p:cNvSpPr>
          <p:nvPr>
            <p:ph type="sldImg"/>
          </p:nvPr>
        </p:nvSpPr>
        <p:spPr>
          <a:ln/>
        </p:spPr>
      </p:sp>
      <p:sp>
        <p:nvSpPr>
          <p:cNvPr id="130054" name="Rectangle 3"/>
          <p:cNvSpPr>
            <a:spLocks noGrp="1" noChangeArrowheads="1"/>
          </p:cNvSpPr>
          <p:nvPr>
            <p:ph type="body" idx="1"/>
          </p:nvPr>
        </p:nvSpPr>
        <p:spPr>
          <a:noFill/>
          <a:ln/>
        </p:spPr>
        <p:txBody>
          <a:bodyPr/>
          <a:lstStyle/>
          <a:p>
            <a:pPr eaLnBrk="1" hangingPunct="1"/>
            <a:endParaRPr lang="ar-JO" dirty="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C79F8B9A-329B-44B2-998A-33786A519F76}" type="slidenum">
              <a:rPr lang="ar-SA" smtClean="0"/>
              <a:pPr/>
              <a:t>64</a:t>
            </a:fld>
            <a:endParaRPr lang="en-US" smtClean="0"/>
          </a:p>
        </p:txBody>
      </p:sp>
      <p:sp>
        <p:nvSpPr>
          <p:cNvPr id="1290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1E7DEB5-6BB7-45ED-B1A5-3E1DD024ECEC}" type="slidenum">
              <a:rPr lang="ar-SA" sz="1200">
                <a:latin typeface="Times New Roman" pitchFamily="18" charset="0"/>
              </a:rPr>
              <a:pPr algn="r" rtl="1" eaLnBrk="1" hangingPunct="1"/>
              <a:t>64</a:t>
            </a:fld>
            <a:endParaRPr lang="en-US" sz="1200">
              <a:latin typeface="Times New Roman" pitchFamily="18" charset="0"/>
            </a:endParaRPr>
          </a:p>
        </p:txBody>
      </p:sp>
      <p:sp>
        <p:nvSpPr>
          <p:cNvPr id="12902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27934112-B58C-4A6C-BA68-3C7C693B081B}" type="slidenum">
              <a:rPr lang="ar-SA" sz="1200"/>
              <a:pPr algn="r" rtl="1" eaLnBrk="1" hangingPunct="1"/>
              <a:t>64</a:t>
            </a:fld>
            <a:endParaRPr lang="en-US" sz="1200"/>
          </a:p>
        </p:txBody>
      </p:sp>
      <p:sp>
        <p:nvSpPr>
          <p:cNvPr id="129029" name="Rectangle 2"/>
          <p:cNvSpPr>
            <a:spLocks noGrp="1" noRot="1" noChangeAspect="1" noChangeArrowheads="1" noTextEdit="1"/>
          </p:cNvSpPr>
          <p:nvPr>
            <p:ph type="sldImg"/>
          </p:nvPr>
        </p:nvSpPr>
        <p:spPr>
          <a:ln/>
        </p:spPr>
      </p:sp>
      <p:sp>
        <p:nvSpPr>
          <p:cNvPr id="129030"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9666296-57C3-4944-AFE7-3C3250367FF3}" type="slidenum">
              <a:rPr lang="ar-SA" smtClean="0"/>
              <a:pPr/>
              <a:t>66</a:t>
            </a:fld>
            <a:endParaRPr lang="en-US" smtClean="0"/>
          </a:p>
        </p:txBody>
      </p:sp>
      <p:sp>
        <p:nvSpPr>
          <p:cNvPr id="1310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D3FFBD30-9586-4B1F-92F2-3C17D100D946}" type="slidenum">
              <a:rPr lang="ar-SA" sz="1200">
                <a:latin typeface="Times New Roman" pitchFamily="18" charset="0"/>
              </a:rPr>
              <a:pPr algn="r" rtl="1" eaLnBrk="1" hangingPunct="1"/>
              <a:t>66</a:t>
            </a:fld>
            <a:endParaRPr lang="en-US" sz="1200">
              <a:latin typeface="Times New Roman" pitchFamily="18" charset="0"/>
            </a:endParaRPr>
          </a:p>
        </p:txBody>
      </p:sp>
      <p:sp>
        <p:nvSpPr>
          <p:cNvPr id="13107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C495E65-FB92-40BD-A5D7-DCB7539F1214}" type="slidenum">
              <a:rPr lang="ar-SA" sz="1200"/>
              <a:pPr algn="r" rtl="1" eaLnBrk="1" hangingPunct="1"/>
              <a:t>66</a:t>
            </a:fld>
            <a:endParaRPr lang="en-US" sz="1200"/>
          </a:p>
        </p:txBody>
      </p:sp>
      <p:sp>
        <p:nvSpPr>
          <p:cNvPr id="131077" name="Rectangle 2"/>
          <p:cNvSpPr>
            <a:spLocks noGrp="1" noRot="1" noChangeAspect="1" noChangeArrowheads="1" noTextEdit="1"/>
          </p:cNvSpPr>
          <p:nvPr>
            <p:ph type="sldImg"/>
          </p:nvPr>
        </p:nvSpPr>
        <p:spPr>
          <a:ln/>
        </p:spPr>
      </p:sp>
      <p:sp>
        <p:nvSpPr>
          <p:cNvPr id="131078"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DE6FDAEA-88AF-450B-9544-9A5C51F8BC53}" type="slidenum">
              <a:rPr lang="ar-SA" smtClean="0"/>
              <a:pPr/>
              <a:t>67</a:t>
            </a:fld>
            <a:endParaRPr lang="en-US" smtClean="0"/>
          </a:p>
        </p:txBody>
      </p:sp>
      <p:sp>
        <p:nvSpPr>
          <p:cNvPr id="1320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29345348-7489-4195-AADD-2BFCF6623C03}" type="slidenum">
              <a:rPr lang="ar-SA" sz="1200">
                <a:latin typeface="Times New Roman" pitchFamily="18" charset="0"/>
              </a:rPr>
              <a:pPr algn="r" rtl="1" eaLnBrk="1" hangingPunct="1"/>
              <a:t>67</a:t>
            </a:fld>
            <a:endParaRPr lang="en-US" sz="1200">
              <a:latin typeface="Times New Roman" pitchFamily="18" charset="0"/>
            </a:endParaRPr>
          </a:p>
        </p:txBody>
      </p:sp>
      <p:sp>
        <p:nvSpPr>
          <p:cNvPr id="13210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106DF27-2E8E-41A5-A76C-98671D37EB39}" type="slidenum">
              <a:rPr lang="ar-SA" sz="1200"/>
              <a:pPr algn="r" rtl="1" eaLnBrk="1" hangingPunct="1"/>
              <a:t>67</a:t>
            </a:fld>
            <a:endParaRPr lang="en-US" sz="1200"/>
          </a:p>
        </p:txBody>
      </p:sp>
      <p:sp>
        <p:nvSpPr>
          <p:cNvPr id="132101" name="Rectangle 2"/>
          <p:cNvSpPr>
            <a:spLocks noGrp="1" noRot="1" noChangeAspect="1" noChangeArrowheads="1" noTextEdit="1"/>
          </p:cNvSpPr>
          <p:nvPr>
            <p:ph type="sldImg"/>
          </p:nvPr>
        </p:nvSpPr>
        <p:spPr>
          <a:ln/>
        </p:spPr>
      </p:sp>
      <p:sp>
        <p:nvSpPr>
          <p:cNvPr id="132102"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248D0DA-C743-4832-AA47-D02F060C3DFC}" type="slidenum">
              <a:rPr lang="ar-SA" smtClean="0"/>
              <a:pPr/>
              <a:t>68</a:t>
            </a:fld>
            <a:endParaRPr lang="en-US" smtClean="0"/>
          </a:p>
        </p:txBody>
      </p:sp>
      <p:sp>
        <p:nvSpPr>
          <p:cNvPr id="1331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90C2A74-4339-4D75-A821-070037A58A26}" type="slidenum">
              <a:rPr lang="ar-SA" sz="1200">
                <a:latin typeface="Times New Roman" pitchFamily="18" charset="0"/>
              </a:rPr>
              <a:pPr algn="r" rtl="1" eaLnBrk="1" hangingPunct="1"/>
              <a:t>68</a:t>
            </a:fld>
            <a:endParaRPr lang="en-US" sz="1200">
              <a:latin typeface="Times New Roman" pitchFamily="18" charset="0"/>
            </a:endParaRPr>
          </a:p>
        </p:txBody>
      </p:sp>
      <p:sp>
        <p:nvSpPr>
          <p:cNvPr id="13312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56CF37B-FFB7-4C80-AB4C-83559CF27483}" type="slidenum">
              <a:rPr lang="ar-SA" sz="1200"/>
              <a:pPr algn="r" rtl="1" eaLnBrk="1" hangingPunct="1"/>
              <a:t>68</a:t>
            </a:fld>
            <a:endParaRPr lang="en-US" sz="1200"/>
          </a:p>
        </p:txBody>
      </p:sp>
      <p:sp>
        <p:nvSpPr>
          <p:cNvPr id="133125" name="Rectangle 2"/>
          <p:cNvSpPr>
            <a:spLocks noGrp="1" noRot="1" noChangeAspect="1" noChangeArrowheads="1" noTextEdit="1"/>
          </p:cNvSpPr>
          <p:nvPr>
            <p:ph type="sldImg"/>
          </p:nvPr>
        </p:nvSpPr>
        <p:spPr>
          <a:ln/>
        </p:spPr>
      </p:sp>
      <p:sp>
        <p:nvSpPr>
          <p:cNvPr id="133126"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EDDCECF-F888-4700-90AF-9B86CE477BA4}" type="slidenum">
              <a:rPr lang="ar-SA" smtClean="0"/>
              <a:pPr/>
              <a:t>69</a:t>
            </a:fld>
            <a:endParaRPr lang="en-US" smtClean="0"/>
          </a:p>
        </p:txBody>
      </p:sp>
      <p:sp>
        <p:nvSpPr>
          <p:cNvPr id="1341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03C3789-538A-441E-AF53-31133133C2D3}" type="slidenum">
              <a:rPr lang="ar-SA" sz="1200">
                <a:latin typeface="Times New Roman" pitchFamily="18" charset="0"/>
              </a:rPr>
              <a:pPr algn="r" rtl="1" eaLnBrk="1" hangingPunct="1"/>
              <a:t>69</a:t>
            </a:fld>
            <a:endParaRPr lang="en-US" sz="1200">
              <a:latin typeface="Times New Roman" pitchFamily="18" charset="0"/>
            </a:endParaRPr>
          </a:p>
        </p:txBody>
      </p:sp>
      <p:sp>
        <p:nvSpPr>
          <p:cNvPr id="13414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685990D-3140-4A6B-9445-31F37748EE18}" type="slidenum">
              <a:rPr lang="ar-SA" sz="1200"/>
              <a:pPr algn="r" rtl="1" eaLnBrk="1" hangingPunct="1"/>
              <a:t>69</a:t>
            </a:fld>
            <a:endParaRPr lang="en-US" sz="1200"/>
          </a:p>
        </p:txBody>
      </p:sp>
      <p:sp>
        <p:nvSpPr>
          <p:cNvPr id="134149" name="Rectangle 2"/>
          <p:cNvSpPr>
            <a:spLocks noGrp="1" noRot="1" noChangeAspect="1" noChangeArrowheads="1" noTextEdit="1"/>
          </p:cNvSpPr>
          <p:nvPr>
            <p:ph type="sldImg"/>
          </p:nvPr>
        </p:nvSpPr>
        <p:spPr>
          <a:ln/>
        </p:spPr>
      </p:sp>
      <p:sp>
        <p:nvSpPr>
          <p:cNvPr id="134150"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894E7729-BE7A-45C7-9A56-F3503B6C54E5}" type="slidenum">
              <a:rPr lang="ar-SA" smtClean="0"/>
              <a:pPr/>
              <a:t>70</a:t>
            </a:fld>
            <a:endParaRPr lang="en-US" smtClean="0"/>
          </a:p>
        </p:txBody>
      </p:sp>
      <p:sp>
        <p:nvSpPr>
          <p:cNvPr id="1361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17C7D9B-FF4C-49F5-A9DA-683E2CDD500F}" type="slidenum">
              <a:rPr lang="ar-SA" sz="1200">
                <a:latin typeface="Times New Roman" pitchFamily="18" charset="0"/>
              </a:rPr>
              <a:pPr algn="r" rtl="1" eaLnBrk="1" hangingPunct="1"/>
              <a:t>70</a:t>
            </a:fld>
            <a:endParaRPr lang="en-US" sz="1200">
              <a:latin typeface="Times New Roman" pitchFamily="18" charset="0"/>
            </a:endParaRPr>
          </a:p>
        </p:txBody>
      </p:sp>
      <p:sp>
        <p:nvSpPr>
          <p:cNvPr id="136196" name="Slide Image Placeholder 1"/>
          <p:cNvSpPr>
            <a:spLocks noGrp="1" noRot="1" noChangeAspect="1" noTextEdit="1"/>
          </p:cNvSpPr>
          <p:nvPr>
            <p:ph type="sldImg"/>
          </p:nvPr>
        </p:nvSpPr>
        <p:spPr>
          <a:ln/>
        </p:spPr>
      </p:sp>
      <p:sp>
        <p:nvSpPr>
          <p:cNvPr id="136197" name="Notes Placeholder 2"/>
          <p:cNvSpPr>
            <a:spLocks noGrp="1"/>
          </p:cNvSpPr>
          <p:nvPr>
            <p:ph type="body" idx="1"/>
          </p:nvPr>
        </p:nvSpPr>
        <p:spPr>
          <a:noFill/>
          <a:ln/>
        </p:spPr>
        <p:txBody>
          <a:bodyPr/>
          <a:lstStyle/>
          <a:p>
            <a:pPr eaLnBrk="1" hangingPunct="1"/>
            <a:endParaRPr lang="ar-JO" smtClean="0"/>
          </a:p>
        </p:txBody>
      </p:sp>
      <p:sp>
        <p:nvSpPr>
          <p:cNvPr id="13619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E10B7D3-3A7F-4330-A0EE-798C89AF8326}" type="slidenum">
              <a:rPr lang="ar-SA" sz="1200"/>
              <a:pPr algn="r" rtl="1" eaLnBrk="1" hangingPunct="1"/>
              <a:t>70</a:t>
            </a:fld>
            <a:endParaRPr lang="en-US"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8CB61A68-F97A-4F35-A3A0-2992FFB0AFB9}" type="slidenum">
              <a:rPr lang="ar-SA" smtClean="0"/>
              <a:pPr/>
              <a:t>71</a:t>
            </a:fld>
            <a:endParaRPr lang="en-US" smtClean="0"/>
          </a:p>
        </p:txBody>
      </p:sp>
      <p:sp>
        <p:nvSpPr>
          <p:cNvPr id="137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C578A9A-BFCF-4F8A-B594-7DC6D359911D}" type="slidenum">
              <a:rPr lang="ar-SA" sz="1200">
                <a:latin typeface="Times New Roman" pitchFamily="18" charset="0"/>
              </a:rPr>
              <a:pPr algn="r" rtl="1" eaLnBrk="1" hangingPunct="1"/>
              <a:t>71</a:t>
            </a:fld>
            <a:endParaRPr lang="en-US" sz="1200">
              <a:latin typeface="Times New Roman" pitchFamily="18" charset="0"/>
            </a:endParaRPr>
          </a:p>
        </p:txBody>
      </p:sp>
      <p:sp>
        <p:nvSpPr>
          <p:cNvPr id="13722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87BE25C-B6D2-4DCC-B24B-054E33C8109A}" type="slidenum">
              <a:rPr lang="ar-SA" sz="1200"/>
              <a:pPr algn="r" rtl="1" eaLnBrk="1" hangingPunct="1"/>
              <a:t>71</a:t>
            </a:fld>
            <a:endParaRPr lang="en-US" sz="1200"/>
          </a:p>
        </p:txBody>
      </p:sp>
      <p:sp>
        <p:nvSpPr>
          <p:cNvPr id="137221" name="Rectangle 2"/>
          <p:cNvSpPr>
            <a:spLocks noGrp="1" noRot="1" noChangeAspect="1" noChangeArrowheads="1" noTextEdit="1"/>
          </p:cNvSpPr>
          <p:nvPr>
            <p:ph type="sldImg"/>
          </p:nvPr>
        </p:nvSpPr>
        <p:spPr>
          <a:ln/>
        </p:spPr>
      </p:sp>
      <p:sp>
        <p:nvSpPr>
          <p:cNvPr id="137222"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52B4974C-8EE7-4545-98C2-628C6114CA2D}" type="slidenum">
              <a:rPr lang="ar-SA" smtClean="0"/>
              <a:pPr/>
              <a:t>72</a:t>
            </a:fld>
            <a:endParaRPr lang="en-US" smtClean="0"/>
          </a:p>
        </p:txBody>
      </p:sp>
      <p:sp>
        <p:nvSpPr>
          <p:cNvPr id="1402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AC1668BA-76FE-4E41-8BE1-8347AB2C04D0}" type="slidenum">
              <a:rPr lang="ar-SA" sz="1200">
                <a:latin typeface="Times New Roman" pitchFamily="18" charset="0"/>
              </a:rPr>
              <a:pPr algn="r" rtl="1" eaLnBrk="1" hangingPunct="1"/>
              <a:t>72</a:t>
            </a:fld>
            <a:endParaRPr lang="en-US" sz="1200">
              <a:latin typeface="Times New Roman" pitchFamily="18" charset="0"/>
            </a:endParaRPr>
          </a:p>
        </p:txBody>
      </p:sp>
      <p:sp>
        <p:nvSpPr>
          <p:cNvPr id="14029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FA75FC8-D318-4EFD-A26B-87572945F607}" type="slidenum">
              <a:rPr lang="ar-SA" sz="1200"/>
              <a:pPr algn="r" rtl="1" eaLnBrk="1" hangingPunct="1"/>
              <a:t>72</a:t>
            </a:fld>
            <a:endParaRPr lang="en-US" sz="1200"/>
          </a:p>
        </p:txBody>
      </p:sp>
      <p:sp>
        <p:nvSpPr>
          <p:cNvPr id="140293" name="Rectangle 2"/>
          <p:cNvSpPr>
            <a:spLocks noGrp="1" noRot="1" noChangeAspect="1" noChangeArrowheads="1" noTextEdit="1"/>
          </p:cNvSpPr>
          <p:nvPr>
            <p:ph type="sldImg"/>
          </p:nvPr>
        </p:nvSpPr>
        <p:spPr>
          <a:ln/>
        </p:spPr>
      </p:sp>
      <p:sp>
        <p:nvSpPr>
          <p:cNvPr id="140294"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73</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74</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75</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76</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70A55A89-BCC5-4BA4-A7C3-BDF632603BD7}" type="slidenum">
              <a:rPr lang="ar-SA" smtClean="0"/>
              <a:pPr/>
              <a:t>78</a:t>
            </a:fld>
            <a:endParaRPr lang="en-US" smtClean="0"/>
          </a:p>
        </p:txBody>
      </p:sp>
      <p:sp>
        <p:nvSpPr>
          <p:cNvPr id="1413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12E370A-D434-445D-A233-F856D9B02C1C}" type="slidenum">
              <a:rPr lang="ar-SA" sz="1200">
                <a:latin typeface="Times New Roman" pitchFamily="18" charset="0"/>
              </a:rPr>
              <a:pPr algn="r" rtl="1" eaLnBrk="1" hangingPunct="1"/>
              <a:t>78</a:t>
            </a:fld>
            <a:endParaRPr lang="en-US" sz="1200">
              <a:latin typeface="Times New Roman" pitchFamily="18" charset="0"/>
            </a:endParaRPr>
          </a:p>
        </p:txBody>
      </p:sp>
      <p:sp>
        <p:nvSpPr>
          <p:cNvPr id="14131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8C620B8-6E39-4625-BCF9-BB5AABAC3873}" type="slidenum">
              <a:rPr lang="ar-SA" sz="1200"/>
              <a:pPr algn="r" rtl="1" eaLnBrk="1" hangingPunct="1"/>
              <a:t>78</a:t>
            </a:fld>
            <a:endParaRPr lang="en-US" sz="1200"/>
          </a:p>
        </p:txBody>
      </p:sp>
      <p:sp>
        <p:nvSpPr>
          <p:cNvPr id="141317" name="Rectangle 2"/>
          <p:cNvSpPr>
            <a:spLocks noGrp="1" noRot="1" noChangeAspect="1" noChangeArrowheads="1" noTextEdit="1"/>
          </p:cNvSpPr>
          <p:nvPr>
            <p:ph type="sldImg"/>
          </p:nvPr>
        </p:nvSpPr>
        <p:spPr>
          <a:ln/>
        </p:spPr>
      </p:sp>
      <p:sp>
        <p:nvSpPr>
          <p:cNvPr id="141318"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79</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84F70982-4C0A-4DFE-A4D3-7E705A3D6AC2}" type="slidenum">
              <a:rPr lang="ar-SA" smtClean="0"/>
              <a:pPr/>
              <a:t>82</a:t>
            </a:fld>
            <a:endParaRPr lang="en-US" smtClean="0"/>
          </a:p>
        </p:txBody>
      </p:sp>
      <p:sp>
        <p:nvSpPr>
          <p:cNvPr id="1423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D54F0B7-9111-40CC-9B42-C90D28971F0A}" type="slidenum">
              <a:rPr lang="ar-SA" sz="1200">
                <a:latin typeface="Times New Roman" pitchFamily="18" charset="0"/>
              </a:rPr>
              <a:pPr algn="r" rtl="1" eaLnBrk="1" hangingPunct="1"/>
              <a:t>82</a:t>
            </a:fld>
            <a:endParaRPr lang="en-US" sz="1200">
              <a:latin typeface="Times New Roman" pitchFamily="18" charset="0"/>
            </a:endParaRPr>
          </a:p>
        </p:txBody>
      </p:sp>
      <p:sp>
        <p:nvSpPr>
          <p:cNvPr id="142340" name="Rectangle 2"/>
          <p:cNvSpPr>
            <a:spLocks noGrp="1" noRot="1" noChangeAspect="1" noChangeArrowheads="1" noTextEdit="1"/>
          </p:cNvSpPr>
          <p:nvPr>
            <p:ph type="sldImg"/>
          </p:nvPr>
        </p:nvSpPr>
        <p:spPr>
          <a:ln/>
        </p:spPr>
      </p:sp>
      <p:sp>
        <p:nvSpPr>
          <p:cNvPr id="14234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ar-JO"/>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ar-JO"/>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ar-JO"/>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ar-JO"/>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ar-JO"/>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ar-JO"/>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ar-JO"/>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ar-JO"/>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ar-JO"/>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ar-JO"/>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ar-JO"/>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ar-JO"/>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ar-JO"/>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ar-JO"/>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ar-JO"/>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ar-JO"/>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ar-JO"/>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ar-JO"/>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ar-JO"/>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ar-JO"/>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ar-JO"/>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ar-JO"/>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grpSp>
        </p:grpSp>
      </p:grpSp>
      <p:sp>
        <p:nvSpPr>
          <p:cNvPr id="262210" name="Rectangle 66"/>
          <p:cNvSpPr>
            <a:spLocks noGrp="1" noChangeArrowheads="1"/>
          </p:cNvSpPr>
          <p:nvPr>
            <p:ph type="ctrTitle" sz="quarter"/>
          </p:nvPr>
        </p:nvSpPr>
        <p:spPr>
          <a:xfrm>
            <a:off x="685800" y="1692275"/>
            <a:ext cx="7772400" cy="1736725"/>
          </a:xfrm>
        </p:spPr>
        <p:txBody>
          <a:bodyPr anchor="b"/>
          <a:lstStyle>
            <a:lvl1pPr>
              <a:defRPr/>
            </a:lvl1pPr>
          </a:lstStyle>
          <a:p>
            <a:r>
              <a:rPr lang="en-US"/>
              <a:t>Click to edit Master title style</a:t>
            </a:r>
          </a:p>
        </p:txBody>
      </p:sp>
      <p:sp>
        <p:nvSpPr>
          <p:cNvPr id="2622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039F5667-509A-4E29-AA6E-F6571C613AC1}"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ABBD09C-73D6-492E-BE6F-DCC3085812B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FF147D3-E8BE-4947-B14C-F20F56411DF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92B10CF-A554-4D4E-A0EE-185F14248EE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C641EC0-262A-4145-80DE-6D932130259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E059043-D0D3-4B5F-BD9B-A5AAABCCCC6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6AE74BB-9FE2-4158-934F-6E3796DD94EA}"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539A36FF-975A-4EED-BA30-1C7AE663BF4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56ED9673-783B-48D0-B5D7-C607AFFDE52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EB71BCD-E106-4DD0-9545-9B3F746CF25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D6BDAA9B-4E4C-4EB2-B369-3AD88DB967D0}"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ar-JO"/>
          </a:p>
        </p:txBody>
      </p:sp>
      <p:grpSp>
        <p:nvGrpSpPr>
          <p:cNvPr id="2051" name="Group 3"/>
          <p:cNvGrpSpPr>
            <a:grpSpLocks/>
          </p:cNvGrpSpPr>
          <p:nvPr/>
        </p:nvGrpSpPr>
        <p:grpSpPr bwMode="auto">
          <a:xfrm>
            <a:off x="3175" y="4267200"/>
            <a:ext cx="9140825" cy="2590800"/>
            <a:chOff x="2" y="2688"/>
            <a:chExt cx="5758" cy="1632"/>
          </a:xfrm>
        </p:grpSpPr>
        <p:sp>
          <p:nvSpPr>
            <p:cNvPr id="26112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grpSp>
          <p:nvGrpSpPr>
            <p:cNvPr id="2058" name="Group 5"/>
            <p:cNvGrpSpPr>
              <a:grpSpLocks/>
            </p:cNvGrpSpPr>
            <p:nvPr userDrawn="1"/>
          </p:nvGrpSpPr>
          <p:grpSpPr bwMode="auto">
            <a:xfrm>
              <a:off x="3528" y="3715"/>
              <a:ext cx="792" cy="521"/>
              <a:chOff x="3527" y="3715"/>
              <a:chExt cx="792" cy="521"/>
            </a:xfrm>
          </p:grpSpPr>
          <p:sp>
            <p:nvSpPr>
              <p:cNvPr id="26112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ar-JO"/>
              </a:p>
            </p:txBody>
          </p:sp>
          <p:sp>
            <p:nvSpPr>
              <p:cNvPr id="26112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ar-JO"/>
              </a:p>
            </p:txBody>
          </p:sp>
          <p:sp>
            <p:nvSpPr>
              <p:cNvPr id="26112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2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3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3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ar-JO"/>
              </a:p>
            </p:txBody>
          </p:sp>
          <p:sp>
            <p:nvSpPr>
              <p:cNvPr id="26113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ar-JO"/>
              </a:p>
            </p:txBody>
          </p:sp>
          <p:sp>
            <p:nvSpPr>
              <p:cNvPr id="26113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3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ar-JO"/>
              </a:p>
            </p:txBody>
          </p:sp>
          <p:sp>
            <p:nvSpPr>
              <p:cNvPr id="26113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ar-JO"/>
              </a:p>
            </p:txBody>
          </p:sp>
          <p:sp>
            <p:nvSpPr>
              <p:cNvPr id="26113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2059" name="Group 17"/>
            <p:cNvGrpSpPr>
              <a:grpSpLocks/>
            </p:cNvGrpSpPr>
            <p:nvPr userDrawn="1"/>
          </p:nvGrpSpPr>
          <p:grpSpPr bwMode="auto">
            <a:xfrm>
              <a:off x="1776" y="3631"/>
              <a:ext cx="1626" cy="683"/>
              <a:chOff x="1776" y="3631"/>
              <a:chExt cx="1626" cy="683"/>
            </a:xfrm>
          </p:grpSpPr>
          <p:sp>
            <p:nvSpPr>
              <p:cNvPr id="26113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ar-JO"/>
              </a:p>
            </p:txBody>
          </p:sp>
          <p:sp>
            <p:nvSpPr>
              <p:cNvPr id="26113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ar-JO"/>
              </a:p>
            </p:txBody>
          </p:sp>
          <p:sp>
            <p:nvSpPr>
              <p:cNvPr id="26114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ar-JO"/>
              </a:p>
            </p:txBody>
          </p:sp>
          <p:sp>
            <p:nvSpPr>
              <p:cNvPr id="26114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4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26114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4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ar-JO"/>
              </a:p>
            </p:txBody>
          </p:sp>
          <p:sp>
            <p:nvSpPr>
              <p:cNvPr id="26114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ar-JO"/>
              </a:p>
            </p:txBody>
          </p:sp>
          <p:sp>
            <p:nvSpPr>
              <p:cNvPr id="26114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ar-JO"/>
              </a:p>
            </p:txBody>
          </p:sp>
          <p:sp>
            <p:nvSpPr>
              <p:cNvPr id="26114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ar-JO"/>
              </a:p>
            </p:txBody>
          </p:sp>
          <p:sp>
            <p:nvSpPr>
              <p:cNvPr id="26114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ar-JO"/>
              </a:p>
            </p:txBody>
          </p:sp>
          <p:sp>
            <p:nvSpPr>
              <p:cNvPr id="26114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ar-JO"/>
              </a:p>
            </p:txBody>
          </p:sp>
          <p:sp>
            <p:nvSpPr>
              <p:cNvPr id="26115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ar-JO"/>
              </a:p>
            </p:txBody>
          </p:sp>
          <p:sp>
            <p:nvSpPr>
              <p:cNvPr id="26115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ar-JO"/>
              </a:p>
            </p:txBody>
          </p:sp>
          <p:sp>
            <p:nvSpPr>
              <p:cNvPr id="26115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5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5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5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ar-JO"/>
              </a:p>
            </p:txBody>
          </p:sp>
        </p:grpSp>
        <p:grpSp>
          <p:nvGrpSpPr>
            <p:cNvPr id="2060" name="Group 36"/>
            <p:cNvGrpSpPr>
              <a:grpSpLocks/>
            </p:cNvGrpSpPr>
            <p:nvPr userDrawn="1"/>
          </p:nvGrpSpPr>
          <p:grpSpPr bwMode="auto">
            <a:xfrm>
              <a:off x="4128" y="3360"/>
              <a:ext cx="1351" cy="821"/>
              <a:chOff x="4128" y="3360"/>
              <a:chExt cx="1351" cy="821"/>
            </a:xfrm>
          </p:grpSpPr>
          <p:sp>
            <p:nvSpPr>
              <p:cNvPr id="26115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5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5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ar-JO"/>
              </a:p>
            </p:txBody>
          </p:sp>
          <p:sp>
            <p:nvSpPr>
              <p:cNvPr id="26116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ar-JO"/>
              </a:p>
            </p:txBody>
          </p:sp>
          <p:sp>
            <p:nvSpPr>
              <p:cNvPr id="26116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ar-JO"/>
              </a:p>
            </p:txBody>
          </p:sp>
          <p:sp>
            <p:nvSpPr>
              <p:cNvPr id="26116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6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6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ar-JO"/>
              </a:p>
            </p:txBody>
          </p:sp>
          <p:sp>
            <p:nvSpPr>
              <p:cNvPr id="26116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7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7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26117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7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2061" name="Group 54"/>
            <p:cNvGrpSpPr>
              <a:grpSpLocks/>
            </p:cNvGrpSpPr>
            <p:nvPr userDrawn="1"/>
          </p:nvGrpSpPr>
          <p:grpSpPr bwMode="auto">
            <a:xfrm>
              <a:off x="5280" y="3024"/>
              <a:ext cx="425" cy="258"/>
              <a:chOff x="5280" y="3024"/>
              <a:chExt cx="425" cy="258"/>
            </a:xfrm>
          </p:grpSpPr>
          <p:sp>
            <p:nvSpPr>
              <p:cNvPr id="26117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26118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26118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grpSp>
            <p:nvGrpSpPr>
              <p:cNvPr id="2069" name="Group 62"/>
              <p:cNvGrpSpPr>
                <a:grpSpLocks/>
              </p:cNvGrpSpPr>
              <p:nvPr/>
            </p:nvGrpSpPr>
            <p:grpSpPr bwMode="auto">
              <a:xfrm>
                <a:off x="5381" y="3085"/>
                <a:ext cx="227" cy="132"/>
                <a:chOff x="5381" y="3085"/>
                <a:chExt cx="227" cy="132"/>
              </a:xfrm>
            </p:grpSpPr>
            <p:sp>
              <p:nvSpPr>
                <p:cNvPr id="26118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26118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sp>
              <p:nvSpPr>
                <p:cNvPr id="26118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26118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grpSp>
        </p:grpSp>
      </p:grpSp>
      <p:sp>
        <p:nvSpPr>
          <p:cNvPr id="26118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6118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118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6119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6119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9CD105FA-DB70-4263-8DA2-92869C518082}"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6.xml"/><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neurology.org/content/early/2014/03/05/WNL.0000000000000240"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hyperlink" Target="http://www.ncbi.nlm.nih.gov/pubmed/17985455?ordinalpos=1&amp;itool=EntrezSystem2.PEntrez.Pubmed.Pubmed_ResultsPanel.Pubmed_DefaultReportPanel.Pubmed_RVDocSum"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 Id="rId5" Type="http://schemas.openxmlformats.org/officeDocument/2006/relationships/hyperlink" Target="http://www.cdc.gov/pcd/issues/2008/jan/06_0172.htm" TargetMode="External"/><Relationship Id="rId4" Type="http://schemas.openxmlformats.org/officeDocument/2006/relationships/hyperlink" Target="http://www.ncbi.nlm.nih.gov/pubmed/18082006?ordinalpos=1&amp;itool=EntrezSystem2.PEntrez.Pubmed.Pubmed_ResultsPanel.Pubmed_DefaultReportPanel.Pubmed_RVDocSu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685800" y="1878013"/>
            <a:ext cx="7772400" cy="1349375"/>
          </a:xfrm>
        </p:spPr>
        <p:txBody>
          <a:bodyPr/>
          <a:lstStyle/>
          <a:p>
            <a:pPr eaLnBrk="1" hangingPunct="1">
              <a:defRPr/>
            </a:pPr>
            <a:r>
              <a:rPr lang="ar-JO" sz="4800" smtClean="0">
                <a:solidFill>
                  <a:schemeClr val="accent2"/>
                </a:solidFill>
                <a:cs typeface="Andalus" pitchFamily="2" charset="-78"/>
              </a:rPr>
              <a:t>بسم الله الرحمن الرحيم</a:t>
            </a:r>
            <a:r>
              <a:rPr lang="en-US" smtClean="0">
                <a:solidFill>
                  <a:schemeClr val="accent2"/>
                </a:solidFill>
                <a:cs typeface="Andalus" pitchFamily="2" charset="-78"/>
              </a:rPr>
              <a:t/>
            </a:r>
            <a:br>
              <a:rPr lang="en-US" smtClean="0">
                <a:solidFill>
                  <a:schemeClr val="accent2"/>
                </a:solidFill>
                <a:cs typeface="Andalus" pitchFamily="2" charset="-78"/>
              </a:rPr>
            </a:br>
            <a:endParaRPr lang="en-US" smtClean="0">
              <a:solidFill>
                <a:schemeClr val="accent2"/>
              </a:solidFill>
              <a:cs typeface="Andalus" pitchFamily="2" charset="-78"/>
            </a:endParaRPr>
          </a:p>
        </p:txBody>
      </p:sp>
      <p:sp>
        <p:nvSpPr>
          <p:cNvPr id="124931" name="Rectangle 3"/>
          <p:cNvSpPr>
            <a:spLocks noGrp="1" noChangeArrowheads="1"/>
          </p:cNvSpPr>
          <p:nvPr>
            <p:ph type="subTitle" idx="1"/>
          </p:nvPr>
        </p:nvSpPr>
        <p:spPr/>
        <p:txBody>
          <a:bodyPr/>
          <a:lstStyle/>
          <a:p>
            <a:pPr eaLnBrk="1" hangingPunct="1">
              <a:defRPr/>
            </a:pPr>
            <a:r>
              <a:rPr lang="ar-SA" sz="4400" b="1" smtClean="0">
                <a:solidFill>
                  <a:srgbClr val="000000"/>
                </a:solidFill>
                <a:effectLst>
                  <a:outerShdw blurRad="38100" dist="38100" dir="2700000" algn="tl">
                    <a:srgbClr val="FFFFFF"/>
                  </a:outerShdw>
                </a:effectLst>
                <a:cs typeface="Simplified Arabic" pitchFamily="2" charset="-78"/>
              </a:rPr>
              <a:t>الحمد لله رب العالمين والصلاة والسلام على نبينا محمد خاتم الأنبياء وسيد المرسلين وعلى آله وصحبه أجمعين وبعد</a:t>
            </a:r>
            <a:endParaRPr lang="en-US" sz="4400" b="1" smtClean="0">
              <a:solidFill>
                <a:srgbClr val="000000"/>
              </a:solidFill>
              <a:effectLst>
                <a:outerShdw blurRad="38100" dist="38100" dir="2700000" algn="tl">
                  <a:srgbClr val="FFFFFF"/>
                </a:outerShdw>
              </a:effectLst>
              <a:cs typeface="Simplified Arabic"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44541606-567C-4EE0-BB55-E13B327A4B9A}" type="slidenum">
              <a:rPr lang="en-US"/>
              <a:pPr/>
              <a:t>10</a:t>
            </a:fld>
            <a:endParaRPr lang="en-US"/>
          </a:p>
        </p:txBody>
      </p:sp>
      <p:sp>
        <p:nvSpPr>
          <p:cNvPr id="30722" name="Rectangle 2"/>
          <p:cNvSpPr>
            <a:spLocks noGrp="1" noChangeArrowheads="1"/>
          </p:cNvSpPr>
          <p:nvPr>
            <p:ph type="title"/>
          </p:nvPr>
        </p:nvSpPr>
        <p:spPr/>
        <p:txBody>
          <a:bodyPr/>
          <a:lstStyle/>
          <a:p>
            <a:r>
              <a:rPr lang="en-US"/>
              <a:t>Discrete model</a:t>
            </a:r>
          </a:p>
        </p:txBody>
      </p:sp>
      <p:sp>
        <p:nvSpPr>
          <p:cNvPr id="30723" name="Rectangle 3"/>
          <p:cNvSpPr>
            <a:spLocks noGrp="1" noChangeArrowheads="1"/>
          </p:cNvSpPr>
          <p:nvPr>
            <p:ph type="body" idx="1"/>
          </p:nvPr>
        </p:nvSpPr>
        <p:spPr>
          <a:xfrm>
            <a:off x="1169988" y="1524000"/>
            <a:ext cx="7772400" cy="4537075"/>
          </a:xfrm>
        </p:spPr>
        <p:txBody>
          <a:bodyPr/>
          <a:lstStyle/>
          <a:p>
            <a:r>
              <a:rPr lang="en-US"/>
              <a:t>Some people are mentally healthy; others have specific mental disorders.  </a:t>
            </a:r>
          </a:p>
          <a:p>
            <a:r>
              <a:rPr lang="en-US"/>
              <a:t>“Decision trees” can distinguish who has a specific mental disease and who doesn’t. </a:t>
            </a:r>
          </a:p>
        </p:txBody>
      </p:sp>
      <p:sp>
        <p:nvSpPr>
          <p:cNvPr id="30724" name="Oval 4"/>
          <p:cNvSpPr>
            <a:spLocks noChangeArrowheads="1"/>
          </p:cNvSpPr>
          <p:nvPr/>
        </p:nvSpPr>
        <p:spPr bwMode="auto">
          <a:xfrm>
            <a:off x="1600200" y="4800600"/>
            <a:ext cx="1905000" cy="1752600"/>
          </a:xfrm>
          <a:prstGeom prst="ellipse">
            <a:avLst/>
          </a:prstGeom>
          <a:solidFill>
            <a:schemeClr val="accent1"/>
          </a:solidFill>
          <a:ln w="9525">
            <a:solidFill>
              <a:schemeClr val="tx1"/>
            </a:solidFill>
            <a:round/>
            <a:headEnd/>
            <a:tailEnd/>
          </a:ln>
          <a:effectLst/>
        </p:spPr>
        <p:txBody>
          <a:bodyPr wrap="none" anchor="ctr"/>
          <a:lstStyle/>
          <a:p>
            <a:endParaRPr lang="ar-JO"/>
          </a:p>
        </p:txBody>
      </p:sp>
      <p:sp>
        <p:nvSpPr>
          <p:cNvPr id="30725" name="Oval 5"/>
          <p:cNvSpPr>
            <a:spLocks noChangeArrowheads="1"/>
          </p:cNvSpPr>
          <p:nvPr/>
        </p:nvSpPr>
        <p:spPr bwMode="auto">
          <a:xfrm>
            <a:off x="5715000" y="4724400"/>
            <a:ext cx="1905000" cy="1752600"/>
          </a:xfrm>
          <a:prstGeom prst="ellipse">
            <a:avLst/>
          </a:prstGeom>
          <a:solidFill>
            <a:schemeClr val="accent1"/>
          </a:solidFill>
          <a:ln w="9525">
            <a:solidFill>
              <a:schemeClr val="tx1"/>
            </a:solidFill>
            <a:round/>
            <a:headEnd/>
            <a:tailEnd/>
          </a:ln>
          <a:effectLst/>
        </p:spPr>
        <p:txBody>
          <a:bodyPr wrap="none" anchor="ctr"/>
          <a:lstStyle/>
          <a:p>
            <a:endParaRPr lang="ar-JO"/>
          </a:p>
        </p:txBody>
      </p:sp>
      <p:sp>
        <p:nvSpPr>
          <p:cNvPr id="30726" name="Text Box 6"/>
          <p:cNvSpPr txBox="1">
            <a:spLocks noChangeArrowheads="1"/>
          </p:cNvSpPr>
          <p:nvPr/>
        </p:nvSpPr>
        <p:spPr bwMode="auto">
          <a:xfrm>
            <a:off x="1981200" y="3886200"/>
            <a:ext cx="1600200" cy="822325"/>
          </a:xfrm>
          <a:prstGeom prst="rect">
            <a:avLst/>
          </a:prstGeom>
          <a:noFill/>
          <a:ln w="9525">
            <a:noFill/>
            <a:miter lim="800000"/>
            <a:headEnd/>
            <a:tailEnd/>
          </a:ln>
          <a:effectLst/>
        </p:spPr>
        <p:txBody>
          <a:bodyPr>
            <a:spAutoFit/>
          </a:bodyPr>
          <a:lstStyle/>
          <a:p>
            <a:pPr>
              <a:spcBef>
                <a:spcPct val="50000"/>
              </a:spcBef>
            </a:pPr>
            <a:r>
              <a:rPr lang="en-US"/>
              <a:t>Mentally Healthy</a:t>
            </a:r>
          </a:p>
        </p:txBody>
      </p:sp>
      <p:sp>
        <p:nvSpPr>
          <p:cNvPr id="30727" name="Text Box 7"/>
          <p:cNvSpPr txBox="1">
            <a:spLocks noChangeArrowheads="1"/>
          </p:cNvSpPr>
          <p:nvPr/>
        </p:nvSpPr>
        <p:spPr bwMode="auto">
          <a:xfrm>
            <a:off x="5715000" y="3962400"/>
            <a:ext cx="1676400" cy="457200"/>
          </a:xfrm>
          <a:prstGeom prst="rect">
            <a:avLst/>
          </a:prstGeom>
          <a:noFill/>
          <a:ln w="9525">
            <a:noFill/>
            <a:miter lim="800000"/>
            <a:headEnd/>
            <a:tailEnd/>
          </a:ln>
          <a:effectLst/>
        </p:spPr>
        <p:txBody>
          <a:bodyPr>
            <a:spAutoFit/>
          </a:bodyPr>
          <a:lstStyle/>
          <a:p>
            <a:pPr>
              <a:spcBef>
                <a:spcPct val="50000"/>
              </a:spcBef>
            </a:pPr>
            <a:r>
              <a:rPr lang="en-US"/>
              <a:t>Mentally Ill</a:t>
            </a:r>
          </a:p>
        </p:txBody>
      </p:sp>
    </p:spTree>
    <p:extLst>
      <p:ext uri="{BB962C8B-B14F-4D97-AF65-F5344CB8AC3E}">
        <p14:creationId xmlns:p14="http://schemas.microsoft.com/office/powerpoint/2010/main" val="224790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6F41457-A205-423C-BACC-BE29414BBAFA}" type="slidenum">
              <a:rPr lang="en-US"/>
              <a:pPr/>
              <a:t>11</a:t>
            </a:fld>
            <a:endParaRPr lang="en-US"/>
          </a:p>
        </p:txBody>
      </p:sp>
      <p:sp>
        <p:nvSpPr>
          <p:cNvPr id="31746" name="Rectangle 2"/>
          <p:cNvSpPr>
            <a:spLocks noGrp="1" noChangeArrowheads="1"/>
          </p:cNvSpPr>
          <p:nvPr>
            <p:ph type="title"/>
          </p:nvPr>
        </p:nvSpPr>
        <p:spPr/>
        <p:txBody>
          <a:bodyPr/>
          <a:lstStyle/>
          <a:p>
            <a:r>
              <a:rPr lang="en-US"/>
              <a:t>Who has mental health?</a:t>
            </a:r>
          </a:p>
        </p:txBody>
      </p:sp>
      <p:sp>
        <p:nvSpPr>
          <p:cNvPr id="31747" name="Rectangle 3"/>
          <p:cNvSpPr>
            <a:spLocks noGrp="1" noChangeArrowheads="1"/>
          </p:cNvSpPr>
          <p:nvPr>
            <p:ph type="body" idx="1"/>
          </p:nvPr>
        </p:nvSpPr>
        <p:spPr/>
        <p:txBody>
          <a:bodyPr/>
          <a:lstStyle/>
          <a:p>
            <a:r>
              <a:rPr lang="en-US"/>
              <a:t>We all fall short to some extent.</a:t>
            </a:r>
          </a:p>
          <a:p>
            <a:r>
              <a:rPr lang="en-US"/>
              <a:t>Therefore, advocates of mental health believe that a broad range of mental health services should be available to general population, not just seriously mentally ill.</a:t>
            </a:r>
          </a:p>
          <a:p>
            <a:r>
              <a:rPr lang="en-US"/>
              <a:t>They believe that prevention and education, as well as treatment, are important.</a:t>
            </a:r>
          </a:p>
        </p:txBody>
      </p:sp>
    </p:spTree>
    <p:extLst>
      <p:ext uri="{BB962C8B-B14F-4D97-AF65-F5344CB8AC3E}">
        <p14:creationId xmlns:p14="http://schemas.microsoft.com/office/powerpoint/2010/main" val="329574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0A8B4FF-DCD9-4B2F-8280-E42973FB95B1}" type="slidenum">
              <a:rPr lang="en-US"/>
              <a:pPr/>
              <a:t>12</a:t>
            </a:fld>
            <a:endParaRPr lang="en-US"/>
          </a:p>
        </p:txBody>
      </p:sp>
      <p:sp>
        <p:nvSpPr>
          <p:cNvPr id="32770" name="Rectangle 1026"/>
          <p:cNvSpPr>
            <a:spLocks noGrp="1" noChangeArrowheads="1"/>
          </p:cNvSpPr>
          <p:nvPr>
            <p:ph type="title"/>
          </p:nvPr>
        </p:nvSpPr>
        <p:spPr/>
        <p:txBody>
          <a:bodyPr/>
          <a:lstStyle/>
          <a:p>
            <a:r>
              <a:rPr lang="en-US"/>
              <a:t>What is mental illness?</a:t>
            </a:r>
          </a:p>
        </p:txBody>
      </p:sp>
      <p:sp>
        <p:nvSpPr>
          <p:cNvPr id="32771" name="Rectangle 1027"/>
          <p:cNvSpPr>
            <a:spLocks noGrp="1" noChangeArrowheads="1"/>
          </p:cNvSpPr>
          <p:nvPr>
            <p:ph type="body" idx="1"/>
          </p:nvPr>
        </p:nvSpPr>
        <p:spPr/>
        <p:txBody>
          <a:bodyPr/>
          <a:lstStyle/>
          <a:p>
            <a:r>
              <a:rPr lang="en-US"/>
              <a:t>Is it a disease, like diabetes or smallpox?</a:t>
            </a:r>
          </a:p>
          <a:p>
            <a:r>
              <a:rPr lang="en-US"/>
              <a:t>Is it a form of deviant behavior—like being rebellious, choosing to dress differently, being extremely religious, being extremely creative?</a:t>
            </a:r>
          </a:p>
        </p:txBody>
      </p:sp>
    </p:spTree>
    <p:extLst>
      <p:ext uri="{BB962C8B-B14F-4D97-AF65-F5344CB8AC3E}">
        <p14:creationId xmlns:p14="http://schemas.microsoft.com/office/powerpoint/2010/main" val="242974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624C03E-9E6F-4BF0-B30D-DC59F1F04263}" type="slidenum">
              <a:rPr lang="en-US"/>
              <a:pPr/>
              <a:t>13</a:t>
            </a:fld>
            <a:endParaRPr lang="en-US"/>
          </a:p>
        </p:txBody>
      </p:sp>
      <p:sp>
        <p:nvSpPr>
          <p:cNvPr id="57346" name="Rectangle 1026"/>
          <p:cNvSpPr>
            <a:spLocks noGrp="1" noChangeArrowheads="1"/>
          </p:cNvSpPr>
          <p:nvPr>
            <p:ph type="title"/>
          </p:nvPr>
        </p:nvSpPr>
        <p:spPr/>
        <p:txBody>
          <a:bodyPr/>
          <a:lstStyle/>
          <a:p>
            <a:r>
              <a:rPr lang="en-US"/>
              <a:t>The Medical Model and Concepts of Disease</a:t>
            </a:r>
          </a:p>
        </p:txBody>
      </p:sp>
      <p:sp>
        <p:nvSpPr>
          <p:cNvPr id="57347" name="Rectangle 1027"/>
          <p:cNvSpPr>
            <a:spLocks noGrp="1" noChangeArrowheads="1"/>
          </p:cNvSpPr>
          <p:nvPr>
            <p:ph type="body" idx="1"/>
          </p:nvPr>
        </p:nvSpPr>
        <p:spPr/>
        <p:txBody>
          <a:bodyPr/>
          <a:lstStyle/>
          <a:p>
            <a:pPr>
              <a:lnSpc>
                <a:spcPct val="90000"/>
              </a:lnSpc>
            </a:pPr>
            <a:r>
              <a:rPr lang="en-US" sz="2800"/>
              <a:t>“When distress or inappropriate behavior is thought to be a consequence of a bodily dysfunction, it is called a ‘disease.’” </a:t>
            </a:r>
            <a:r>
              <a:rPr lang="en-US" sz="1200"/>
              <a:t>Mechanic, p. 14.</a:t>
            </a:r>
          </a:p>
          <a:p>
            <a:pPr>
              <a:lnSpc>
                <a:spcPct val="90000"/>
              </a:lnSpc>
            </a:pPr>
            <a:r>
              <a:rPr lang="en-US" sz="2800"/>
              <a:t>To diagnose diseases in physical medicine, doctors perform laboratory tests, do body imaging, take medical history, do physical examinations.</a:t>
            </a:r>
          </a:p>
          <a:p>
            <a:pPr>
              <a:lnSpc>
                <a:spcPct val="90000"/>
              </a:lnSpc>
            </a:pPr>
            <a:r>
              <a:rPr lang="en-US" sz="2800"/>
              <a:t>Once disease is diagnosed, doctor generally knows:</a:t>
            </a:r>
          </a:p>
          <a:p>
            <a:pPr lvl="1">
              <a:lnSpc>
                <a:spcPct val="90000"/>
              </a:lnSpc>
            </a:pPr>
            <a:r>
              <a:rPr lang="en-US" sz="2800"/>
              <a:t>Its cause</a:t>
            </a:r>
          </a:p>
          <a:p>
            <a:pPr lvl="1">
              <a:lnSpc>
                <a:spcPct val="90000"/>
              </a:lnSpc>
            </a:pPr>
            <a:r>
              <a:rPr lang="en-US" sz="2800"/>
              <a:t>How disease is likely to run its course</a:t>
            </a:r>
          </a:p>
          <a:p>
            <a:pPr lvl="1">
              <a:lnSpc>
                <a:spcPct val="90000"/>
              </a:lnSpc>
            </a:pPr>
            <a:r>
              <a:rPr lang="en-US" sz="2800"/>
              <a:t>What most appropriate treatment is</a:t>
            </a:r>
          </a:p>
        </p:txBody>
      </p:sp>
    </p:spTree>
    <p:extLst>
      <p:ext uri="{BB962C8B-B14F-4D97-AF65-F5344CB8AC3E}">
        <p14:creationId xmlns:p14="http://schemas.microsoft.com/office/powerpoint/2010/main" val="392331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57347">
                                            <p:txEl>
                                              <p:pRg st="3" end="3"/>
                                            </p:txEl>
                                          </p:spTgt>
                                        </p:tgtEl>
                                        <p:attrNameLst>
                                          <p:attrName>style.visibility</p:attrName>
                                        </p:attrNameLst>
                                      </p:cBhvr>
                                      <p:to>
                                        <p:strVal val="visible"/>
                                      </p:to>
                                    </p:set>
                                    <p:anim calcmode="lin" valueType="num">
                                      <p:cBhvr additive="base">
                                        <p:cTn id="23"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7347">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 calcmode="lin" valueType="num">
                                      <p:cBhvr additive="base">
                                        <p:cTn id="27"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7347">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57347">
                                            <p:txEl>
                                              <p:pRg st="5" end="5"/>
                                            </p:txEl>
                                          </p:spTgt>
                                        </p:tgtEl>
                                        <p:attrNameLst>
                                          <p:attrName>style.visibility</p:attrName>
                                        </p:attrNameLst>
                                      </p:cBhvr>
                                      <p:to>
                                        <p:strVal val="visible"/>
                                      </p:to>
                                    </p:set>
                                    <p:anim calcmode="lin" valueType="num">
                                      <p:cBhvr additive="base">
                                        <p:cTn id="31" dur="5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8FBFDB-17B4-4C14-9C20-22967F126A22}" type="slidenum">
              <a:rPr lang="en-US"/>
              <a:pPr/>
              <a:t>14</a:t>
            </a:fld>
            <a:endParaRPr lang="en-US"/>
          </a:p>
        </p:txBody>
      </p:sp>
      <p:sp>
        <p:nvSpPr>
          <p:cNvPr id="58370" name="Rectangle 2"/>
          <p:cNvSpPr>
            <a:spLocks noGrp="1" noChangeArrowheads="1"/>
          </p:cNvSpPr>
          <p:nvPr>
            <p:ph type="title"/>
          </p:nvPr>
        </p:nvSpPr>
        <p:spPr/>
        <p:txBody>
          <a:bodyPr/>
          <a:lstStyle/>
          <a:p>
            <a:r>
              <a:rPr lang="en-US"/>
              <a:t>Are mental illnesses like other diseases?</a:t>
            </a:r>
          </a:p>
        </p:txBody>
      </p:sp>
      <p:sp>
        <p:nvSpPr>
          <p:cNvPr id="58371" name="Rectangle 3"/>
          <p:cNvSpPr>
            <a:spLocks noGrp="1" noChangeArrowheads="1"/>
          </p:cNvSpPr>
          <p:nvPr>
            <p:ph type="body" idx="1"/>
          </p:nvPr>
        </p:nvSpPr>
        <p:spPr/>
        <p:txBody>
          <a:bodyPr/>
          <a:lstStyle/>
          <a:p>
            <a:r>
              <a:rPr lang="en-US" sz="2800"/>
              <a:t>Mental illnesses cannot be confirmed by objective laboratory tests or body imaging.</a:t>
            </a:r>
          </a:p>
          <a:p>
            <a:r>
              <a:rPr lang="en-US" sz="2800"/>
              <a:t>Diagnosis in mental illness does not lead to an understanding of cause, of the course of the illness, or of the most appropriate treatment.</a:t>
            </a:r>
          </a:p>
          <a:p>
            <a:r>
              <a:rPr lang="en-US" sz="2800"/>
              <a:t>Some (e.g., Thomas Szasz) have argued that mental illnesses are not diseases because of the above problems.</a:t>
            </a:r>
          </a:p>
        </p:txBody>
      </p:sp>
    </p:spTree>
    <p:extLst>
      <p:ext uri="{BB962C8B-B14F-4D97-AF65-F5344CB8AC3E}">
        <p14:creationId xmlns:p14="http://schemas.microsoft.com/office/powerpoint/2010/main" val="87975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68D6D71-44D8-499B-8E1A-65BB2B083409}" type="slidenum">
              <a:rPr lang="en-US"/>
              <a:pPr/>
              <a:t>15</a:t>
            </a:fld>
            <a:endParaRPr lang="en-US"/>
          </a:p>
        </p:txBody>
      </p:sp>
      <p:sp>
        <p:nvSpPr>
          <p:cNvPr id="46082" name="Rectangle 2"/>
          <p:cNvSpPr>
            <a:spLocks noGrp="1" noChangeArrowheads="1"/>
          </p:cNvSpPr>
          <p:nvPr>
            <p:ph type="title"/>
          </p:nvPr>
        </p:nvSpPr>
        <p:spPr/>
        <p:txBody>
          <a:bodyPr/>
          <a:lstStyle/>
          <a:p>
            <a:r>
              <a:rPr lang="en-US"/>
              <a:t>What causes mental illness?</a:t>
            </a:r>
          </a:p>
        </p:txBody>
      </p:sp>
      <p:sp>
        <p:nvSpPr>
          <p:cNvPr id="46083" name="Rectangle 3"/>
          <p:cNvSpPr>
            <a:spLocks noGrp="1" noChangeArrowheads="1"/>
          </p:cNvSpPr>
          <p:nvPr>
            <p:ph type="body" idx="1"/>
          </p:nvPr>
        </p:nvSpPr>
        <p:spPr/>
        <p:txBody>
          <a:bodyPr/>
          <a:lstStyle/>
          <a:p>
            <a:r>
              <a:rPr lang="en-US"/>
              <a:t>No one really knows.  Research so far is inconclusive.</a:t>
            </a:r>
          </a:p>
          <a:p>
            <a:r>
              <a:rPr lang="en-US"/>
              <a:t>Research is being carried out from diverse perspectives:</a:t>
            </a:r>
          </a:p>
          <a:p>
            <a:pPr lvl="1"/>
            <a:r>
              <a:rPr lang="en-US"/>
              <a:t>Psychological</a:t>
            </a:r>
          </a:p>
          <a:p>
            <a:pPr lvl="1"/>
            <a:r>
              <a:rPr lang="en-US"/>
              <a:t>Biological</a:t>
            </a:r>
          </a:p>
          <a:p>
            <a:pPr lvl="1"/>
            <a:r>
              <a:rPr lang="en-US"/>
              <a:t>Sociological</a:t>
            </a:r>
          </a:p>
        </p:txBody>
      </p:sp>
    </p:spTree>
    <p:extLst>
      <p:ext uri="{BB962C8B-B14F-4D97-AF65-F5344CB8AC3E}">
        <p14:creationId xmlns:p14="http://schemas.microsoft.com/office/powerpoint/2010/main" val="176352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 calcmode="lin" valueType="num">
                                      <p:cBhvr additive="base">
                                        <p:cTn id="17"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6083">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46083">
                                            <p:txEl>
                                              <p:pRg st="3" end="3"/>
                                            </p:txEl>
                                          </p:spTgt>
                                        </p:tgtEl>
                                        <p:attrNameLst>
                                          <p:attrName>style.visibility</p:attrName>
                                        </p:attrNameLst>
                                      </p:cBhvr>
                                      <p:to>
                                        <p:strVal val="visible"/>
                                      </p:to>
                                    </p:set>
                                    <p:anim calcmode="lin" valueType="num">
                                      <p:cBhvr additive="base">
                                        <p:cTn id="21"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6083">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46083">
                                            <p:txEl>
                                              <p:pRg st="4" end="4"/>
                                            </p:txEl>
                                          </p:spTgt>
                                        </p:tgtEl>
                                        <p:attrNameLst>
                                          <p:attrName>style.visibility</p:attrName>
                                        </p:attrNameLst>
                                      </p:cBhvr>
                                      <p:to>
                                        <p:strVal val="visible"/>
                                      </p:to>
                                    </p:set>
                                    <p:anim calcmode="lin" valueType="num">
                                      <p:cBhvr additive="base">
                                        <p:cTn id="25"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40D60CC-A82F-47DE-845A-643B1D8A6F7C}" type="slidenum">
              <a:rPr lang="en-US"/>
              <a:pPr/>
              <a:t>16</a:t>
            </a:fld>
            <a:endParaRPr lang="en-US"/>
          </a:p>
        </p:txBody>
      </p:sp>
      <p:sp>
        <p:nvSpPr>
          <p:cNvPr id="48130" name="Rectangle 2"/>
          <p:cNvSpPr>
            <a:spLocks noGrp="1" noChangeArrowheads="1"/>
          </p:cNvSpPr>
          <p:nvPr>
            <p:ph type="title"/>
          </p:nvPr>
        </p:nvSpPr>
        <p:spPr/>
        <p:txBody>
          <a:bodyPr/>
          <a:lstStyle/>
          <a:p>
            <a:r>
              <a:rPr lang="en-US"/>
              <a:t>Possible biological causation:</a:t>
            </a:r>
          </a:p>
        </p:txBody>
      </p:sp>
      <p:sp>
        <p:nvSpPr>
          <p:cNvPr id="48131" name="Rectangle 3"/>
          <p:cNvSpPr>
            <a:spLocks noGrp="1" noChangeArrowheads="1"/>
          </p:cNvSpPr>
          <p:nvPr>
            <p:ph type="body" idx="1"/>
          </p:nvPr>
        </p:nvSpPr>
        <p:spPr/>
        <p:txBody>
          <a:bodyPr/>
          <a:lstStyle/>
          <a:p>
            <a:pPr>
              <a:buFont typeface="Wingdings" pitchFamily="2" charset="2"/>
              <a:buNone/>
            </a:pPr>
            <a:r>
              <a:rPr lang="en-US"/>
              <a:t>Factors examined by researchers:</a:t>
            </a:r>
          </a:p>
          <a:p>
            <a:r>
              <a:rPr lang="en-US"/>
              <a:t>Genetics</a:t>
            </a:r>
          </a:p>
          <a:p>
            <a:r>
              <a:rPr lang="en-US"/>
              <a:t>Neurochemisty</a:t>
            </a:r>
          </a:p>
          <a:p>
            <a:r>
              <a:rPr lang="en-US"/>
              <a:t>Viral causation</a:t>
            </a:r>
          </a:p>
        </p:txBody>
      </p:sp>
    </p:spTree>
    <p:extLst>
      <p:ext uri="{BB962C8B-B14F-4D97-AF65-F5344CB8AC3E}">
        <p14:creationId xmlns:p14="http://schemas.microsoft.com/office/powerpoint/2010/main" val="158666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additive="base">
                                        <p:cTn id="19"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13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8131">
                                            <p:txEl>
                                              <p:pRg st="3" end="3"/>
                                            </p:txEl>
                                          </p:spTgt>
                                        </p:tgtEl>
                                        <p:attrNameLst>
                                          <p:attrName>style.visibility</p:attrName>
                                        </p:attrNameLst>
                                      </p:cBhvr>
                                      <p:to>
                                        <p:strVal val="visible"/>
                                      </p:to>
                                    </p:set>
                                    <p:anim calcmode="lin" valueType="num">
                                      <p:cBhvr additive="base">
                                        <p:cTn id="25"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13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467DF2-895A-4300-BAA5-DB5110896B85}" type="slidenum">
              <a:rPr lang="en-US"/>
              <a:pPr/>
              <a:t>17</a:t>
            </a:fld>
            <a:endParaRPr lang="en-US"/>
          </a:p>
        </p:txBody>
      </p:sp>
      <p:sp>
        <p:nvSpPr>
          <p:cNvPr id="49154" name="Rectangle 2"/>
          <p:cNvSpPr>
            <a:spLocks noGrp="1" noChangeArrowheads="1"/>
          </p:cNvSpPr>
          <p:nvPr>
            <p:ph type="title"/>
          </p:nvPr>
        </p:nvSpPr>
        <p:spPr/>
        <p:txBody>
          <a:bodyPr/>
          <a:lstStyle/>
          <a:p>
            <a:r>
              <a:rPr lang="en-US"/>
              <a:t>Possible environmental/social causation:</a:t>
            </a:r>
          </a:p>
        </p:txBody>
      </p:sp>
      <p:sp>
        <p:nvSpPr>
          <p:cNvPr id="49155" name="Rectangle 3"/>
          <p:cNvSpPr>
            <a:spLocks noGrp="1" noChangeArrowheads="1"/>
          </p:cNvSpPr>
          <p:nvPr>
            <p:ph type="body" idx="1"/>
          </p:nvPr>
        </p:nvSpPr>
        <p:spPr/>
        <p:txBody>
          <a:bodyPr/>
          <a:lstStyle/>
          <a:p>
            <a:pPr>
              <a:lnSpc>
                <a:spcPct val="90000"/>
              </a:lnSpc>
              <a:buFont typeface="Wingdings" pitchFamily="2" charset="2"/>
              <a:buNone/>
            </a:pPr>
            <a:r>
              <a:rPr lang="en-US"/>
              <a:t>Factors examined by researchers:</a:t>
            </a:r>
          </a:p>
          <a:p>
            <a:pPr>
              <a:lnSpc>
                <a:spcPct val="90000"/>
              </a:lnSpc>
            </a:pPr>
            <a:r>
              <a:rPr lang="en-US"/>
              <a:t>Chronic strains in the environment</a:t>
            </a:r>
          </a:p>
          <a:p>
            <a:pPr lvl="1">
              <a:lnSpc>
                <a:spcPct val="90000"/>
              </a:lnSpc>
            </a:pPr>
            <a:r>
              <a:rPr lang="en-US" sz="2000"/>
              <a:t>Poverty</a:t>
            </a:r>
          </a:p>
          <a:p>
            <a:pPr lvl="1">
              <a:lnSpc>
                <a:spcPct val="90000"/>
              </a:lnSpc>
            </a:pPr>
            <a:r>
              <a:rPr lang="en-US" sz="2000"/>
              <a:t>Poor living conditions</a:t>
            </a:r>
          </a:p>
          <a:p>
            <a:pPr lvl="1">
              <a:lnSpc>
                <a:spcPct val="90000"/>
              </a:lnSpc>
            </a:pPr>
            <a:r>
              <a:rPr lang="en-US" sz="2000"/>
              <a:t>Dangerous neighborhoods</a:t>
            </a:r>
          </a:p>
          <a:p>
            <a:pPr lvl="1">
              <a:lnSpc>
                <a:spcPct val="90000"/>
              </a:lnSpc>
            </a:pPr>
            <a:r>
              <a:rPr lang="en-US" sz="2000"/>
              <a:t>Overwhelming role responsibilities</a:t>
            </a:r>
          </a:p>
          <a:p>
            <a:pPr>
              <a:lnSpc>
                <a:spcPct val="90000"/>
              </a:lnSpc>
            </a:pPr>
            <a:r>
              <a:rPr lang="en-US"/>
              <a:t>Negative life events—stress and coping</a:t>
            </a:r>
          </a:p>
          <a:p>
            <a:pPr lvl="1">
              <a:lnSpc>
                <a:spcPct val="90000"/>
              </a:lnSpc>
            </a:pPr>
            <a:r>
              <a:rPr lang="en-US" sz="2000"/>
              <a:t>Natural disasters</a:t>
            </a:r>
          </a:p>
          <a:p>
            <a:pPr lvl="1">
              <a:lnSpc>
                <a:spcPct val="90000"/>
              </a:lnSpc>
            </a:pPr>
            <a:r>
              <a:rPr lang="en-US" sz="2000"/>
              <a:t>Unemployment</a:t>
            </a:r>
          </a:p>
          <a:p>
            <a:pPr lvl="1">
              <a:lnSpc>
                <a:spcPct val="90000"/>
              </a:lnSpc>
            </a:pPr>
            <a:r>
              <a:rPr lang="en-US" sz="2000"/>
              <a:t>Adjusting to new environments and roles</a:t>
            </a:r>
          </a:p>
          <a:p>
            <a:pPr lvl="1">
              <a:lnSpc>
                <a:spcPct val="90000"/>
              </a:lnSpc>
            </a:pPr>
            <a:endParaRPr lang="en-US"/>
          </a:p>
        </p:txBody>
      </p:sp>
    </p:spTree>
    <p:extLst>
      <p:ext uri="{BB962C8B-B14F-4D97-AF65-F5344CB8AC3E}">
        <p14:creationId xmlns:p14="http://schemas.microsoft.com/office/powerpoint/2010/main" val="130086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 calcmode="lin" valueType="num">
                                      <p:cBhvr additive="base">
                                        <p:cTn id="17"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9155">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49155">
                                            <p:txEl>
                                              <p:pRg st="3" end="3"/>
                                            </p:txEl>
                                          </p:spTgt>
                                        </p:tgtEl>
                                        <p:attrNameLst>
                                          <p:attrName>style.visibility</p:attrName>
                                        </p:attrNameLst>
                                      </p:cBhvr>
                                      <p:to>
                                        <p:strVal val="visible"/>
                                      </p:to>
                                    </p:set>
                                    <p:anim calcmode="lin" valueType="num">
                                      <p:cBhvr additive="base">
                                        <p:cTn id="21"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9155">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 calcmode="lin" valueType="num">
                                      <p:cBhvr additive="base">
                                        <p:cTn id="25" dur="5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49155">
                                            <p:txEl>
                                              <p:pRg st="5" end="5"/>
                                            </p:txEl>
                                          </p:spTgt>
                                        </p:tgtEl>
                                        <p:attrNameLst>
                                          <p:attrName>style.visibility</p:attrName>
                                        </p:attrNameLst>
                                      </p:cBhvr>
                                      <p:to>
                                        <p:strVal val="visible"/>
                                      </p:to>
                                    </p:set>
                                    <p:anim calcmode="lin" valueType="num">
                                      <p:cBhvr additive="base">
                                        <p:cTn id="29" dur="5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915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49155">
                                            <p:txEl>
                                              <p:pRg st="6" end="6"/>
                                            </p:txEl>
                                          </p:spTgt>
                                        </p:tgtEl>
                                        <p:attrNameLst>
                                          <p:attrName>style.visibility</p:attrName>
                                        </p:attrNameLst>
                                      </p:cBhvr>
                                      <p:to>
                                        <p:strVal val="visible"/>
                                      </p:to>
                                    </p:set>
                                    <p:anim calcmode="lin" valueType="num">
                                      <p:cBhvr additive="base">
                                        <p:cTn id="35" dur="5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9155">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49155">
                                            <p:txEl>
                                              <p:pRg st="7" end="7"/>
                                            </p:txEl>
                                          </p:spTgt>
                                        </p:tgtEl>
                                        <p:attrNameLst>
                                          <p:attrName>style.visibility</p:attrName>
                                        </p:attrNameLst>
                                      </p:cBhvr>
                                      <p:to>
                                        <p:strVal val="visible"/>
                                      </p:to>
                                    </p:set>
                                    <p:anim calcmode="lin" valueType="num">
                                      <p:cBhvr additive="base">
                                        <p:cTn id="39" dur="5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9155">
                                            <p:txEl>
                                              <p:pRg st="7" end="7"/>
                                            </p:txEl>
                                          </p:spTgt>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49155">
                                            <p:txEl>
                                              <p:pRg st="8" end="8"/>
                                            </p:txEl>
                                          </p:spTgt>
                                        </p:tgtEl>
                                        <p:attrNameLst>
                                          <p:attrName>style.visibility</p:attrName>
                                        </p:attrNameLst>
                                      </p:cBhvr>
                                      <p:to>
                                        <p:strVal val="visible"/>
                                      </p:to>
                                    </p:set>
                                    <p:anim calcmode="lin" valueType="num">
                                      <p:cBhvr additive="base">
                                        <p:cTn id="43" dur="500" fill="hold"/>
                                        <p:tgtEl>
                                          <p:spTgt spid="4915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155">
                                            <p:txEl>
                                              <p:pRg st="8" end="8"/>
                                            </p:txEl>
                                          </p:spTgt>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0"/>
                                  </p:stCondLst>
                                  <p:childTnLst>
                                    <p:set>
                                      <p:cBhvr>
                                        <p:cTn id="46" dur="1" fill="hold">
                                          <p:stCondLst>
                                            <p:cond delay="0"/>
                                          </p:stCondLst>
                                        </p:cTn>
                                        <p:tgtEl>
                                          <p:spTgt spid="49155">
                                            <p:txEl>
                                              <p:pRg st="9" end="9"/>
                                            </p:txEl>
                                          </p:spTgt>
                                        </p:tgtEl>
                                        <p:attrNameLst>
                                          <p:attrName>style.visibility</p:attrName>
                                        </p:attrNameLst>
                                      </p:cBhvr>
                                      <p:to>
                                        <p:strVal val="visible"/>
                                      </p:to>
                                    </p:set>
                                    <p:anim calcmode="lin" valueType="num">
                                      <p:cBhvr additive="base">
                                        <p:cTn id="47" dur="500" fill="hold"/>
                                        <p:tgtEl>
                                          <p:spTgt spid="49155">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9155">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482EAE-9A66-4BB4-8299-418666B48340}" type="slidenum">
              <a:rPr lang="en-US"/>
              <a:pPr/>
              <a:t>18</a:t>
            </a:fld>
            <a:endParaRPr lang="en-US"/>
          </a:p>
        </p:txBody>
      </p:sp>
      <p:sp>
        <p:nvSpPr>
          <p:cNvPr id="56322" name="Rectangle 2"/>
          <p:cNvSpPr>
            <a:spLocks noGrp="1" noChangeArrowheads="1"/>
          </p:cNvSpPr>
          <p:nvPr>
            <p:ph type="title"/>
          </p:nvPr>
        </p:nvSpPr>
        <p:spPr/>
        <p:txBody>
          <a:bodyPr/>
          <a:lstStyle/>
          <a:p>
            <a:r>
              <a:rPr lang="en-US"/>
              <a:t>Disease or problem in living?</a:t>
            </a:r>
          </a:p>
        </p:txBody>
      </p:sp>
      <p:sp>
        <p:nvSpPr>
          <p:cNvPr id="56323" name="Rectangle 3"/>
          <p:cNvSpPr>
            <a:spLocks noGrp="1" noChangeArrowheads="1"/>
          </p:cNvSpPr>
          <p:nvPr>
            <p:ph type="body" idx="1"/>
          </p:nvPr>
        </p:nvSpPr>
        <p:spPr/>
        <p:txBody>
          <a:bodyPr/>
          <a:lstStyle/>
          <a:p>
            <a:r>
              <a:rPr lang="en-US" sz="2800"/>
              <a:t>Some problematic behaviors are given the status of disease in DSM:</a:t>
            </a:r>
          </a:p>
          <a:p>
            <a:pPr lvl="1"/>
            <a:r>
              <a:rPr lang="en-US" sz="2800"/>
              <a:t>Alcohol abuse and dependence</a:t>
            </a:r>
          </a:p>
          <a:p>
            <a:pPr lvl="1"/>
            <a:r>
              <a:rPr lang="en-US" sz="2800"/>
              <a:t>Drug abuse</a:t>
            </a:r>
          </a:p>
          <a:p>
            <a:pPr lvl="1"/>
            <a:r>
              <a:rPr lang="en-US" sz="2800"/>
              <a:t>Conduct disorders in children</a:t>
            </a:r>
          </a:p>
          <a:p>
            <a:r>
              <a:rPr lang="en-US" sz="2800"/>
              <a:t>They may not really fit into the disease model</a:t>
            </a:r>
          </a:p>
          <a:p>
            <a:r>
              <a:rPr lang="en-US" sz="2800"/>
              <a:t>It may be more valid to consider them as problems in living</a:t>
            </a:r>
          </a:p>
          <a:p>
            <a:pPr>
              <a:buFont typeface="Wingdings" pitchFamily="2" charset="2"/>
              <a:buNone/>
            </a:pPr>
            <a:endParaRPr lang="en-US" sz="2800"/>
          </a:p>
        </p:txBody>
      </p:sp>
    </p:spTree>
    <p:extLst>
      <p:ext uri="{BB962C8B-B14F-4D97-AF65-F5344CB8AC3E}">
        <p14:creationId xmlns:p14="http://schemas.microsoft.com/office/powerpoint/2010/main" val="388614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 calcmode="lin" valueType="num">
                                      <p:cBhvr additive="base">
                                        <p:cTn id="11"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32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 calcmode="lin" valueType="num">
                                      <p:cBhvr additive="base">
                                        <p:cTn id="15"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632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anim calcmode="lin" valueType="num">
                                      <p:cBhvr additive="base">
                                        <p:cTn id="19"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6323">
                                            <p:txEl>
                                              <p:pRg st="4" end="4"/>
                                            </p:txEl>
                                          </p:spTgt>
                                        </p:tgtEl>
                                        <p:attrNameLst>
                                          <p:attrName>style.visibility</p:attrName>
                                        </p:attrNameLst>
                                      </p:cBhvr>
                                      <p:to>
                                        <p:strVal val="visible"/>
                                      </p:to>
                                    </p:set>
                                    <p:anim calcmode="lin" valueType="num">
                                      <p:cBhvr additive="base">
                                        <p:cTn id="25"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6323">
                                            <p:txEl>
                                              <p:pRg st="5" end="5"/>
                                            </p:txEl>
                                          </p:spTgt>
                                        </p:tgtEl>
                                        <p:attrNameLst>
                                          <p:attrName>style.visibility</p:attrName>
                                        </p:attrNameLst>
                                      </p:cBhvr>
                                      <p:to>
                                        <p:strVal val="visible"/>
                                      </p:to>
                                    </p:set>
                                    <p:anim calcmode="lin" valueType="num">
                                      <p:cBhvr additive="base">
                                        <p:cTn id="31"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pPr eaLnBrk="1" hangingPunct="1">
              <a:defRPr/>
            </a:pPr>
            <a:r>
              <a:rPr lang="en-US" smtClean="0"/>
              <a:t>Mental Diseases</a:t>
            </a:r>
          </a:p>
        </p:txBody>
      </p:sp>
      <p:sp>
        <p:nvSpPr>
          <p:cNvPr id="521219" name="Rectangle 3"/>
          <p:cNvSpPr>
            <a:spLocks noGrp="1" noChangeArrowheads="1"/>
          </p:cNvSpPr>
          <p:nvPr>
            <p:ph type="body" idx="1"/>
          </p:nvPr>
        </p:nvSpPr>
        <p:spPr/>
        <p:txBody>
          <a:bodyPr/>
          <a:lstStyle/>
          <a:p>
            <a:pPr eaLnBrk="1" hangingPunct="1">
              <a:defRPr/>
            </a:pPr>
            <a:r>
              <a:rPr lang="en-US" b="1" dirty="0" smtClean="0"/>
              <a:t>The Global Burden of Disease (GBD) study published in 1996 showed that </a:t>
            </a:r>
            <a:r>
              <a:rPr lang="en-US" b="1" u="sng" dirty="0" err="1" smtClean="0"/>
              <a:t>neuro</a:t>
            </a:r>
            <a:r>
              <a:rPr lang="en-US" b="1" u="sng" dirty="0" smtClean="0"/>
              <a:t>-psychiatric disorders</a:t>
            </a:r>
            <a:r>
              <a:rPr lang="en-US" b="1" dirty="0" smtClean="0"/>
              <a:t> account for more than a quarter of all health loss due to </a:t>
            </a:r>
            <a:r>
              <a:rPr lang="en-US" b="1" u="sng" dirty="0" smtClean="0"/>
              <a:t>disability</a:t>
            </a:r>
            <a:r>
              <a:rPr lang="en-US" b="1" dirty="0" smtClean="0"/>
              <a:t>, more than eight times greater than that attributed to coronary heart disease and 20-fold greater than cancer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pPr eaLnBrk="1" hangingPunct="1">
              <a:defRPr/>
            </a:pPr>
            <a:r>
              <a:rPr lang="en-US" sz="4000" smtClean="0"/>
              <a:t>Chronic Diseases 2</a:t>
            </a:r>
            <a:br>
              <a:rPr lang="en-US" sz="4000" smtClean="0"/>
            </a:br>
            <a:r>
              <a:rPr lang="en-US" sz="4000" smtClean="0"/>
              <a:t>Morbidities and Disabilities</a:t>
            </a:r>
          </a:p>
        </p:txBody>
      </p:sp>
      <p:sp>
        <p:nvSpPr>
          <p:cNvPr id="598019"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eaLnBrk="1" hangingPunct="1">
              <a:defRPr/>
            </a:pPr>
            <a:r>
              <a:rPr lang="en-US" smtClean="0"/>
              <a:t>Disability or chronicity may be the outcome of many of these chronic  diseases and they will not be accounted for by using the mortality indicators as the only indicators for these chronic and degenerative diseases is the resulting disabilities rates</a:t>
            </a:r>
          </a:p>
          <a:p>
            <a:pPr eaLnBrk="1" hangingPunct="1">
              <a:defRPr/>
            </a:pPr>
            <a:endParaRPr lang="en-US" smtClean="0"/>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pPr eaLnBrk="1" hangingPunct="1">
              <a:defRPr/>
            </a:pPr>
            <a:endParaRPr lang="ar-JO" smtClean="0"/>
          </a:p>
        </p:txBody>
      </p:sp>
      <p:sp>
        <p:nvSpPr>
          <p:cNvPr id="522243" name="Rectangle 3"/>
          <p:cNvSpPr>
            <a:spLocks noGrp="1" noChangeArrowheads="1"/>
          </p:cNvSpPr>
          <p:nvPr>
            <p:ph type="body" idx="1"/>
          </p:nvPr>
        </p:nvSpPr>
        <p:spPr/>
        <p:txBody>
          <a:bodyPr/>
          <a:lstStyle/>
          <a:p>
            <a:pPr eaLnBrk="1" hangingPunct="1">
              <a:defRPr/>
            </a:pPr>
            <a:r>
              <a:rPr lang="en-US" b="1" smtClean="0"/>
              <a:t>These findings highlighted for the first time the central place of mental disorders in population health as well as a need for a response from health service systems. Sound epidemiological information around mental disorders is an essential starting point for that policy response.</a:t>
            </a:r>
          </a:p>
          <a:p>
            <a:pPr eaLnBrk="1" hangingPunct="1">
              <a:defRPr/>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lstStyle/>
          <a:p>
            <a:pPr eaLnBrk="1" hangingPunct="1">
              <a:defRPr/>
            </a:pPr>
            <a:r>
              <a:rPr lang="arn-CL" sz="4000" b="1"/>
              <a:t>Mental health as part of primary </a:t>
            </a:r>
            <a:r>
              <a:rPr lang="en-US" sz="4000" b="1"/>
              <a:t>:</a:t>
            </a:r>
            <a:r>
              <a:rPr lang="arn-CL" sz="4000" b="1"/>
              <a:t>health care</a:t>
            </a:r>
            <a:endParaRPr lang="en-US" sz="4000" b="1"/>
          </a:p>
        </p:txBody>
      </p:sp>
      <p:sp>
        <p:nvSpPr>
          <p:cNvPr id="86019" name="Rectangle 3"/>
          <p:cNvSpPr>
            <a:spLocks noGrp="1" noChangeArrowheads="1"/>
          </p:cNvSpPr>
          <p:nvPr>
            <p:ph type="body" idx="4294967295"/>
          </p:nvPr>
        </p:nvSpPr>
        <p:spPr/>
        <p:txBody>
          <a:bodyPr/>
          <a:lstStyle/>
          <a:p>
            <a:pPr eaLnBrk="1" hangingPunct="1">
              <a:lnSpc>
                <a:spcPct val="90000"/>
              </a:lnSpc>
              <a:defRPr/>
            </a:pPr>
            <a:r>
              <a:rPr lang="en-US" sz="2800" dirty="0" smtClean="0"/>
              <a:t>Mental health care is a basic and essential building block for ensuring life-long good health. Multipurpose health workers, family doctors and general practitioners need to become increasingly better able to recognize any potential mental impairment or brain disorder in order to provide quality care</a:t>
            </a:r>
            <a:r>
              <a:rPr lang="ar-JO" sz="2800" dirty="0" smtClean="0"/>
              <a:t>. </a:t>
            </a:r>
            <a:endParaRPr lang="en-US" sz="2800" dirty="0" smtClean="0"/>
          </a:p>
          <a:p>
            <a:pPr eaLnBrk="1" hangingPunct="1">
              <a:lnSpc>
                <a:spcPct val="90000"/>
              </a:lnSpc>
              <a:defRPr/>
            </a:pPr>
            <a:endParaRPr lang="en-US" sz="2800" dirty="0" smtClean="0">
              <a:effectLst/>
            </a:endParaRPr>
          </a:p>
          <a:p>
            <a:pPr eaLnBrk="1" hangingPunct="1">
              <a:lnSpc>
                <a:spcPct val="90000"/>
              </a:lnSpc>
              <a:defRPr/>
            </a:pPr>
            <a:r>
              <a:rPr lang="en-US" sz="3600" b="1" dirty="0" smtClean="0">
                <a:effectLst/>
              </a:rPr>
              <a:t>Up to 40% of individuals visiting their family physician have a mental health problem</a:t>
            </a:r>
            <a:endParaRPr lang="en-US" sz="3600" dirty="0" smtClean="0">
              <a:effectLst/>
            </a:endParaRPr>
          </a:p>
          <a:p>
            <a:pPr eaLnBrk="1" hangingPunct="1">
              <a:lnSpc>
                <a:spcPct val="90000"/>
              </a:lnSpc>
              <a:defRPr/>
            </a:pPr>
            <a:endParaRPr lang="en-US" sz="28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pPr eaLnBrk="1" hangingPunct="1">
              <a:defRPr/>
            </a:pPr>
            <a:endParaRPr lang="ar-JO" smtClean="0"/>
          </a:p>
        </p:txBody>
      </p:sp>
      <p:sp>
        <p:nvSpPr>
          <p:cNvPr id="599043" name="Rectangle 3"/>
          <p:cNvSpPr>
            <a:spLocks noGrp="1" noChangeArrowheads="1"/>
          </p:cNvSpPr>
          <p:nvPr>
            <p:ph type="body" idx="1"/>
          </p:nvPr>
        </p:nvSpPr>
        <p:spPr/>
        <p:txBody>
          <a:bodyPr/>
          <a:lstStyle/>
          <a:p>
            <a:pPr eaLnBrk="1" hangingPunct="1">
              <a:lnSpc>
                <a:spcPct val="80000"/>
              </a:lnSpc>
              <a:defRPr/>
            </a:pPr>
            <a:r>
              <a:rPr lang="en-US" sz="2800" b="1" dirty="0" smtClean="0">
                <a:effectLst/>
              </a:rPr>
              <a:t>Edmonton Study (Bland et al 1997)</a:t>
            </a:r>
            <a:endParaRPr lang="en-US" sz="2800" dirty="0" smtClean="0">
              <a:effectLst/>
            </a:endParaRPr>
          </a:p>
          <a:p>
            <a:pPr eaLnBrk="1" hangingPunct="1">
              <a:lnSpc>
                <a:spcPct val="80000"/>
              </a:lnSpc>
              <a:defRPr/>
            </a:pPr>
            <a:r>
              <a:rPr lang="en-US" sz="2800" dirty="0" smtClean="0">
                <a:effectLst/>
              </a:rPr>
              <a:t>Only </a:t>
            </a:r>
            <a:r>
              <a:rPr lang="en-US" sz="2800" b="1" u="sng" dirty="0" smtClean="0">
                <a:effectLst/>
              </a:rPr>
              <a:t>28.1%</a:t>
            </a:r>
            <a:r>
              <a:rPr lang="en-US" sz="2800" dirty="0" smtClean="0">
                <a:effectLst/>
              </a:rPr>
              <a:t> of individuals with a mental disorder received help in a year.</a:t>
            </a:r>
          </a:p>
          <a:p>
            <a:pPr eaLnBrk="1" hangingPunct="1">
              <a:lnSpc>
                <a:spcPct val="80000"/>
              </a:lnSpc>
              <a:defRPr/>
            </a:pPr>
            <a:r>
              <a:rPr lang="en-US" sz="2800" dirty="0" smtClean="0">
                <a:effectLst/>
              </a:rPr>
              <a:t> Of these:</a:t>
            </a:r>
          </a:p>
          <a:p>
            <a:pPr eaLnBrk="1" hangingPunct="1">
              <a:lnSpc>
                <a:spcPct val="80000"/>
              </a:lnSpc>
              <a:defRPr/>
            </a:pPr>
            <a:r>
              <a:rPr lang="en-US" sz="2800" u="sng" dirty="0" smtClean="0">
                <a:effectLst/>
              </a:rPr>
              <a:t>78%</a:t>
            </a:r>
            <a:r>
              <a:rPr lang="en-US" sz="2800" dirty="0" smtClean="0">
                <a:effectLst/>
              </a:rPr>
              <a:t> saw a physician (usually family physician)</a:t>
            </a:r>
          </a:p>
          <a:p>
            <a:pPr eaLnBrk="1" hangingPunct="1">
              <a:lnSpc>
                <a:spcPct val="80000"/>
              </a:lnSpc>
              <a:defRPr/>
            </a:pPr>
            <a:r>
              <a:rPr lang="en-US" sz="2800" dirty="0" smtClean="0">
                <a:effectLst/>
              </a:rPr>
              <a:t>29% saw a psychiatrist</a:t>
            </a:r>
          </a:p>
          <a:p>
            <a:pPr eaLnBrk="1" hangingPunct="1">
              <a:lnSpc>
                <a:spcPct val="80000"/>
              </a:lnSpc>
              <a:defRPr/>
            </a:pPr>
            <a:r>
              <a:rPr lang="en-US" sz="2800" dirty="0" smtClean="0">
                <a:effectLst/>
              </a:rPr>
              <a:t>18% saw a psychologist</a:t>
            </a:r>
          </a:p>
          <a:p>
            <a:pPr eaLnBrk="1" hangingPunct="1">
              <a:lnSpc>
                <a:spcPct val="80000"/>
              </a:lnSpc>
              <a:defRPr/>
            </a:pPr>
            <a:r>
              <a:rPr lang="en-US" sz="2800" dirty="0" smtClean="0">
                <a:effectLst/>
              </a:rPr>
              <a:t>10% saw a social worker</a:t>
            </a:r>
          </a:p>
          <a:p>
            <a:pPr eaLnBrk="1" hangingPunct="1">
              <a:lnSpc>
                <a:spcPct val="80000"/>
              </a:lnSpc>
              <a:defRPr/>
            </a:pPr>
            <a:r>
              <a:rPr lang="en-US" sz="2800" dirty="0" smtClean="0">
                <a:effectLst/>
              </a:rPr>
              <a:t>18% saw a psychologist</a:t>
            </a:r>
          </a:p>
          <a:p>
            <a:pPr eaLnBrk="1" hangingPunct="1">
              <a:lnSpc>
                <a:spcPct val="80000"/>
              </a:lnSpc>
              <a:defRPr/>
            </a:pPr>
            <a:r>
              <a:rPr lang="en-US" sz="2800" dirty="0" smtClean="0">
                <a:effectLst/>
              </a:rPr>
              <a:t>10% saw a social worker</a:t>
            </a:r>
          </a:p>
          <a:p>
            <a:pPr eaLnBrk="1" hangingPunct="1">
              <a:lnSpc>
                <a:spcPct val="80000"/>
              </a:lnSpc>
              <a:defRPr/>
            </a:pPr>
            <a:endParaRPr lang="en-US"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pPr eaLnBrk="1" hangingPunct="1">
              <a:defRPr/>
            </a:pPr>
            <a:endParaRPr lang="en-US"/>
          </a:p>
        </p:txBody>
      </p:sp>
      <p:sp>
        <p:nvSpPr>
          <p:cNvPr id="87043" name="Rectangle 3"/>
          <p:cNvSpPr>
            <a:spLocks noGrp="1" noChangeArrowheads="1"/>
          </p:cNvSpPr>
          <p:nvPr>
            <p:ph type="body" idx="4294967295"/>
          </p:nvPr>
        </p:nvSpPr>
        <p:spPr/>
        <p:txBody>
          <a:bodyPr/>
          <a:lstStyle/>
          <a:p>
            <a:pPr eaLnBrk="1" hangingPunct="1">
              <a:defRPr/>
            </a:pPr>
            <a:r>
              <a:rPr lang="en-US" smtClean="0"/>
              <a:t>To ensure that basic mental health services are available to all people, even the most vulnerable and deprived groups, in the past two decades the WHO Regional Office for the</a:t>
            </a:r>
            <a:r>
              <a:rPr lang="ar-JO" smtClean="0"/>
              <a:t> </a:t>
            </a:r>
            <a:r>
              <a:rPr lang="en-US" smtClean="0"/>
              <a:t>Eastern Mediterranean collaborated with almost all countries of the Region to prepare </a:t>
            </a:r>
            <a:r>
              <a:rPr lang="en-US" u="sng" smtClean="0"/>
              <a:t>national mental health programs</a:t>
            </a:r>
            <a:r>
              <a:rPr lang="ar-JO" u="sng" smtClean="0"/>
              <a:t>. </a:t>
            </a:r>
            <a:endParaRPr lang="en-US" u="sng"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pPr eaLnBrk="1" hangingPunct="1">
              <a:defRPr/>
            </a:pPr>
            <a:endParaRPr lang="en-US"/>
          </a:p>
        </p:txBody>
      </p:sp>
      <p:sp>
        <p:nvSpPr>
          <p:cNvPr id="88067" name="Rectangle 3"/>
          <p:cNvSpPr>
            <a:spLocks noGrp="1" noChangeArrowheads="1"/>
          </p:cNvSpPr>
          <p:nvPr>
            <p:ph type="body" idx="4294967295"/>
          </p:nvPr>
        </p:nvSpPr>
        <p:spPr/>
        <p:txBody>
          <a:bodyPr/>
          <a:lstStyle/>
          <a:p>
            <a:pPr eaLnBrk="1" hangingPunct="1">
              <a:defRPr/>
            </a:pPr>
            <a:r>
              <a:rPr lang="en-US" sz="4800"/>
              <a:t>The implementation of these programs have been carried out in different degrees in the countries of the Region</a:t>
            </a:r>
            <a:r>
              <a:rPr lang="ar-JO"/>
              <a:t>. </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pPr eaLnBrk="1" hangingPunct="1">
              <a:defRPr/>
            </a:pPr>
            <a:endParaRPr lang="ar-JO" smtClean="0"/>
          </a:p>
        </p:txBody>
      </p:sp>
      <p:sp>
        <p:nvSpPr>
          <p:cNvPr id="600067" name="Rectangle 3"/>
          <p:cNvSpPr>
            <a:spLocks noGrp="1" noChangeArrowheads="1"/>
          </p:cNvSpPr>
          <p:nvPr>
            <p:ph type="body" idx="1"/>
          </p:nvPr>
        </p:nvSpPr>
        <p:spPr/>
        <p:txBody>
          <a:bodyPr/>
          <a:lstStyle/>
          <a:p>
            <a:pPr eaLnBrk="1" hangingPunct="1">
              <a:lnSpc>
                <a:spcPct val="90000"/>
              </a:lnSpc>
              <a:defRPr/>
            </a:pPr>
            <a:endParaRPr lang="en-US" smtClean="0">
              <a:effectLst/>
            </a:endParaRPr>
          </a:p>
          <a:p>
            <a:pPr eaLnBrk="1" hangingPunct="1">
              <a:lnSpc>
                <a:spcPct val="90000"/>
              </a:lnSpc>
              <a:defRPr/>
            </a:pPr>
            <a:r>
              <a:rPr lang="en-US" b="1" smtClean="0">
                <a:effectLst/>
              </a:rPr>
              <a:t>Untreated Psychiatric Disorders</a:t>
            </a:r>
            <a:endParaRPr lang="en-US" smtClean="0">
              <a:effectLst/>
            </a:endParaRPr>
          </a:p>
          <a:p>
            <a:pPr eaLnBrk="1" hangingPunct="1">
              <a:lnSpc>
                <a:spcPct val="90000"/>
              </a:lnSpc>
              <a:defRPr/>
            </a:pPr>
            <a:r>
              <a:rPr lang="en-US" b="1" smtClean="0">
                <a:effectLst/>
              </a:rPr>
              <a:t>72% of individuals with a psychiatric disorder receive no treatment over the course of a year. 81% of these individuals will visit their family physician.</a:t>
            </a:r>
            <a:endParaRPr lang="en-US" smtClean="0">
              <a:effectLst/>
            </a:endParaRPr>
          </a:p>
          <a:p>
            <a:pPr eaLnBrk="1" hangingPunct="1">
              <a:lnSpc>
                <a:spcPct val="90000"/>
              </a:lnSpc>
              <a:defRPr/>
            </a:pPr>
            <a:r>
              <a:rPr lang="en-US" b="1" smtClean="0">
                <a:effectLst/>
              </a:rPr>
              <a:t>Lesage Ontario Mental Health Supplement 1997</a:t>
            </a:r>
            <a:endParaRPr lang="en-US" smtClean="0">
              <a:effectLst/>
            </a:endParaRPr>
          </a:p>
          <a:p>
            <a:pPr eaLnBrk="1" hangingPunct="1">
              <a:lnSpc>
                <a:spcPct val="90000"/>
              </a:lnSpc>
              <a:defRPr/>
            </a:pP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pPr eaLnBrk="1" hangingPunct="1">
              <a:defRPr/>
            </a:pPr>
            <a:endParaRPr lang="ar-JO" smtClean="0"/>
          </a:p>
        </p:txBody>
      </p:sp>
      <p:sp>
        <p:nvSpPr>
          <p:cNvPr id="601091" name="Rectangle 3"/>
          <p:cNvSpPr>
            <a:spLocks noGrp="1" noChangeArrowheads="1"/>
          </p:cNvSpPr>
          <p:nvPr>
            <p:ph type="body" idx="1"/>
          </p:nvPr>
        </p:nvSpPr>
        <p:spPr/>
        <p:txBody>
          <a:bodyPr/>
          <a:lstStyle/>
          <a:p>
            <a:pPr eaLnBrk="1" hangingPunct="1">
              <a:defRPr/>
            </a:pPr>
            <a:endParaRPr lang="en-US" smtClean="0">
              <a:effectLst/>
            </a:endParaRPr>
          </a:p>
          <a:p>
            <a:pPr eaLnBrk="1" hangingPunct="1">
              <a:defRPr/>
            </a:pPr>
            <a:r>
              <a:rPr lang="en-US" b="1" smtClean="0">
                <a:effectLst/>
              </a:rPr>
              <a:t>Despite high prevalence rates</a:t>
            </a:r>
            <a:endParaRPr lang="en-US" smtClean="0">
              <a:effectLst/>
            </a:endParaRPr>
          </a:p>
          <a:p>
            <a:pPr eaLnBrk="1" hangingPunct="1">
              <a:defRPr/>
            </a:pPr>
            <a:r>
              <a:rPr lang="en-US" smtClean="0">
                <a:effectLst/>
              </a:rPr>
              <a:t>Detection rates are low•</a:t>
            </a:r>
          </a:p>
          <a:p>
            <a:pPr eaLnBrk="1" hangingPunct="1">
              <a:defRPr/>
            </a:pPr>
            <a:r>
              <a:rPr lang="en-US" smtClean="0">
                <a:effectLst/>
              </a:rPr>
              <a:t>Treatment rates are low•</a:t>
            </a:r>
          </a:p>
          <a:p>
            <a:pPr eaLnBrk="1" hangingPunct="1">
              <a:defRPr/>
            </a:pPr>
            <a:r>
              <a:rPr lang="en-US" smtClean="0">
                <a:effectLst/>
              </a:rPr>
              <a:t>Referral rates are low</a:t>
            </a:r>
          </a:p>
          <a:p>
            <a:pPr eaLnBrk="1" hangingPunct="1">
              <a:defRPr/>
            </a:pP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 name="Rectangle 13"/>
          <p:cNvSpPr>
            <a:spLocks noGrp="1" noChangeArrowheads="1"/>
          </p:cNvSpPr>
          <p:nvPr>
            <p:ph type="title" idx="4294967295"/>
          </p:nvPr>
        </p:nvSpPr>
        <p:spPr/>
        <p:txBody>
          <a:bodyPr/>
          <a:lstStyle/>
          <a:p>
            <a:pPr eaLnBrk="1" hangingPunct="1">
              <a:defRPr/>
            </a:pPr>
            <a:r>
              <a:rPr lang="en-US"/>
              <a:t>Depression</a:t>
            </a:r>
          </a:p>
        </p:txBody>
      </p:sp>
      <p:pic>
        <p:nvPicPr>
          <p:cNvPr id="1028" name="Picture 11" descr="depression-2"/>
          <p:cNvPicPr>
            <a:picLocks noGrp="1" noChangeAspect="1" noChangeArrowheads="1"/>
          </p:cNvPicPr>
          <p:nvPr>
            <p:ph sz="half" idx="4294967295"/>
          </p:nvPr>
        </p:nvPicPr>
        <p:blipFill>
          <a:blip r:embed="rId4" cstate="print"/>
          <a:srcRect/>
          <a:stretch>
            <a:fillRect/>
          </a:stretch>
        </p:blipFill>
        <p:spPr>
          <a:xfrm>
            <a:off x="5580063" y="4652963"/>
            <a:ext cx="2755900" cy="1930400"/>
          </a:xfrm>
          <a:noFill/>
        </p:spPr>
      </p:pic>
      <p:sp>
        <p:nvSpPr>
          <p:cNvPr id="3076" name="Rectangle 4"/>
          <p:cNvSpPr>
            <a:spLocks noGrp="1" noChangeArrowheads="1"/>
          </p:cNvSpPr>
          <p:nvPr>
            <p:ph type="title" idx="4294967295"/>
          </p:nvPr>
        </p:nvSpPr>
        <p:spPr>
          <a:xfrm>
            <a:off x="0" y="609600"/>
            <a:ext cx="7772400" cy="1143000"/>
          </a:xfrm>
        </p:spPr>
        <p:txBody>
          <a:bodyPr/>
          <a:lstStyle/>
          <a:p>
            <a:pPr eaLnBrk="1" hangingPunct="1">
              <a:defRPr/>
            </a:pPr>
            <a:r>
              <a:rPr lang="ar-JO" sz="4000"/>
              <a:t/>
            </a:r>
            <a:br>
              <a:rPr lang="ar-JO" sz="4000"/>
            </a:br>
            <a:endParaRPr lang="en-US" sz="4000"/>
          </a:p>
        </p:txBody>
      </p:sp>
      <p:graphicFrame>
        <p:nvGraphicFramePr>
          <p:cNvPr id="3084" name="Object 12"/>
          <p:cNvGraphicFramePr>
            <a:graphicFrameLocks noGrp="1" noChangeAspect="1"/>
          </p:cNvGraphicFramePr>
          <p:nvPr>
            <p:ph sz="half" idx="4294967295"/>
          </p:nvPr>
        </p:nvGraphicFramePr>
        <p:xfrm>
          <a:off x="1258888" y="1341438"/>
          <a:ext cx="4038600" cy="3028950"/>
        </p:xfrm>
        <a:graphic>
          <a:graphicData uri="http://schemas.openxmlformats.org/presentationml/2006/ole">
            <mc:AlternateContent xmlns:mc="http://schemas.openxmlformats.org/markup-compatibility/2006">
              <mc:Choice xmlns:v="urn:schemas-microsoft-com:vml" Requires="v">
                <p:oleObj spid="_x0000_s1066" name="انزلاق" r:id="rId5" imgW="4572000" imgH="3429000" progId="PowerPoint.Slide.8">
                  <p:embed/>
                </p:oleObj>
              </mc:Choice>
              <mc:Fallback>
                <p:oleObj name="انزلاق" r:id="rId5" imgW="4572000" imgH="3429000" progId="PowerPoint.Slide.8">
                  <p:embed/>
                  <p:pic>
                    <p:nvPicPr>
                      <p:cNvPr id="0" name="Picture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1341438"/>
                        <a:ext cx="4038600"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0" name="Picture 15" descr="depression"/>
          <p:cNvPicPr>
            <a:picLocks noChangeAspect="1" noChangeArrowheads="1"/>
          </p:cNvPicPr>
          <p:nvPr/>
        </p:nvPicPr>
        <p:blipFill>
          <a:blip r:embed="rId7" cstate="print"/>
          <a:srcRect/>
          <a:stretch>
            <a:fillRect/>
          </a:stretch>
        </p:blipFill>
        <p:spPr bwMode="auto">
          <a:xfrm>
            <a:off x="6300788" y="1484313"/>
            <a:ext cx="1905000" cy="2857500"/>
          </a:xfrm>
          <a:prstGeom prst="rect">
            <a:avLst/>
          </a:prstGeom>
          <a:noFill/>
          <a:ln w="9525">
            <a:noFill/>
            <a:miter lim="800000"/>
            <a:headEnd/>
            <a:tailEnd/>
          </a:ln>
        </p:spPr>
      </p:pic>
      <p:pic>
        <p:nvPicPr>
          <p:cNvPr id="1031" name="Picture 16" descr="depressed_man"/>
          <p:cNvPicPr>
            <a:picLocks noChangeAspect="1" noChangeArrowheads="1"/>
          </p:cNvPicPr>
          <p:nvPr/>
        </p:nvPicPr>
        <p:blipFill>
          <a:blip r:embed="rId8" cstate="print"/>
          <a:srcRect/>
          <a:stretch>
            <a:fillRect/>
          </a:stretch>
        </p:blipFill>
        <p:spPr bwMode="auto">
          <a:xfrm>
            <a:off x="900113" y="4057650"/>
            <a:ext cx="1981200" cy="28003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3084"/>
                                        </p:tgtEl>
                                        <p:attrNameLst>
                                          <p:attrName>style.visibility</p:attrName>
                                        </p:attrNameLst>
                                      </p:cBhvr>
                                      <p:to>
                                        <p:strVal val="visible"/>
                                      </p:to>
                                    </p:set>
                                    <p:anim calcmode="lin" valueType="num">
                                      <p:cBhvr additive="base">
                                        <p:cTn id="7" dur="5000" fill="hold"/>
                                        <p:tgtEl>
                                          <p:spTgt spid="3084"/>
                                        </p:tgtEl>
                                        <p:attrNameLst>
                                          <p:attrName>ppt_x</p:attrName>
                                        </p:attrNameLst>
                                      </p:cBhvr>
                                      <p:tavLst>
                                        <p:tav tm="0">
                                          <p:val>
                                            <p:strVal val="0-#ppt_w/2"/>
                                          </p:val>
                                        </p:tav>
                                        <p:tav tm="100000">
                                          <p:val>
                                            <p:strVal val="#ppt_x"/>
                                          </p:val>
                                        </p:tav>
                                      </p:tavLst>
                                    </p:anim>
                                    <p:anim calcmode="lin" valueType="num">
                                      <p:cBhvr additive="base">
                                        <p:cTn id="8" dur="5000" fill="hold"/>
                                        <p:tgtEl>
                                          <p:spTgt spid="30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4000" b="1" smtClean="0">
                <a:effectLst/>
              </a:rPr>
              <a:t>What is depression?</a:t>
            </a:r>
            <a:br>
              <a:rPr lang="en-US" sz="4000" b="1" smtClean="0">
                <a:effectLst/>
              </a:rPr>
            </a:br>
            <a:endParaRPr lang="en-US" sz="4000" b="1" smtClean="0">
              <a:effectLst/>
            </a:endParaRPr>
          </a:p>
        </p:txBody>
      </p:sp>
      <p:sp>
        <p:nvSpPr>
          <p:cNvPr id="44035" name="Rectangle 3"/>
          <p:cNvSpPr>
            <a:spLocks noGrp="1" noChangeArrowheads="1"/>
          </p:cNvSpPr>
          <p:nvPr>
            <p:ph type="body" idx="1"/>
          </p:nvPr>
        </p:nvSpPr>
        <p:spPr/>
        <p:txBody>
          <a:bodyPr/>
          <a:lstStyle/>
          <a:p>
            <a:pPr eaLnBrk="1" hangingPunct="1"/>
            <a:r>
              <a:rPr lang="en-US" sz="2800" dirty="0" smtClean="0">
                <a:effectLst/>
              </a:rPr>
              <a:t>Depression is a common mental disorder that presents with depressed mood, loss of interest or pleasure, decreased energy, feelings of guilt or low self-worth, disturbed sleep or appetite, and poor concentration. Moreover, depression often comes with symptoms of anxiety. These problems can become chronic or recurrent and lead to substantial impairments in an individual’s ability to take care of his or her everyday responsibilities.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defRPr/>
            </a:pPr>
            <a:endParaRPr lang="en-US"/>
          </a:p>
        </p:txBody>
      </p:sp>
      <p:sp>
        <p:nvSpPr>
          <p:cNvPr id="16387" name="Rectangle 3"/>
          <p:cNvSpPr>
            <a:spLocks noGrp="1" noChangeArrowheads="1"/>
          </p:cNvSpPr>
          <p:nvPr>
            <p:ph type="body" idx="4294967295"/>
          </p:nvPr>
        </p:nvSpPr>
        <p:spPr/>
        <p:txBody>
          <a:bodyPr/>
          <a:lstStyle/>
          <a:p>
            <a:pPr eaLnBrk="1" hangingPunct="1">
              <a:buFont typeface="Wingdings" pitchFamily="2" charset="2"/>
              <a:buNone/>
              <a:defRPr/>
            </a:pPr>
            <a:r>
              <a:rPr lang="en-US" b="1" smtClean="0"/>
              <a:t>   In contrast to normal sadness, severe depression, also called major depression, can dramatically impair a person's ability to function in </a:t>
            </a:r>
            <a:br>
              <a:rPr lang="en-US" b="1" smtClean="0"/>
            </a:br>
            <a:r>
              <a:rPr lang="en-US" b="1" smtClean="0"/>
              <a:t>social situations and at work. People with major depression often have feelings of despair, hopelessness, and worthlessness, as well as thoughts of committing suicide</a:t>
            </a:r>
            <a:r>
              <a:rPr lang="en-US" smtClean="0"/>
              <a:t> </a:t>
            </a:r>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mtClean="0"/>
              <a:t>Examples :</a:t>
            </a:r>
          </a:p>
        </p:txBody>
      </p:sp>
      <p:sp>
        <p:nvSpPr>
          <p:cNvPr id="121859" name="Rectangle 3"/>
          <p:cNvSpPr>
            <a:spLocks noGrp="1" noChangeArrowheads="1"/>
          </p:cNvSpPr>
          <p:nvPr>
            <p:ph type="body" idx="1"/>
          </p:nvPr>
        </p:nvSpPr>
        <p:spPr/>
        <p:txBody>
          <a:bodyPr/>
          <a:lstStyle/>
          <a:p>
            <a:pPr eaLnBrk="1" hangingPunct="1">
              <a:lnSpc>
                <a:spcPct val="90000"/>
              </a:lnSpc>
              <a:defRPr/>
            </a:pPr>
            <a:endParaRPr lang="en-US" sz="2400" smtClean="0"/>
          </a:p>
          <a:p>
            <a:pPr eaLnBrk="1" hangingPunct="1">
              <a:lnSpc>
                <a:spcPct val="90000"/>
              </a:lnSpc>
              <a:defRPr/>
            </a:pPr>
            <a:r>
              <a:rPr lang="en-US" sz="2800" b="1" smtClean="0"/>
              <a:t>1-  Musculo-sketelal problems</a:t>
            </a:r>
          </a:p>
          <a:p>
            <a:pPr eaLnBrk="1" hangingPunct="1">
              <a:lnSpc>
                <a:spcPct val="90000"/>
              </a:lnSpc>
              <a:defRPr/>
            </a:pPr>
            <a:r>
              <a:rPr lang="en-US" sz="2800" smtClean="0"/>
              <a:t>Osteoporosis</a:t>
            </a:r>
            <a:endParaRPr lang="en-US" sz="2400" smtClean="0"/>
          </a:p>
          <a:p>
            <a:pPr eaLnBrk="1" hangingPunct="1">
              <a:lnSpc>
                <a:spcPct val="90000"/>
              </a:lnSpc>
              <a:defRPr/>
            </a:pPr>
            <a:r>
              <a:rPr lang="en-US" sz="2400" smtClean="0"/>
              <a:t>Artihritis and osteoarthritis which may reach in old age a prevalence of 600/1000 persons, and over 300/1000 persons in males.</a:t>
            </a:r>
          </a:p>
          <a:p>
            <a:pPr eaLnBrk="1" hangingPunct="1">
              <a:lnSpc>
                <a:spcPct val="90000"/>
              </a:lnSpc>
              <a:defRPr/>
            </a:pPr>
            <a:r>
              <a:rPr lang="en-US" sz="2400" smtClean="0"/>
              <a:t>Rheumatoid arthritis</a:t>
            </a:r>
          </a:p>
          <a:p>
            <a:pPr eaLnBrk="1" hangingPunct="1">
              <a:lnSpc>
                <a:spcPct val="90000"/>
              </a:lnSpc>
              <a:defRPr/>
            </a:pPr>
            <a:r>
              <a:rPr lang="en-US" sz="2400" smtClean="0"/>
              <a:t>Low back pain</a:t>
            </a:r>
          </a:p>
          <a:p>
            <a:pPr eaLnBrk="1" hangingPunct="1">
              <a:lnSpc>
                <a:spcPct val="90000"/>
              </a:lnSpc>
              <a:defRPr/>
            </a:pPr>
            <a:r>
              <a:rPr lang="en-US" sz="2400" smtClean="0"/>
              <a:t>Foot problems in old age</a:t>
            </a:r>
          </a:p>
          <a:p>
            <a:pPr eaLnBrk="1" hangingPunct="1">
              <a:lnSpc>
                <a:spcPct val="90000"/>
              </a:lnSpc>
              <a:defRPr/>
            </a:pPr>
            <a:r>
              <a:rPr lang="en-US" sz="2400" smtClean="0"/>
              <a:t>Scoliosis in children</a:t>
            </a:r>
          </a:p>
          <a:p>
            <a:pPr eaLnBrk="1" hangingPunct="1">
              <a:lnSpc>
                <a:spcPct val="90000"/>
              </a:lnSpc>
              <a:defRPr/>
            </a:pPr>
            <a:r>
              <a:rPr lang="en-US" sz="2400" smtClean="0"/>
              <a:t>Congenital hip dislocation</a:t>
            </a:r>
          </a:p>
          <a:p>
            <a:pPr eaLnBrk="1" hangingPunct="1">
              <a:lnSpc>
                <a:spcPct val="90000"/>
              </a:lnSpc>
              <a:defRPr/>
            </a:pPr>
            <a:endParaRPr lang="en-US" sz="240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defRPr/>
            </a:pPr>
            <a:endParaRPr lang="en-US"/>
          </a:p>
        </p:txBody>
      </p:sp>
      <p:sp>
        <p:nvSpPr>
          <p:cNvPr id="17411" name="Rectangle 3"/>
          <p:cNvSpPr>
            <a:spLocks noGrp="1" noChangeArrowheads="1"/>
          </p:cNvSpPr>
          <p:nvPr>
            <p:ph type="body" idx="4294967295"/>
          </p:nvPr>
        </p:nvSpPr>
        <p:spPr/>
        <p:txBody>
          <a:bodyPr/>
          <a:lstStyle/>
          <a:p>
            <a:pPr eaLnBrk="1" hangingPunct="1">
              <a:lnSpc>
                <a:spcPct val="90000"/>
              </a:lnSpc>
              <a:defRPr/>
            </a:pPr>
            <a:r>
              <a:rPr lang="en-US"/>
              <a:t>Surveys indicate that people commonly view depression as a sign of personal weakness, but psychiatrists and psychologists view it as a real </a:t>
            </a:r>
            <a:br>
              <a:rPr lang="en-US"/>
            </a:br>
            <a:r>
              <a:rPr lang="en-US"/>
              <a:t>illness. In the United States, the National Institute of Mental Health has estimated that depression costs society many billions of dollars each year, mostly in lost work time.</a:t>
            </a:r>
            <a:br>
              <a:rPr lang="en-US"/>
            </a:b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i="1" smtClean="0">
                <a:effectLst/>
              </a:rPr>
              <a:t>A Global Public Health Concern</a:t>
            </a:r>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en-US" smtClean="0">
                <a:effectLst/>
              </a:rPr>
              <a:t> Depression is a significant contributor to the global burden of disease and affects people in all communities across the world. Today, depression is estimated to affect 350 million people. The World Mental Health Survey conducted in 17 countries found that on average about 1 in 20 people reported having an episode of depression in the previous year.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pPr eaLnBrk="1" hangingPunct="1">
              <a:defRPr/>
            </a:pPr>
            <a:endParaRPr lang="ar-JO" smtClean="0"/>
          </a:p>
        </p:txBody>
      </p:sp>
      <p:sp>
        <p:nvSpPr>
          <p:cNvPr id="524291" name="Rectangle 3"/>
          <p:cNvSpPr>
            <a:spLocks noGrp="1" noChangeArrowheads="1"/>
          </p:cNvSpPr>
          <p:nvPr>
            <p:ph type="body" idx="1"/>
          </p:nvPr>
        </p:nvSpPr>
        <p:spPr/>
        <p:txBody>
          <a:bodyPr/>
          <a:lstStyle/>
          <a:p>
            <a:pPr eaLnBrk="1" hangingPunct="1">
              <a:buFont typeface="Wingdings" pitchFamily="2" charset="2"/>
              <a:buNone/>
              <a:defRPr/>
            </a:pPr>
            <a:r>
              <a:rPr lang="en-US" smtClean="0">
                <a:effectLst/>
              </a:rPr>
              <a:t>Depressive disorders often start at a young age; they reduce people’s functioning and often are recurring. For these reasons, depression is the leading cause of disability worldwide in terms of total years lost due to disability.</a:t>
            </a:r>
          </a:p>
          <a:p>
            <a:pPr eaLnBrk="1" hangingPunct="1">
              <a:defRPr/>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defRPr/>
            </a:pPr>
            <a:endParaRPr lang="ar-JO" smtClean="0"/>
          </a:p>
        </p:txBody>
      </p:sp>
      <p:sp>
        <p:nvSpPr>
          <p:cNvPr id="527363" name="Rectangle 3"/>
          <p:cNvSpPr>
            <a:spLocks noGrp="1" noChangeArrowheads="1"/>
          </p:cNvSpPr>
          <p:nvPr>
            <p:ph type="body" idx="1"/>
          </p:nvPr>
        </p:nvSpPr>
        <p:spPr/>
        <p:txBody>
          <a:bodyPr/>
          <a:lstStyle/>
          <a:p>
            <a:pPr eaLnBrk="1" hangingPunct="1">
              <a:buFont typeface="Wingdings" pitchFamily="2" charset="2"/>
              <a:buNone/>
              <a:defRPr/>
            </a:pPr>
            <a:r>
              <a:rPr lang="en-US" smtClean="0">
                <a:effectLst/>
              </a:rPr>
              <a:t>   At its worst, depression can lead to suicide. Almost 1 million lives are lost yearly due to suicide, which translates to 3000 suicide deaths every day. For every person who completes a suicide, 20 or more may attempt to end his or her life (WHO, 2012).</a:t>
            </a:r>
          </a:p>
          <a:p>
            <a:pPr eaLnBrk="1" hangingPunct="1">
              <a:defRPr/>
            </a:pP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Risk Factors</a:t>
            </a:r>
            <a:endParaRPr lang="ar-JO" dirty="0"/>
          </a:p>
        </p:txBody>
      </p:sp>
      <p:sp>
        <p:nvSpPr>
          <p:cNvPr id="3" name="Content Placeholder 2"/>
          <p:cNvSpPr>
            <a:spLocks noGrp="1"/>
          </p:cNvSpPr>
          <p:nvPr>
            <p:ph idx="1"/>
          </p:nvPr>
        </p:nvSpPr>
        <p:spPr/>
        <p:txBody>
          <a:bodyPr/>
          <a:lstStyle/>
          <a:p>
            <a:pPr>
              <a:defRPr/>
            </a:pPr>
            <a:r>
              <a:rPr lang="en-US" dirty="0" smtClean="0"/>
              <a:t>Age : Depression is usually the disease of youth (20-40years).</a:t>
            </a:r>
          </a:p>
          <a:p>
            <a:pPr>
              <a:defRPr/>
            </a:pPr>
            <a:r>
              <a:rPr lang="en-US" dirty="0" smtClean="0"/>
              <a:t>Women experience depression about twice as often as men</a:t>
            </a:r>
          </a:p>
          <a:p>
            <a:pPr>
              <a:buNone/>
              <a:defRPr/>
            </a:pPr>
            <a:r>
              <a:rPr lang="en-US" dirty="0" smtClean="0"/>
              <a:t> History of anxiety disorder</a:t>
            </a:r>
            <a:r>
              <a:rPr lang="en-US" u="sng" dirty="0" smtClean="0"/>
              <a:t>, borderline personality disorder </a:t>
            </a:r>
            <a:r>
              <a:rPr lang="en-US" dirty="0" smtClean="0"/>
              <a:t>or post-traumatic stress disorder</a:t>
            </a:r>
          </a:p>
          <a:p>
            <a:pPr>
              <a:defRPr/>
            </a:pPr>
            <a:r>
              <a:rPr lang="en-US" dirty="0" smtClean="0"/>
              <a:t>Abuse of alcohol or illegal drugs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JO"/>
          </a:p>
        </p:txBody>
      </p:sp>
      <p:sp>
        <p:nvSpPr>
          <p:cNvPr id="3" name="Content Placeholder 2"/>
          <p:cNvSpPr>
            <a:spLocks noGrp="1"/>
          </p:cNvSpPr>
          <p:nvPr>
            <p:ph idx="1"/>
          </p:nvPr>
        </p:nvSpPr>
        <p:spPr/>
        <p:txBody>
          <a:bodyPr/>
          <a:lstStyle/>
          <a:p>
            <a:pPr>
              <a:defRPr/>
            </a:pPr>
            <a:r>
              <a:rPr lang="en-US" dirty="0" smtClean="0"/>
              <a:t>Certain personality traits, such as having low self-esteem and being overly dependent, self-critical or pessimistic</a:t>
            </a:r>
          </a:p>
          <a:p>
            <a:pPr>
              <a:defRPr/>
            </a:pPr>
            <a:r>
              <a:rPr lang="en-US" dirty="0" smtClean="0"/>
              <a:t>Serious or chronic illness, such as cancer, diabetes or heart disease</a:t>
            </a:r>
          </a:p>
          <a:p>
            <a:pPr>
              <a:defRPr/>
            </a:pPr>
            <a:r>
              <a:rPr lang="en-US" dirty="0" smtClean="0"/>
              <a:t>Certain medications, such as some high blood pressure medications or sleeping pills (talk to your doctor before stopping any medication) </a:t>
            </a:r>
          </a:p>
          <a:p>
            <a:pPr>
              <a:defRPr/>
            </a:pPr>
            <a:endParaRPr lang="ar-JO"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JO"/>
          </a:p>
        </p:txBody>
      </p:sp>
      <p:sp>
        <p:nvSpPr>
          <p:cNvPr id="3" name="Content Placeholder 2"/>
          <p:cNvSpPr>
            <a:spLocks noGrp="1"/>
          </p:cNvSpPr>
          <p:nvPr>
            <p:ph idx="1"/>
          </p:nvPr>
        </p:nvSpPr>
        <p:spPr/>
        <p:txBody>
          <a:bodyPr/>
          <a:lstStyle/>
          <a:p>
            <a:pPr>
              <a:defRPr/>
            </a:pPr>
            <a:r>
              <a:rPr lang="en-US" dirty="0" smtClean="0"/>
              <a:t>Traumatic or stressful events, such as physical or sexual abuse, the loss of a loved one, a difficult relationship or financial problems</a:t>
            </a:r>
          </a:p>
          <a:p>
            <a:pPr>
              <a:defRPr/>
            </a:pPr>
            <a:r>
              <a:rPr lang="en-US" dirty="0" smtClean="0"/>
              <a:t>Blood relatives with a history of depression, bipolar disorder, alcoholism or suicide</a:t>
            </a:r>
          </a:p>
          <a:p>
            <a:pPr>
              <a:defRPr/>
            </a:pPr>
            <a:endParaRPr lang="ar-JO"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idx="4294967295"/>
          </p:nvPr>
        </p:nvSpPr>
        <p:spPr/>
        <p:txBody>
          <a:bodyPr/>
          <a:lstStyle/>
          <a:p>
            <a:pPr eaLnBrk="1" hangingPunct="1">
              <a:defRPr/>
            </a:pPr>
            <a:r>
              <a:rPr lang="en-US"/>
              <a:t>Why is depression important?</a:t>
            </a:r>
          </a:p>
        </p:txBody>
      </p:sp>
      <p:sp>
        <p:nvSpPr>
          <p:cNvPr id="331779" name="Rectangle 3"/>
          <p:cNvSpPr>
            <a:spLocks noGrp="1" noChangeArrowheads="1"/>
          </p:cNvSpPr>
          <p:nvPr>
            <p:ph type="body" idx="4294967295"/>
          </p:nvPr>
        </p:nvSpPr>
        <p:spPr/>
        <p:txBody>
          <a:bodyPr/>
          <a:lstStyle/>
          <a:p>
            <a:pPr eaLnBrk="1" hangingPunct="1">
              <a:buFont typeface="Wingdings" pitchFamily="2" charset="2"/>
              <a:buNone/>
              <a:defRPr/>
            </a:pPr>
            <a:r>
              <a:rPr lang="en-US" smtClean="0"/>
              <a:t>  Projections are that by 2020, depression will be second only to heart disease in its contribution to the global burden of disease as measured disability-adjusted life years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ar-JO" dirty="0"/>
          </a:p>
        </p:txBody>
      </p:sp>
      <p:sp>
        <p:nvSpPr>
          <p:cNvPr id="3" name="Content Placeholder 2"/>
          <p:cNvSpPr>
            <a:spLocks noGrp="1"/>
          </p:cNvSpPr>
          <p:nvPr>
            <p:ph idx="1"/>
          </p:nvPr>
        </p:nvSpPr>
        <p:spPr/>
        <p:txBody>
          <a:bodyPr/>
          <a:lstStyle/>
          <a:p>
            <a:r>
              <a:rPr lang="en-US" dirty="0" smtClean="0"/>
              <a:t>Depression continues to be one of the important chronic medical conditions worldwide. In an analysis of data from 14 different countries, the overall prevalence of depression in the developed world was 17.9%, which compared unfavorably with the rate of depression in the developing world (9.4%).</a:t>
            </a:r>
            <a:r>
              <a:rPr lang="en-US" baseline="30000" dirty="0" smtClean="0"/>
              <a:t>[2]</a:t>
            </a:r>
            <a:r>
              <a:rPr lang="en-US" dirty="0" smtClean="0"/>
              <a:t> The lifetime prevalence of mood disorders in the United States specifically is approximately 20%.</a:t>
            </a:r>
            <a:r>
              <a:rPr lang="en-US" baseline="30000" dirty="0" smtClean="0"/>
              <a:t>[3]</a:t>
            </a:r>
            <a:endParaRPr lang="ar-JO"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And these are not just cases of "the blues." Over one half of cases of depression in the United States are rated as severe or very severe.</a:t>
            </a:r>
            <a:r>
              <a:rPr lang="en-US" baseline="30000" dirty="0" smtClean="0"/>
              <a:t>[4] </a:t>
            </a:r>
            <a:r>
              <a:rPr lang="en-US" dirty="0" smtClean="0"/>
              <a:t>Three quarters of adults with depression have other </a:t>
            </a:r>
            <a:r>
              <a:rPr lang="en-US" dirty="0" err="1" smtClean="0"/>
              <a:t>comorbid</a:t>
            </a:r>
            <a:r>
              <a:rPr lang="en-US" dirty="0" smtClean="0"/>
              <a:t> mental health diagnoses, and 40% of persons with a substance use disorder have a concomitant mood disorder. </a:t>
            </a:r>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dirty="0" smtClean="0"/>
              <a:t> Neurological disorders</a:t>
            </a:r>
          </a:p>
        </p:txBody>
      </p:sp>
      <p:sp>
        <p:nvSpPr>
          <p:cNvPr id="120835" name="Rectangle 3"/>
          <p:cNvSpPr>
            <a:spLocks noGrp="1" noChangeArrowheads="1"/>
          </p:cNvSpPr>
          <p:nvPr>
            <p:ph type="body" idx="1"/>
          </p:nvPr>
        </p:nvSpPr>
        <p:spPr/>
        <p:txBody>
          <a:bodyPr/>
          <a:lstStyle/>
          <a:p>
            <a:pPr eaLnBrk="1" hangingPunct="1">
              <a:lnSpc>
                <a:spcPct val="90000"/>
              </a:lnSpc>
              <a:defRPr/>
            </a:pPr>
            <a:endParaRPr lang="en-US" smtClean="0"/>
          </a:p>
          <a:p>
            <a:pPr eaLnBrk="1" hangingPunct="1">
              <a:lnSpc>
                <a:spcPct val="90000"/>
              </a:lnSpc>
              <a:defRPr/>
            </a:pPr>
            <a:r>
              <a:rPr lang="en-US" smtClean="0"/>
              <a:t>Cerebral palsy</a:t>
            </a:r>
          </a:p>
          <a:p>
            <a:pPr eaLnBrk="1" hangingPunct="1">
              <a:lnSpc>
                <a:spcPct val="90000"/>
              </a:lnSpc>
              <a:defRPr/>
            </a:pPr>
            <a:r>
              <a:rPr lang="en-US" smtClean="0"/>
              <a:t>Mental retardation</a:t>
            </a:r>
          </a:p>
          <a:p>
            <a:pPr eaLnBrk="1" hangingPunct="1">
              <a:lnSpc>
                <a:spcPct val="90000"/>
              </a:lnSpc>
              <a:defRPr/>
            </a:pPr>
            <a:r>
              <a:rPr lang="en-US" smtClean="0"/>
              <a:t>Epilepsy and other seizure disorders </a:t>
            </a:r>
          </a:p>
          <a:p>
            <a:pPr eaLnBrk="1" hangingPunct="1">
              <a:lnSpc>
                <a:spcPct val="90000"/>
              </a:lnSpc>
              <a:defRPr/>
            </a:pPr>
            <a:r>
              <a:rPr lang="en-US" smtClean="0"/>
              <a:t>Headache and migraine</a:t>
            </a:r>
          </a:p>
          <a:p>
            <a:pPr eaLnBrk="1" hangingPunct="1">
              <a:lnSpc>
                <a:spcPct val="90000"/>
              </a:lnSpc>
              <a:defRPr/>
            </a:pPr>
            <a:r>
              <a:rPr lang="en-US" smtClean="0"/>
              <a:t>Multiple sclerosis</a:t>
            </a:r>
          </a:p>
          <a:p>
            <a:pPr eaLnBrk="1" hangingPunct="1">
              <a:lnSpc>
                <a:spcPct val="90000"/>
              </a:lnSpc>
              <a:defRPr/>
            </a:pPr>
            <a:r>
              <a:rPr lang="en-US" smtClean="0"/>
              <a:t>Alzheimer  and dementia</a:t>
            </a:r>
          </a:p>
          <a:p>
            <a:pPr eaLnBrk="1" hangingPunct="1">
              <a:lnSpc>
                <a:spcPct val="90000"/>
              </a:lnSpc>
              <a:defRPr/>
            </a:pPr>
            <a:r>
              <a:rPr lang="en-US" smtClean="0"/>
              <a:t>Parkinson disease</a:t>
            </a:r>
            <a:r>
              <a:rPr lang="ar-SA" smtClean="0"/>
              <a:t>.</a:t>
            </a:r>
            <a:endParaRPr lang="en-US" smtClean="0"/>
          </a:p>
          <a:p>
            <a:pPr eaLnBrk="1" hangingPunct="1">
              <a:lnSpc>
                <a:spcPct val="90000"/>
              </a:lnSpc>
              <a:defRPr/>
            </a:pPr>
            <a:endParaRPr lang="en-US"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Also, depression is associated with worse control of chronic medical conditions, such as diabetes.</a:t>
            </a:r>
            <a:r>
              <a:rPr lang="en-US" baseline="30000" dirty="0" smtClean="0"/>
              <a:t>[5,6]</a:t>
            </a:r>
            <a:r>
              <a:rPr lang="en-US" dirty="0" smtClean="0"/>
              <a:t> Finally, a study of survey data from 183,100 participants in the National Survey on Drug Use and Health found that the prevalence of suicidal ideation among adults with depression was 26.3%.</a:t>
            </a:r>
            <a:r>
              <a:rPr lang="en-US" baseline="30000" dirty="0" smtClean="0"/>
              <a:t>[7]</a:t>
            </a:r>
            <a:endParaRPr lang="en-US" dirty="0" smtClean="0"/>
          </a:p>
          <a:p>
            <a:r>
              <a:rPr lang="en-US" dirty="0" smtClean="0"/>
              <a:t> </a:t>
            </a:r>
            <a:endParaRPr lang="ar-JO" dirty="0" smtClean="0"/>
          </a:p>
          <a:p>
            <a:endParaRPr lang="ar-JO"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idx="4294967295"/>
          </p:nvPr>
        </p:nvSpPr>
        <p:spPr/>
        <p:txBody>
          <a:bodyPr/>
          <a:lstStyle/>
          <a:p>
            <a:pPr eaLnBrk="1" hangingPunct="1">
              <a:defRPr/>
            </a:pPr>
            <a:r>
              <a:rPr lang="en-US" sz="4800">
                <a:solidFill>
                  <a:schemeClr val="accent2"/>
                </a:solidFill>
              </a:rPr>
              <a:t>Epidemiology of Depression </a:t>
            </a:r>
            <a:br>
              <a:rPr lang="en-US" sz="4800">
                <a:solidFill>
                  <a:schemeClr val="accent2"/>
                </a:solidFill>
              </a:rPr>
            </a:br>
            <a:r>
              <a:rPr lang="en-US" sz="4800">
                <a:solidFill>
                  <a:schemeClr val="accent2"/>
                </a:solidFill>
              </a:rPr>
              <a:t>Among Women </a:t>
            </a:r>
          </a:p>
        </p:txBody>
      </p:sp>
      <p:sp>
        <p:nvSpPr>
          <p:cNvPr id="332803" name="Rectangle 3"/>
          <p:cNvSpPr>
            <a:spLocks noGrp="1" noChangeArrowheads="1"/>
          </p:cNvSpPr>
          <p:nvPr>
            <p:ph type="body" idx="4294967295"/>
          </p:nvPr>
        </p:nvSpPr>
        <p:spPr>
          <a:xfrm>
            <a:off x="457200" y="1295400"/>
            <a:ext cx="8001000" cy="5181600"/>
          </a:xfrm>
        </p:spPr>
        <p:txBody>
          <a:bodyPr/>
          <a:lstStyle/>
          <a:p>
            <a:pPr eaLnBrk="1" hangingPunct="1">
              <a:lnSpc>
                <a:spcPct val="105000"/>
              </a:lnSpc>
              <a:defRPr/>
            </a:pPr>
            <a:r>
              <a:rPr lang="en-US"/>
              <a:t>In U.S. twice as many women (12.3%) as men (6.7%) are affected each year </a:t>
            </a:r>
          </a:p>
          <a:p>
            <a:pPr lvl="1" eaLnBrk="1" hangingPunct="1">
              <a:lnSpc>
                <a:spcPct val="105000"/>
              </a:lnSpc>
              <a:defRPr/>
            </a:pPr>
            <a:r>
              <a:rPr lang="en-US"/>
              <a:t>12.4M women and 6.4M men</a:t>
            </a:r>
          </a:p>
          <a:p>
            <a:pPr lvl="1" eaLnBrk="1" hangingPunct="1">
              <a:lnSpc>
                <a:spcPct val="105000"/>
              </a:lnSpc>
              <a:buFont typeface="Wingdings" pitchFamily="2" charset="2"/>
              <a:buNone/>
              <a:defRPr/>
            </a:pPr>
            <a:endParaRPr lang="en-US"/>
          </a:p>
          <a:p>
            <a:pPr eaLnBrk="1" hangingPunct="1">
              <a:lnSpc>
                <a:spcPct val="105000"/>
              </a:lnSpc>
              <a:defRPr/>
            </a:pPr>
            <a:r>
              <a:rPr lang="en-US"/>
              <a:t>For low-income women, the estimated prevalence doubles to 25%</a:t>
            </a:r>
          </a:p>
          <a:p>
            <a:pPr eaLnBrk="1" hangingPunct="1">
              <a:lnSpc>
                <a:spcPct val="105000"/>
              </a:lnSpc>
              <a:defRPr/>
            </a:pPr>
            <a:r>
              <a:rPr lang="en-US"/>
              <a:t>Most prevalent among women of child-bearing and child-rearing age (16 to 53)</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idx="4294967295"/>
          </p:nvPr>
        </p:nvSpPr>
        <p:spPr/>
        <p:txBody>
          <a:bodyPr/>
          <a:lstStyle/>
          <a:p>
            <a:pPr eaLnBrk="1" hangingPunct="1">
              <a:defRPr/>
            </a:pPr>
            <a:r>
              <a:rPr lang="en-US" sz="4800"/>
              <a:t>Epidemiology of Depression </a:t>
            </a:r>
            <a:br>
              <a:rPr lang="en-US" sz="4800"/>
            </a:br>
            <a:r>
              <a:rPr lang="en-US" sz="4800"/>
              <a:t>Among Mothers</a:t>
            </a:r>
          </a:p>
        </p:txBody>
      </p:sp>
      <p:sp>
        <p:nvSpPr>
          <p:cNvPr id="334851" name="Rectangle 3"/>
          <p:cNvSpPr>
            <a:spLocks noGrp="1" noChangeArrowheads="1"/>
          </p:cNvSpPr>
          <p:nvPr>
            <p:ph type="body" idx="4294967295"/>
          </p:nvPr>
        </p:nvSpPr>
        <p:spPr>
          <a:xfrm>
            <a:off x="685800" y="1447800"/>
            <a:ext cx="8001000" cy="4800600"/>
          </a:xfrm>
        </p:spPr>
        <p:txBody>
          <a:bodyPr/>
          <a:lstStyle/>
          <a:p>
            <a:pPr eaLnBrk="1" hangingPunct="1">
              <a:lnSpc>
                <a:spcPct val="105000"/>
              </a:lnSpc>
              <a:buFont typeface="Wingdings" pitchFamily="2" charset="2"/>
              <a:buNone/>
              <a:defRPr/>
            </a:pPr>
            <a:r>
              <a:rPr lang="en-US" smtClean="0"/>
              <a:t>   Estimated rates of depression among pregnant and postpartum women range from 8 to 20%.</a:t>
            </a:r>
          </a:p>
          <a:p>
            <a:pPr eaLnBrk="1" hangingPunct="1">
              <a:lnSpc>
                <a:spcPct val="105000"/>
              </a:lnSpc>
              <a:buFont typeface="Wingdings" pitchFamily="2" charset="2"/>
              <a:buNone/>
              <a:defRPr/>
            </a:pPr>
            <a:r>
              <a:rPr lang="en-US" smtClean="0"/>
              <a:t>   For low-income women with young children, prevalence rates are commonly estimated at approximately 40%.</a:t>
            </a:r>
          </a:p>
          <a:p>
            <a:pPr eaLnBrk="1" hangingPunct="1">
              <a:lnSpc>
                <a:spcPct val="105000"/>
              </a:lnSpc>
              <a:defRPr/>
            </a:pPr>
            <a:endParaRPr lang="en-US" smtClean="0"/>
          </a:p>
          <a:p>
            <a:pPr eaLnBrk="1" hangingPunct="1">
              <a:lnSpc>
                <a:spcPct val="105000"/>
              </a:lnSpc>
              <a:defRPr/>
            </a:pPr>
            <a:endParaRPr lang="en-US" sz="2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eaLnBrk="1" hangingPunct="1">
              <a:defRPr/>
            </a:pPr>
            <a:endParaRPr lang="en-US" sz="5400" b="1" dirty="0"/>
          </a:p>
        </p:txBody>
      </p:sp>
      <p:sp>
        <p:nvSpPr>
          <p:cNvPr id="344067" name="Rectangle 3"/>
          <p:cNvSpPr>
            <a:spLocks noGrp="1" noChangeArrowheads="1"/>
          </p:cNvSpPr>
          <p:nvPr>
            <p:ph type="body" idx="4294967295"/>
          </p:nvPr>
        </p:nvSpPr>
        <p:spPr/>
        <p:txBody>
          <a:bodyPr/>
          <a:lstStyle/>
          <a:p>
            <a:pPr eaLnBrk="1" hangingPunct="1">
              <a:defRPr/>
            </a:pPr>
            <a:r>
              <a:rPr lang="en-US" smtClean="0"/>
              <a:t>Primary Health Care Physicians are the diagnosticians at the front line of the health services, and untreated depression has come to be viewed as a major public health problem.</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Despite the high prevalence and severe consequences of depression, it remains </a:t>
            </a:r>
            <a:r>
              <a:rPr lang="en-US" dirty="0" err="1" smtClean="0"/>
              <a:t>underrecognized</a:t>
            </a:r>
            <a:r>
              <a:rPr lang="en-US" dirty="0" smtClean="0"/>
              <a:t> and undertreated. In a study of over 1600 patients with depression in The Netherlands, the rate of </a:t>
            </a:r>
            <a:r>
              <a:rPr lang="en-US" dirty="0" err="1" smtClean="0"/>
              <a:t>undertreatment</a:t>
            </a:r>
            <a:r>
              <a:rPr lang="en-US" dirty="0" smtClean="0"/>
              <a:t> of moderate or severe major depressive disorder was 43%.</a:t>
            </a:r>
            <a:r>
              <a:rPr lang="en-US" baseline="30000" dirty="0" smtClean="0"/>
              <a:t>[8]</a:t>
            </a:r>
            <a:r>
              <a:rPr lang="en-US" dirty="0" smtClean="0"/>
              <a:t> Among patients seen only in primary care practices, this rate was 73%.</a:t>
            </a:r>
          </a:p>
          <a:p>
            <a:endParaRPr lang="ar-JO"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pPr eaLnBrk="1" hangingPunct="1">
              <a:defRPr/>
            </a:pPr>
            <a:r>
              <a:rPr lang="en-US"/>
              <a:t>In Arab world</a:t>
            </a:r>
          </a:p>
        </p:txBody>
      </p:sp>
      <p:sp>
        <p:nvSpPr>
          <p:cNvPr id="346115" name="Rectangle 3"/>
          <p:cNvSpPr>
            <a:spLocks noGrp="1" noChangeArrowheads="1"/>
          </p:cNvSpPr>
          <p:nvPr>
            <p:ph type="body" idx="4294967295"/>
          </p:nvPr>
        </p:nvSpPr>
        <p:spPr/>
        <p:txBody>
          <a:bodyPr/>
          <a:lstStyle/>
          <a:p>
            <a:pPr eaLnBrk="1" hangingPunct="1">
              <a:buFont typeface="Wingdings" pitchFamily="2" charset="2"/>
              <a:buNone/>
              <a:defRPr/>
            </a:pPr>
            <a:r>
              <a:rPr lang="en-US" sz="3600" dirty="0" smtClean="0"/>
              <a:t>Communities in Arab world show depression ranging from 13% to 37%.</a:t>
            </a:r>
          </a:p>
          <a:p>
            <a:pPr eaLnBrk="1" hangingPunct="1">
              <a:buFont typeface="Wingdings" pitchFamily="2" charset="2"/>
              <a:buNone/>
              <a:defRPr/>
            </a:pPr>
            <a:r>
              <a:rPr lang="en-US" sz="3600" dirty="0" smtClean="0"/>
              <a:t>One of the high rates 32% was recorded in Lebanese women after the civil war.</a:t>
            </a:r>
          </a:p>
          <a:p>
            <a:pPr eaLnBrk="1" hangingPunct="1">
              <a:buFont typeface="Wingdings" pitchFamily="2" charset="2"/>
              <a:buNone/>
              <a:defRPr/>
            </a:pPr>
            <a:r>
              <a:rPr lang="en-US" sz="3600" dirty="0" smtClean="0"/>
              <a:t>Urban population in Dubai and Cairo showed lower rates 12% and 16% respectively.</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p:txBody>
          <a:bodyPr/>
          <a:lstStyle/>
          <a:p>
            <a:pPr eaLnBrk="1" hangingPunct="1">
              <a:defRPr/>
            </a:pPr>
            <a:r>
              <a:rPr lang="en-US" b="1" i="1" u="sng" dirty="0" smtClean="0"/>
              <a:t>In Jordan</a:t>
            </a:r>
            <a:br>
              <a:rPr lang="en-US" b="1" i="1" u="sng" dirty="0" smtClean="0"/>
            </a:br>
            <a:endParaRPr lang="en-US" b="1" i="1" dirty="0"/>
          </a:p>
        </p:txBody>
      </p:sp>
      <p:sp>
        <p:nvSpPr>
          <p:cNvPr id="119811" name="Rectangle 3"/>
          <p:cNvSpPr>
            <a:spLocks noGrp="1" noChangeArrowheads="1"/>
          </p:cNvSpPr>
          <p:nvPr>
            <p:ph type="body" idx="4294967295"/>
          </p:nvPr>
        </p:nvSpPr>
        <p:spPr/>
        <p:txBody>
          <a:bodyPr/>
          <a:lstStyle/>
          <a:p>
            <a:pPr eaLnBrk="1" hangingPunct="1">
              <a:defRPr/>
            </a:pPr>
            <a:r>
              <a:rPr lang="en-US" b="1" i="1" dirty="0" smtClean="0"/>
              <a:t>The highest  was recorded in Jordan</a:t>
            </a:r>
            <a:r>
              <a:rPr lang="en-US" b="1" i="1" u="sng" dirty="0" smtClean="0"/>
              <a:t> </a:t>
            </a:r>
          </a:p>
          <a:p>
            <a:pPr eaLnBrk="1" hangingPunct="1">
              <a:buFont typeface="Wingdings" pitchFamily="2" charset="2"/>
              <a:buNone/>
              <a:defRPr/>
            </a:pPr>
            <a:endParaRPr lang="en-US" b="1" i="1" u="sng" dirty="0" smtClean="0"/>
          </a:p>
          <a:p>
            <a:pPr lvl="2" eaLnBrk="1" hangingPunct="1">
              <a:defRPr/>
            </a:pPr>
            <a:r>
              <a:rPr lang="en-US" sz="3200" b="1" i="1" dirty="0" smtClean="0"/>
              <a:t>A study published 2004, done on Jordanian women reviewing PHC centers for different reasons  showed a rate of 37%  scored positively. </a:t>
            </a:r>
          </a:p>
          <a:p>
            <a:pPr lvl="2" eaLnBrk="1" hangingPunct="1">
              <a:buFontTx/>
              <a:buNone/>
              <a:defRPr/>
            </a:pPr>
            <a:r>
              <a:rPr lang="en-US" b="1" i="1" dirty="0" smtClean="0"/>
              <a:t> </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pPr eaLnBrk="1" hangingPunct="1">
              <a:defRPr/>
            </a:pPr>
            <a:endParaRPr lang="en-US"/>
          </a:p>
        </p:txBody>
      </p:sp>
      <p:sp>
        <p:nvSpPr>
          <p:cNvPr id="78851" name="Rectangle 3"/>
          <p:cNvSpPr>
            <a:spLocks noGrp="1" noChangeArrowheads="1"/>
          </p:cNvSpPr>
          <p:nvPr>
            <p:ph type="body" idx="4294967295"/>
          </p:nvPr>
        </p:nvSpPr>
        <p:spPr/>
        <p:txBody>
          <a:bodyPr/>
          <a:lstStyle/>
          <a:p>
            <a:pPr eaLnBrk="1" hangingPunct="1">
              <a:lnSpc>
                <a:spcPct val="90000"/>
              </a:lnSpc>
              <a:defRPr/>
            </a:pPr>
            <a:r>
              <a:rPr lang="en-US"/>
              <a:t>The illness affects all people, regardless of sex, race, ethnicity, or socioeconomic standing. However, women are two to three times more likely than men to suffer from depression. Experts disagree on the reason for this difference. Some cite differences in hormones, and others point to the stress caused by society's expectations of women.</a:t>
            </a:r>
            <a:br>
              <a:rPr lang="en-US"/>
            </a:br>
            <a:endParaRPr lang="en-US"/>
          </a:p>
          <a:p>
            <a:pPr eaLnBrk="1" hangingPunct="1">
              <a:lnSpc>
                <a:spcPct val="90000"/>
              </a:lnSpc>
              <a:defRPr/>
            </a:pPr>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defRPr/>
            </a:pPr>
            <a:r>
              <a:rPr lang="en-US"/>
              <a:t>Prevalence</a:t>
            </a:r>
          </a:p>
        </p:txBody>
      </p:sp>
      <p:sp>
        <p:nvSpPr>
          <p:cNvPr id="14339" name="Rectangle 3"/>
          <p:cNvSpPr>
            <a:spLocks noGrp="1" noChangeArrowheads="1"/>
          </p:cNvSpPr>
          <p:nvPr>
            <p:ph type="body" idx="4294967295"/>
          </p:nvPr>
        </p:nvSpPr>
        <p:spPr/>
        <p:txBody>
          <a:bodyPr/>
          <a:lstStyle/>
          <a:p>
            <a:pPr eaLnBrk="1" hangingPunct="1">
              <a:defRPr/>
            </a:pPr>
            <a:r>
              <a:rPr lang="en-US"/>
              <a:t>Depression occurs in all parts of the world, although the pattern of symptoms can vary. The prevalence of depression in other countries varies widely, from </a:t>
            </a:r>
            <a:r>
              <a:rPr lang="en-US" b="1"/>
              <a:t>1.5 percent of people in Taiwan to 19 percent of people in Lebanon</a:t>
            </a:r>
            <a:r>
              <a:rPr lang="en-US"/>
              <a:t>. Some researchers believe methods of gathering data on depression account for different rates.</a:t>
            </a:r>
            <a:br>
              <a:rPr lang="en-US"/>
            </a:b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p:txBody>
          <a:bodyPr/>
          <a:lstStyle/>
          <a:p>
            <a:pPr eaLnBrk="1" hangingPunct="1">
              <a:defRPr/>
            </a:pPr>
            <a:endParaRPr lang="en-US"/>
          </a:p>
        </p:txBody>
      </p:sp>
      <p:sp>
        <p:nvSpPr>
          <p:cNvPr id="118787" name="Rectangle 3"/>
          <p:cNvSpPr>
            <a:spLocks noGrp="1" noChangeArrowheads="1"/>
          </p:cNvSpPr>
          <p:nvPr>
            <p:ph type="body" idx="4294967295"/>
          </p:nvPr>
        </p:nvSpPr>
        <p:spPr/>
        <p:txBody>
          <a:bodyPr/>
          <a:lstStyle/>
          <a:p>
            <a:pPr eaLnBrk="1" hangingPunct="1">
              <a:defRPr/>
            </a:pPr>
            <a:r>
              <a:rPr lang="en-US" sz="4000"/>
              <a:t>Social scientists have proposed many explanations, including changes in family structure, urbanization, and reduced cultural and </a:t>
            </a:r>
            <a:r>
              <a:rPr lang="en-US" sz="4000" b="1" u="sng"/>
              <a:t>religious influences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dirty="0" smtClean="0"/>
              <a:t> Genetic disorders</a:t>
            </a:r>
          </a:p>
        </p:txBody>
      </p:sp>
      <p:sp>
        <p:nvSpPr>
          <p:cNvPr id="13107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 Down’s syndrome</a:t>
            </a:r>
          </a:p>
          <a:p>
            <a:pPr eaLnBrk="1" hangingPunct="1">
              <a:lnSpc>
                <a:spcPct val="90000"/>
              </a:lnSpc>
              <a:defRPr/>
            </a:pPr>
            <a:r>
              <a:rPr lang="en-US" sz="2800" smtClean="0"/>
              <a:t>Autosomal recessive defect chromosome 7 mutations are thought to be responsible for that disease .</a:t>
            </a:r>
          </a:p>
          <a:p>
            <a:pPr eaLnBrk="1" hangingPunct="1">
              <a:lnSpc>
                <a:spcPct val="90000"/>
              </a:lnSpc>
              <a:defRPr/>
            </a:pPr>
            <a:r>
              <a:rPr lang="en-US" sz="2800" smtClean="0"/>
              <a:t>     Cystic fibrosis : is the most lethal in Northern European descent (1/3500 births) in USA( 1/14,000 births in Blocks) in Asian Americans 1/25,500 births , Median survival age for C.F. improved between 1938 and 1998 from 5 y to  almost 30 y . </a:t>
            </a:r>
          </a:p>
          <a:p>
            <a:pPr eaLnBrk="1" hangingPunct="1">
              <a:lnSpc>
                <a:spcPct val="90000"/>
              </a:lnSpc>
              <a:defRPr/>
            </a:pPr>
            <a:endParaRPr lang="en-US" sz="2800" smtClean="0"/>
          </a:p>
          <a:p>
            <a:pPr eaLnBrk="1" hangingPunct="1">
              <a:lnSpc>
                <a:spcPct val="90000"/>
              </a:lnSpc>
              <a:defRPr/>
            </a:pPr>
            <a:endParaRPr lang="en-US" sz="2800" smtClean="0"/>
          </a:p>
        </p:txBody>
      </p:sp>
    </p:spTree>
    <p:extLst>
      <p:ext uri="{BB962C8B-B14F-4D97-AF65-F5344CB8AC3E}">
        <p14:creationId xmlns:p14="http://schemas.microsoft.com/office/powerpoint/2010/main" val="307328233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pPr eaLnBrk="1" hangingPunct="1">
              <a:defRPr/>
            </a:pPr>
            <a:r>
              <a:rPr lang="en-US"/>
              <a:t>Conclusion</a:t>
            </a:r>
          </a:p>
        </p:txBody>
      </p:sp>
      <p:sp>
        <p:nvSpPr>
          <p:cNvPr id="99331" name="Rectangle 3"/>
          <p:cNvSpPr>
            <a:spLocks noGrp="1" noChangeArrowheads="1"/>
          </p:cNvSpPr>
          <p:nvPr>
            <p:ph type="body" idx="4294967295"/>
          </p:nvPr>
        </p:nvSpPr>
        <p:spPr/>
        <p:txBody>
          <a:bodyPr/>
          <a:lstStyle/>
          <a:p>
            <a:pPr eaLnBrk="1" hangingPunct="1">
              <a:defRPr/>
            </a:pPr>
            <a:r>
              <a:rPr lang="en-US"/>
              <a:t>Of the estimated 17.5 million Americans who are affected by some form of depression, 9.2 million have major or clinical depression</a:t>
            </a:r>
          </a:p>
          <a:p>
            <a:pPr eaLnBrk="1" hangingPunct="1">
              <a:defRPr/>
            </a:pPr>
            <a:r>
              <a:rPr lang="en-US"/>
              <a:t> Two thirds of people suffering from depression do not seek necessary treatment. </a:t>
            </a:r>
          </a:p>
          <a:p>
            <a:pPr eaLnBrk="1" hangingPunct="1">
              <a:buFont typeface="Wingdings" pitchFamily="2" charset="2"/>
              <a:buNone/>
              <a:defRPr/>
            </a:pPr>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pPr eaLnBrk="1" hangingPunct="1">
              <a:defRPr/>
            </a:pPr>
            <a:endParaRPr lang="en-US"/>
          </a:p>
        </p:txBody>
      </p:sp>
      <p:sp>
        <p:nvSpPr>
          <p:cNvPr id="100355" name="Rectangle 3"/>
          <p:cNvSpPr>
            <a:spLocks noGrp="1" noChangeArrowheads="1"/>
          </p:cNvSpPr>
          <p:nvPr>
            <p:ph type="body" idx="4294967295"/>
          </p:nvPr>
        </p:nvSpPr>
        <p:spPr/>
        <p:txBody>
          <a:bodyPr/>
          <a:lstStyle/>
          <a:p>
            <a:pPr eaLnBrk="1" hangingPunct="1">
              <a:defRPr/>
            </a:pPr>
            <a:r>
              <a:rPr lang="en-US"/>
              <a:t>80%</a:t>
            </a:r>
            <a:r>
              <a:rPr lang="ar-JO"/>
              <a:t> </a:t>
            </a:r>
            <a:r>
              <a:rPr lang="en-US"/>
              <a:t>Of all people with clinical depression who have received treatment significantly improve their lives.</a:t>
            </a:r>
          </a:p>
          <a:p>
            <a:pPr eaLnBrk="1" hangingPunct="1">
              <a:defRPr/>
            </a:pPr>
            <a:r>
              <a:rPr lang="en-US"/>
              <a:t>The economic cost of depression is estimated at $30.4 billion a year but the cost in human suffering cannot be estimated</a:t>
            </a:r>
            <a:r>
              <a:rPr lang="ar-JO"/>
              <a:t>  </a:t>
            </a:r>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p:txBody>
          <a:bodyPr/>
          <a:lstStyle/>
          <a:p>
            <a:pPr eaLnBrk="1" hangingPunct="1">
              <a:defRPr/>
            </a:pPr>
            <a:endParaRPr lang="en-US"/>
          </a:p>
        </p:txBody>
      </p:sp>
      <p:sp>
        <p:nvSpPr>
          <p:cNvPr id="102403" name="Rectangle 3"/>
          <p:cNvSpPr>
            <a:spLocks noGrp="1" noChangeArrowheads="1"/>
          </p:cNvSpPr>
          <p:nvPr>
            <p:ph type="body" idx="4294967295"/>
          </p:nvPr>
        </p:nvSpPr>
        <p:spPr/>
        <p:txBody>
          <a:bodyPr/>
          <a:lstStyle/>
          <a:p>
            <a:pPr eaLnBrk="1" hangingPunct="1">
              <a:defRPr/>
            </a:pPr>
            <a:r>
              <a:rPr lang="en-US" dirty="0" smtClean="0"/>
              <a:t>Women experience depression about twice as often as men</a:t>
            </a:r>
          </a:p>
          <a:p>
            <a:pPr eaLnBrk="1" hangingPunct="1">
              <a:defRPr/>
            </a:pPr>
            <a:r>
              <a:rPr lang="en-US" dirty="0" smtClean="0"/>
              <a:t>By the year 2020, the World Health Organization (WHO) estimates that depression will be the number two cause after CVD of "lost years of healthy life" worldwide</a:t>
            </a:r>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a:lstStyle/>
          <a:p>
            <a:pPr eaLnBrk="1" hangingPunct="1">
              <a:defRPr/>
            </a:pPr>
            <a:endParaRPr lang="en-US"/>
          </a:p>
        </p:txBody>
      </p:sp>
      <p:sp>
        <p:nvSpPr>
          <p:cNvPr id="103427" name="Rectangle 3"/>
          <p:cNvSpPr>
            <a:spLocks noGrp="1" noChangeArrowheads="1"/>
          </p:cNvSpPr>
          <p:nvPr>
            <p:ph type="body" idx="4294967295"/>
          </p:nvPr>
        </p:nvSpPr>
        <p:spPr/>
        <p:txBody>
          <a:bodyPr/>
          <a:lstStyle/>
          <a:p>
            <a:pPr eaLnBrk="1" hangingPunct="1">
              <a:lnSpc>
                <a:spcPct val="90000"/>
              </a:lnSpc>
              <a:defRPr/>
            </a:pPr>
            <a:r>
              <a:rPr lang="en-US" sz="2800" smtClean="0"/>
              <a:t>According to the U.S. Centers for Disease Control and Prevention (CDC) suicide was the ninth leading cause of death in the United States in 1996</a:t>
            </a:r>
          </a:p>
          <a:p>
            <a:pPr eaLnBrk="1" hangingPunct="1">
              <a:lnSpc>
                <a:spcPct val="90000"/>
              </a:lnSpc>
              <a:defRPr/>
            </a:pPr>
            <a:r>
              <a:rPr lang="en-US" sz="2800" b="1" smtClean="0">
                <a:effectLst/>
              </a:rPr>
              <a:t>“A SOLUTION FOR DEPRESSION IS AT HAND...EFFICACIOU</a:t>
            </a:r>
            <a:r>
              <a:rPr lang="en-US" sz="3600" b="1" smtClean="0">
                <a:effectLst/>
              </a:rPr>
              <a:t>s</a:t>
            </a:r>
            <a:r>
              <a:rPr lang="en-US" sz="2800" b="1" smtClean="0">
                <a:effectLst/>
              </a:rPr>
              <a:t> AND COST EFFECTIVE TREATMENTS ARE AVAILABLE TO IMPROVE THE HEALTH AND THE LIVES OF MILLIONS OF PEOPLE AROUND THE</a:t>
            </a:r>
          </a:p>
          <a:p>
            <a:pPr eaLnBrk="1" hangingPunct="1">
              <a:lnSpc>
                <a:spcPct val="90000"/>
              </a:lnSpc>
              <a:buFont typeface="Wingdings" pitchFamily="2" charset="2"/>
              <a:buNone/>
              <a:defRPr/>
            </a:pPr>
            <a:r>
              <a:rPr lang="en-US" sz="2800" b="1" smtClean="0">
                <a:effectLst/>
              </a:rPr>
              <a:t>    WORLD...”</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p:txBody>
          <a:bodyPr/>
          <a:lstStyle/>
          <a:p>
            <a:pPr eaLnBrk="1" hangingPunct="1">
              <a:defRPr/>
            </a:pPr>
            <a:r>
              <a:rPr lang="en-US"/>
              <a:t>Recommendations</a:t>
            </a:r>
          </a:p>
        </p:txBody>
      </p:sp>
      <p:sp>
        <p:nvSpPr>
          <p:cNvPr id="120835" name="Rectangle 3"/>
          <p:cNvSpPr>
            <a:spLocks noGrp="1" noChangeArrowheads="1"/>
          </p:cNvSpPr>
          <p:nvPr>
            <p:ph type="body" idx="4294967295"/>
          </p:nvPr>
        </p:nvSpPr>
        <p:spPr/>
        <p:txBody>
          <a:bodyPr/>
          <a:lstStyle/>
          <a:p>
            <a:pPr eaLnBrk="1" hangingPunct="1">
              <a:defRPr/>
            </a:pPr>
            <a:r>
              <a:rPr lang="en-US"/>
              <a:t>Public education.</a:t>
            </a:r>
          </a:p>
          <a:p>
            <a:pPr eaLnBrk="1" hangingPunct="1">
              <a:defRPr/>
            </a:pPr>
            <a:r>
              <a:rPr lang="en-US"/>
              <a:t>Provision of relevant posters and leaflets in waiting rooms at PHC centers helps in destigmatization of the disease.</a:t>
            </a:r>
          </a:p>
          <a:p>
            <a:pPr eaLnBrk="1" hangingPunct="1">
              <a:defRPr/>
            </a:pPr>
            <a:r>
              <a:rPr lang="en-US"/>
              <a:t>Improvements in depression screening have paralleled improvements in depression treatment and reduced stigma</a:t>
            </a:r>
          </a:p>
          <a:p>
            <a:pPr eaLnBrk="1" hangingPunct="1">
              <a:defRPr/>
            </a:pPr>
            <a:endParaRPr lang="en-US"/>
          </a:p>
          <a:p>
            <a:pPr eaLnBrk="1" hangingPunct="1">
              <a:defRPr/>
            </a:pPr>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p:txBody>
          <a:bodyPr/>
          <a:lstStyle/>
          <a:p>
            <a:pPr eaLnBrk="1" hangingPunct="1">
              <a:defRPr/>
            </a:pPr>
            <a:endParaRPr lang="en-US"/>
          </a:p>
        </p:txBody>
      </p:sp>
      <p:sp>
        <p:nvSpPr>
          <p:cNvPr id="121859" name="Rectangle 3"/>
          <p:cNvSpPr>
            <a:spLocks noGrp="1" noChangeArrowheads="1"/>
          </p:cNvSpPr>
          <p:nvPr>
            <p:ph type="body" idx="4294967295"/>
          </p:nvPr>
        </p:nvSpPr>
        <p:spPr/>
        <p:txBody>
          <a:bodyPr/>
          <a:lstStyle/>
          <a:p>
            <a:pPr eaLnBrk="1" hangingPunct="1">
              <a:defRPr/>
            </a:pPr>
            <a:r>
              <a:rPr lang="en-US"/>
              <a:t>Encourage patients to talk about their symptoms with their Family doctors.</a:t>
            </a:r>
          </a:p>
          <a:p>
            <a:pPr eaLnBrk="1" hangingPunct="1">
              <a:defRPr/>
            </a:pPr>
            <a:r>
              <a:rPr lang="en-US"/>
              <a:t>Recognition of depression by the patient and his or her family.</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idx="4294967295"/>
          </p:nvPr>
        </p:nvSpPr>
        <p:spPr/>
        <p:txBody>
          <a:bodyPr/>
          <a:lstStyle/>
          <a:p>
            <a:pPr eaLnBrk="1" hangingPunct="1">
              <a:defRPr/>
            </a:pPr>
            <a:endParaRPr lang="en-US"/>
          </a:p>
        </p:txBody>
      </p:sp>
      <p:sp>
        <p:nvSpPr>
          <p:cNvPr id="330755" name="Rectangle 3"/>
          <p:cNvSpPr>
            <a:spLocks noGrp="1" noChangeArrowheads="1"/>
          </p:cNvSpPr>
          <p:nvPr>
            <p:ph type="body" idx="4294967295"/>
          </p:nvPr>
        </p:nvSpPr>
        <p:spPr/>
        <p:txBody>
          <a:bodyPr/>
          <a:lstStyle/>
          <a:p>
            <a:pPr eaLnBrk="1" hangingPunct="1">
              <a:defRPr/>
            </a:pPr>
            <a:r>
              <a:rPr lang="en-US" smtClean="0"/>
              <a:t>Primary Care Physicians have embraced responsibility for screening ,recognition, and treating depression</a:t>
            </a:r>
          </a:p>
          <a:p>
            <a:pPr eaLnBrk="1" hangingPunct="1">
              <a:defRPr/>
            </a:pPr>
            <a:r>
              <a:rPr lang="en-US" smtClean="0"/>
              <a:t>For additional efficiencies, we will need advances in technology (e.g, computerized screening and scoring) improved treatment outcomes.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676400" y="1371600"/>
            <a:ext cx="4876800" cy="457200"/>
          </a:xfrm>
          <a:prstGeom prst="rect">
            <a:avLst/>
          </a:prstGeom>
          <a:noFill/>
          <a:ln w="12700" cap="sq">
            <a:noFill/>
            <a:miter lim="800000"/>
            <a:headEnd type="none" w="sm" len="sm"/>
            <a:tailEnd type="none" w="sm" len="sm"/>
          </a:ln>
        </p:spPr>
        <p:txBody>
          <a:bodyPr>
            <a:spAutoFit/>
          </a:bodyPr>
          <a:lstStyle/>
          <a:p>
            <a:pPr rtl="1" eaLnBrk="1" hangingPunct="1">
              <a:spcBef>
                <a:spcPct val="50000"/>
              </a:spcBef>
            </a:pPr>
            <a:endParaRPr lang="ar-JO" sz="2400">
              <a:latin typeface="Times New Roman" pitchFamily="18" charset="0"/>
            </a:endParaRPr>
          </a:p>
        </p:txBody>
      </p:sp>
      <p:sp>
        <p:nvSpPr>
          <p:cNvPr id="69635" name="Text Box 3"/>
          <p:cNvSpPr txBox="1">
            <a:spLocks noChangeArrowheads="1"/>
          </p:cNvSpPr>
          <p:nvPr/>
        </p:nvSpPr>
        <p:spPr bwMode="auto">
          <a:xfrm>
            <a:off x="457200" y="1219200"/>
            <a:ext cx="8229600" cy="3749675"/>
          </a:xfrm>
          <a:prstGeom prst="rect">
            <a:avLst/>
          </a:prstGeom>
          <a:noFill/>
          <a:ln w="12700" cap="sq">
            <a:noFill/>
            <a:miter lim="800000"/>
            <a:headEnd type="none" w="sm" len="sm"/>
            <a:tailEnd type="none" w="sm" len="sm"/>
          </a:ln>
        </p:spPr>
        <p:txBody>
          <a:bodyPr>
            <a:spAutoFit/>
          </a:bodyPr>
          <a:lstStyle/>
          <a:p>
            <a:pPr rtl="1" eaLnBrk="1" hangingPunct="1">
              <a:spcBef>
                <a:spcPct val="50000"/>
              </a:spcBef>
            </a:pPr>
            <a:r>
              <a:rPr lang="en-US" sz="4000">
                <a:latin typeface="Times New Roman" pitchFamily="18" charset="0"/>
              </a:rPr>
              <a:t>Training courses for Primary Health physicians  to improve their diagnostic skills in depression to improve the recognition rate of depression in Primary Health Care Settings in Jordan is also recommended</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1447800"/>
            <a:ext cx="7772400" cy="1470025"/>
          </a:xfrm>
        </p:spPr>
        <p:txBody>
          <a:bodyPr anchor="b" anchorCtr="0"/>
          <a:lstStyle/>
          <a:p>
            <a:pPr eaLnBrk="1" hangingPunct="1">
              <a:defRPr/>
            </a:pPr>
            <a:r>
              <a:rPr lang="en-US" sz="11800"/>
              <a:t>Dementia</a:t>
            </a:r>
          </a:p>
        </p:txBody>
      </p:sp>
      <p:sp>
        <p:nvSpPr>
          <p:cNvPr id="2051" name="Rectangle 3"/>
          <p:cNvSpPr>
            <a:spLocks noGrp="1" noChangeArrowheads="1"/>
          </p:cNvSpPr>
          <p:nvPr>
            <p:ph type="subTitle" idx="4294967295"/>
          </p:nvPr>
        </p:nvSpPr>
        <p:spPr>
          <a:xfrm>
            <a:off x="1371600" y="3201988"/>
            <a:ext cx="6400800" cy="1749425"/>
          </a:xfrm>
        </p:spPr>
        <p:txBody>
          <a:bodyPr/>
          <a:lstStyle/>
          <a:p>
            <a:pPr marL="0" indent="0" algn="ctr" eaLnBrk="1" hangingPunct="1">
              <a:buFont typeface="Wingdings" pitchFamily="2" charset="2"/>
              <a:buNone/>
              <a:defRPr/>
            </a:pPr>
            <a:r>
              <a:rPr lang="en-US" sz="8000"/>
              <a:t> </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p:cNvPicPr>
            <a:picLocks noGrp="1" noChangeAspect="1" noChangeArrowheads="1"/>
          </p:cNvPicPr>
          <p:nvPr>
            <p:ph type="body" idx="4294967295"/>
          </p:nvPr>
        </p:nvPicPr>
        <p:blipFill>
          <a:blip r:embed="rId3" cstate="print"/>
          <a:srcRect/>
          <a:stretch>
            <a:fillRect/>
          </a:stretch>
        </p:blipFill>
        <p:spPr>
          <a:xfrm>
            <a:off x="2051050" y="1341438"/>
            <a:ext cx="4864100" cy="4322762"/>
          </a:xfr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smtClean="0"/>
              <a:t>Psychiatric Disorders</a:t>
            </a:r>
          </a:p>
        </p:txBody>
      </p:sp>
      <p:sp>
        <p:nvSpPr>
          <p:cNvPr id="138243" name="Rectangle 3"/>
          <p:cNvSpPr>
            <a:spLocks noGrp="1" noChangeArrowheads="1"/>
          </p:cNvSpPr>
          <p:nvPr>
            <p:ph type="body" idx="1"/>
          </p:nvPr>
        </p:nvSpPr>
        <p:spPr/>
        <p:txBody>
          <a:bodyPr/>
          <a:lstStyle/>
          <a:p>
            <a:pPr algn="ctr" eaLnBrk="1" hangingPunct="1">
              <a:lnSpc>
                <a:spcPct val="90000"/>
              </a:lnSpc>
              <a:defRPr/>
            </a:pPr>
            <a:r>
              <a:rPr lang="en-US" b="1" u="sng" dirty="0" smtClean="0"/>
              <a:t>Psychosis</a:t>
            </a:r>
            <a:endParaRPr lang="en-US" b="1" u="sng" dirty="0" smtClean="0">
              <a:latin typeface="Book Antiqua" pitchFamily="18" charset="0"/>
            </a:endParaRPr>
          </a:p>
          <a:p>
            <a:pPr algn="ctr" eaLnBrk="1" hangingPunct="1">
              <a:lnSpc>
                <a:spcPct val="90000"/>
              </a:lnSpc>
              <a:defRPr/>
            </a:pPr>
            <a:r>
              <a:rPr lang="en-US" dirty="0" smtClean="0">
                <a:latin typeface="Book Antiqua" pitchFamily="18" charset="0"/>
              </a:rPr>
              <a:t>Schizophrenia</a:t>
            </a:r>
          </a:p>
          <a:p>
            <a:pPr algn="ctr" eaLnBrk="1" hangingPunct="1">
              <a:lnSpc>
                <a:spcPct val="90000"/>
              </a:lnSpc>
              <a:defRPr/>
            </a:pPr>
            <a:r>
              <a:rPr lang="en-US" dirty="0" smtClean="0">
                <a:latin typeface="Book Antiqua" pitchFamily="18" charset="0"/>
              </a:rPr>
              <a:t>6--Affective psychosis</a:t>
            </a:r>
          </a:p>
          <a:p>
            <a:pPr algn="ctr" eaLnBrk="1" hangingPunct="1">
              <a:lnSpc>
                <a:spcPct val="90000"/>
              </a:lnSpc>
              <a:defRPr/>
            </a:pPr>
            <a:r>
              <a:rPr lang="en-US" dirty="0" smtClean="0">
                <a:latin typeface="Book Antiqua" pitchFamily="18" charset="0"/>
              </a:rPr>
              <a:t>4--Unspecified psychosis</a:t>
            </a:r>
          </a:p>
          <a:p>
            <a:pPr algn="ctr" eaLnBrk="1" hangingPunct="1">
              <a:lnSpc>
                <a:spcPct val="90000"/>
              </a:lnSpc>
              <a:defRPr/>
            </a:pPr>
            <a:r>
              <a:rPr lang="en-US" dirty="0" smtClean="0">
                <a:latin typeface="Book Antiqua" pitchFamily="18" charset="0"/>
              </a:rPr>
              <a:t>3--Senile &amp; pre-senile dementia</a:t>
            </a:r>
          </a:p>
          <a:p>
            <a:pPr algn="ctr" eaLnBrk="1" hangingPunct="1">
              <a:lnSpc>
                <a:spcPct val="90000"/>
              </a:lnSpc>
              <a:defRPr/>
            </a:pPr>
            <a:r>
              <a:rPr lang="en-US" dirty="0" smtClean="0">
                <a:latin typeface="Book Antiqua" pitchFamily="18" charset="0"/>
              </a:rPr>
              <a:t>3--Psychosis associated with other cerebral conditions</a:t>
            </a:r>
          </a:p>
          <a:p>
            <a:pPr algn="ctr" eaLnBrk="1" hangingPunct="1">
              <a:lnSpc>
                <a:spcPct val="90000"/>
              </a:lnSpc>
              <a:buFont typeface="Wingdings" pitchFamily="2" charset="2"/>
              <a:buNone/>
              <a:defRPr/>
            </a:pPr>
            <a:r>
              <a:rPr lang="en-US" dirty="0" smtClean="0"/>
              <a:t> </a:t>
            </a:r>
          </a:p>
          <a:p>
            <a:pPr eaLnBrk="1" hangingPunct="1">
              <a:lnSpc>
                <a:spcPct val="90000"/>
              </a:lnSpc>
              <a:defRPr/>
            </a:pPr>
            <a:endParaRPr lang="en-US" dirty="0" smtClean="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nchor="b" anchorCtr="0"/>
          <a:lstStyle/>
          <a:p>
            <a:pPr eaLnBrk="1" hangingPunct="1">
              <a:defRPr/>
            </a:pPr>
            <a:endParaRPr lang="en-US"/>
          </a:p>
        </p:txBody>
      </p:sp>
      <p:sp>
        <p:nvSpPr>
          <p:cNvPr id="4099" name="Rectangle 3"/>
          <p:cNvSpPr>
            <a:spLocks noGrp="1" noChangeArrowheads="1"/>
          </p:cNvSpPr>
          <p:nvPr>
            <p:ph type="body" idx="4294967295"/>
          </p:nvPr>
        </p:nvSpPr>
        <p:spPr/>
        <p:txBody>
          <a:bodyPr/>
          <a:lstStyle/>
          <a:p>
            <a:pPr eaLnBrk="1" hangingPunct="1">
              <a:defRPr/>
            </a:pPr>
            <a:r>
              <a:rPr lang="en-US" sz="5400"/>
              <a:t>Dementia is defined as global impairment of cognitive function which interferes with normal activities.</a:t>
            </a:r>
          </a:p>
          <a:p>
            <a:pPr eaLnBrk="1" hangingPunct="1">
              <a:defRPr/>
            </a:pPr>
            <a:endParaRPr lang="en-US" sz="540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nchor="b" anchorCtr="0"/>
          <a:lstStyle/>
          <a:p>
            <a:pPr eaLnBrk="1" hangingPunct="1">
              <a:defRPr/>
            </a:pPr>
            <a:endParaRPr lang="en-US"/>
          </a:p>
        </p:txBody>
      </p:sp>
      <p:sp>
        <p:nvSpPr>
          <p:cNvPr id="5123" name="Rectangle 3"/>
          <p:cNvSpPr>
            <a:spLocks noGrp="1" noChangeArrowheads="1"/>
          </p:cNvSpPr>
          <p:nvPr>
            <p:ph type="body" idx="4294967295"/>
          </p:nvPr>
        </p:nvSpPr>
        <p:spPr/>
        <p:txBody>
          <a:bodyPr/>
          <a:lstStyle/>
          <a:p>
            <a:pPr eaLnBrk="1" hangingPunct="1">
              <a:defRPr/>
            </a:pPr>
            <a:r>
              <a:rPr lang="en-US"/>
              <a:t> </a:t>
            </a:r>
            <a:r>
              <a:rPr lang="en-US" sz="4400"/>
              <a:t>Impaired short and long-term memory and other cognitive functions (abstract thinking, judgment, speech, coordination, planning or organization</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nchor="b" anchorCtr="0"/>
          <a:lstStyle/>
          <a:p>
            <a:pPr eaLnBrk="1" hangingPunct="1">
              <a:defRPr/>
            </a:pPr>
            <a:endParaRPr lang="en-US"/>
          </a:p>
        </p:txBody>
      </p:sp>
      <p:sp>
        <p:nvSpPr>
          <p:cNvPr id="6147" name="Rectangle 3"/>
          <p:cNvSpPr>
            <a:spLocks noGrp="1" noChangeArrowheads="1"/>
          </p:cNvSpPr>
          <p:nvPr>
            <p:ph type="body" idx="4294967295"/>
          </p:nvPr>
        </p:nvSpPr>
        <p:spPr/>
        <p:txBody>
          <a:bodyPr/>
          <a:lstStyle/>
          <a:p>
            <a:pPr eaLnBrk="1" hangingPunct="1">
              <a:defRPr/>
            </a:pPr>
            <a:r>
              <a:rPr lang="en-US" dirty="0"/>
              <a:t>Alzheimer's accounts for most cases of </a:t>
            </a:r>
            <a:r>
              <a:rPr lang="en-US" dirty="0" smtClean="0"/>
              <a:t>dementia more than 50%.</a:t>
            </a:r>
            <a:endParaRPr lang="en-US" dirty="0"/>
          </a:p>
          <a:p>
            <a:pPr eaLnBrk="1" hangingPunct="1">
              <a:defRPr/>
            </a:pPr>
            <a:r>
              <a:rPr lang="en-US" dirty="0"/>
              <a:t>10-20% cases are attributed to vascular (multi-infarct) dementia </a:t>
            </a:r>
          </a:p>
          <a:p>
            <a:pPr eaLnBrk="1" hangingPunct="1">
              <a:defRPr/>
            </a:pPr>
            <a:r>
              <a:rPr lang="en-US" dirty="0"/>
              <a:t>Other causes-alcoholism, Parkinson, </a:t>
            </a:r>
            <a:r>
              <a:rPr lang="en-US" dirty="0" err="1"/>
              <a:t>vit</a:t>
            </a:r>
            <a:r>
              <a:rPr lang="en-US" dirty="0"/>
              <a:t> B12 deficiency, hypothyroidism, CNS infections, intracranial lesions</a:t>
            </a: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nchor="b" anchorCtr="0"/>
          <a:lstStyle/>
          <a:p>
            <a:pPr eaLnBrk="1" hangingPunct="1">
              <a:defRPr/>
            </a:pPr>
            <a:r>
              <a:rPr lang="en-US" dirty="0" smtClean="0"/>
              <a:t>Health Burden </a:t>
            </a:r>
            <a:r>
              <a:rPr lang="en-US" dirty="0"/>
              <a:t>of Dementia</a:t>
            </a:r>
          </a:p>
        </p:txBody>
      </p:sp>
      <p:sp>
        <p:nvSpPr>
          <p:cNvPr id="8195" name="Rectangle 3"/>
          <p:cNvSpPr>
            <a:spLocks noGrp="1" noChangeArrowheads="1"/>
          </p:cNvSpPr>
          <p:nvPr>
            <p:ph type="body" idx="4294967295"/>
          </p:nvPr>
        </p:nvSpPr>
        <p:spPr/>
        <p:txBody>
          <a:bodyPr/>
          <a:lstStyle/>
          <a:p>
            <a:pPr eaLnBrk="1" hangingPunct="1">
              <a:defRPr/>
            </a:pPr>
            <a:r>
              <a:rPr lang="en-US" dirty="0" smtClean="0"/>
              <a:t>disease progresses over a period of 2-20 years, causing increasing functional impairment and disability </a:t>
            </a:r>
          </a:p>
          <a:p>
            <a:pPr eaLnBrk="1" hangingPunct="1">
              <a:defRPr/>
            </a:pPr>
            <a:r>
              <a:rPr lang="en-US" dirty="0" smtClean="0"/>
              <a:t>Care of the demented patient imposes an enormous psychosocial and economical factors.</a:t>
            </a:r>
          </a:p>
          <a:p>
            <a:pPr eaLnBrk="1" hangingPunct="1">
              <a:defRPr/>
            </a:pPr>
            <a:r>
              <a:rPr lang="en-US" sz="3200" dirty="0" smtClean="0"/>
              <a:t>Alzheimer’s burden on the family</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nchor="b" anchorCtr="0"/>
          <a:lstStyle/>
          <a:p>
            <a:pPr eaLnBrk="1" hangingPunct="1">
              <a:defRPr/>
            </a:pPr>
            <a:r>
              <a:rPr lang="en-US" dirty="0" smtClean="0"/>
              <a:t>Risk Factors </a:t>
            </a:r>
            <a:r>
              <a:rPr lang="en-US" dirty="0"/>
              <a:t>of Dementia</a:t>
            </a:r>
          </a:p>
        </p:txBody>
      </p:sp>
      <p:sp>
        <p:nvSpPr>
          <p:cNvPr id="7171" name="Rectangle 3"/>
          <p:cNvSpPr>
            <a:spLocks noGrp="1" noChangeArrowheads="1"/>
          </p:cNvSpPr>
          <p:nvPr>
            <p:ph type="body" idx="4294967295"/>
          </p:nvPr>
        </p:nvSpPr>
        <p:spPr/>
        <p:txBody>
          <a:bodyPr/>
          <a:lstStyle/>
          <a:p>
            <a:pPr eaLnBrk="1" hangingPunct="1">
              <a:defRPr/>
            </a:pPr>
            <a:endParaRPr lang="en-US" smtClean="0"/>
          </a:p>
          <a:p>
            <a:pPr eaLnBrk="1" hangingPunct="1">
              <a:defRPr/>
            </a:pPr>
            <a:r>
              <a:rPr lang="en-US" smtClean="0"/>
              <a:t>Increases steadily with age, roughly doubling every 5 years </a:t>
            </a:r>
          </a:p>
          <a:p>
            <a:pPr eaLnBrk="1" hangingPunct="1">
              <a:defRPr/>
            </a:pPr>
            <a:r>
              <a:rPr lang="en-US" smtClean="0"/>
              <a:t>Common among institutionalized elderly </a:t>
            </a:r>
          </a:p>
          <a:p>
            <a:pPr eaLnBrk="1" hangingPunct="1">
              <a:defRPr/>
            </a:pPr>
            <a:r>
              <a:rPr lang="en-US" smtClean="0"/>
              <a:t>Present in ½ to 2/3 of nursing home residents </a:t>
            </a:r>
          </a:p>
          <a:p>
            <a:pPr eaLnBrk="1" hangingPunct="1">
              <a:defRPr/>
            </a:pPr>
            <a:r>
              <a:rPr lang="en-US" smtClean="0"/>
              <a:t>Family history associated with an increased risk of Alzheimer</a:t>
            </a:r>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altLang="en-US"/>
              <a:t>Dementia Type—Total Population</a:t>
            </a:r>
          </a:p>
        </p:txBody>
      </p:sp>
      <p:sp>
        <p:nvSpPr>
          <p:cNvPr id="342019" name="Rectangle 3"/>
          <p:cNvSpPr>
            <a:spLocks noChangeArrowheads="1"/>
          </p:cNvSpPr>
          <p:nvPr/>
        </p:nvSpPr>
        <p:spPr bwMode="auto">
          <a:xfrm>
            <a:off x="2568222" y="2192339"/>
            <a:ext cx="33940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b="1">
                <a:solidFill>
                  <a:schemeClr val="bg1"/>
                </a:solidFill>
                <a:latin typeface="Arial" charset="0"/>
              </a:rPr>
              <a:t>Distribution of Dementia Types</a:t>
            </a:r>
            <a:endParaRPr lang="en-US" altLang="en-US">
              <a:solidFill>
                <a:schemeClr val="bg1"/>
              </a:solidFill>
              <a:latin typeface="Arial" charset="0"/>
            </a:endParaRPr>
          </a:p>
        </p:txBody>
      </p:sp>
      <p:sp>
        <p:nvSpPr>
          <p:cNvPr id="342020" name="Rectangle 4"/>
          <p:cNvSpPr>
            <a:spLocks noChangeArrowheads="1"/>
          </p:cNvSpPr>
          <p:nvPr/>
        </p:nvSpPr>
        <p:spPr bwMode="auto">
          <a:xfrm>
            <a:off x="6173612" y="3114676"/>
            <a:ext cx="25359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Mild cognitive impairment</a:t>
            </a:r>
          </a:p>
        </p:txBody>
      </p:sp>
      <p:sp>
        <p:nvSpPr>
          <p:cNvPr id="342021" name="Rectangle 5"/>
          <p:cNvSpPr>
            <a:spLocks noChangeArrowheads="1"/>
          </p:cNvSpPr>
          <p:nvPr/>
        </p:nvSpPr>
        <p:spPr bwMode="auto">
          <a:xfrm>
            <a:off x="6173612" y="3402014"/>
            <a:ext cx="26818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Dementia with Lewy bodies</a:t>
            </a:r>
          </a:p>
        </p:txBody>
      </p:sp>
      <p:sp>
        <p:nvSpPr>
          <p:cNvPr id="342022" name="Rectangle 6"/>
          <p:cNvSpPr>
            <a:spLocks noChangeArrowheads="1"/>
          </p:cNvSpPr>
          <p:nvPr/>
        </p:nvSpPr>
        <p:spPr bwMode="auto">
          <a:xfrm>
            <a:off x="6173612" y="3692526"/>
            <a:ext cx="8430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Vascular</a:t>
            </a:r>
          </a:p>
        </p:txBody>
      </p:sp>
      <p:sp>
        <p:nvSpPr>
          <p:cNvPr id="342023" name="Rectangle 7"/>
          <p:cNvSpPr>
            <a:spLocks noChangeArrowheads="1"/>
          </p:cNvSpPr>
          <p:nvPr/>
        </p:nvSpPr>
        <p:spPr bwMode="auto">
          <a:xfrm>
            <a:off x="6173612" y="3981451"/>
            <a:ext cx="5818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Mixed</a:t>
            </a:r>
          </a:p>
        </p:txBody>
      </p:sp>
      <p:sp>
        <p:nvSpPr>
          <p:cNvPr id="342024" name="Rectangle 8"/>
          <p:cNvSpPr>
            <a:spLocks noChangeArrowheads="1"/>
          </p:cNvSpPr>
          <p:nvPr/>
        </p:nvSpPr>
        <p:spPr bwMode="auto">
          <a:xfrm>
            <a:off x="6173612" y="4271964"/>
            <a:ext cx="5482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Other</a:t>
            </a:r>
          </a:p>
        </p:txBody>
      </p:sp>
      <p:sp>
        <p:nvSpPr>
          <p:cNvPr id="342025" name="Rectangle 9"/>
          <p:cNvSpPr>
            <a:spLocks noChangeArrowheads="1"/>
          </p:cNvSpPr>
          <p:nvPr/>
        </p:nvSpPr>
        <p:spPr bwMode="auto">
          <a:xfrm>
            <a:off x="6173612" y="5054601"/>
            <a:ext cx="17809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Alzheimer’s</a:t>
            </a:r>
            <a:r>
              <a:rPr lang="en-US" altLang="en-US" sz="1600" b="1">
                <a:solidFill>
                  <a:schemeClr val="bg1"/>
                </a:solidFill>
                <a:latin typeface="Arial" charset="0"/>
                <a:cs typeface="Arial" charset="0"/>
              </a:rPr>
              <a:t>—</a:t>
            </a:r>
            <a:r>
              <a:rPr lang="en-US" altLang="en-US" sz="1600" b="1">
                <a:solidFill>
                  <a:schemeClr val="bg1"/>
                </a:solidFill>
                <a:latin typeface="Arial" charset="0"/>
              </a:rPr>
              <a:t>mild</a:t>
            </a:r>
          </a:p>
        </p:txBody>
      </p:sp>
      <p:sp>
        <p:nvSpPr>
          <p:cNvPr id="342026" name="Rectangle 10"/>
          <p:cNvSpPr>
            <a:spLocks noChangeArrowheads="1"/>
          </p:cNvSpPr>
          <p:nvPr/>
        </p:nvSpPr>
        <p:spPr bwMode="auto">
          <a:xfrm>
            <a:off x="6173611" y="5343526"/>
            <a:ext cx="22810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Alzheimer’s</a:t>
            </a:r>
            <a:r>
              <a:rPr lang="en-US" altLang="en-US" sz="1600" b="1">
                <a:solidFill>
                  <a:schemeClr val="bg1"/>
                </a:solidFill>
                <a:latin typeface="Arial" charset="0"/>
                <a:cs typeface="Arial" charset="0"/>
              </a:rPr>
              <a:t>—</a:t>
            </a:r>
            <a:r>
              <a:rPr lang="en-US" altLang="en-US" sz="1600" b="1">
                <a:solidFill>
                  <a:schemeClr val="bg1"/>
                </a:solidFill>
                <a:latin typeface="Arial" charset="0"/>
              </a:rPr>
              <a:t>moderate</a:t>
            </a:r>
          </a:p>
        </p:txBody>
      </p:sp>
      <p:sp>
        <p:nvSpPr>
          <p:cNvPr id="342027" name="Rectangle 11"/>
          <p:cNvSpPr>
            <a:spLocks noChangeArrowheads="1"/>
          </p:cNvSpPr>
          <p:nvPr/>
        </p:nvSpPr>
        <p:spPr bwMode="auto">
          <a:xfrm>
            <a:off x="6173612" y="5632451"/>
            <a:ext cx="20069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Alzheimer’s—severe</a:t>
            </a:r>
          </a:p>
        </p:txBody>
      </p:sp>
      <p:sp>
        <p:nvSpPr>
          <p:cNvPr id="342028" name="Rectangle 12"/>
          <p:cNvSpPr>
            <a:spLocks noChangeArrowheads="1"/>
          </p:cNvSpPr>
          <p:nvPr/>
        </p:nvSpPr>
        <p:spPr bwMode="auto">
          <a:xfrm>
            <a:off x="406400" y="1181101"/>
            <a:ext cx="8147756"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572" tIns="50786" rIns="101572" bIns="50786" anchor="ctr"/>
          <a:lstStyle>
            <a:lvl1pPr defTabSz="1016000">
              <a:defRPr sz="2400">
                <a:solidFill>
                  <a:schemeClr val="tx1"/>
                </a:solidFill>
                <a:latin typeface="Times New Roman" charset="0"/>
              </a:defRPr>
            </a:lvl1pPr>
            <a:lvl2pPr defTabSz="1016000">
              <a:defRPr sz="2400">
                <a:solidFill>
                  <a:schemeClr val="tx1"/>
                </a:solidFill>
                <a:latin typeface="Times New Roman" charset="0"/>
              </a:defRPr>
            </a:lvl2pPr>
            <a:lvl3pPr defTabSz="1016000">
              <a:defRPr sz="2400">
                <a:solidFill>
                  <a:schemeClr val="tx1"/>
                </a:solidFill>
                <a:latin typeface="Times New Roman" charset="0"/>
              </a:defRPr>
            </a:lvl3pPr>
            <a:lvl4pPr defTabSz="1016000">
              <a:defRPr sz="2400">
                <a:solidFill>
                  <a:schemeClr val="tx1"/>
                </a:solidFill>
                <a:latin typeface="Times New Roman" charset="0"/>
              </a:defRPr>
            </a:lvl4pPr>
            <a:lvl5pPr defTabSz="1016000">
              <a:defRPr sz="2400">
                <a:solidFill>
                  <a:schemeClr val="tx1"/>
                </a:solidFill>
                <a:latin typeface="Times New Roman" charset="0"/>
              </a:defRPr>
            </a:lvl5pPr>
            <a:lvl6pPr marL="457200" defTabSz="1016000" fontAlgn="base">
              <a:spcBef>
                <a:spcPct val="0"/>
              </a:spcBef>
              <a:spcAft>
                <a:spcPct val="0"/>
              </a:spcAft>
              <a:defRPr sz="2400">
                <a:solidFill>
                  <a:schemeClr val="tx1"/>
                </a:solidFill>
                <a:latin typeface="Times New Roman" charset="0"/>
              </a:defRPr>
            </a:lvl6pPr>
            <a:lvl7pPr marL="914400" defTabSz="1016000" fontAlgn="base">
              <a:spcBef>
                <a:spcPct val="0"/>
              </a:spcBef>
              <a:spcAft>
                <a:spcPct val="0"/>
              </a:spcAft>
              <a:defRPr sz="2400">
                <a:solidFill>
                  <a:schemeClr val="tx1"/>
                </a:solidFill>
                <a:latin typeface="Times New Roman" charset="0"/>
              </a:defRPr>
            </a:lvl7pPr>
            <a:lvl8pPr marL="1371600" defTabSz="1016000" fontAlgn="base">
              <a:spcBef>
                <a:spcPct val="0"/>
              </a:spcBef>
              <a:spcAft>
                <a:spcPct val="0"/>
              </a:spcAft>
              <a:defRPr sz="2400">
                <a:solidFill>
                  <a:schemeClr val="tx1"/>
                </a:solidFill>
                <a:latin typeface="Times New Roman" charset="0"/>
              </a:defRPr>
            </a:lvl8pPr>
            <a:lvl9pPr marL="1828800" defTabSz="1016000" fontAlgn="base">
              <a:spcBef>
                <a:spcPct val="0"/>
              </a:spcBef>
              <a:spcAft>
                <a:spcPct val="0"/>
              </a:spcAft>
              <a:defRPr sz="2400">
                <a:solidFill>
                  <a:schemeClr val="tx1"/>
                </a:solidFill>
                <a:latin typeface="Times New Roman" charset="0"/>
              </a:defRPr>
            </a:lvl9pPr>
          </a:lstStyle>
          <a:p>
            <a:pPr eaLnBrk="0" hangingPunct="0"/>
            <a:r>
              <a:rPr lang="en-US" altLang="en-US" sz="1800" b="1">
                <a:solidFill>
                  <a:schemeClr val="bg1"/>
                </a:solidFill>
                <a:latin typeface="Arial" charset="0"/>
              </a:rPr>
              <a:t>Overall, Alzheimer’s disease accounts for just over half of all dementia— significantly more than any other form.  About two fifths of all patients are in each of the mild and moderate stages, and the remaining fifth are in the severe stage</a:t>
            </a:r>
            <a:endParaRPr lang="en-US" altLang="en-US" sz="1800">
              <a:solidFill>
                <a:schemeClr val="bg1"/>
              </a:solidFill>
              <a:latin typeface="Arial" charset="0"/>
            </a:endParaRPr>
          </a:p>
        </p:txBody>
      </p:sp>
      <p:sp>
        <p:nvSpPr>
          <p:cNvPr id="342029" name="Text Box 13"/>
          <p:cNvSpPr txBox="1">
            <a:spLocks noChangeArrowheads="1"/>
          </p:cNvSpPr>
          <p:nvPr/>
        </p:nvSpPr>
        <p:spPr bwMode="auto">
          <a:xfrm>
            <a:off x="406400" y="6302376"/>
            <a:ext cx="8398933"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572" tIns="50786" rIns="101572" bIns="50786">
            <a:spAutoFit/>
          </a:bodyPr>
          <a:lstStyle>
            <a:lvl1pPr defTabSz="1016000">
              <a:defRPr sz="2400">
                <a:solidFill>
                  <a:schemeClr val="tx1"/>
                </a:solidFill>
                <a:latin typeface="Times New Roman" charset="0"/>
              </a:defRPr>
            </a:lvl1pPr>
            <a:lvl2pPr marL="508000" defTabSz="1016000">
              <a:defRPr sz="2400">
                <a:solidFill>
                  <a:schemeClr val="tx1"/>
                </a:solidFill>
                <a:latin typeface="Times New Roman" charset="0"/>
              </a:defRPr>
            </a:lvl2pPr>
            <a:lvl3pPr marL="1016000" defTabSz="1016000">
              <a:defRPr sz="2400">
                <a:solidFill>
                  <a:schemeClr val="tx1"/>
                </a:solidFill>
                <a:latin typeface="Times New Roman" charset="0"/>
              </a:defRPr>
            </a:lvl3pPr>
            <a:lvl4pPr marL="1524000" defTabSz="1016000">
              <a:defRPr sz="2400">
                <a:solidFill>
                  <a:schemeClr val="tx1"/>
                </a:solidFill>
                <a:latin typeface="Times New Roman" charset="0"/>
              </a:defRPr>
            </a:lvl4pPr>
            <a:lvl5pPr marL="2032000" defTabSz="1016000">
              <a:defRPr sz="2400">
                <a:solidFill>
                  <a:schemeClr val="tx1"/>
                </a:solidFill>
                <a:latin typeface="Times New Roman" charset="0"/>
              </a:defRPr>
            </a:lvl5pPr>
            <a:lvl6pPr marL="2489200" defTabSz="1016000" fontAlgn="base">
              <a:spcBef>
                <a:spcPct val="0"/>
              </a:spcBef>
              <a:spcAft>
                <a:spcPct val="0"/>
              </a:spcAft>
              <a:defRPr sz="2400">
                <a:solidFill>
                  <a:schemeClr val="tx1"/>
                </a:solidFill>
                <a:latin typeface="Times New Roman" charset="0"/>
              </a:defRPr>
            </a:lvl6pPr>
            <a:lvl7pPr marL="2946400" defTabSz="1016000" fontAlgn="base">
              <a:spcBef>
                <a:spcPct val="0"/>
              </a:spcBef>
              <a:spcAft>
                <a:spcPct val="0"/>
              </a:spcAft>
              <a:defRPr sz="2400">
                <a:solidFill>
                  <a:schemeClr val="tx1"/>
                </a:solidFill>
                <a:latin typeface="Times New Roman" charset="0"/>
              </a:defRPr>
            </a:lvl7pPr>
            <a:lvl8pPr marL="3403600" defTabSz="1016000" fontAlgn="base">
              <a:spcBef>
                <a:spcPct val="0"/>
              </a:spcBef>
              <a:spcAft>
                <a:spcPct val="0"/>
              </a:spcAft>
              <a:defRPr sz="2400">
                <a:solidFill>
                  <a:schemeClr val="tx1"/>
                </a:solidFill>
                <a:latin typeface="Times New Roman" charset="0"/>
              </a:defRPr>
            </a:lvl8pPr>
            <a:lvl9pPr marL="3860800" defTabSz="1016000" fontAlgn="base">
              <a:spcBef>
                <a:spcPct val="0"/>
              </a:spcBef>
              <a:spcAft>
                <a:spcPct val="0"/>
              </a:spcAft>
              <a:defRPr sz="2400">
                <a:solidFill>
                  <a:schemeClr val="tx1"/>
                </a:solidFill>
                <a:latin typeface="Times New Roman" charset="0"/>
              </a:defRPr>
            </a:lvl9pPr>
          </a:lstStyle>
          <a:p>
            <a:pPr algn="r" eaLnBrk="0" hangingPunct="0">
              <a:spcBef>
                <a:spcPct val="50000"/>
              </a:spcBef>
            </a:pPr>
            <a:r>
              <a:rPr lang="en-US" altLang="en-US" sz="1600">
                <a:solidFill>
                  <a:schemeClr val="bg1"/>
                </a:solidFill>
                <a:latin typeface="Arial" charset="0"/>
              </a:rPr>
              <a:t>Source: Icon and Landis, Fall 2000</a:t>
            </a:r>
          </a:p>
        </p:txBody>
      </p:sp>
      <p:sp>
        <p:nvSpPr>
          <p:cNvPr id="342030" name="Rectangle 14"/>
          <p:cNvSpPr>
            <a:spLocks noChangeArrowheads="1"/>
          </p:cNvSpPr>
          <p:nvPr/>
        </p:nvSpPr>
        <p:spPr bwMode="auto">
          <a:xfrm>
            <a:off x="5991578" y="3173413"/>
            <a:ext cx="124178" cy="133350"/>
          </a:xfrm>
          <a:prstGeom prst="rect">
            <a:avLst/>
          </a:prstGeom>
          <a:gradFill rotWithShape="0">
            <a:gsLst>
              <a:gs pos="0">
                <a:srgbClr val="AFEEFF"/>
              </a:gs>
              <a:gs pos="100000">
                <a:srgbClr val="AFEEFF">
                  <a:gamma/>
                  <a:shade val="66667"/>
                  <a:invGamma/>
                </a:srgbClr>
              </a:gs>
            </a:gsLst>
            <a:path path="shape">
              <a:fillToRect l="50000" t="50000" r="50000" b="50000"/>
            </a:path>
          </a:gradFill>
          <a:ln w="12700">
            <a:solidFill>
              <a:srgbClr val="000000"/>
            </a:solidFill>
            <a:miter lim="800000"/>
            <a:headEnd/>
            <a:tailEnd/>
          </a:ln>
        </p:spPr>
        <p:txBody>
          <a:bodyPr/>
          <a:lstStyle/>
          <a:p>
            <a:endParaRPr lang="en-US"/>
          </a:p>
        </p:txBody>
      </p:sp>
      <p:sp>
        <p:nvSpPr>
          <p:cNvPr id="342031" name="Rectangle 15"/>
          <p:cNvSpPr>
            <a:spLocks noChangeArrowheads="1"/>
          </p:cNvSpPr>
          <p:nvPr/>
        </p:nvSpPr>
        <p:spPr bwMode="auto">
          <a:xfrm>
            <a:off x="5991578" y="3460751"/>
            <a:ext cx="124178" cy="131763"/>
          </a:xfrm>
          <a:prstGeom prst="rect">
            <a:avLst/>
          </a:prstGeom>
          <a:gradFill rotWithShape="0">
            <a:gsLst>
              <a:gs pos="0">
                <a:srgbClr val="FF00FF"/>
              </a:gs>
              <a:gs pos="100000">
                <a:srgbClr val="FF00FF">
                  <a:gamma/>
                  <a:shade val="72157"/>
                  <a:invGamma/>
                </a:srgbClr>
              </a:gs>
            </a:gsLst>
            <a:path path="shape">
              <a:fillToRect l="50000" t="50000" r="50000" b="50000"/>
            </a:path>
          </a:gradFill>
          <a:ln w="12700">
            <a:solidFill>
              <a:srgbClr val="000000"/>
            </a:solidFill>
            <a:miter lim="800000"/>
            <a:headEnd/>
            <a:tailEnd/>
          </a:ln>
        </p:spPr>
        <p:txBody>
          <a:bodyPr/>
          <a:lstStyle/>
          <a:p>
            <a:endParaRPr lang="en-US"/>
          </a:p>
        </p:txBody>
      </p:sp>
      <p:sp>
        <p:nvSpPr>
          <p:cNvPr id="342032" name="Rectangle 16"/>
          <p:cNvSpPr>
            <a:spLocks noChangeArrowheads="1"/>
          </p:cNvSpPr>
          <p:nvPr/>
        </p:nvSpPr>
        <p:spPr bwMode="auto">
          <a:xfrm>
            <a:off x="5991578" y="3748089"/>
            <a:ext cx="124178" cy="130175"/>
          </a:xfrm>
          <a:prstGeom prst="rect">
            <a:avLst/>
          </a:prstGeom>
          <a:gradFill rotWithShape="0">
            <a:gsLst>
              <a:gs pos="0">
                <a:schemeClr val="folHlink"/>
              </a:gs>
              <a:gs pos="100000">
                <a:schemeClr val="folHlink">
                  <a:gamma/>
                  <a:shade val="72157"/>
                  <a:invGamma/>
                </a:schemeClr>
              </a:gs>
            </a:gsLst>
            <a:path path="shape">
              <a:fillToRect l="50000" t="50000" r="50000" b="50000"/>
            </a:path>
          </a:gradFill>
          <a:ln w="12700">
            <a:solidFill>
              <a:srgbClr val="000000"/>
            </a:solidFill>
            <a:miter lim="800000"/>
            <a:headEnd/>
            <a:tailEnd/>
          </a:ln>
        </p:spPr>
        <p:txBody>
          <a:bodyPr/>
          <a:lstStyle/>
          <a:p>
            <a:endParaRPr lang="en-US"/>
          </a:p>
        </p:txBody>
      </p:sp>
      <p:sp>
        <p:nvSpPr>
          <p:cNvPr id="342033" name="Rectangle 17"/>
          <p:cNvSpPr>
            <a:spLocks noChangeArrowheads="1"/>
          </p:cNvSpPr>
          <p:nvPr/>
        </p:nvSpPr>
        <p:spPr bwMode="auto">
          <a:xfrm>
            <a:off x="5991578" y="4033838"/>
            <a:ext cx="124178" cy="131762"/>
          </a:xfrm>
          <a:prstGeom prst="rect">
            <a:avLst/>
          </a:prstGeom>
          <a:gradFill rotWithShape="0">
            <a:gsLst>
              <a:gs pos="0">
                <a:schemeClr val="accent2"/>
              </a:gs>
              <a:gs pos="100000">
                <a:schemeClr val="accent2">
                  <a:gamma/>
                  <a:shade val="69412"/>
                  <a:invGamma/>
                </a:schemeClr>
              </a:gs>
            </a:gsLst>
            <a:path path="shape">
              <a:fillToRect l="50000" t="50000" r="50000" b="50000"/>
            </a:path>
          </a:gradFill>
          <a:ln w="12700">
            <a:solidFill>
              <a:srgbClr val="000000"/>
            </a:solidFill>
            <a:miter lim="800000"/>
            <a:headEnd/>
            <a:tailEnd/>
          </a:ln>
        </p:spPr>
        <p:txBody>
          <a:bodyPr/>
          <a:lstStyle/>
          <a:p>
            <a:endParaRPr lang="en-US"/>
          </a:p>
        </p:txBody>
      </p:sp>
      <p:sp>
        <p:nvSpPr>
          <p:cNvPr id="342034" name="Rectangle 18"/>
          <p:cNvSpPr>
            <a:spLocks noChangeArrowheads="1"/>
          </p:cNvSpPr>
          <p:nvPr/>
        </p:nvSpPr>
        <p:spPr bwMode="auto">
          <a:xfrm>
            <a:off x="5991578" y="4321176"/>
            <a:ext cx="124178" cy="131763"/>
          </a:xfrm>
          <a:prstGeom prst="rect">
            <a:avLst/>
          </a:prstGeom>
          <a:gradFill rotWithShape="0">
            <a:gsLst>
              <a:gs pos="0">
                <a:srgbClr val="0000FF"/>
              </a:gs>
              <a:gs pos="100000">
                <a:srgbClr val="0000FF">
                  <a:gamma/>
                  <a:shade val="58824"/>
                  <a:invGamma/>
                </a:srgbClr>
              </a:gs>
            </a:gsLst>
            <a:path path="shape">
              <a:fillToRect l="50000" t="50000" r="50000" b="50000"/>
            </a:path>
          </a:gradFill>
          <a:ln w="12700">
            <a:solidFill>
              <a:srgbClr val="000000"/>
            </a:solidFill>
            <a:miter lim="800000"/>
            <a:headEnd/>
            <a:tailEnd/>
          </a:ln>
        </p:spPr>
        <p:txBody>
          <a:bodyPr/>
          <a:lstStyle/>
          <a:p>
            <a:endParaRPr lang="en-US"/>
          </a:p>
        </p:txBody>
      </p:sp>
      <p:sp>
        <p:nvSpPr>
          <p:cNvPr id="342035" name="Rectangle 19"/>
          <p:cNvSpPr>
            <a:spLocks noChangeArrowheads="1"/>
          </p:cNvSpPr>
          <p:nvPr/>
        </p:nvSpPr>
        <p:spPr bwMode="auto">
          <a:xfrm>
            <a:off x="5991578" y="5110163"/>
            <a:ext cx="124178" cy="133350"/>
          </a:xfrm>
          <a:prstGeom prst="rect">
            <a:avLst/>
          </a:prstGeom>
          <a:gradFill rotWithShape="0">
            <a:gsLst>
              <a:gs pos="0">
                <a:srgbClr val="FFFF00"/>
              </a:gs>
              <a:gs pos="100000">
                <a:srgbClr val="FFFF00">
                  <a:gamma/>
                  <a:shade val="72157"/>
                  <a:invGamma/>
                </a:srgbClr>
              </a:gs>
            </a:gsLst>
            <a:path path="shape">
              <a:fillToRect l="50000" t="50000" r="50000" b="50000"/>
            </a:path>
          </a:gradFill>
          <a:ln w="12700">
            <a:solidFill>
              <a:srgbClr val="000000"/>
            </a:solidFill>
            <a:miter lim="800000"/>
            <a:headEnd/>
            <a:tailEnd/>
          </a:ln>
        </p:spPr>
        <p:txBody>
          <a:bodyPr/>
          <a:lstStyle/>
          <a:p>
            <a:endParaRPr lang="en-US"/>
          </a:p>
        </p:txBody>
      </p:sp>
      <p:sp>
        <p:nvSpPr>
          <p:cNvPr id="342036" name="Rectangle 20"/>
          <p:cNvSpPr>
            <a:spLocks noChangeArrowheads="1"/>
          </p:cNvSpPr>
          <p:nvPr/>
        </p:nvSpPr>
        <p:spPr bwMode="auto">
          <a:xfrm>
            <a:off x="5991578" y="5399088"/>
            <a:ext cx="124178" cy="133350"/>
          </a:xfrm>
          <a:prstGeom prst="rect">
            <a:avLst/>
          </a:prstGeom>
          <a:gradFill rotWithShape="0">
            <a:gsLst>
              <a:gs pos="0">
                <a:schemeClr val="hlink"/>
              </a:gs>
              <a:gs pos="100000">
                <a:schemeClr val="hlink">
                  <a:gamma/>
                  <a:shade val="66667"/>
                  <a:invGamma/>
                </a:schemeClr>
              </a:gs>
            </a:gsLst>
            <a:path path="shape">
              <a:fillToRect l="50000" t="50000" r="50000" b="50000"/>
            </a:path>
          </a:gradFill>
          <a:ln w="12700">
            <a:solidFill>
              <a:srgbClr val="000000"/>
            </a:solidFill>
            <a:miter lim="800000"/>
            <a:headEnd/>
            <a:tailEnd/>
          </a:ln>
        </p:spPr>
        <p:txBody>
          <a:bodyPr/>
          <a:lstStyle/>
          <a:p>
            <a:endParaRPr lang="en-US"/>
          </a:p>
        </p:txBody>
      </p:sp>
      <p:sp>
        <p:nvSpPr>
          <p:cNvPr id="342037" name="Rectangle 21"/>
          <p:cNvSpPr>
            <a:spLocks noChangeArrowheads="1"/>
          </p:cNvSpPr>
          <p:nvPr/>
        </p:nvSpPr>
        <p:spPr bwMode="auto">
          <a:xfrm>
            <a:off x="5991578" y="5688013"/>
            <a:ext cx="124178" cy="133350"/>
          </a:xfrm>
          <a:prstGeom prst="rect">
            <a:avLst/>
          </a:prstGeom>
          <a:gradFill rotWithShape="0">
            <a:gsLst>
              <a:gs pos="0">
                <a:srgbClr val="FF0000"/>
              </a:gs>
              <a:gs pos="100000">
                <a:srgbClr val="FF0000">
                  <a:gamma/>
                  <a:shade val="69412"/>
                  <a:invGamma/>
                </a:srgbClr>
              </a:gs>
            </a:gsLst>
            <a:path path="shape">
              <a:fillToRect l="50000" t="50000" r="50000" b="50000"/>
            </a:path>
          </a:gradFill>
          <a:ln w="12700">
            <a:solidFill>
              <a:srgbClr val="000000"/>
            </a:solidFill>
            <a:miter lim="800000"/>
            <a:headEnd/>
            <a:tailEnd/>
          </a:ln>
        </p:spPr>
        <p:txBody>
          <a:bodyPr/>
          <a:lstStyle/>
          <a:p>
            <a:endParaRPr lang="en-US"/>
          </a:p>
        </p:txBody>
      </p:sp>
      <p:sp>
        <p:nvSpPr>
          <p:cNvPr id="342038" name="Rectangle 22"/>
          <p:cNvSpPr>
            <a:spLocks noChangeArrowheads="1"/>
          </p:cNvSpPr>
          <p:nvPr/>
        </p:nvSpPr>
        <p:spPr bwMode="auto">
          <a:xfrm>
            <a:off x="5994400" y="4608513"/>
            <a:ext cx="124178" cy="131762"/>
          </a:xfrm>
          <a:prstGeom prst="rect">
            <a:avLst/>
          </a:prstGeom>
          <a:gradFill rotWithShape="0">
            <a:gsLst>
              <a:gs pos="0">
                <a:schemeClr val="accent1"/>
              </a:gs>
              <a:gs pos="100000">
                <a:schemeClr val="accent1">
                  <a:gamma/>
                  <a:shade val="72157"/>
                  <a:invGamma/>
                </a:schemeClr>
              </a:gs>
            </a:gsLst>
            <a:path path="shape">
              <a:fillToRect l="50000" t="50000" r="50000" b="50000"/>
            </a:path>
          </a:gradFill>
          <a:ln w="12700">
            <a:solidFill>
              <a:srgbClr val="000000"/>
            </a:solidFill>
            <a:miter lim="800000"/>
            <a:headEnd/>
            <a:tailEnd/>
          </a:ln>
        </p:spPr>
        <p:txBody>
          <a:bodyPr/>
          <a:lstStyle/>
          <a:p>
            <a:endParaRPr lang="en-US"/>
          </a:p>
        </p:txBody>
      </p:sp>
      <p:sp>
        <p:nvSpPr>
          <p:cNvPr id="342039" name="Rectangle 23"/>
          <p:cNvSpPr>
            <a:spLocks noChangeArrowheads="1"/>
          </p:cNvSpPr>
          <p:nvPr/>
        </p:nvSpPr>
        <p:spPr bwMode="auto">
          <a:xfrm>
            <a:off x="6176434" y="4552951"/>
            <a:ext cx="196207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600" b="1">
                <a:solidFill>
                  <a:schemeClr val="bg1"/>
                </a:solidFill>
                <a:latin typeface="Arial" charset="0"/>
              </a:rPr>
              <a:t>Alzheimer’s disease</a:t>
            </a:r>
          </a:p>
        </p:txBody>
      </p:sp>
      <p:sp>
        <p:nvSpPr>
          <p:cNvPr id="342040" name="Line 24"/>
          <p:cNvSpPr>
            <a:spLocks noChangeShapeType="1"/>
          </p:cNvSpPr>
          <p:nvPr/>
        </p:nvSpPr>
        <p:spPr bwMode="auto">
          <a:xfrm>
            <a:off x="1968501" y="3530601"/>
            <a:ext cx="3022600" cy="282575"/>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2041" name="Line 25"/>
          <p:cNvSpPr>
            <a:spLocks noChangeShapeType="1"/>
          </p:cNvSpPr>
          <p:nvPr/>
        </p:nvSpPr>
        <p:spPr bwMode="auto">
          <a:xfrm flipV="1">
            <a:off x="1968501" y="5356226"/>
            <a:ext cx="3022600" cy="284163"/>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2042" name="Arc 26"/>
          <p:cNvSpPr>
            <a:spLocks/>
          </p:cNvSpPr>
          <p:nvPr/>
        </p:nvSpPr>
        <p:spPr bwMode="auto">
          <a:xfrm>
            <a:off x="1171222" y="4584701"/>
            <a:ext cx="733778" cy="1039813"/>
          </a:xfrm>
          <a:custGeom>
            <a:avLst/>
            <a:gdLst>
              <a:gd name="G0" fmla="+- 19651 0 0"/>
              <a:gd name="G1" fmla="+- 0 0 0"/>
              <a:gd name="G2" fmla="+- 21600 0 0"/>
              <a:gd name="T0" fmla="*/ 15844 w 19651"/>
              <a:gd name="T1" fmla="*/ 21262 h 21262"/>
              <a:gd name="T2" fmla="*/ 0 w 19651"/>
              <a:gd name="T3" fmla="*/ 8967 h 21262"/>
              <a:gd name="T4" fmla="*/ 19651 w 19651"/>
              <a:gd name="T5" fmla="*/ 0 h 21262"/>
            </a:gdLst>
            <a:ahLst/>
            <a:cxnLst>
              <a:cxn ang="0">
                <a:pos x="T0" y="T1"/>
              </a:cxn>
              <a:cxn ang="0">
                <a:pos x="T2" y="T3"/>
              </a:cxn>
              <a:cxn ang="0">
                <a:pos x="T4" y="T5"/>
              </a:cxn>
            </a:cxnLst>
            <a:rect l="0" t="0" r="r" b="b"/>
            <a:pathLst>
              <a:path w="19651" h="21262" fill="none" extrusionOk="0">
                <a:moveTo>
                  <a:pt x="15844" y="21261"/>
                </a:moveTo>
                <a:cubicBezTo>
                  <a:pt x="8864" y="20012"/>
                  <a:pt x="2943" y="15417"/>
                  <a:pt x="0" y="8966"/>
                </a:cubicBezTo>
              </a:path>
              <a:path w="19651" h="21262" stroke="0" extrusionOk="0">
                <a:moveTo>
                  <a:pt x="15844" y="21261"/>
                </a:moveTo>
                <a:cubicBezTo>
                  <a:pt x="8864" y="20012"/>
                  <a:pt x="2943" y="15417"/>
                  <a:pt x="0" y="8966"/>
                </a:cubicBezTo>
                <a:lnTo>
                  <a:pt x="19651" y="0"/>
                </a:lnTo>
                <a:close/>
              </a:path>
            </a:pathLst>
          </a:custGeom>
          <a:gradFill rotWithShape="0">
            <a:gsLst>
              <a:gs pos="0">
                <a:srgbClr val="AFEEFF"/>
              </a:gs>
              <a:gs pos="100000">
                <a:srgbClr val="AFEEFF">
                  <a:gamma/>
                  <a:shade val="66667"/>
                  <a:invGamma/>
                </a:srgbClr>
              </a:gs>
            </a:gsLst>
            <a:path path="shape">
              <a:fillToRect l="50000" t="50000" r="50000" b="50000"/>
            </a:path>
          </a:gradFill>
          <a:ln w="12700">
            <a:solidFill>
              <a:srgbClr val="000000"/>
            </a:solidFill>
            <a:round/>
            <a:headEnd/>
            <a:tailEnd/>
          </a:ln>
        </p:spPr>
        <p:txBody>
          <a:bodyPr/>
          <a:lstStyle/>
          <a:p>
            <a:endParaRPr lang="en-US"/>
          </a:p>
        </p:txBody>
      </p:sp>
      <p:sp>
        <p:nvSpPr>
          <p:cNvPr id="342043" name="Arc 27"/>
          <p:cNvSpPr>
            <a:spLocks/>
          </p:cNvSpPr>
          <p:nvPr/>
        </p:nvSpPr>
        <p:spPr bwMode="auto">
          <a:xfrm>
            <a:off x="1138767" y="4584701"/>
            <a:ext cx="766233" cy="441325"/>
          </a:xfrm>
          <a:custGeom>
            <a:avLst/>
            <a:gdLst>
              <a:gd name="G0" fmla="+- 20603 0 0"/>
              <a:gd name="G1" fmla="+- 0 0 0"/>
              <a:gd name="G2" fmla="+- 21600 0 0"/>
              <a:gd name="T0" fmla="*/ 952 w 20603"/>
              <a:gd name="T1" fmla="*/ 8967 h 8967"/>
              <a:gd name="T2" fmla="*/ 0 w 20603"/>
              <a:gd name="T3" fmla="*/ 6486 h 8967"/>
              <a:gd name="T4" fmla="*/ 20603 w 20603"/>
              <a:gd name="T5" fmla="*/ 0 h 8967"/>
            </a:gdLst>
            <a:ahLst/>
            <a:cxnLst>
              <a:cxn ang="0">
                <a:pos x="T0" y="T1"/>
              </a:cxn>
              <a:cxn ang="0">
                <a:pos x="T2" y="T3"/>
              </a:cxn>
              <a:cxn ang="0">
                <a:pos x="T4" y="T5"/>
              </a:cxn>
            </a:cxnLst>
            <a:rect l="0" t="0" r="r" b="b"/>
            <a:pathLst>
              <a:path w="20603" h="8967" fill="none" extrusionOk="0">
                <a:moveTo>
                  <a:pt x="952" y="8966"/>
                </a:moveTo>
                <a:cubicBezTo>
                  <a:pt x="584" y="8160"/>
                  <a:pt x="266" y="7331"/>
                  <a:pt x="-1" y="6486"/>
                </a:cubicBezTo>
              </a:path>
              <a:path w="20603" h="8967" stroke="0" extrusionOk="0">
                <a:moveTo>
                  <a:pt x="952" y="8966"/>
                </a:moveTo>
                <a:cubicBezTo>
                  <a:pt x="584" y="8160"/>
                  <a:pt x="266" y="7331"/>
                  <a:pt x="-1" y="6486"/>
                </a:cubicBezTo>
                <a:lnTo>
                  <a:pt x="20603" y="0"/>
                </a:lnTo>
                <a:close/>
              </a:path>
            </a:pathLst>
          </a:custGeom>
          <a:gradFill rotWithShape="0">
            <a:gsLst>
              <a:gs pos="0">
                <a:srgbClr val="FF00FF"/>
              </a:gs>
              <a:gs pos="100000">
                <a:srgbClr val="FF00FF">
                  <a:gamma/>
                  <a:shade val="72157"/>
                  <a:invGamma/>
                </a:srgbClr>
              </a:gs>
            </a:gsLst>
            <a:path path="shape">
              <a:fillToRect l="50000" t="50000" r="50000" b="50000"/>
            </a:path>
          </a:gradFill>
          <a:ln w="12700">
            <a:solidFill>
              <a:srgbClr val="000000"/>
            </a:solidFill>
            <a:round/>
            <a:headEnd/>
            <a:tailEnd/>
          </a:ln>
        </p:spPr>
        <p:txBody>
          <a:bodyPr/>
          <a:lstStyle/>
          <a:p>
            <a:endParaRPr lang="en-US"/>
          </a:p>
        </p:txBody>
      </p:sp>
      <p:sp>
        <p:nvSpPr>
          <p:cNvPr id="342044" name="Arc 28"/>
          <p:cNvSpPr>
            <a:spLocks/>
          </p:cNvSpPr>
          <p:nvPr/>
        </p:nvSpPr>
        <p:spPr bwMode="auto">
          <a:xfrm>
            <a:off x="1099256" y="4022725"/>
            <a:ext cx="805744" cy="876300"/>
          </a:xfrm>
          <a:custGeom>
            <a:avLst/>
            <a:gdLst>
              <a:gd name="G0" fmla="+- 21600 0 0"/>
              <a:gd name="G1" fmla="+- 11477 0 0"/>
              <a:gd name="G2" fmla="+- 21600 0 0"/>
              <a:gd name="T0" fmla="*/ 997 w 21600"/>
              <a:gd name="T1" fmla="*/ 17963 h 17963"/>
              <a:gd name="T2" fmla="*/ 3301 w 21600"/>
              <a:gd name="T3" fmla="*/ 0 h 17963"/>
              <a:gd name="T4" fmla="*/ 21600 w 21600"/>
              <a:gd name="T5" fmla="*/ 11477 h 17963"/>
            </a:gdLst>
            <a:ahLst/>
            <a:cxnLst>
              <a:cxn ang="0">
                <a:pos x="T0" y="T1"/>
              </a:cxn>
              <a:cxn ang="0">
                <a:pos x="T2" y="T3"/>
              </a:cxn>
              <a:cxn ang="0">
                <a:pos x="T4" y="T5"/>
              </a:cxn>
            </a:cxnLst>
            <a:rect l="0" t="0" r="r" b="b"/>
            <a:pathLst>
              <a:path w="21600" h="17963" fill="none" extrusionOk="0">
                <a:moveTo>
                  <a:pt x="996" y="17963"/>
                </a:moveTo>
                <a:cubicBezTo>
                  <a:pt x="336" y="15864"/>
                  <a:pt x="0" y="13677"/>
                  <a:pt x="0" y="11477"/>
                </a:cubicBezTo>
                <a:cubicBezTo>
                  <a:pt x="-1" y="7417"/>
                  <a:pt x="1144" y="3439"/>
                  <a:pt x="3301" y="0"/>
                </a:cubicBezTo>
              </a:path>
              <a:path w="21600" h="17963" stroke="0" extrusionOk="0">
                <a:moveTo>
                  <a:pt x="996" y="17963"/>
                </a:moveTo>
                <a:cubicBezTo>
                  <a:pt x="336" y="15864"/>
                  <a:pt x="0" y="13677"/>
                  <a:pt x="0" y="11477"/>
                </a:cubicBezTo>
                <a:cubicBezTo>
                  <a:pt x="-1" y="7417"/>
                  <a:pt x="1144" y="3439"/>
                  <a:pt x="3301" y="0"/>
                </a:cubicBezTo>
                <a:lnTo>
                  <a:pt x="21600" y="11477"/>
                </a:lnTo>
                <a:close/>
              </a:path>
            </a:pathLst>
          </a:custGeom>
          <a:gradFill rotWithShape="0">
            <a:gsLst>
              <a:gs pos="0">
                <a:schemeClr val="folHlink"/>
              </a:gs>
              <a:gs pos="100000">
                <a:schemeClr val="folHlink">
                  <a:gamma/>
                  <a:shade val="72157"/>
                  <a:invGamma/>
                </a:schemeClr>
              </a:gs>
            </a:gsLst>
            <a:path path="shape">
              <a:fillToRect l="50000" t="50000" r="50000" b="50000"/>
            </a:path>
          </a:gradFill>
          <a:ln w="12700">
            <a:solidFill>
              <a:srgbClr val="000000"/>
            </a:solidFill>
            <a:round/>
            <a:headEnd/>
            <a:tailEnd/>
          </a:ln>
        </p:spPr>
        <p:txBody>
          <a:bodyPr/>
          <a:lstStyle/>
          <a:p>
            <a:endParaRPr lang="en-US"/>
          </a:p>
        </p:txBody>
      </p:sp>
      <p:sp>
        <p:nvSpPr>
          <p:cNvPr id="342045" name="Arc 29"/>
          <p:cNvSpPr>
            <a:spLocks/>
          </p:cNvSpPr>
          <p:nvPr/>
        </p:nvSpPr>
        <p:spPr bwMode="auto">
          <a:xfrm>
            <a:off x="1223434" y="3554414"/>
            <a:ext cx="681566" cy="1030287"/>
          </a:xfrm>
          <a:custGeom>
            <a:avLst/>
            <a:gdLst>
              <a:gd name="G0" fmla="+- 18299 0 0"/>
              <a:gd name="G1" fmla="+- 21106 0 0"/>
              <a:gd name="G2" fmla="+- 21600 0 0"/>
              <a:gd name="T0" fmla="*/ 0 w 18299"/>
              <a:gd name="T1" fmla="*/ 9629 h 21106"/>
              <a:gd name="T2" fmla="*/ 13704 w 18299"/>
              <a:gd name="T3" fmla="*/ 0 h 21106"/>
              <a:gd name="T4" fmla="*/ 18299 w 18299"/>
              <a:gd name="T5" fmla="*/ 21106 h 21106"/>
            </a:gdLst>
            <a:ahLst/>
            <a:cxnLst>
              <a:cxn ang="0">
                <a:pos x="T0" y="T1"/>
              </a:cxn>
              <a:cxn ang="0">
                <a:pos x="T2" y="T3"/>
              </a:cxn>
              <a:cxn ang="0">
                <a:pos x="T4" y="T5"/>
              </a:cxn>
            </a:cxnLst>
            <a:rect l="0" t="0" r="r" b="b"/>
            <a:pathLst>
              <a:path w="18299" h="21106" fill="none" extrusionOk="0">
                <a:moveTo>
                  <a:pt x="0" y="9629"/>
                </a:moveTo>
                <a:cubicBezTo>
                  <a:pt x="3087" y="4707"/>
                  <a:pt x="8027" y="1236"/>
                  <a:pt x="13704" y="0"/>
                </a:cubicBezTo>
              </a:path>
              <a:path w="18299" h="21106" stroke="0" extrusionOk="0">
                <a:moveTo>
                  <a:pt x="0" y="9629"/>
                </a:moveTo>
                <a:cubicBezTo>
                  <a:pt x="3087" y="4707"/>
                  <a:pt x="8027" y="1236"/>
                  <a:pt x="13704" y="0"/>
                </a:cubicBezTo>
                <a:lnTo>
                  <a:pt x="18299" y="21106"/>
                </a:lnTo>
                <a:close/>
              </a:path>
            </a:pathLst>
          </a:custGeom>
          <a:gradFill rotWithShape="0">
            <a:gsLst>
              <a:gs pos="0">
                <a:schemeClr val="accent2"/>
              </a:gs>
              <a:gs pos="100000">
                <a:schemeClr val="accent2">
                  <a:gamma/>
                  <a:shade val="69412"/>
                  <a:invGamma/>
                </a:schemeClr>
              </a:gs>
            </a:gsLst>
            <a:path path="shape">
              <a:fillToRect l="50000" t="50000" r="50000" b="50000"/>
            </a:path>
          </a:gradFill>
          <a:ln w="12700">
            <a:solidFill>
              <a:srgbClr val="000000"/>
            </a:solidFill>
            <a:round/>
            <a:headEnd/>
            <a:tailEnd/>
          </a:ln>
        </p:spPr>
        <p:txBody>
          <a:bodyPr/>
          <a:lstStyle/>
          <a:p>
            <a:endParaRPr lang="en-US"/>
          </a:p>
        </p:txBody>
      </p:sp>
      <p:sp>
        <p:nvSpPr>
          <p:cNvPr id="342046" name="Arc 30"/>
          <p:cNvSpPr>
            <a:spLocks/>
          </p:cNvSpPr>
          <p:nvPr/>
        </p:nvSpPr>
        <p:spPr bwMode="auto">
          <a:xfrm>
            <a:off x="1734256" y="3544888"/>
            <a:ext cx="170744" cy="1039812"/>
          </a:xfrm>
          <a:custGeom>
            <a:avLst/>
            <a:gdLst>
              <a:gd name="G0" fmla="+- 4595 0 0"/>
              <a:gd name="G1" fmla="+- 21280 0 0"/>
              <a:gd name="G2" fmla="+- 21600 0 0"/>
              <a:gd name="T0" fmla="*/ 0 w 4595"/>
              <a:gd name="T1" fmla="*/ 174 h 21280"/>
              <a:gd name="T2" fmla="*/ 889 w 4595"/>
              <a:gd name="T3" fmla="*/ 0 h 21280"/>
              <a:gd name="T4" fmla="*/ 4595 w 4595"/>
              <a:gd name="T5" fmla="*/ 21280 h 21280"/>
            </a:gdLst>
            <a:ahLst/>
            <a:cxnLst>
              <a:cxn ang="0">
                <a:pos x="T0" y="T1"/>
              </a:cxn>
              <a:cxn ang="0">
                <a:pos x="T2" y="T3"/>
              </a:cxn>
              <a:cxn ang="0">
                <a:pos x="T4" y="T5"/>
              </a:cxn>
            </a:cxnLst>
            <a:rect l="0" t="0" r="r" b="b"/>
            <a:pathLst>
              <a:path w="4595" h="21280" fill="none" extrusionOk="0">
                <a:moveTo>
                  <a:pt x="0" y="174"/>
                </a:moveTo>
                <a:cubicBezTo>
                  <a:pt x="295" y="110"/>
                  <a:pt x="591" y="52"/>
                  <a:pt x="889" y="0"/>
                </a:cubicBezTo>
              </a:path>
              <a:path w="4595" h="21280" stroke="0" extrusionOk="0">
                <a:moveTo>
                  <a:pt x="0" y="174"/>
                </a:moveTo>
                <a:cubicBezTo>
                  <a:pt x="295" y="110"/>
                  <a:pt x="591" y="52"/>
                  <a:pt x="889" y="0"/>
                </a:cubicBezTo>
                <a:lnTo>
                  <a:pt x="4595" y="21280"/>
                </a:lnTo>
                <a:close/>
              </a:path>
            </a:pathLst>
          </a:custGeom>
          <a:gradFill rotWithShape="0">
            <a:gsLst>
              <a:gs pos="0">
                <a:srgbClr val="0000FF"/>
              </a:gs>
              <a:gs pos="100000">
                <a:srgbClr val="0000FF">
                  <a:gamma/>
                  <a:shade val="58824"/>
                  <a:invGamma/>
                </a:srgbClr>
              </a:gs>
            </a:gsLst>
            <a:path path="shape">
              <a:fillToRect l="50000" t="50000" r="50000" b="50000"/>
            </a:path>
          </a:gradFill>
          <a:ln w="12700">
            <a:solidFill>
              <a:srgbClr val="000000"/>
            </a:solidFill>
            <a:round/>
            <a:headEnd/>
            <a:tailEnd/>
          </a:ln>
        </p:spPr>
        <p:txBody>
          <a:bodyPr/>
          <a:lstStyle/>
          <a:p>
            <a:endParaRPr lang="en-US"/>
          </a:p>
        </p:txBody>
      </p:sp>
      <p:sp>
        <p:nvSpPr>
          <p:cNvPr id="342047" name="Arc 31"/>
          <p:cNvSpPr>
            <a:spLocks/>
          </p:cNvSpPr>
          <p:nvPr/>
        </p:nvSpPr>
        <p:spPr bwMode="auto">
          <a:xfrm>
            <a:off x="1763889" y="3530600"/>
            <a:ext cx="948267" cy="2109788"/>
          </a:xfrm>
          <a:custGeom>
            <a:avLst/>
            <a:gdLst>
              <a:gd name="G0" fmla="+- 3807 0 0"/>
              <a:gd name="G1" fmla="+- 21600 0 0"/>
              <a:gd name="G2" fmla="+- 21600 0 0"/>
              <a:gd name="T0" fmla="*/ 101 w 25407"/>
              <a:gd name="T1" fmla="*/ 320 h 43200"/>
              <a:gd name="T2" fmla="*/ 0 w 25407"/>
              <a:gd name="T3" fmla="*/ 42862 h 43200"/>
              <a:gd name="T4" fmla="*/ 3807 w 25407"/>
              <a:gd name="T5" fmla="*/ 21600 h 43200"/>
            </a:gdLst>
            <a:ahLst/>
            <a:cxnLst>
              <a:cxn ang="0">
                <a:pos x="T0" y="T1"/>
              </a:cxn>
              <a:cxn ang="0">
                <a:pos x="T2" y="T3"/>
              </a:cxn>
              <a:cxn ang="0">
                <a:pos x="T4" y="T5"/>
              </a:cxn>
            </a:cxnLst>
            <a:rect l="0" t="0" r="r" b="b"/>
            <a:pathLst>
              <a:path w="25407" h="43200" fill="none" extrusionOk="0">
                <a:moveTo>
                  <a:pt x="101" y="320"/>
                </a:moveTo>
                <a:cubicBezTo>
                  <a:pt x="1324" y="107"/>
                  <a:pt x="2564" y="-1"/>
                  <a:pt x="3807" y="0"/>
                </a:cubicBezTo>
                <a:cubicBezTo>
                  <a:pt x="15736" y="0"/>
                  <a:pt x="25407" y="9670"/>
                  <a:pt x="25407" y="21600"/>
                </a:cubicBezTo>
                <a:cubicBezTo>
                  <a:pt x="25407" y="33529"/>
                  <a:pt x="15736" y="43200"/>
                  <a:pt x="3807" y="43200"/>
                </a:cubicBezTo>
                <a:cubicBezTo>
                  <a:pt x="2530" y="43200"/>
                  <a:pt x="1256" y="43086"/>
                  <a:pt x="0" y="42861"/>
                </a:cubicBezTo>
              </a:path>
              <a:path w="25407" h="43200" stroke="0" extrusionOk="0">
                <a:moveTo>
                  <a:pt x="101" y="320"/>
                </a:moveTo>
                <a:cubicBezTo>
                  <a:pt x="1324" y="107"/>
                  <a:pt x="2564" y="-1"/>
                  <a:pt x="3807" y="0"/>
                </a:cubicBezTo>
                <a:cubicBezTo>
                  <a:pt x="15736" y="0"/>
                  <a:pt x="25407" y="9670"/>
                  <a:pt x="25407" y="21600"/>
                </a:cubicBezTo>
                <a:cubicBezTo>
                  <a:pt x="25407" y="33529"/>
                  <a:pt x="15736" y="43200"/>
                  <a:pt x="3807" y="43200"/>
                </a:cubicBezTo>
                <a:cubicBezTo>
                  <a:pt x="2530" y="43200"/>
                  <a:pt x="1256" y="43086"/>
                  <a:pt x="0" y="42861"/>
                </a:cubicBezTo>
                <a:lnTo>
                  <a:pt x="3807" y="21600"/>
                </a:lnTo>
                <a:close/>
              </a:path>
            </a:pathLst>
          </a:custGeom>
          <a:gradFill rotWithShape="0">
            <a:gsLst>
              <a:gs pos="0">
                <a:schemeClr val="accent1"/>
              </a:gs>
              <a:gs pos="100000">
                <a:schemeClr val="accent1">
                  <a:gamma/>
                  <a:shade val="72157"/>
                  <a:invGamma/>
                </a:schemeClr>
              </a:gs>
            </a:gsLst>
            <a:path path="shape">
              <a:fillToRect l="50000" t="50000" r="50000" b="50000"/>
            </a:path>
          </a:gradFill>
          <a:ln w="12700">
            <a:solidFill>
              <a:srgbClr val="000000"/>
            </a:solidFill>
            <a:round/>
            <a:headEnd/>
            <a:tailEnd/>
          </a:ln>
        </p:spPr>
        <p:txBody>
          <a:bodyPr/>
          <a:lstStyle/>
          <a:p>
            <a:endParaRPr lang="en-US"/>
          </a:p>
        </p:txBody>
      </p:sp>
      <p:sp>
        <p:nvSpPr>
          <p:cNvPr id="342048" name="Arc 32"/>
          <p:cNvSpPr>
            <a:spLocks/>
          </p:cNvSpPr>
          <p:nvPr/>
        </p:nvSpPr>
        <p:spPr bwMode="auto">
          <a:xfrm>
            <a:off x="4357512" y="3897314"/>
            <a:ext cx="596900" cy="1449387"/>
          </a:xfrm>
          <a:custGeom>
            <a:avLst/>
            <a:gdLst>
              <a:gd name="G0" fmla="+- 21600 0 0"/>
              <a:gd name="G1" fmla="+- 19299 0 0"/>
              <a:gd name="G2" fmla="+- 21600 0 0"/>
              <a:gd name="T0" fmla="*/ 18213 w 21600"/>
              <a:gd name="T1" fmla="*/ 40632 h 40632"/>
              <a:gd name="T2" fmla="*/ 11900 w 21600"/>
              <a:gd name="T3" fmla="*/ 0 h 40632"/>
              <a:gd name="T4" fmla="*/ 21600 w 21600"/>
              <a:gd name="T5" fmla="*/ 19299 h 40632"/>
            </a:gdLst>
            <a:ahLst/>
            <a:cxnLst>
              <a:cxn ang="0">
                <a:pos x="T0" y="T1"/>
              </a:cxn>
              <a:cxn ang="0">
                <a:pos x="T2" y="T3"/>
              </a:cxn>
              <a:cxn ang="0">
                <a:pos x="T4" y="T5"/>
              </a:cxn>
            </a:cxnLst>
            <a:rect l="0" t="0" r="r" b="b"/>
            <a:pathLst>
              <a:path w="21600" h="40632" fill="none" extrusionOk="0">
                <a:moveTo>
                  <a:pt x="18213" y="40631"/>
                </a:moveTo>
                <a:cubicBezTo>
                  <a:pt x="7722" y="38966"/>
                  <a:pt x="0" y="29920"/>
                  <a:pt x="0" y="19299"/>
                </a:cubicBezTo>
                <a:cubicBezTo>
                  <a:pt x="-1" y="11133"/>
                  <a:pt x="4604" y="3666"/>
                  <a:pt x="11899" y="-1"/>
                </a:cubicBezTo>
              </a:path>
              <a:path w="21600" h="40632" stroke="0" extrusionOk="0">
                <a:moveTo>
                  <a:pt x="18213" y="40631"/>
                </a:moveTo>
                <a:cubicBezTo>
                  <a:pt x="7722" y="38966"/>
                  <a:pt x="0" y="29920"/>
                  <a:pt x="0" y="19299"/>
                </a:cubicBezTo>
                <a:cubicBezTo>
                  <a:pt x="-1" y="11133"/>
                  <a:pt x="4604" y="3666"/>
                  <a:pt x="11899" y="-1"/>
                </a:cubicBezTo>
                <a:lnTo>
                  <a:pt x="21600" y="19299"/>
                </a:lnTo>
                <a:close/>
              </a:path>
            </a:pathLst>
          </a:custGeom>
          <a:gradFill rotWithShape="0">
            <a:gsLst>
              <a:gs pos="0">
                <a:srgbClr val="FFFF00"/>
              </a:gs>
              <a:gs pos="100000">
                <a:srgbClr val="FFFF00">
                  <a:gamma/>
                  <a:shade val="72157"/>
                  <a:invGamma/>
                </a:srgbClr>
              </a:gs>
            </a:gsLst>
            <a:path path="shape">
              <a:fillToRect l="50000" t="50000" r="50000" b="50000"/>
            </a:path>
          </a:gradFill>
          <a:ln w="12700">
            <a:solidFill>
              <a:srgbClr val="000000"/>
            </a:solidFill>
            <a:round/>
            <a:headEnd/>
            <a:tailEnd/>
          </a:ln>
        </p:spPr>
        <p:txBody>
          <a:bodyPr/>
          <a:lstStyle/>
          <a:p>
            <a:endParaRPr lang="en-US"/>
          </a:p>
        </p:txBody>
      </p:sp>
      <p:sp>
        <p:nvSpPr>
          <p:cNvPr id="342049" name="Arc 33"/>
          <p:cNvSpPr>
            <a:spLocks/>
          </p:cNvSpPr>
          <p:nvPr/>
        </p:nvSpPr>
        <p:spPr bwMode="auto">
          <a:xfrm>
            <a:off x="4687712" y="3813176"/>
            <a:ext cx="866422" cy="1071563"/>
          </a:xfrm>
          <a:custGeom>
            <a:avLst/>
            <a:gdLst>
              <a:gd name="G0" fmla="+- 9700 0 0"/>
              <a:gd name="G1" fmla="+- 21600 0 0"/>
              <a:gd name="G2" fmla="+- 21600 0 0"/>
              <a:gd name="T0" fmla="*/ 0 w 31300"/>
              <a:gd name="T1" fmla="*/ 2301 h 29985"/>
              <a:gd name="T2" fmla="*/ 29606 w 31300"/>
              <a:gd name="T3" fmla="*/ 29985 h 29985"/>
              <a:gd name="T4" fmla="*/ 9700 w 31300"/>
              <a:gd name="T5" fmla="*/ 21600 h 29985"/>
            </a:gdLst>
            <a:ahLst/>
            <a:cxnLst>
              <a:cxn ang="0">
                <a:pos x="T0" y="T1"/>
              </a:cxn>
              <a:cxn ang="0">
                <a:pos x="T2" y="T3"/>
              </a:cxn>
              <a:cxn ang="0">
                <a:pos x="T4" y="T5"/>
              </a:cxn>
            </a:cxnLst>
            <a:rect l="0" t="0" r="r" b="b"/>
            <a:pathLst>
              <a:path w="31300" h="29985" fill="none" extrusionOk="0">
                <a:moveTo>
                  <a:pt x="-1" y="2300"/>
                </a:moveTo>
                <a:cubicBezTo>
                  <a:pt x="3009" y="787"/>
                  <a:pt x="6331" y="-1"/>
                  <a:pt x="9700" y="0"/>
                </a:cubicBezTo>
                <a:cubicBezTo>
                  <a:pt x="21629" y="0"/>
                  <a:pt x="31300" y="9670"/>
                  <a:pt x="31300" y="21600"/>
                </a:cubicBezTo>
                <a:cubicBezTo>
                  <a:pt x="31300" y="24479"/>
                  <a:pt x="30724" y="27330"/>
                  <a:pt x="29606" y="29985"/>
                </a:cubicBezTo>
              </a:path>
              <a:path w="31300" h="29985" stroke="0" extrusionOk="0">
                <a:moveTo>
                  <a:pt x="-1" y="2300"/>
                </a:moveTo>
                <a:cubicBezTo>
                  <a:pt x="3009" y="787"/>
                  <a:pt x="6331" y="-1"/>
                  <a:pt x="9700" y="0"/>
                </a:cubicBezTo>
                <a:cubicBezTo>
                  <a:pt x="21629" y="0"/>
                  <a:pt x="31300" y="9670"/>
                  <a:pt x="31300" y="21600"/>
                </a:cubicBezTo>
                <a:cubicBezTo>
                  <a:pt x="31300" y="24479"/>
                  <a:pt x="30724" y="27330"/>
                  <a:pt x="29606" y="29985"/>
                </a:cubicBezTo>
                <a:lnTo>
                  <a:pt x="9700" y="21600"/>
                </a:lnTo>
                <a:close/>
              </a:path>
            </a:pathLst>
          </a:custGeom>
          <a:gradFill rotWithShape="0">
            <a:gsLst>
              <a:gs pos="0">
                <a:schemeClr val="hlink"/>
              </a:gs>
              <a:gs pos="100000">
                <a:schemeClr val="hlink">
                  <a:gamma/>
                  <a:shade val="66667"/>
                  <a:invGamma/>
                </a:schemeClr>
              </a:gs>
            </a:gsLst>
            <a:path path="shape">
              <a:fillToRect l="50000" t="50000" r="50000" b="50000"/>
            </a:path>
          </a:gradFill>
          <a:ln w="12700">
            <a:solidFill>
              <a:srgbClr val="000000"/>
            </a:solidFill>
            <a:round/>
            <a:headEnd/>
            <a:tailEnd/>
          </a:ln>
        </p:spPr>
        <p:txBody>
          <a:bodyPr/>
          <a:lstStyle/>
          <a:p>
            <a:endParaRPr lang="en-US"/>
          </a:p>
        </p:txBody>
      </p:sp>
      <p:sp>
        <p:nvSpPr>
          <p:cNvPr id="342050" name="Arc 34"/>
          <p:cNvSpPr>
            <a:spLocks/>
          </p:cNvSpPr>
          <p:nvPr/>
        </p:nvSpPr>
        <p:spPr bwMode="auto">
          <a:xfrm>
            <a:off x="4864101" y="4584700"/>
            <a:ext cx="642055" cy="774700"/>
          </a:xfrm>
          <a:custGeom>
            <a:avLst/>
            <a:gdLst>
              <a:gd name="G0" fmla="+- 3387 0 0"/>
              <a:gd name="G1" fmla="+- 0 0 0"/>
              <a:gd name="G2" fmla="+- 21600 0 0"/>
              <a:gd name="T0" fmla="*/ 23293 w 23293"/>
              <a:gd name="T1" fmla="*/ 8385 h 21600"/>
              <a:gd name="T2" fmla="*/ 0 w 23293"/>
              <a:gd name="T3" fmla="*/ 21333 h 21600"/>
              <a:gd name="T4" fmla="*/ 3387 w 23293"/>
              <a:gd name="T5" fmla="*/ 0 h 21600"/>
            </a:gdLst>
            <a:ahLst/>
            <a:cxnLst>
              <a:cxn ang="0">
                <a:pos x="T0" y="T1"/>
              </a:cxn>
              <a:cxn ang="0">
                <a:pos x="T2" y="T3"/>
              </a:cxn>
              <a:cxn ang="0">
                <a:pos x="T4" y="T5"/>
              </a:cxn>
            </a:cxnLst>
            <a:rect l="0" t="0" r="r" b="b"/>
            <a:pathLst>
              <a:path w="23293" h="21600" fill="none" extrusionOk="0">
                <a:moveTo>
                  <a:pt x="23293" y="8385"/>
                </a:moveTo>
                <a:cubicBezTo>
                  <a:pt x="19919" y="16393"/>
                  <a:pt x="12076" y="21599"/>
                  <a:pt x="3387" y="21600"/>
                </a:cubicBezTo>
                <a:cubicBezTo>
                  <a:pt x="2252" y="21600"/>
                  <a:pt x="1120" y="21510"/>
                  <a:pt x="0" y="21332"/>
                </a:cubicBezTo>
              </a:path>
              <a:path w="23293" h="21600" stroke="0" extrusionOk="0">
                <a:moveTo>
                  <a:pt x="23293" y="8385"/>
                </a:moveTo>
                <a:cubicBezTo>
                  <a:pt x="19919" y="16393"/>
                  <a:pt x="12076" y="21599"/>
                  <a:pt x="3387" y="21600"/>
                </a:cubicBezTo>
                <a:cubicBezTo>
                  <a:pt x="2252" y="21600"/>
                  <a:pt x="1120" y="21510"/>
                  <a:pt x="0" y="21332"/>
                </a:cubicBezTo>
                <a:lnTo>
                  <a:pt x="3387" y="0"/>
                </a:lnTo>
                <a:close/>
              </a:path>
            </a:pathLst>
          </a:custGeom>
          <a:gradFill rotWithShape="0">
            <a:gsLst>
              <a:gs pos="0">
                <a:srgbClr val="FF0000"/>
              </a:gs>
              <a:gs pos="100000">
                <a:srgbClr val="FF0000">
                  <a:gamma/>
                  <a:shade val="69412"/>
                  <a:invGamma/>
                </a:srgbClr>
              </a:gs>
            </a:gsLst>
            <a:path path="shape">
              <a:fillToRect l="50000" t="50000" r="50000" b="50000"/>
            </a:path>
          </a:gradFill>
          <a:ln w="12700">
            <a:solidFill>
              <a:srgbClr val="000000"/>
            </a:solidFill>
            <a:round/>
            <a:headEnd/>
            <a:tailEnd/>
          </a:ln>
        </p:spPr>
        <p:txBody>
          <a:bodyPr/>
          <a:lstStyle/>
          <a:p>
            <a:endParaRPr lang="en-US"/>
          </a:p>
        </p:txBody>
      </p:sp>
      <p:sp>
        <p:nvSpPr>
          <p:cNvPr id="342051" name="Freeform 35"/>
          <p:cNvSpPr>
            <a:spLocks/>
          </p:cNvSpPr>
          <p:nvPr/>
        </p:nvSpPr>
        <p:spPr bwMode="auto">
          <a:xfrm>
            <a:off x="5372101" y="3492500"/>
            <a:ext cx="1411" cy="533400"/>
          </a:xfrm>
          <a:custGeom>
            <a:avLst/>
            <a:gdLst>
              <a:gd name="T0" fmla="*/ 1 w 1"/>
              <a:gd name="T1" fmla="*/ 0 h 336"/>
              <a:gd name="T2" fmla="*/ 0 w 1"/>
              <a:gd name="T3" fmla="*/ 336 h 336"/>
            </a:gdLst>
            <a:ahLst/>
            <a:cxnLst>
              <a:cxn ang="0">
                <a:pos x="T0" y="T1"/>
              </a:cxn>
              <a:cxn ang="0">
                <a:pos x="T2" y="T3"/>
              </a:cxn>
            </a:cxnLst>
            <a:rect l="0" t="0" r="r" b="b"/>
            <a:pathLst>
              <a:path w="1" h="336">
                <a:moveTo>
                  <a:pt x="1" y="0"/>
                </a:moveTo>
                <a:lnTo>
                  <a:pt x="0" y="336"/>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2052" name="Freeform 36"/>
          <p:cNvSpPr>
            <a:spLocks/>
          </p:cNvSpPr>
          <p:nvPr/>
        </p:nvSpPr>
        <p:spPr bwMode="auto">
          <a:xfrm>
            <a:off x="5106812" y="5283200"/>
            <a:ext cx="155222" cy="414338"/>
          </a:xfrm>
          <a:custGeom>
            <a:avLst/>
            <a:gdLst>
              <a:gd name="T0" fmla="*/ 100 w 100"/>
              <a:gd name="T1" fmla="*/ 237 h 237"/>
              <a:gd name="T2" fmla="*/ 0 w 100"/>
              <a:gd name="T3" fmla="*/ 0 h 237"/>
            </a:gdLst>
            <a:ahLst/>
            <a:cxnLst>
              <a:cxn ang="0">
                <a:pos x="T0" y="T1"/>
              </a:cxn>
              <a:cxn ang="0">
                <a:pos x="T2" y="T3"/>
              </a:cxn>
            </a:cxnLst>
            <a:rect l="0" t="0" r="r" b="b"/>
            <a:pathLst>
              <a:path w="100" h="237">
                <a:moveTo>
                  <a:pt x="100" y="237"/>
                </a:moveTo>
                <a:lnTo>
                  <a:pt x="0" y="0"/>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2053" name="Freeform 37"/>
          <p:cNvSpPr>
            <a:spLocks/>
          </p:cNvSpPr>
          <p:nvPr/>
        </p:nvSpPr>
        <p:spPr bwMode="auto">
          <a:xfrm>
            <a:off x="2727678" y="4486276"/>
            <a:ext cx="293511" cy="111125"/>
          </a:xfrm>
          <a:custGeom>
            <a:avLst/>
            <a:gdLst>
              <a:gd name="T0" fmla="*/ 11 w 11"/>
              <a:gd name="T1" fmla="*/ 0 h 4"/>
              <a:gd name="T2" fmla="*/ 8 w 11"/>
              <a:gd name="T3" fmla="*/ 0 h 4"/>
              <a:gd name="T4" fmla="*/ 0 w 11"/>
              <a:gd name="T5" fmla="*/ 4 h 4"/>
            </a:gdLst>
            <a:ahLst/>
            <a:cxnLst>
              <a:cxn ang="0">
                <a:pos x="T0" y="T1"/>
              </a:cxn>
              <a:cxn ang="0">
                <a:pos x="T2" y="T3"/>
              </a:cxn>
              <a:cxn ang="0">
                <a:pos x="T4" y="T5"/>
              </a:cxn>
            </a:cxnLst>
            <a:rect l="0" t="0" r="r" b="b"/>
            <a:pathLst>
              <a:path w="11" h="4">
                <a:moveTo>
                  <a:pt x="11" y="0"/>
                </a:moveTo>
                <a:lnTo>
                  <a:pt x="8" y="0"/>
                </a:lnTo>
                <a:lnTo>
                  <a:pt x="0" y="4"/>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2054" name="Rectangle 38"/>
          <p:cNvSpPr>
            <a:spLocks noChangeArrowheads="1"/>
          </p:cNvSpPr>
          <p:nvPr/>
        </p:nvSpPr>
        <p:spPr bwMode="auto">
          <a:xfrm>
            <a:off x="561622" y="5521326"/>
            <a:ext cx="540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15%</a:t>
            </a:r>
            <a:endParaRPr lang="en-US" altLang="en-US">
              <a:solidFill>
                <a:schemeClr val="bg1"/>
              </a:solidFill>
              <a:latin typeface="Tahoma" pitchFamily="34" charset="0"/>
            </a:endParaRPr>
          </a:p>
        </p:txBody>
      </p:sp>
      <p:sp>
        <p:nvSpPr>
          <p:cNvPr id="342055" name="Rectangle 39"/>
          <p:cNvSpPr>
            <a:spLocks noChangeArrowheads="1"/>
          </p:cNvSpPr>
          <p:nvPr/>
        </p:nvSpPr>
        <p:spPr bwMode="auto">
          <a:xfrm>
            <a:off x="546101" y="4994276"/>
            <a:ext cx="40075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2%</a:t>
            </a:r>
            <a:endParaRPr lang="en-US" altLang="en-US">
              <a:solidFill>
                <a:schemeClr val="bg1"/>
              </a:solidFill>
              <a:latin typeface="Tahoma" pitchFamily="34" charset="0"/>
            </a:endParaRPr>
          </a:p>
        </p:txBody>
      </p:sp>
      <p:sp>
        <p:nvSpPr>
          <p:cNvPr id="342056" name="Rectangle 40"/>
          <p:cNvSpPr>
            <a:spLocks noChangeArrowheads="1"/>
          </p:cNvSpPr>
          <p:nvPr/>
        </p:nvSpPr>
        <p:spPr bwMode="auto">
          <a:xfrm>
            <a:off x="338667" y="4192588"/>
            <a:ext cx="4792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dirty="0" smtClean="0">
                <a:solidFill>
                  <a:schemeClr val="bg1"/>
                </a:solidFill>
                <a:latin typeface="Tahoma" pitchFamily="34" charset="0"/>
              </a:rPr>
              <a:t>14%</a:t>
            </a:r>
            <a:endParaRPr lang="en-US" altLang="en-US" dirty="0">
              <a:solidFill>
                <a:schemeClr val="bg1"/>
              </a:solidFill>
              <a:latin typeface="Tahoma" pitchFamily="34" charset="0"/>
            </a:endParaRPr>
          </a:p>
        </p:txBody>
      </p:sp>
      <p:sp>
        <p:nvSpPr>
          <p:cNvPr id="342057" name="Rectangle 41"/>
          <p:cNvSpPr>
            <a:spLocks noChangeArrowheads="1"/>
          </p:cNvSpPr>
          <p:nvPr/>
        </p:nvSpPr>
        <p:spPr bwMode="auto">
          <a:xfrm>
            <a:off x="591256" y="3411538"/>
            <a:ext cx="540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13%</a:t>
            </a:r>
            <a:endParaRPr lang="en-US" altLang="en-US">
              <a:solidFill>
                <a:schemeClr val="bg1"/>
              </a:solidFill>
              <a:latin typeface="Tahoma" pitchFamily="34" charset="0"/>
            </a:endParaRPr>
          </a:p>
        </p:txBody>
      </p:sp>
      <p:sp>
        <p:nvSpPr>
          <p:cNvPr id="342058" name="Rectangle 42"/>
          <p:cNvSpPr>
            <a:spLocks noChangeArrowheads="1"/>
          </p:cNvSpPr>
          <p:nvPr/>
        </p:nvSpPr>
        <p:spPr bwMode="auto">
          <a:xfrm>
            <a:off x="1219200" y="2819401"/>
            <a:ext cx="40075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1%</a:t>
            </a:r>
            <a:endParaRPr lang="en-US" altLang="en-US">
              <a:solidFill>
                <a:schemeClr val="bg1"/>
              </a:solidFill>
              <a:latin typeface="Tahoma" pitchFamily="34" charset="0"/>
            </a:endParaRPr>
          </a:p>
        </p:txBody>
      </p:sp>
      <p:sp>
        <p:nvSpPr>
          <p:cNvPr id="342059" name="Rectangle 43"/>
          <p:cNvSpPr>
            <a:spLocks noChangeArrowheads="1"/>
          </p:cNvSpPr>
          <p:nvPr/>
        </p:nvSpPr>
        <p:spPr bwMode="auto">
          <a:xfrm>
            <a:off x="3795889" y="4716463"/>
            <a:ext cx="540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22%</a:t>
            </a:r>
            <a:endParaRPr lang="en-US" altLang="en-US">
              <a:solidFill>
                <a:schemeClr val="bg1"/>
              </a:solidFill>
              <a:latin typeface="Tahoma" pitchFamily="34" charset="0"/>
            </a:endParaRPr>
          </a:p>
        </p:txBody>
      </p:sp>
      <p:sp>
        <p:nvSpPr>
          <p:cNvPr id="342060" name="Rectangle 44"/>
          <p:cNvSpPr>
            <a:spLocks noChangeArrowheads="1"/>
          </p:cNvSpPr>
          <p:nvPr/>
        </p:nvSpPr>
        <p:spPr bwMode="auto">
          <a:xfrm>
            <a:off x="3056467" y="4362451"/>
            <a:ext cx="540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55%</a:t>
            </a:r>
            <a:endParaRPr lang="en-US" altLang="en-US">
              <a:solidFill>
                <a:schemeClr val="bg1"/>
              </a:solidFill>
              <a:latin typeface="Tahoma" pitchFamily="34" charset="0"/>
            </a:endParaRPr>
          </a:p>
        </p:txBody>
      </p:sp>
      <p:sp>
        <p:nvSpPr>
          <p:cNvPr id="342061" name="Rectangle 45"/>
          <p:cNvSpPr>
            <a:spLocks noChangeArrowheads="1"/>
          </p:cNvSpPr>
          <p:nvPr/>
        </p:nvSpPr>
        <p:spPr bwMode="auto">
          <a:xfrm>
            <a:off x="5099756" y="5753101"/>
            <a:ext cx="540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11%</a:t>
            </a:r>
            <a:endParaRPr lang="en-US" altLang="en-US">
              <a:solidFill>
                <a:schemeClr val="bg1"/>
              </a:solidFill>
              <a:latin typeface="Tahoma" pitchFamily="34" charset="0"/>
            </a:endParaRPr>
          </a:p>
        </p:txBody>
      </p:sp>
      <p:sp>
        <p:nvSpPr>
          <p:cNvPr id="342062" name="Rectangle 46"/>
          <p:cNvSpPr>
            <a:spLocks noChangeArrowheads="1"/>
          </p:cNvSpPr>
          <p:nvPr/>
        </p:nvSpPr>
        <p:spPr bwMode="auto">
          <a:xfrm>
            <a:off x="5099756" y="3200401"/>
            <a:ext cx="54021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700" b="1">
                <a:solidFill>
                  <a:schemeClr val="bg1"/>
                </a:solidFill>
                <a:latin typeface="Tahoma" pitchFamily="34" charset="0"/>
              </a:rPr>
              <a:t>22%</a:t>
            </a:r>
            <a:endParaRPr lang="en-US" altLang="en-US">
              <a:solidFill>
                <a:schemeClr val="bg1"/>
              </a:solidFill>
              <a:latin typeface="Tahoma" pitchFamily="34" charset="0"/>
            </a:endParaRPr>
          </a:p>
        </p:txBody>
      </p:sp>
      <p:sp>
        <p:nvSpPr>
          <p:cNvPr id="342063" name="Line 47"/>
          <p:cNvSpPr>
            <a:spLocks noChangeShapeType="1"/>
          </p:cNvSpPr>
          <p:nvPr/>
        </p:nvSpPr>
        <p:spPr bwMode="auto">
          <a:xfrm>
            <a:off x="1124656" y="3576638"/>
            <a:ext cx="263877" cy="131762"/>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2064" name="Line 48"/>
          <p:cNvSpPr>
            <a:spLocks noChangeShapeType="1"/>
          </p:cNvSpPr>
          <p:nvPr/>
        </p:nvSpPr>
        <p:spPr bwMode="auto">
          <a:xfrm>
            <a:off x="880533" y="4343400"/>
            <a:ext cx="203200" cy="127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2065" name="Line 49"/>
          <p:cNvSpPr>
            <a:spLocks noChangeShapeType="1"/>
          </p:cNvSpPr>
          <p:nvPr/>
        </p:nvSpPr>
        <p:spPr bwMode="auto">
          <a:xfrm flipV="1">
            <a:off x="934156" y="4943475"/>
            <a:ext cx="149578" cy="84138"/>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2066" name="Line 50"/>
          <p:cNvSpPr>
            <a:spLocks noChangeShapeType="1"/>
          </p:cNvSpPr>
          <p:nvPr/>
        </p:nvSpPr>
        <p:spPr bwMode="auto">
          <a:xfrm flipV="1">
            <a:off x="1083734" y="5362576"/>
            <a:ext cx="222956" cy="168275"/>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2067" name="Line 51"/>
          <p:cNvSpPr>
            <a:spLocks noChangeShapeType="1"/>
          </p:cNvSpPr>
          <p:nvPr/>
        </p:nvSpPr>
        <p:spPr bwMode="auto">
          <a:xfrm>
            <a:off x="1557867" y="3124200"/>
            <a:ext cx="196145" cy="3937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2068" name="Line 52"/>
          <p:cNvSpPr>
            <a:spLocks noChangeShapeType="1"/>
          </p:cNvSpPr>
          <p:nvPr/>
        </p:nvSpPr>
        <p:spPr bwMode="auto">
          <a:xfrm flipV="1">
            <a:off x="4131733" y="4572000"/>
            <a:ext cx="203200" cy="1524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124903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42047"/>
                                        </p:tgtEl>
                                        <p:attrNameLst>
                                          <p:attrName>style.visibility</p:attrName>
                                        </p:attrNameLst>
                                      </p:cBhvr>
                                      <p:to>
                                        <p:strVal val="visible"/>
                                      </p:to>
                                    </p:set>
                                    <p:anim calcmode="lin" valueType="num">
                                      <p:cBhvr>
                                        <p:cTn id="7" dur="500" fill="hold"/>
                                        <p:tgtEl>
                                          <p:spTgt spid="342047"/>
                                        </p:tgtEl>
                                        <p:attrNameLst>
                                          <p:attrName>ppt_w</p:attrName>
                                        </p:attrNameLst>
                                      </p:cBhvr>
                                      <p:tavLst>
                                        <p:tav tm="0">
                                          <p:val>
                                            <p:fltVal val="0"/>
                                          </p:val>
                                        </p:tav>
                                        <p:tav tm="100000">
                                          <p:val>
                                            <p:strVal val="#ppt_w"/>
                                          </p:val>
                                        </p:tav>
                                      </p:tavLst>
                                    </p:anim>
                                    <p:anim calcmode="lin" valueType="num">
                                      <p:cBhvr>
                                        <p:cTn id="8" dur="500" fill="hold"/>
                                        <p:tgtEl>
                                          <p:spTgt spid="34204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42048"/>
                                        </p:tgtEl>
                                        <p:attrNameLst>
                                          <p:attrName>style.visibility</p:attrName>
                                        </p:attrNameLst>
                                      </p:cBhvr>
                                      <p:to>
                                        <p:strVal val="visible"/>
                                      </p:to>
                                    </p:set>
                                    <p:anim calcmode="lin" valueType="num">
                                      <p:cBhvr>
                                        <p:cTn id="13" dur="500" fill="hold"/>
                                        <p:tgtEl>
                                          <p:spTgt spid="342048"/>
                                        </p:tgtEl>
                                        <p:attrNameLst>
                                          <p:attrName>ppt_w</p:attrName>
                                        </p:attrNameLst>
                                      </p:cBhvr>
                                      <p:tavLst>
                                        <p:tav tm="0">
                                          <p:val>
                                            <p:fltVal val="0"/>
                                          </p:val>
                                        </p:tav>
                                        <p:tav tm="100000">
                                          <p:val>
                                            <p:strVal val="#ppt_w"/>
                                          </p:val>
                                        </p:tav>
                                      </p:tavLst>
                                    </p:anim>
                                    <p:anim calcmode="lin" valueType="num">
                                      <p:cBhvr>
                                        <p:cTn id="14" dur="500" fill="hold"/>
                                        <p:tgtEl>
                                          <p:spTgt spid="342048"/>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42049"/>
                                        </p:tgtEl>
                                        <p:attrNameLst>
                                          <p:attrName>style.visibility</p:attrName>
                                        </p:attrNameLst>
                                      </p:cBhvr>
                                      <p:to>
                                        <p:strVal val="visible"/>
                                      </p:to>
                                    </p:set>
                                    <p:anim calcmode="lin" valueType="num">
                                      <p:cBhvr>
                                        <p:cTn id="19" dur="500" fill="hold"/>
                                        <p:tgtEl>
                                          <p:spTgt spid="342049"/>
                                        </p:tgtEl>
                                        <p:attrNameLst>
                                          <p:attrName>ppt_w</p:attrName>
                                        </p:attrNameLst>
                                      </p:cBhvr>
                                      <p:tavLst>
                                        <p:tav tm="0">
                                          <p:val>
                                            <p:fltVal val="0"/>
                                          </p:val>
                                        </p:tav>
                                        <p:tav tm="100000">
                                          <p:val>
                                            <p:strVal val="#ppt_w"/>
                                          </p:val>
                                        </p:tav>
                                      </p:tavLst>
                                    </p:anim>
                                    <p:anim calcmode="lin" valueType="num">
                                      <p:cBhvr>
                                        <p:cTn id="20" dur="500" fill="hold"/>
                                        <p:tgtEl>
                                          <p:spTgt spid="342049"/>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42050"/>
                                        </p:tgtEl>
                                        <p:attrNameLst>
                                          <p:attrName>style.visibility</p:attrName>
                                        </p:attrNameLst>
                                      </p:cBhvr>
                                      <p:to>
                                        <p:strVal val="visible"/>
                                      </p:to>
                                    </p:set>
                                    <p:anim calcmode="lin" valueType="num">
                                      <p:cBhvr>
                                        <p:cTn id="25" dur="500" fill="hold"/>
                                        <p:tgtEl>
                                          <p:spTgt spid="342050"/>
                                        </p:tgtEl>
                                        <p:attrNameLst>
                                          <p:attrName>ppt_w</p:attrName>
                                        </p:attrNameLst>
                                      </p:cBhvr>
                                      <p:tavLst>
                                        <p:tav tm="0">
                                          <p:val>
                                            <p:fltVal val="0"/>
                                          </p:val>
                                        </p:tav>
                                        <p:tav tm="100000">
                                          <p:val>
                                            <p:strVal val="#ppt_w"/>
                                          </p:val>
                                        </p:tav>
                                      </p:tavLst>
                                    </p:anim>
                                    <p:anim calcmode="lin" valueType="num">
                                      <p:cBhvr>
                                        <p:cTn id="26" dur="500" fill="hold"/>
                                        <p:tgtEl>
                                          <p:spTgt spid="34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47" grpId="0" animBg="1"/>
      <p:bldP spid="342048" grpId="0" animBg="1"/>
      <p:bldP spid="342049" grpId="0" animBg="1"/>
      <p:bldP spid="342050"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b" anchorCtr="0"/>
          <a:lstStyle/>
          <a:p>
            <a:pPr eaLnBrk="1" hangingPunct="1">
              <a:defRPr/>
            </a:pPr>
            <a:r>
              <a:rPr lang="en-GB" altLang="ar-SA"/>
              <a:t>Risk factors</a:t>
            </a:r>
          </a:p>
        </p:txBody>
      </p:sp>
      <p:sp>
        <p:nvSpPr>
          <p:cNvPr id="26627" name="Rectangle 3"/>
          <p:cNvSpPr>
            <a:spLocks noGrp="1" noChangeArrowheads="1"/>
          </p:cNvSpPr>
          <p:nvPr>
            <p:ph type="body" idx="4294967295"/>
          </p:nvPr>
        </p:nvSpPr>
        <p:spPr/>
        <p:txBody>
          <a:bodyPr/>
          <a:lstStyle/>
          <a:p>
            <a:pPr eaLnBrk="1" hangingPunct="1">
              <a:defRPr/>
            </a:pPr>
            <a:r>
              <a:rPr lang="en-GB" altLang="ar-SA"/>
              <a:t>Age: Strongest risk factor particularly for ALZ d</a:t>
            </a:r>
          </a:p>
          <a:p>
            <a:pPr eaLnBrk="1" hangingPunct="1">
              <a:defRPr/>
            </a:pPr>
            <a:r>
              <a:rPr lang="en-GB" altLang="ar-SA"/>
              <a:t> annual incidence 0.6% for age 65-69</a:t>
            </a:r>
          </a:p>
          <a:p>
            <a:pPr eaLnBrk="1" hangingPunct="1">
              <a:defRPr/>
            </a:pPr>
            <a:r>
              <a:rPr lang="en-GB" altLang="ar-SA"/>
              <a:t>1% for age 70-74</a:t>
            </a:r>
          </a:p>
          <a:p>
            <a:pPr eaLnBrk="1" hangingPunct="1">
              <a:defRPr/>
            </a:pPr>
            <a:r>
              <a:rPr lang="en-GB" altLang="ar-SA"/>
              <a:t>2% for age 75-79</a:t>
            </a:r>
          </a:p>
          <a:p>
            <a:pPr eaLnBrk="1" hangingPunct="1">
              <a:defRPr/>
            </a:pPr>
            <a:r>
              <a:rPr lang="en-GB" altLang="ar-SA"/>
              <a:t>3.3 % for age 80-84 and 8.4% for above 85</a:t>
            </a:r>
          </a:p>
          <a:p>
            <a:pPr eaLnBrk="1" hangingPunct="1">
              <a:defRPr/>
            </a:pPr>
            <a:r>
              <a:rPr lang="en-US" altLang="ar-SA"/>
              <a:t>1/2-2/3 of nursing home residents</a:t>
            </a:r>
            <a:endParaRPr lang="en-GB" altLang="ar-SA"/>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09600" y="0"/>
            <a:ext cx="7772400" cy="1143000"/>
          </a:xfrm>
        </p:spPr>
        <p:txBody>
          <a:bodyPr anchor="b" anchorCtr="0"/>
          <a:lstStyle/>
          <a:p>
            <a:pPr eaLnBrk="1" hangingPunct="1">
              <a:defRPr/>
            </a:pPr>
            <a:r>
              <a:rPr lang="en-GB" altLang="ar-SA"/>
              <a:t>Risk factors</a:t>
            </a:r>
          </a:p>
        </p:txBody>
      </p:sp>
      <p:sp>
        <p:nvSpPr>
          <p:cNvPr id="27651" name="Rectangle 3"/>
          <p:cNvSpPr>
            <a:spLocks noGrp="1" noChangeArrowheads="1"/>
          </p:cNvSpPr>
          <p:nvPr>
            <p:ph type="body" idx="4294967295"/>
          </p:nvPr>
        </p:nvSpPr>
        <p:spPr>
          <a:xfrm>
            <a:off x="533400" y="1143000"/>
            <a:ext cx="7772400" cy="4114800"/>
          </a:xfrm>
        </p:spPr>
        <p:txBody>
          <a:bodyPr/>
          <a:lstStyle/>
          <a:p>
            <a:pPr eaLnBrk="1" hangingPunct="1">
              <a:defRPr/>
            </a:pPr>
            <a:r>
              <a:rPr lang="en-GB" altLang="ar-SA"/>
              <a:t>Family history : Especially in relation to ALZ D</a:t>
            </a:r>
          </a:p>
          <a:p>
            <a:pPr eaLnBrk="1" hangingPunct="1">
              <a:defRPr/>
            </a:pPr>
            <a:r>
              <a:rPr lang="en-GB" altLang="ar-SA"/>
              <a:t>First degree relatives have 10-30% increased risk for the disease</a:t>
            </a:r>
          </a:p>
          <a:p>
            <a:pPr eaLnBrk="1" hangingPunct="1">
              <a:defRPr/>
            </a:pPr>
            <a:r>
              <a:rPr lang="en-GB" altLang="ar-SA"/>
              <a:t>Apolipoprotein E epsilon 4 genotype predisposes to development of ALZD</a:t>
            </a:r>
          </a:p>
          <a:p>
            <a:pPr eaLnBrk="1" hangingPunct="1">
              <a:buFont typeface="Wingdings" pitchFamily="2" charset="2"/>
              <a:buNone/>
              <a:defRPr/>
            </a:pPr>
            <a:endParaRPr lang="en-GB" altLang="ar-SA"/>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5800" y="0"/>
            <a:ext cx="7772400" cy="1143000"/>
          </a:xfrm>
        </p:spPr>
        <p:txBody>
          <a:bodyPr anchor="b" anchorCtr="0"/>
          <a:lstStyle/>
          <a:p>
            <a:pPr eaLnBrk="1" hangingPunct="1">
              <a:defRPr/>
            </a:pPr>
            <a:r>
              <a:rPr lang="en-GB" altLang="ar-SA"/>
              <a:t>Risk factors</a:t>
            </a:r>
          </a:p>
        </p:txBody>
      </p:sp>
      <p:sp>
        <p:nvSpPr>
          <p:cNvPr id="28675" name="Rectangle 3"/>
          <p:cNvSpPr>
            <a:spLocks noGrp="1" noChangeArrowheads="1"/>
          </p:cNvSpPr>
          <p:nvPr>
            <p:ph type="body" idx="4294967295"/>
          </p:nvPr>
        </p:nvSpPr>
        <p:spPr>
          <a:xfrm>
            <a:off x="533400" y="1295400"/>
            <a:ext cx="7772400" cy="3962400"/>
          </a:xfrm>
        </p:spPr>
        <p:txBody>
          <a:bodyPr/>
          <a:lstStyle/>
          <a:p>
            <a:pPr eaLnBrk="1" hangingPunct="1">
              <a:defRPr/>
            </a:pPr>
            <a:r>
              <a:rPr lang="en-GB" altLang="ar-SA" dirty="0"/>
              <a:t>History of head trauma </a:t>
            </a:r>
            <a:r>
              <a:rPr lang="en-GB" altLang="ar-SA" dirty="0" smtClean="0"/>
              <a:t>.</a:t>
            </a:r>
            <a:endParaRPr lang="en-GB" altLang="ar-SA" dirty="0"/>
          </a:p>
          <a:p>
            <a:pPr eaLnBrk="1" hangingPunct="1">
              <a:defRPr/>
            </a:pPr>
            <a:r>
              <a:rPr lang="en-GB" altLang="ar-SA" dirty="0"/>
              <a:t>History of low educational achievement</a:t>
            </a:r>
          </a:p>
          <a:p>
            <a:pPr eaLnBrk="1" hangingPunct="1">
              <a:defRPr/>
            </a:pPr>
            <a:r>
              <a:rPr lang="en-GB" altLang="ar-SA" dirty="0"/>
              <a:t>Organic solvent exposure</a:t>
            </a:r>
          </a:p>
          <a:p>
            <a:pPr eaLnBrk="1" hangingPunct="1">
              <a:defRPr/>
            </a:pPr>
            <a:r>
              <a:rPr lang="en-GB" altLang="ar-SA" dirty="0"/>
              <a:t>Female gender</a:t>
            </a:r>
            <a:r>
              <a:rPr lang="en-US" altLang="ar-SA" dirty="0"/>
              <a:t> 16%/6%</a:t>
            </a:r>
            <a:endParaRPr lang="en-GB" altLang="ar-SA" dirty="0"/>
          </a:p>
          <a:p>
            <a:pPr eaLnBrk="1" hangingPunct="1">
              <a:defRPr/>
            </a:pPr>
            <a:r>
              <a:rPr lang="en-GB" altLang="ar-SA" dirty="0"/>
              <a:t>Relationship to blood pressure : a U shape association</a:t>
            </a:r>
          </a:p>
          <a:p>
            <a:pPr eaLnBrk="1" hangingPunct="1">
              <a:defRPr/>
            </a:pPr>
            <a:r>
              <a:rPr lang="en-GB" altLang="ar-SA" dirty="0"/>
              <a:t>Hypercholesterolemia /role of </a:t>
            </a:r>
            <a:r>
              <a:rPr lang="en-GB" altLang="ar-SA" dirty="0" err="1"/>
              <a:t>statins</a:t>
            </a:r>
            <a:endParaRPr lang="en-US" altLang="ar-SA" dirty="0"/>
          </a:p>
          <a:p>
            <a:pPr lvl="1" eaLnBrk="1" hangingPunct="1">
              <a:defRPr/>
            </a:pPr>
            <a:r>
              <a:rPr lang="en-US" altLang="ar-SA" dirty="0"/>
              <a:t>Diabetes</a:t>
            </a:r>
            <a:endParaRPr lang="en-GB" altLang="ar-SA" dirty="0"/>
          </a:p>
          <a:p>
            <a:pPr eaLnBrk="1" hangingPunct="1">
              <a:buFont typeface="Wingdings" pitchFamily="2" charset="2"/>
              <a:buNone/>
              <a:defRPr/>
            </a:pPr>
            <a:endParaRPr lang="en-GB" altLang="en-US" dirty="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nchor="b" anchorCtr="0"/>
          <a:lstStyle/>
          <a:p>
            <a:pPr eaLnBrk="1" hangingPunct="1">
              <a:defRPr/>
            </a:pPr>
            <a:r>
              <a:rPr lang="en-US"/>
              <a:t>Screening Tests</a:t>
            </a:r>
          </a:p>
        </p:txBody>
      </p:sp>
      <p:sp>
        <p:nvSpPr>
          <p:cNvPr id="9219" name="Rectangle 3"/>
          <p:cNvSpPr>
            <a:spLocks noGrp="1" noChangeArrowheads="1"/>
          </p:cNvSpPr>
          <p:nvPr>
            <p:ph type="body" idx="4294967295"/>
          </p:nvPr>
        </p:nvSpPr>
        <p:spPr/>
        <p:txBody>
          <a:bodyPr/>
          <a:lstStyle/>
          <a:p>
            <a:pPr eaLnBrk="1" hangingPunct="1">
              <a:lnSpc>
                <a:spcPct val="90000"/>
              </a:lnSpc>
              <a:defRPr/>
            </a:pPr>
            <a:endParaRPr lang="en-US"/>
          </a:p>
          <a:p>
            <a:pPr eaLnBrk="1" hangingPunct="1">
              <a:lnSpc>
                <a:spcPct val="90000"/>
              </a:lnSpc>
              <a:defRPr/>
            </a:pPr>
            <a:r>
              <a:rPr lang="en-US"/>
              <a:t>Dementia is easily recognized in advanced stages, often overlooked in early stage</a:t>
            </a:r>
          </a:p>
          <a:p>
            <a:pPr eaLnBrk="1" hangingPunct="1">
              <a:lnSpc>
                <a:spcPct val="90000"/>
              </a:lnSpc>
              <a:defRPr/>
            </a:pPr>
            <a:r>
              <a:rPr lang="en-US"/>
              <a:t>Clinicians fail to detect 21-72% of patients with dementia esp. in early stages</a:t>
            </a:r>
          </a:p>
          <a:p>
            <a:pPr eaLnBrk="1" hangingPunct="1">
              <a:lnSpc>
                <a:spcPct val="90000"/>
              </a:lnSpc>
              <a:defRPr/>
            </a:pPr>
            <a:endParaRPr lang="en-US"/>
          </a:p>
          <a:p>
            <a:pPr eaLnBrk="1" hangingPunct="1">
              <a:lnSpc>
                <a:spcPct val="90000"/>
              </a:lnSpc>
              <a:defRPr/>
            </a:pP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pPr eaLnBrk="1" hangingPunct="1">
              <a:defRPr/>
            </a:pPr>
            <a:r>
              <a:rPr lang="en-US" b="1" smtClean="0">
                <a:latin typeface="Book Antiqua" pitchFamily="18" charset="0"/>
              </a:rPr>
              <a:t>Neuroses.</a:t>
            </a:r>
          </a:p>
        </p:txBody>
      </p:sp>
      <p:sp>
        <p:nvSpPr>
          <p:cNvPr id="592899" name="Rectangle 3"/>
          <p:cNvSpPr>
            <a:spLocks noGrp="1" noChangeArrowheads="1"/>
          </p:cNvSpPr>
          <p:nvPr>
            <p:ph type="body" idx="1"/>
          </p:nvPr>
        </p:nvSpPr>
        <p:spPr/>
        <p:txBody>
          <a:bodyPr/>
          <a:lstStyle/>
          <a:p>
            <a:pPr eaLnBrk="1" hangingPunct="1">
              <a:lnSpc>
                <a:spcPct val="90000"/>
              </a:lnSpc>
              <a:defRPr/>
            </a:pPr>
            <a:endParaRPr lang="en-US" smtClean="0">
              <a:latin typeface="Book Antiqua" pitchFamily="18" charset="0"/>
            </a:endParaRPr>
          </a:p>
          <a:p>
            <a:pPr eaLnBrk="1" hangingPunct="1">
              <a:lnSpc>
                <a:spcPct val="90000"/>
              </a:lnSpc>
              <a:defRPr/>
            </a:pPr>
            <a:endParaRPr lang="en-US" b="1" smtClean="0">
              <a:latin typeface="Book Antiqua" pitchFamily="18" charset="0"/>
            </a:endParaRPr>
          </a:p>
          <a:p>
            <a:pPr eaLnBrk="1" hangingPunct="1">
              <a:lnSpc>
                <a:spcPct val="90000"/>
              </a:lnSpc>
              <a:defRPr/>
            </a:pPr>
            <a:r>
              <a:rPr lang="en-US" b="1" smtClean="0">
                <a:latin typeface="Book Antiqua" pitchFamily="18" charset="0"/>
              </a:rPr>
              <a:t>Phobias</a:t>
            </a:r>
          </a:p>
          <a:p>
            <a:pPr eaLnBrk="1" hangingPunct="1">
              <a:lnSpc>
                <a:spcPct val="90000"/>
              </a:lnSpc>
              <a:defRPr/>
            </a:pPr>
            <a:r>
              <a:rPr lang="en-US" b="1" smtClean="0">
                <a:latin typeface="Book Antiqua" pitchFamily="18" charset="0"/>
              </a:rPr>
              <a:t>Anxiety</a:t>
            </a:r>
          </a:p>
          <a:p>
            <a:pPr eaLnBrk="1" hangingPunct="1">
              <a:lnSpc>
                <a:spcPct val="90000"/>
              </a:lnSpc>
              <a:defRPr/>
            </a:pPr>
            <a:r>
              <a:rPr lang="en-US" b="1" smtClean="0">
                <a:latin typeface="Book Antiqua" pitchFamily="18" charset="0"/>
              </a:rPr>
              <a:t>Depression</a:t>
            </a:r>
          </a:p>
          <a:p>
            <a:pPr eaLnBrk="1" hangingPunct="1">
              <a:lnSpc>
                <a:spcPct val="90000"/>
              </a:lnSpc>
              <a:defRPr/>
            </a:pPr>
            <a:r>
              <a:rPr lang="en-US" b="1" smtClean="0">
                <a:latin typeface="Book Antiqua" pitchFamily="18" charset="0"/>
              </a:rPr>
              <a:t>Obsessive Compulsive Neuroses.</a:t>
            </a:r>
          </a:p>
          <a:p>
            <a:pPr eaLnBrk="1" hangingPunct="1">
              <a:lnSpc>
                <a:spcPct val="90000"/>
              </a:lnSpc>
              <a:defRPr/>
            </a:pPr>
            <a:r>
              <a:rPr lang="en-US" b="1" smtClean="0">
                <a:latin typeface="Book Antiqua" pitchFamily="18" charset="0"/>
              </a:rPr>
              <a:t> Personality disorders &amp; other non- psychotic mental disorders</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b" anchorCtr="0"/>
          <a:lstStyle/>
          <a:p>
            <a:pPr eaLnBrk="1" hangingPunct="1">
              <a:defRPr/>
            </a:pPr>
            <a:endParaRPr lang="ar-JO"/>
          </a:p>
        </p:txBody>
      </p:sp>
      <p:sp>
        <p:nvSpPr>
          <p:cNvPr id="3" name="Content Placeholder 2"/>
          <p:cNvSpPr>
            <a:spLocks noGrp="1"/>
          </p:cNvSpPr>
          <p:nvPr>
            <p:ph idx="4294967295"/>
          </p:nvPr>
        </p:nvSpPr>
        <p:spPr/>
        <p:txBody>
          <a:bodyPr/>
          <a:lstStyle/>
          <a:p>
            <a:pPr eaLnBrk="1" hangingPunct="1">
              <a:lnSpc>
                <a:spcPct val="90000"/>
              </a:lnSpc>
              <a:defRPr/>
            </a:pPr>
            <a:r>
              <a:rPr lang="en-US" sz="2400"/>
              <a:t>Undiagnosed AD patients often face avoidable social, financial, and medical problems</a:t>
            </a:r>
          </a:p>
          <a:p>
            <a:pPr eaLnBrk="1" hangingPunct="1">
              <a:lnSpc>
                <a:spcPct val="90000"/>
              </a:lnSpc>
              <a:defRPr/>
            </a:pPr>
            <a:r>
              <a:rPr lang="en-US" sz="2400"/>
              <a:t>Early diagnosis and appropriate intervention may lessen disease burden</a:t>
            </a:r>
          </a:p>
          <a:p>
            <a:pPr lvl="1" eaLnBrk="1" hangingPunct="1">
              <a:lnSpc>
                <a:spcPct val="90000"/>
              </a:lnSpc>
              <a:defRPr/>
            </a:pPr>
            <a:r>
              <a:rPr lang="en-US" sz="2400"/>
              <a:t>Early treatment may improve overall course substantially</a:t>
            </a:r>
          </a:p>
          <a:p>
            <a:pPr eaLnBrk="1" hangingPunct="1">
              <a:lnSpc>
                <a:spcPct val="90000"/>
              </a:lnSpc>
              <a:defRPr/>
            </a:pPr>
            <a:r>
              <a:rPr lang="en-US" sz="2400"/>
              <a:t>No definitive laboratory test for diagnosing AD exists</a:t>
            </a:r>
          </a:p>
          <a:p>
            <a:pPr lvl="1" eaLnBrk="1" hangingPunct="1">
              <a:lnSpc>
                <a:spcPct val="90000"/>
              </a:lnSpc>
              <a:defRPr/>
            </a:pPr>
            <a:r>
              <a:rPr lang="en-US" sz="2400"/>
              <a:t>Efforts to develop biomarkers, early recognition by brain scan</a:t>
            </a:r>
          </a:p>
          <a:p>
            <a:pPr eaLnBrk="1" hangingPunct="1">
              <a:defRPr/>
            </a:pPr>
            <a:endParaRPr lang="ar-JO"/>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nchor="b" anchorCtr="0"/>
          <a:lstStyle/>
          <a:p>
            <a:pPr eaLnBrk="1" hangingPunct="1">
              <a:defRPr/>
            </a:pPr>
            <a:r>
              <a:rPr lang="en-US"/>
              <a:t>Prevalence of Alzheimer</a:t>
            </a:r>
          </a:p>
        </p:txBody>
      </p:sp>
      <p:sp>
        <p:nvSpPr>
          <p:cNvPr id="14339" name="Rectangle 3"/>
          <p:cNvSpPr>
            <a:spLocks noGrp="1" noChangeArrowheads="1"/>
          </p:cNvSpPr>
          <p:nvPr>
            <p:ph type="body" idx="4294967295"/>
          </p:nvPr>
        </p:nvSpPr>
        <p:spPr/>
        <p:txBody>
          <a:bodyPr/>
          <a:lstStyle/>
          <a:p>
            <a:pPr eaLnBrk="1" hangingPunct="1">
              <a:defRPr/>
            </a:pPr>
            <a:r>
              <a:rPr lang="en-US" smtClean="0"/>
              <a:t>Alzheimer’s disease (AD) is the most common form of dementia. It represents a worldwide medical challenge affecting more than 18 million people; estimated to reach 34 million by the year 2025</a:t>
            </a:r>
            <a:r>
              <a:rPr lang="ar-SA" smtClean="0"/>
              <a:t>. </a:t>
            </a:r>
            <a:endParaRPr lang="en-US"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nchor="b" anchorCtr="0"/>
          <a:lstStyle/>
          <a:p>
            <a:pPr eaLnBrk="1" hangingPunct="1">
              <a:defRPr/>
            </a:pPr>
            <a:endParaRPr lang="en-US"/>
          </a:p>
        </p:txBody>
      </p:sp>
      <p:sp>
        <p:nvSpPr>
          <p:cNvPr id="15363" name="Rectangle 3"/>
          <p:cNvSpPr>
            <a:spLocks noGrp="1" noChangeArrowheads="1"/>
          </p:cNvSpPr>
          <p:nvPr>
            <p:ph type="body" idx="4294967295"/>
          </p:nvPr>
        </p:nvSpPr>
        <p:spPr/>
        <p:txBody>
          <a:bodyPr/>
          <a:lstStyle/>
          <a:p>
            <a:pPr eaLnBrk="1" hangingPunct="1">
              <a:defRPr/>
            </a:pPr>
            <a:r>
              <a:rPr lang="en-US" smtClean="0"/>
              <a:t>With over 1.5 million cases in the Arab world.</a:t>
            </a:r>
            <a:r>
              <a:rPr lang="ar-SA" smtClean="0"/>
              <a:t/>
            </a:r>
            <a:br>
              <a:rPr lang="ar-SA" smtClean="0"/>
            </a:br>
            <a:r>
              <a:rPr lang="en-US" smtClean="0"/>
              <a:t>Alzheimer’s disease is a devastating illness which can affect all members of society</a:t>
            </a:r>
            <a:r>
              <a:rPr lang="ar-JO" smtClean="0"/>
              <a:t> </a:t>
            </a:r>
            <a:endParaRPr lang="en-US"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pPr eaLnBrk="1" hangingPunct="1">
              <a:defRPr/>
            </a:pPr>
            <a:r>
              <a:rPr lang="en-US" b="1" smtClean="0"/>
              <a:t>Mortality</a:t>
            </a:r>
          </a:p>
        </p:txBody>
      </p:sp>
      <p:sp>
        <p:nvSpPr>
          <p:cNvPr id="572419" name="Rectangle 3"/>
          <p:cNvSpPr>
            <a:spLocks noGrp="1" noChangeArrowheads="1"/>
          </p:cNvSpPr>
          <p:nvPr>
            <p:ph type="body" idx="1"/>
          </p:nvPr>
        </p:nvSpPr>
        <p:spPr/>
        <p:txBody>
          <a:bodyPr/>
          <a:lstStyle/>
          <a:p>
            <a:pPr eaLnBrk="1" hangingPunct="1">
              <a:defRPr/>
            </a:pPr>
            <a:r>
              <a:rPr lang="en-US" smtClean="0"/>
              <a:t>ALZHEIMER’S DISEASE LIKELY PLAYS A MUCH LARGER ROLE IN THE DEATHS OF OLDER AMERICANS THAN IS REPORTED, ACCORDING TO A NEW STUDY THAT SAYS THE DISEASE MAY BE THE THIRD-LEADING CAUSE OF DEATH IN THE UNITED STATES.</a:t>
            </a:r>
          </a:p>
          <a:p>
            <a:pPr eaLnBrk="1" hangingPunct="1">
              <a:defRPr/>
            </a:pPr>
            <a:endParaRPr lang="en-US"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pPr eaLnBrk="1" hangingPunct="1">
              <a:defRPr/>
            </a:pPr>
            <a:endParaRPr lang="ar-JO" smtClean="0"/>
          </a:p>
        </p:txBody>
      </p:sp>
      <p:sp>
        <p:nvSpPr>
          <p:cNvPr id="573443" name="Rectangle 3"/>
          <p:cNvSpPr>
            <a:spLocks noGrp="1" noChangeArrowheads="1"/>
          </p:cNvSpPr>
          <p:nvPr>
            <p:ph type="body" idx="1"/>
          </p:nvPr>
        </p:nvSpPr>
        <p:spPr/>
        <p:txBody>
          <a:bodyPr/>
          <a:lstStyle/>
          <a:p>
            <a:pPr eaLnBrk="1" hangingPunct="1">
              <a:lnSpc>
                <a:spcPct val="90000"/>
              </a:lnSpc>
              <a:defRPr/>
            </a:pPr>
            <a:r>
              <a:rPr lang="en-US" sz="2400" smtClean="0"/>
              <a:t>THE </a:t>
            </a:r>
            <a:r>
              <a:rPr lang="en-US" sz="2400" b="1" smtClean="0"/>
              <a:t>CENTERS FOR DISEASE CONTROL</a:t>
            </a:r>
            <a:r>
              <a:rPr lang="en-US" sz="2400" smtClean="0"/>
              <a:t> AND PREVENTION LISTS ALZHEIMER’S AS THE SIXTH-LEADING CAUSE OF DEATH, FAR BELOW HEART DISEASE AND CANCER. BUT THE </a:t>
            </a:r>
            <a:r>
              <a:rPr lang="en-US" sz="2400" smtClean="0">
                <a:hlinkClick r:id="rId3"/>
              </a:rPr>
              <a:t>NEW REPORT</a:t>
            </a:r>
            <a:r>
              <a:rPr lang="en-US" sz="2400" smtClean="0"/>
              <a:t>, PUBLISHED WEDNESDAY IN THE MEDICAL JOURNAL OF THE AMERICAN ACADEMY OF NEUROLOGY, SUGGESTS THAT THE CURRENT SYSTEM OF RELYING ON DEATH CERTIFICATES FOR CAUSES MISSES THE COMPLEXITY OF DYING FOR MANY OLDER PEOPLE AND UNDERESTIMATES THE IMPACT OF ALZHEIMER’S.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pPr eaLnBrk="1" hangingPunct="1">
              <a:defRPr/>
            </a:pPr>
            <a:endParaRPr lang="ar-JO" smtClean="0"/>
          </a:p>
        </p:txBody>
      </p:sp>
      <p:sp>
        <p:nvSpPr>
          <p:cNvPr id="574467" name="Rectangle 3"/>
          <p:cNvSpPr>
            <a:spLocks noGrp="1" noChangeArrowheads="1"/>
          </p:cNvSpPr>
          <p:nvPr>
            <p:ph type="body" idx="1"/>
          </p:nvPr>
        </p:nvSpPr>
        <p:spPr/>
        <p:txBody>
          <a:bodyPr/>
          <a:lstStyle/>
          <a:p>
            <a:pPr eaLnBrk="1" hangingPunct="1">
              <a:defRPr/>
            </a:pPr>
            <a:r>
              <a:rPr lang="en-US" sz="2800" dirty="0" smtClean="0"/>
              <a:t>WHILE THE CDC (center for disease and control) ATTRIBUTED ABOUT 84,000 DEATHS IN 2010 TO ALZHEIMER’S, THE REPORT ESTIMATED THAT NUMBER TO BE 503,400 AMONG PEOPLE 75 AND OLDER. THAT PUTS IT IN A CLOSE THIRD PLACE, BEHIND HEART DISEASE AND CANCER, AND WELL ABOVE CHRONIC LUNG DISEASE, STROKE AND ACCIDENTS, WHICH RANK THIRD, FOURTH AND FIFTH.</a:t>
            </a:r>
          </a:p>
          <a:p>
            <a:pPr eaLnBrk="1" hangingPunct="1">
              <a:defRPr/>
            </a:pPr>
            <a:endParaRPr lang="en-US" sz="28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pPr eaLnBrk="1" hangingPunct="1">
              <a:defRPr/>
            </a:pPr>
            <a:endParaRPr lang="ar-JO" smtClean="0"/>
          </a:p>
        </p:txBody>
      </p:sp>
      <p:sp>
        <p:nvSpPr>
          <p:cNvPr id="575491" name="Rectangle 3"/>
          <p:cNvSpPr>
            <a:spLocks noGrp="1" noChangeArrowheads="1"/>
          </p:cNvSpPr>
          <p:nvPr>
            <p:ph type="body" idx="1"/>
          </p:nvPr>
        </p:nvSpPr>
        <p:spPr/>
        <p:txBody>
          <a:bodyPr/>
          <a:lstStyle/>
          <a:p>
            <a:pPr eaLnBrk="1" hangingPunct="1">
              <a:defRPr/>
            </a:pPr>
            <a:r>
              <a:rPr lang="en-US" smtClean="0"/>
              <a:t>Alzheimer's is officially the 6th leading cause of death in the United States and the 5th leading cause of death for those aged 65 and older. However, it may cause even more deaths than official sources recognize. It kills more than prostate cancer and breast cancer combined.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endParaRPr lang="ar-JO" smtClean="0"/>
          </a:p>
        </p:txBody>
      </p:sp>
      <p:sp>
        <p:nvSpPr>
          <p:cNvPr id="576515" name="Rectangle 3"/>
          <p:cNvSpPr>
            <a:spLocks noGrp="1" noChangeArrowheads="1"/>
          </p:cNvSpPr>
          <p:nvPr>
            <p:ph type="body" idx="1"/>
          </p:nvPr>
        </p:nvSpPr>
        <p:spPr/>
        <p:txBody>
          <a:bodyPr/>
          <a:lstStyle/>
          <a:p>
            <a:pPr eaLnBrk="1" hangingPunct="1">
              <a:defRPr/>
            </a:pPr>
            <a:r>
              <a:rPr lang="en-US" smtClean="0"/>
              <a:t>Deaths from Alzheimer's increased 68 percent between 2000 and 2010, while deaths from other major diseases decreased. Alzheimer's disease is the only cause of death among the top 10 in America that cannot be prevented, cured or even slowed.</a:t>
            </a:r>
          </a:p>
          <a:p>
            <a:pPr eaLnBrk="1" hangingPunct="1">
              <a:defRPr/>
            </a:pPr>
            <a:endParaRPr lang="en-US" smtClean="0"/>
          </a:p>
          <a:p>
            <a:pPr eaLnBrk="1" hangingPunct="1">
              <a:defRPr/>
            </a:pPr>
            <a:endParaRPr 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b" anchorCtr="0"/>
          <a:lstStyle/>
          <a:p>
            <a:pPr eaLnBrk="1" hangingPunct="1">
              <a:defRPr/>
            </a:pPr>
            <a:r>
              <a:rPr lang="en-US" sz="4000"/>
              <a:t>Conclusions and Recommendations</a:t>
            </a:r>
          </a:p>
        </p:txBody>
      </p:sp>
      <p:sp>
        <p:nvSpPr>
          <p:cNvPr id="16387" name="Rectangle 3"/>
          <p:cNvSpPr>
            <a:spLocks noGrp="1" noChangeArrowheads="1"/>
          </p:cNvSpPr>
          <p:nvPr>
            <p:ph type="body" idx="4294967295"/>
          </p:nvPr>
        </p:nvSpPr>
        <p:spPr/>
        <p:txBody>
          <a:bodyPr/>
          <a:lstStyle/>
          <a:p>
            <a:pPr eaLnBrk="1" hangingPunct="1">
              <a:lnSpc>
                <a:spcPct val="90000"/>
              </a:lnSpc>
              <a:defRPr/>
            </a:pPr>
            <a:r>
              <a:rPr lang="en-US" smtClean="0"/>
              <a:t>Next to Cancer and AIDS, the highest medical budgets are allocated to Alzheimer’s research. The Arab Conference on AD 2005 seeks to develop a regional and national plan to raise the level of awareness on AD and reach patients, caregivers, specialists, doctors, nurses, specialized international agencies and governmental and non-governmental organizations</a:t>
            </a:r>
            <a:r>
              <a:rPr lang="ar-SA" smtClean="0"/>
              <a:t> </a:t>
            </a:r>
            <a:endParaRPr lang="en-US"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b="1"/>
              <a:t>References</a:t>
            </a:r>
            <a:br>
              <a:rPr lang="en-US" sz="4000" b="1"/>
            </a:br>
            <a:endParaRPr lang="en-US" sz="4000" b="1"/>
          </a:p>
        </p:txBody>
      </p:sp>
      <p:sp>
        <p:nvSpPr>
          <p:cNvPr id="33795" name="Rectangle 3"/>
          <p:cNvSpPr>
            <a:spLocks noGrp="1" noChangeArrowheads="1"/>
          </p:cNvSpPr>
          <p:nvPr>
            <p:ph type="body" idx="1"/>
          </p:nvPr>
        </p:nvSpPr>
        <p:spPr/>
        <p:txBody>
          <a:bodyPr/>
          <a:lstStyle/>
          <a:p>
            <a:pPr>
              <a:lnSpc>
                <a:spcPct val="80000"/>
              </a:lnSpc>
            </a:pPr>
            <a:r>
              <a:rPr lang="en-US" sz="1600"/>
              <a:t>1-Mathers CD, Loncar D. Projections of global mortality and burden of disease from 2002 to 2030. PLoS Med 2005;3(11):e442. </a:t>
            </a:r>
          </a:p>
          <a:p>
            <a:pPr>
              <a:lnSpc>
                <a:spcPct val="80000"/>
              </a:lnSpc>
            </a:pPr>
            <a:r>
              <a:rPr lang="en-US" sz="1600"/>
              <a:t>2-Population Division of the Department of Economic and Social Affairs of the United Nations Secretariat. World population prospects: The 2006 revision. New York (NY): United Nations; 2007. </a:t>
            </a:r>
          </a:p>
          <a:p>
            <a:pPr>
              <a:lnSpc>
                <a:spcPct val="80000"/>
              </a:lnSpc>
            </a:pPr>
            <a:r>
              <a:rPr lang="en-US" sz="1600"/>
              <a:t>3-Directorate of Information Studies and Research, Ministry of Health, The Hashemite Kingdom of Jordan. Mortality in Jordan 2005. Amman (JO): Ministry of Health, The Hashemite Kingdom of Jordan; 2008. </a:t>
            </a:r>
          </a:p>
          <a:p>
            <a:pPr>
              <a:lnSpc>
                <a:spcPct val="80000"/>
              </a:lnSpc>
            </a:pPr>
            <a:r>
              <a:rPr lang="en-US" sz="1600"/>
              <a:t>4-Mokdad AH. Health issues in the Arab American community. </a:t>
            </a:r>
            <a:r>
              <a:rPr lang="en-US" sz="1600">
                <a:hlinkClick r:id="rId3"/>
              </a:rPr>
              <a:t>Chronic diseases and the potential for prevention in the Arab world: the Jordanian experience.</a:t>
            </a:r>
            <a:r>
              <a:rPr lang="en-US" sz="1600"/>
              <a:t> Ethn Dis 2007;17(2 Suppl 3):S3-55-56. </a:t>
            </a:r>
          </a:p>
          <a:p>
            <a:pPr>
              <a:lnSpc>
                <a:spcPct val="80000"/>
              </a:lnSpc>
            </a:pPr>
            <a:r>
              <a:rPr lang="en-US" sz="1600"/>
              <a:t>5-Zindah M, Belbeisi A, Walke H, Mokdad AH. </a:t>
            </a:r>
            <a:r>
              <a:rPr lang="en-US" sz="1600">
                <a:hlinkClick r:id="rId4"/>
              </a:rPr>
              <a:t>Obesity and diabetes in Jordan: findings from the Behavioral Risk Factor Surveillance System, 2004.</a:t>
            </a:r>
            <a:r>
              <a:rPr lang="en-US" sz="1600"/>
              <a:t> Prev Chronic Dis 2008;5(1). </a:t>
            </a:r>
            <a:r>
              <a:rPr lang="en-US" sz="1600">
                <a:hlinkClick r:id="rId5"/>
              </a:rPr>
              <a:t>http://www.cdc.gov/pcd/issues/2008/jan/06_0172.htm</a:t>
            </a:r>
            <a:r>
              <a:rPr lang="en-US" sz="1600"/>
              <a:t>. </a:t>
            </a:r>
          </a:p>
          <a:p>
            <a:pPr>
              <a:lnSpc>
                <a:spcPct val="80000"/>
              </a:lnSpc>
            </a:pPr>
            <a:r>
              <a:rPr lang="en-US" sz="1600"/>
              <a:t>6-Projections of mortality and burden of disease to 2030. Geneva (CH):  http://www.who.int/healthinfo/statistics/bodprojections2030/ en/index.html. Accessed July 16, 2008.</a:t>
            </a:r>
          </a:p>
          <a:p>
            <a:pPr>
              <a:lnSpc>
                <a:spcPct val="80000"/>
              </a:lnSpc>
            </a:pPr>
            <a:endParaRPr lang="en-U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38"/>
          <p:cNvSpPr>
            <a:spLocks noGrp="1" noChangeArrowheads="1"/>
          </p:cNvSpPr>
          <p:nvPr>
            <p:ph type="sldNum" sz="quarter" idx="4294967295"/>
          </p:nvPr>
        </p:nvSpPr>
        <p:spPr>
          <a:xfrm>
            <a:off x="7010400" y="6248400"/>
            <a:ext cx="1905000" cy="457200"/>
          </a:xfrm>
          <a:prstGeom prst="rect">
            <a:avLst/>
          </a:prstGeom>
        </p:spPr>
        <p:txBody>
          <a:bodyPr/>
          <a:lstStyle/>
          <a:p>
            <a:fld id="{2291F7CC-6DCC-47A7-8597-43B24750AB65}" type="slidenum">
              <a:rPr lang="en-US"/>
              <a:pPr/>
              <a:t>8</a:t>
            </a:fld>
            <a:endParaRPr lang="en-US"/>
          </a:p>
        </p:txBody>
      </p:sp>
      <p:sp>
        <p:nvSpPr>
          <p:cNvPr id="27650" name="Rectangle 2"/>
          <p:cNvSpPr>
            <a:spLocks noGrp="1" noChangeArrowheads="1"/>
          </p:cNvSpPr>
          <p:nvPr>
            <p:ph type="ctrTitle"/>
          </p:nvPr>
        </p:nvSpPr>
        <p:spPr/>
        <p:txBody>
          <a:bodyPr/>
          <a:lstStyle/>
          <a:p>
            <a:r>
              <a:rPr lang="en-US"/>
              <a:t>Mental Health and Illness</a:t>
            </a:r>
          </a:p>
        </p:txBody>
      </p:sp>
      <p:sp>
        <p:nvSpPr>
          <p:cNvPr id="27651" name="Rectangle 3"/>
          <p:cNvSpPr>
            <a:spLocks noGrp="1" noChangeArrowheads="1"/>
          </p:cNvSpPr>
          <p:nvPr>
            <p:ph type="subTitle" idx="1"/>
          </p:nvPr>
        </p:nvSpPr>
        <p:spPr/>
        <p:txBody>
          <a:bodyPr/>
          <a:lstStyle/>
          <a:p>
            <a:r>
              <a:rPr lang="en-US" dirty="0"/>
              <a:t>Overview of Approaches, Definitions, Perspectives</a:t>
            </a:r>
          </a:p>
        </p:txBody>
      </p:sp>
    </p:spTree>
    <p:extLst>
      <p:ext uri="{BB962C8B-B14F-4D97-AF65-F5344CB8AC3E}">
        <p14:creationId xmlns:p14="http://schemas.microsoft.com/office/powerpoint/2010/main" val="42122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 in Jordan</a:t>
            </a:r>
            <a:endParaRPr lang="en-US" dirty="0"/>
          </a:p>
        </p:txBody>
      </p:sp>
      <p:sp>
        <p:nvSpPr>
          <p:cNvPr id="3" name="Content Placeholder 2"/>
          <p:cNvSpPr>
            <a:spLocks noGrp="1"/>
          </p:cNvSpPr>
          <p:nvPr>
            <p:ph idx="1"/>
          </p:nvPr>
        </p:nvSpPr>
        <p:spPr/>
        <p:txBody>
          <a:bodyPr/>
          <a:lstStyle/>
          <a:p>
            <a:r>
              <a:rPr lang="en-US" sz="1400" b="1" dirty="0"/>
              <a:t>OBJECTIVES: </a:t>
            </a:r>
          </a:p>
          <a:p>
            <a:r>
              <a:rPr lang="en-US" sz="1400" dirty="0"/>
              <a:t>To characterize the clinical, demographic and epidemiological features of multiple sclerosis (MS) in Jordan.</a:t>
            </a:r>
          </a:p>
          <a:p>
            <a:r>
              <a:rPr lang="en-US" sz="1400" b="1" dirty="0"/>
              <a:t>METHODS: </a:t>
            </a:r>
          </a:p>
          <a:p>
            <a:r>
              <a:rPr lang="en-US" sz="1400" dirty="0"/>
              <a:t>Data for consecutive Jordanian patients, fulfilling the McDonald criteria for clinically definite and clinically probable MS, during the time period 2004-2005 were collected and analyzed in the three major referral centers for MS in Jordan.</a:t>
            </a:r>
          </a:p>
          <a:p>
            <a:r>
              <a:rPr lang="en-US" sz="1400" b="1" dirty="0"/>
              <a:t>RESULTS: </a:t>
            </a:r>
          </a:p>
          <a:p>
            <a:r>
              <a:rPr lang="en-US" sz="1400" dirty="0"/>
              <a:t>We identified a total of 224 patients (165 females, 87%; 59 males, 13%). The mean (+/-SD) age of onset was 29.3 (+/-9.6) years, and mean (+/-SD) duration of illness was 3.9 (+/-9.3) years. The prevalence of MS in the city of Amman was 39/100,000. The prevalence of MS in Irbid, north Jordan, was 38/100,000. The most frequent presentation was weakness (30.8%), followed by optic neuritis (20.1%), sensory impairment (19.6%), and ataxia (14.3%). A relapsing remitting pattern was identified in 90.2% of patients, the rest being primary and secondary progressive, and one patient had a progressive relapsing course. Family history of MS was found in 9.4% of the cases. About 60% of the patients were using interferon beta. The degree of physical disability was determined using the Expanded Disability Status Scale (EDSS). Younger age of onset, shorter duration of illness, a relapsing remitting pattern, and use of interferon were identified as statistically significant predictors of less disability.</a:t>
            </a:r>
          </a:p>
          <a:p>
            <a:r>
              <a:rPr lang="en-US" sz="1400" b="1" dirty="0"/>
              <a:t>CONCLUSION: </a:t>
            </a:r>
          </a:p>
          <a:p>
            <a:r>
              <a:rPr lang="en-US" sz="1400" dirty="0"/>
              <a:t>Jordan is a medium-high risk country for MS, with prevalence higher than what has previously been reported, possibly representing an increase in incidence. Clinical and demographic characteristics are similar to most reports worldwide</a:t>
            </a:r>
          </a:p>
          <a:p>
            <a:endParaRPr lang="en-US" sz="1400" dirty="0"/>
          </a:p>
        </p:txBody>
      </p:sp>
    </p:spTree>
    <p:extLst>
      <p:ext uri="{BB962C8B-B14F-4D97-AF65-F5344CB8AC3E}">
        <p14:creationId xmlns:p14="http://schemas.microsoft.com/office/powerpoint/2010/main" val="29458458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600" b="1" dirty="0"/>
              <a:t>Abstract</a:t>
            </a:r>
          </a:p>
          <a:p>
            <a:r>
              <a:rPr lang="en-US" sz="1600" dirty="0"/>
              <a:t>In a 2-year hospital-based study in Jordan 131 Arab multiple sclerosis patients were identified including 84 Palestinians and 36 Jordanians. Based on MS/ALS case ratio, multiple sclerosis was found to be twice as common among Palestinians than Jordanians. Other than the less marked female preponderance among Jordanian patients, the disease had the same clinical and </a:t>
            </a:r>
            <a:r>
              <a:rPr lang="en-US" sz="1600" dirty="0" err="1"/>
              <a:t>paraclinical</a:t>
            </a:r>
            <a:r>
              <a:rPr lang="en-US" sz="1600" dirty="0"/>
              <a:t> characteristics in both groups. It was more likely for Palestinian and Jordanian patients to originate from the northern parts of their countries, to be Rh negative and to be HLA-DR2 positive than their controls. Palestinians (patients and controls) did not show significant differences from Jordanians (patients and controls) in relation to their eye color, ABO and Rh blood groups distribution nor the HLA-DR or HLA-DQ (apart from HLA-DQ3) epitopes frequency, thus not offering any significant difference in the genetic-racial markers studies to explain the difference in the observed disease susceptibility. Previous studies demonstrated that 2 racially different populations sharing the same environment can have different risk of developing multiple sclerosis, but this study has shown that this can also be true for 2 racially similar populations sharing the same environment</a:t>
            </a:r>
          </a:p>
          <a:p>
            <a:endParaRPr lang="en-US" dirty="0"/>
          </a:p>
        </p:txBody>
      </p:sp>
    </p:spTree>
    <p:extLst>
      <p:ext uri="{BB962C8B-B14F-4D97-AF65-F5344CB8AC3E}">
        <p14:creationId xmlns:p14="http://schemas.microsoft.com/office/powerpoint/2010/main" val="10003824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idx="4294967295"/>
          </p:nvPr>
        </p:nvSpPr>
        <p:spPr/>
        <p:txBody>
          <a:bodyPr/>
          <a:lstStyle/>
          <a:p>
            <a:pPr eaLnBrk="1" hangingPunct="1">
              <a:defRPr/>
            </a:pPr>
            <a:r>
              <a:rPr lang="ar-SA" sz="6600"/>
              <a:t>تم بحمد الله</a:t>
            </a:r>
            <a:endParaRPr lang="en-US" sz="6600"/>
          </a:p>
        </p:txBody>
      </p:sp>
      <p:pic>
        <p:nvPicPr>
          <p:cNvPr id="95235" name="Picture 3" descr="ATT00008?sid=7aPO7P0uKb8&amp;mbox=INBOX&amp;charset=escaped_unicode&amp;uid=6571&amp;number=11&amp;filename=ATT00008"/>
          <p:cNvPicPr>
            <a:picLocks noGrp="1" noChangeAspect="1" noChangeArrowheads="1"/>
          </p:cNvPicPr>
          <p:nvPr>
            <p:ph type="body" idx="4294967295"/>
          </p:nvPr>
        </p:nvPicPr>
        <p:blipFill>
          <a:blip r:embed="rId3" cstate="print"/>
          <a:srcRect/>
          <a:stretch>
            <a:fillRect/>
          </a:stretch>
        </p:blipFill>
        <p:spPr>
          <a:xfrm>
            <a:off x="3459163" y="2333625"/>
            <a:ext cx="2227262" cy="3059113"/>
          </a:xfr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30CEA3-956A-4C13-91D0-6CD2A27FEED0}" type="slidenum">
              <a:rPr lang="en-US"/>
              <a:pPr/>
              <a:t>9</a:t>
            </a:fld>
            <a:endParaRPr lang="en-US"/>
          </a:p>
        </p:txBody>
      </p:sp>
      <p:sp>
        <p:nvSpPr>
          <p:cNvPr id="28674" name="Rectangle 2"/>
          <p:cNvSpPr>
            <a:spLocks noGrp="1" noChangeArrowheads="1"/>
          </p:cNvSpPr>
          <p:nvPr>
            <p:ph type="title"/>
          </p:nvPr>
        </p:nvSpPr>
        <p:spPr/>
        <p:txBody>
          <a:bodyPr/>
          <a:lstStyle/>
          <a:p>
            <a:r>
              <a:rPr lang="en-US"/>
              <a:t>Continuous or discrete?</a:t>
            </a:r>
          </a:p>
        </p:txBody>
      </p:sp>
      <p:sp>
        <p:nvSpPr>
          <p:cNvPr id="28675" name="Rectangle 3"/>
          <p:cNvSpPr>
            <a:spLocks noGrp="1" noChangeArrowheads="1"/>
          </p:cNvSpPr>
          <p:nvPr>
            <p:ph type="body" idx="1"/>
          </p:nvPr>
        </p:nvSpPr>
        <p:spPr/>
        <p:txBody>
          <a:bodyPr/>
          <a:lstStyle/>
          <a:p>
            <a:pPr>
              <a:lnSpc>
                <a:spcPct val="90000"/>
              </a:lnSpc>
            </a:pPr>
            <a:r>
              <a:rPr lang="en-US"/>
              <a:t>Continuous model:</a:t>
            </a:r>
          </a:p>
          <a:p>
            <a:pPr lvl="1">
              <a:lnSpc>
                <a:spcPct val="90000"/>
              </a:lnSpc>
              <a:buFont typeface="Wingdings" pitchFamily="2" charset="2"/>
              <a:buNone/>
            </a:pPr>
            <a:r>
              <a:rPr lang="en-US"/>
              <a:t>Mental Health                     Mental Illness</a:t>
            </a:r>
          </a:p>
          <a:p>
            <a:pPr lvl="1">
              <a:lnSpc>
                <a:spcPct val="90000"/>
              </a:lnSpc>
              <a:buFont typeface="Wingdings" pitchFamily="2" charset="2"/>
              <a:buNone/>
            </a:pPr>
            <a:r>
              <a:rPr lang="en-US"/>
              <a:t>+++++++++++++++++++++++++++++</a:t>
            </a:r>
          </a:p>
          <a:p>
            <a:pPr lvl="1">
              <a:lnSpc>
                <a:spcPct val="90000"/>
              </a:lnSpc>
              <a:buFont typeface="Wingdings" pitchFamily="2" charset="2"/>
              <a:buNone/>
            </a:pPr>
            <a:r>
              <a:rPr lang="en-US" sz="2000"/>
              <a:t> Healthy&gt;&gt;&gt;&gt;Adjustment reaction&gt;&gt;&gt;&gt;Neurosis&gt;&gt;&gt;&gt;Psychosis</a:t>
            </a:r>
          </a:p>
          <a:p>
            <a:pPr lvl="1">
              <a:lnSpc>
                <a:spcPct val="90000"/>
              </a:lnSpc>
              <a:buFont typeface="Wingdings" pitchFamily="2" charset="2"/>
              <a:buNone/>
            </a:pPr>
            <a:endParaRPr lang="en-US" sz="2000"/>
          </a:p>
          <a:p>
            <a:pPr lvl="1">
              <a:lnSpc>
                <a:spcPct val="90000"/>
              </a:lnSpc>
              <a:buFont typeface="Wingdings" pitchFamily="2" charset="2"/>
              <a:buNone/>
            </a:pPr>
            <a:r>
              <a:rPr lang="en-US" sz="2400"/>
              <a:t>We all have differing degrees of mental health at different times in our lives.  Most people aren’t at the extremes but fall somewhere in the middle.</a:t>
            </a:r>
          </a:p>
          <a:p>
            <a:pPr lvl="1">
              <a:lnSpc>
                <a:spcPct val="90000"/>
              </a:lnSpc>
              <a:buFont typeface="Wingdings" pitchFamily="2" charset="2"/>
              <a:buNone/>
            </a:pPr>
            <a:r>
              <a:rPr lang="en-US" sz="2400"/>
              <a:t>Anyone can become mentally ill, given the right circumstances.</a:t>
            </a:r>
          </a:p>
        </p:txBody>
      </p:sp>
    </p:spTree>
    <p:extLst>
      <p:ext uri="{BB962C8B-B14F-4D97-AF65-F5344CB8AC3E}">
        <p14:creationId xmlns:p14="http://schemas.microsoft.com/office/powerpoint/2010/main" val="36244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anim calcmode="lin" valueType="num">
                                      <p:cBhvr additive="base">
                                        <p:cTn id="11"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5">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 calcmode="lin" valueType="num">
                                      <p:cBhvr additive="base">
                                        <p:cTn id="15"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5">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anim calcmode="lin" valueType="num">
                                      <p:cBhvr additive="base">
                                        <p:cTn id="19"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28675">
                                            <p:txEl>
                                              <p:pRg st="5" end="5"/>
                                            </p:txEl>
                                          </p:spTgt>
                                        </p:tgtEl>
                                        <p:attrNameLst>
                                          <p:attrName>style.visibility</p:attrName>
                                        </p:attrNameLst>
                                      </p:cBhvr>
                                      <p:to>
                                        <p:strVal val="visible"/>
                                      </p:to>
                                    </p:set>
                                    <p:anim calcmode="lin" valueType="num">
                                      <p:cBhvr additive="base">
                                        <p:cTn id="23"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8675">
                                            <p:txEl>
                                              <p:pRg st="5" end="5"/>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28675">
                                            <p:txEl>
                                              <p:pRg st="6" end="6"/>
                                            </p:txEl>
                                          </p:spTgt>
                                        </p:tgtEl>
                                        <p:attrNameLst>
                                          <p:attrName>style.visibility</p:attrName>
                                        </p:attrNameLst>
                                      </p:cBhvr>
                                      <p:to>
                                        <p:strVal val="visible"/>
                                      </p:to>
                                    </p:set>
                                    <p:anim calcmode="lin" valueType="num">
                                      <p:cBhvr additive="base">
                                        <p:cTn id="27" dur="500" fill="hold"/>
                                        <p:tgtEl>
                                          <p:spTgt spid="2867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675">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theme/theme1.xml><?xml version="1.0" encoding="utf-8"?>
<a:theme xmlns:a="http://schemas.openxmlformats.org/drawingml/2006/main" name="Ripple">
  <a:themeElements>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6054</TotalTime>
  <Words>4037</Words>
  <Application>Microsoft Office PowerPoint</Application>
  <PresentationFormat>On-screen Show (4:3)</PresentationFormat>
  <Paragraphs>438</Paragraphs>
  <Slides>82</Slides>
  <Notes>68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84" baseType="lpstr">
      <vt:lpstr>Ripple</vt:lpstr>
      <vt:lpstr>انزلاق</vt:lpstr>
      <vt:lpstr>بسم الله الرحمن الرحيم </vt:lpstr>
      <vt:lpstr>Chronic Diseases 2 Morbidities and Disabilities</vt:lpstr>
      <vt:lpstr>Examples :</vt:lpstr>
      <vt:lpstr> Neurological disorders</vt:lpstr>
      <vt:lpstr> Genetic disorders</vt:lpstr>
      <vt:lpstr>Psychiatric Disorders</vt:lpstr>
      <vt:lpstr>Neuroses.</vt:lpstr>
      <vt:lpstr>Mental Health and Illness</vt:lpstr>
      <vt:lpstr>Continuous or discrete?</vt:lpstr>
      <vt:lpstr>Discrete model</vt:lpstr>
      <vt:lpstr>Who has mental health?</vt:lpstr>
      <vt:lpstr>What is mental illness?</vt:lpstr>
      <vt:lpstr>The Medical Model and Concepts of Disease</vt:lpstr>
      <vt:lpstr>Are mental illnesses like other diseases?</vt:lpstr>
      <vt:lpstr>What causes mental illness?</vt:lpstr>
      <vt:lpstr>Possible biological causation:</vt:lpstr>
      <vt:lpstr>Possible environmental/social causation:</vt:lpstr>
      <vt:lpstr>Disease or problem in living?</vt:lpstr>
      <vt:lpstr>Mental Diseases</vt:lpstr>
      <vt:lpstr>PowerPoint Presentation</vt:lpstr>
      <vt:lpstr>Mental health as part of primary :health care</vt:lpstr>
      <vt:lpstr>PowerPoint Presentation</vt:lpstr>
      <vt:lpstr>PowerPoint Presentation</vt:lpstr>
      <vt:lpstr>PowerPoint Presentation</vt:lpstr>
      <vt:lpstr>PowerPoint Presentation</vt:lpstr>
      <vt:lpstr>PowerPoint Presentation</vt:lpstr>
      <vt:lpstr>Depression</vt:lpstr>
      <vt:lpstr>What is depression? </vt:lpstr>
      <vt:lpstr>PowerPoint Presentation</vt:lpstr>
      <vt:lpstr>PowerPoint Presentation</vt:lpstr>
      <vt:lpstr>A Global Public Health Concern</vt:lpstr>
      <vt:lpstr>PowerPoint Presentation</vt:lpstr>
      <vt:lpstr>PowerPoint Presentation</vt:lpstr>
      <vt:lpstr>Risk Factors</vt:lpstr>
      <vt:lpstr>PowerPoint Presentation</vt:lpstr>
      <vt:lpstr>PowerPoint Presentation</vt:lpstr>
      <vt:lpstr>Why is depression important?</vt:lpstr>
      <vt:lpstr>Prevalence</vt:lpstr>
      <vt:lpstr>PowerPoint Presentation</vt:lpstr>
      <vt:lpstr>PowerPoint Presentation</vt:lpstr>
      <vt:lpstr>Epidemiology of Depression  Among Women </vt:lpstr>
      <vt:lpstr>Epidemiology of Depression  Among Mothers</vt:lpstr>
      <vt:lpstr>PowerPoint Presentation</vt:lpstr>
      <vt:lpstr>PowerPoint Presentation</vt:lpstr>
      <vt:lpstr>In Arab world</vt:lpstr>
      <vt:lpstr>In Jordan </vt:lpstr>
      <vt:lpstr>PowerPoint Presentation</vt:lpstr>
      <vt:lpstr>Prevalence</vt:lpstr>
      <vt:lpstr>PowerPoint Presentation</vt:lpstr>
      <vt:lpstr>Conclusion</vt:lpstr>
      <vt:lpstr>PowerPoint Presentation</vt:lpstr>
      <vt:lpstr>PowerPoint Presentation</vt:lpstr>
      <vt:lpstr>PowerPoint Presentation</vt:lpstr>
      <vt:lpstr>Recommendations</vt:lpstr>
      <vt:lpstr>PowerPoint Presentation</vt:lpstr>
      <vt:lpstr>PowerPoint Presentation</vt:lpstr>
      <vt:lpstr>PowerPoint Presentation</vt:lpstr>
      <vt:lpstr>Dementia</vt:lpstr>
      <vt:lpstr>PowerPoint Presentation</vt:lpstr>
      <vt:lpstr>PowerPoint Presentation</vt:lpstr>
      <vt:lpstr>PowerPoint Presentation</vt:lpstr>
      <vt:lpstr>PowerPoint Presentation</vt:lpstr>
      <vt:lpstr>Health Burden of Dementia</vt:lpstr>
      <vt:lpstr>Risk Factors of Dementia</vt:lpstr>
      <vt:lpstr>Dementia Type—Total Population</vt:lpstr>
      <vt:lpstr>Risk factors</vt:lpstr>
      <vt:lpstr>Risk factors</vt:lpstr>
      <vt:lpstr>Risk factors</vt:lpstr>
      <vt:lpstr>Screening Tests</vt:lpstr>
      <vt:lpstr>PowerPoint Presentation</vt:lpstr>
      <vt:lpstr>Prevalence of Alzheimer</vt:lpstr>
      <vt:lpstr>PowerPoint Presentation</vt:lpstr>
      <vt:lpstr>Mortality</vt:lpstr>
      <vt:lpstr>PowerPoint Presentation</vt:lpstr>
      <vt:lpstr>PowerPoint Presentation</vt:lpstr>
      <vt:lpstr>PowerPoint Presentation</vt:lpstr>
      <vt:lpstr>PowerPoint Presentation</vt:lpstr>
      <vt:lpstr>Conclusions and Recommendations</vt:lpstr>
      <vt:lpstr>References </vt:lpstr>
      <vt:lpstr>MS in Jordan</vt:lpstr>
      <vt:lpstr>PowerPoint Presentation</vt:lpstr>
      <vt:lpstr>تم بحمد الله</vt:lpstr>
    </vt:vector>
  </TitlesOfParts>
  <Company>SHA'SHA'A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Non-Communicable Diseases</dc:title>
  <dc:creator>SAMAR</dc:creator>
  <cp:lastModifiedBy>Mid</cp:lastModifiedBy>
  <cp:revision>204</cp:revision>
  <dcterms:created xsi:type="dcterms:W3CDTF">2005-04-10T19:28:28Z</dcterms:created>
  <dcterms:modified xsi:type="dcterms:W3CDTF">2016-05-10T00:11:02Z</dcterms:modified>
</cp:coreProperties>
</file>