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6" r:id="rId9"/>
    <p:sldId id="267" r:id="rId10"/>
    <p:sldId id="268" r:id="rId11"/>
    <p:sldId id="270" r:id="rId12"/>
    <p:sldId id="271" r:id="rId13"/>
    <p:sldId id="272" r:id="rId14"/>
    <p:sldId id="269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1" r:id="rId23"/>
    <p:sldId id="282" r:id="rId24"/>
    <p:sldId id="283" r:id="rId25"/>
    <p:sldId id="284" r:id="rId26"/>
    <p:sldId id="285" r:id="rId27"/>
    <p:sldId id="286" r:id="rId28"/>
    <p:sldId id="299" r:id="rId29"/>
    <p:sldId id="288" r:id="rId30"/>
    <p:sldId id="298" r:id="rId31"/>
    <p:sldId id="290" r:id="rId32"/>
    <p:sldId id="291" r:id="rId33"/>
    <p:sldId id="292" r:id="rId34"/>
    <p:sldId id="293" r:id="rId35"/>
    <p:sldId id="294" r:id="rId36"/>
    <p:sldId id="295" r:id="rId37"/>
    <p:sldId id="296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4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9C79-A226-4672-AC9A-F9CEE379D831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BBC8-EAB7-43D4-A97D-CB8DB04A5E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9C79-A226-4672-AC9A-F9CEE379D831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BBC8-EAB7-43D4-A97D-CB8DB04A5E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9C79-A226-4672-AC9A-F9CEE379D831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BBC8-EAB7-43D4-A97D-CB8DB04A5E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9C79-A226-4672-AC9A-F9CEE379D831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BBC8-EAB7-43D4-A97D-CB8DB04A5E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9C79-A226-4672-AC9A-F9CEE379D831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BBC8-EAB7-43D4-A97D-CB8DB04A5E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9C79-A226-4672-AC9A-F9CEE379D831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BBC8-EAB7-43D4-A97D-CB8DB04A5E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9C79-A226-4672-AC9A-F9CEE379D831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BBC8-EAB7-43D4-A97D-CB8DB04A5E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9C79-A226-4672-AC9A-F9CEE379D831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BBC8-EAB7-43D4-A97D-CB8DB04A5E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9C79-A226-4672-AC9A-F9CEE379D831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BBC8-EAB7-43D4-A97D-CB8DB04A5E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9C79-A226-4672-AC9A-F9CEE379D831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BBC8-EAB7-43D4-A97D-CB8DB04A5E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9C79-A226-4672-AC9A-F9CEE379D831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AB1BBC8-EAB7-43D4-A97D-CB8DB04A5E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6D29C79-A226-4672-AC9A-F9CEE379D831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AB1BBC8-EAB7-43D4-A97D-CB8DB04A5E1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349500"/>
            <a:ext cx="8229600" cy="1143000"/>
          </a:xfrm>
        </p:spPr>
        <p:txBody>
          <a:bodyPr/>
          <a:lstStyle/>
          <a:p>
            <a:r>
              <a:rPr lang="en-US"/>
              <a:t>FOREIGN BODIES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47" name="Group 135"/>
          <p:cNvGraphicFramePr>
            <a:graphicFrameLocks noGrp="1"/>
          </p:cNvGraphicFramePr>
          <p:nvPr/>
        </p:nvGraphicFramePr>
        <p:xfrm>
          <a:off x="971550" y="549275"/>
          <a:ext cx="7632700" cy="6291581"/>
        </p:xfrm>
        <a:graphic>
          <a:graphicData uri="http://schemas.openxmlformats.org/drawingml/2006/table">
            <a:tbl>
              <a:tblPr rtl="1"/>
              <a:tblGrid>
                <a:gridCol w="2303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4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216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Radiographic Findings in Patients With Foreign Body Aspiration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Adult Group, No. of Radiographs With Diagnosis (% Relative Frequency)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Child Group, No. of Radiographs With Diagnosis (% Relative Frequency)</a:t>
                      </a: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7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 (50%)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 (14%)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Atelectasis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7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 (17%)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49 (64%)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Air trapping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 (17%)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 (13%)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Pneumonia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7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 (11%)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 (4%)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Visible foreign body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7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 (11%)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 (12%)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Normal radiograph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Air trapping</a:t>
            </a:r>
            <a:endParaRPr lang="en-US" dirty="0"/>
          </a:p>
        </p:txBody>
      </p:sp>
      <p:pic>
        <p:nvPicPr>
          <p:cNvPr id="29702" name="Picture 6" descr="Picture 9-11-07 03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6380" y="1935163"/>
            <a:ext cx="5851240" cy="438943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50" name="Picture 6" descr="Picture 9-11-07 03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6380" y="1935163"/>
            <a:ext cx="5851240" cy="438943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8" name="Picture 6" descr="Picture 9-11-07 03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6380" y="1935163"/>
            <a:ext cx="5851240" cy="438943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09702" y="1935163"/>
            <a:ext cx="732459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Progress of disease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/>
              <a:t>Symptomatic phase</a:t>
            </a:r>
          </a:p>
          <a:p>
            <a:pPr algn="l" rtl="0"/>
            <a:r>
              <a:rPr lang="en-US"/>
              <a:t>Asymptomatic phase</a:t>
            </a:r>
          </a:p>
          <a:p>
            <a:pPr algn="l" rtl="0"/>
            <a:r>
              <a:rPr lang="en-US"/>
              <a:t>Complications</a:t>
            </a:r>
          </a:p>
          <a:p>
            <a:pPr lvl="1" algn="l" rtl="0"/>
            <a:r>
              <a:rPr lang="en-US"/>
              <a:t>Pneumonia</a:t>
            </a:r>
          </a:p>
          <a:p>
            <a:pPr lvl="1" algn="l" rtl="0"/>
            <a:r>
              <a:rPr lang="en-US"/>
              <a:t>Lung abscess</a:t>
            </a:r>
          </a:p>
          <a:p>
            <a:pPr lvl="1" algn="l" rtl="0"/>
            <a:r>
              <a:rPr lang="en-US"/>
              <a:t>Bronchiectasis</a:t>
            </a:r>
          </a:p>
          <a:p>
            <a:pPr lvl="1" algn="l" rtl="0"/>
            <a:r>
              <a:rPr lang="en-US"/>
              <a:t>Hemoptasis</a:t>
            </a:r>
          </a:p>
          <a:p>
            <a:pPr lvl="1" algn="l" rtl="0"/>
            <a:r>
              <a:rPr lang="en-US"/>
              <a:t>Erosion &amp; perforation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signs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/>
              <a:t>Respiratory distress</a:t>
            </a:r>
          </a:p>
          <a:p>
            <a:pPr algn="l" rtl="0"/>
            <a:r>
              <a:rPr lang="en-US"/>
              <a:t>Localized wheezing</a:t>
            </a:r>
          </a:p>
          <a:p>
            <a:pPr algn="l" rtl="0"/>
            <a:r>
              <a:rPr lang="en-US"/>
              <a:t>Poor air entry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81051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 Complications of </a:t>
            </a:r>
            <a:r>
              <a:rPr lang="en-US" sz="4000" dirty="0"/>
              <a:t>aspiration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657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obstruction due to granulation tissue or </a:t>
            </a:r>
            <a:r>
              <a:rPr lang="en-US" sz="2400" dirty="0"/>
              <a:t>strictures, </a:t>
            </a:r>
            <a:endParaRPr lang="en-US" sz="2400" dirty="0" smtClean="0"/>
          </a:p>
          <a:p>
            <a:r>
              <a:rPr lang="en-US" sz="2400" dirty="0" err="1" smtClean="0"/>
              <a:t>atelectasis</a:t>
            </a:r>
            <a:r>
              <a:rPr lang="en-US" sz="2400" dirty="0" smtClean="0"/>
              <a:t>,</a:t>
            </a:r>
          </a:p>
          <a:p>
            <a:r>
              <a:rPr lang="en-US" sz="2400" dirty="0" err="1" smtClean="0"/>
              <a:t>bronchiectasis</a:t>
            </a:r>
            <a:r>
              <a:rPr lang="en-US" sz="2400" dirty="0"/>
              <a:t>, </a:t>
            </a:r>
            <a:endParaRPr lang="en-US" sz="2400" dirty="0" smtClean="0"/>
          </a:p>
          <a:p>
            <a:r>
              <a:rPr lang="en-US" sz="2400" dirty="0" smtClean="0"/>
              <a:t>pneumonia</a:t>
            </a:r>
            <a:r>
              <a:rPr lang="en-US" sz="2400" dirty="0"/>
              <a:t>,</a:t>
            </a:r>
          </a:p>
          <a:p>
            <a:r>
              <a:rPr lang="en-US" sz="2400" dirty="0" err="1"/>
              <a:t>empyema</a:t>
            </a:r>
            <a:r>
              <a:rPr lang="en-US" sz="2400" dirty="0"/>
              <a:t>, </a:t>
            </a:r>
            <a:endParaRPr lang="en-US" sz="2400" dirty="0" smtClean="0"/>
          </a:p>
          <a:p>
            <a:r>
              <a:rPr lang="en-US" sz="2400" dirty="0" smtClean="0"/>
              <a:t>lung </a:t>
            </a:r>
            <a:r>
              <a:rPr lang="en-US" sz="2400" dirty="0"/>
              <a:t>abscess, </a:t>
            </a:r>
            <a:endParaRPr lang="en-US" sz="2400" dirty="0" smtClean="0"/>
          </a:p>
          <a:p>
            <a:r>
              <a:rPr lang="en-US" sz="2400" dirty="0" smtClean="0"/>
              <a:t>perforation </a:t>
            </a:r>
            <a:r>
              <a:rPr lang="en-US" sz="2400" dirty="0"/>
              <a:t>with </a:t>
            </a:r>
            <a:r>
              <a:rPr lang="en-US" sz="2400" dirty="0" err="1"/>
              <a:t>pneumothorax</a:t>
            </a:r>
            <a:r>
              <a:rPr lang="en-US" sz="2400" dirty="0"/>
              <a:t>,</a:t>
            </a:r>
          </a:p>
          <a:p>
            <a:r>
              <a:rPr lang="en-US" sz="2400" dirty="0" smtClean="0"/>
              <a:t>systemic </a:t>
            </a:r>
            <a:r>
              <a:rPr lang="en-US" sz="2400" dirty="0"/>
              <a:t>sepsis.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Special consideration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Great </a:t>
            </a:r>
            <a:r>
              <a:rPr lang="en-US" dirty="0"/>
              <a:t>care needs to be taken with peanuts, which is </a:t>
            </a:r>
            <a:r>
              <a:rPr lang="en-US" dirty="0" smtClean="0"/>
              <a:t>why they </a:t>
            </a:r>
            <a:r>
              <a:rPr lang="en-US" dirty="0"/>
              <a:t>should not be given to young children. Not only </a:t>
            </a:r>
            <a:r>
              <a:rPr lang="en-US" dirty="0" smtClean="0"/>
              <a:t>can they </a:t>
            </a:r>
            <a:r>
              <a:rPr lang="en-US" dirty="0"/>
              <a:t>obstruct the bronchus, but the oil content can </a:t>
            </a:r>
            <a:r>
              <a:rPr lang="en-US" dirty="0" smtClean="0"/>
              <a:t>also produce </a:t>
            </a:r>
            <a:r>
              <a:rPr lang="en-US" dirty="0"/>
              <a:t>a lipoid pneumonia which is known to </a:t>
            </a:r>
            <a:r>
              <a:rPr lang="en-US" dirty="0" smtClean="0"/>
              <a:t>develop rapidly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treatment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/>
              <a:t>Bronchoscopic removal of the foreign body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FOREIGN BODIES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 rtl="0"/>
            <a:r>
              <a:rPr lang="en-US"/>
              <a:t>FOREIGN BODY ASPIRATION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/>
              <a:t>ESOPHAGEAL FOREIGN BODIES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Esophageal FB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most </a:t>
            </a:r>
            <a:r>
              <a:rPr lang="en-US" dirty="0"/>
              <a:t>common site (70%) of </a:t>
            </a:r>
            <a:r>
              <a:rPr lang="en-US" dirty="0" err="1"/>
              <a:t>lodgement</a:t>
            </a:r>
            <a:r>
              <a:rPr lang="en-US" dirty="0"/>
              <a:t> is </a:t>
            </a:r>
            <a:r>
              <a:rPr lang="en-US" dirty="0" smtClean="0"/>
              <a:t>at </a:t>
            </a:r>
            <a:r>
              <a:rPr lang="en-US" dirty="0"/>
              <a:t>the level of the </a:t>
            </a:r>
            <a:r>
              <a:rPr lang="en-US" dirty="0" err="1"/>
              <a:t>cricopharyngeus</a:t>
            </a:r>
            <a:r>
              <a:rPr lang="en-US" dirty="0"/>
              <a:t> </a:t>
            </a:r>
            <a:r>
              <a:rPr lang="en-US" dirty="0" smtClean="0"/>
              <a:t>muscle (</a:t>
            </a:r>
            <a:r>
              <a:rPr lang="en-US" dirty="0"/>
              <a:t>the area between the clavicles on the x-ray). </a:t>
            </a:r>
            <a:endParaRPr lang="en-US" dirty="0" smtClean="0"/>
          </a:p>
          <a:p>
            <a:r>
              <a:rPr lang="en-US" dirty="0" smtClean="0"/>
              <a:t>The other two sites of </a:t>
            </a:r>
            <a:r>
              <a:rPr lang="en-US" dirty="0" err="1" smtClean="0"/>
              <a:t>lodgement</a:t>
            </a:r>
            <a:r>
              <a:rPr lang="en-US" dirty="0" smtClean="0"/>
              <a:t> are </a:t>
            </a:r>
          </a:p>
          <a:p>
            <a:pPr lvl="1"/>
            <a:r>
              <a:rPr lang="en-US" dirty="0" smtClean="0"/>
              <a:t>mid-</a:t>
            </a:r>
            <a:r>
              <a:rPr lang="en-US" dirty="0" err="1" smtClean="0"/>
              <a:t>oesophagus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the gastro-</a:t>
            </a:r>
            <a:r>
              <a:rPr lang="en-US" dirty="0" err="1" smtClean="0"/>
              <a:t>oesphageal</a:t>
            </a:r>
            <a:r>
              <a:rPr lang="en-US" dirty="0" smtClean="0"/>
              <a:t> junction.</a:t>
            </a:r>
          </a:p>
          <a:p>
            <a:r>
              <a:rPr lang="en-US" dirty="0" smtClean="0"/>
              <a:t>Coins </a:t>
            </a:r>
            <a:r>
              <a:rPr lang="en-US" dirty="0"/>
              <a:t>and smooth blunt objects are the </a:t>
            </a:r>
            <a:r>
              <a:rPr lang="en-US" dirty="0" smtClean="0"/>
              <a:t>most commonly </a:t>
            </a:r>
            <a:r>
              <a:rPr lang="en-US" dirty="0"/>
              <a:t>ingested </a:t>
            </a:r>
            <a:r>
              <a:rPr lang="en-US" dirty="0" smtClean="0"/>
              <a:t>items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115312"/>
          </a:xfrm>
        </p:spPr>
        <p:txBody>
          <a:bodyPr>
            <a:normAutofit/>
          </a:bodyPr>
          <a:lstStyle/>
          <a:p>
            <a:r>
              <a:rPr lang="en-US" sz="3100" dirty="0" smtClean="0"/>
              <a:t>Congenital and acquired esophageal anomalies that contribute to FB obstruction of the esophagus.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2362200"/>
          </a:xfrm>
        </p:spPr>
        <p:txBody>
          <a:bodyPr>
            <a:normAutofit/>
          </a:bodyPr>
          <a:lstStyle/>
          <a:p>
            <a:r>
              <a:rPr lang="en-US" dirty="0" smtClean="0"/>
              <a:t>Esophageal anastomosis</a:t>
            </a:r>
          </a:p>
          <a:p>
            <a:r>
              <a:rPr lang="en-US" dirty="0" smtClean="0"/>
              <a:t>vascular </a:t>
            </a:r>
            <a:r>
              <a:rPr lang="en-US" dirty="0"/>
              <a:t>ring, </a:t>
            </a:r>
            <a:endParaRPr lang="en-US" dirty="0" smtClean="0"/>
          </a:p>
          <a:p>
            <a:r>
              <a:rPr lang="en-US" dirty="0" smtClean="0"/>
              <a:t>esophageal stricture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Clinical symptoms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pain </a:t>
            </a:r>
            <a:r>
              <a:rPr lang="en-US" dirty="0"/>
              <a:t>in the </a:t>
            </a:r>
            <a:r>
              <a:rPr lang="en-US" dirty="0" smtClean="0"/>
              <a:t>pharyngeal or </a:t>
            </a:r>
            <a:r>
              <a:rPr lang="en-US" dirty="0" err="1"/>
              <a:t>retrosternal</a:t>
            </a:r>
            <a:r>
              <a:rPr lang="en-US" dirty="0"/>
              <a:t> region, </a:t>
            </a:r>
            <a:endParaRPr lang="en-US" dirty="0" smtClean="0"/>
          </a:p>
          <a:p>
            <a:r>
              <a:rPr lang="en-US" dirty="0" smtClean="0"/>
              <a:t>gagging </a:t>
            </a:r>
          </a:p>
          <a:p>
            <a:r>
              <a:rPr lang="en-US" dirty="0" smtClean="0"/>
              <a:t>poor feeding </a:t>
            </a:r>
            <a:endParaRPr lang="en-US" dirty="0"/>
          </a:p>
          <a:p>
            <a:r>
              <a:rPr lang="en-US" dirty="0" smtClean="0"/>
              <a:t>Drooling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Radiologic evaluation  include a lateral view and an </a:t>
            </a:r>
            <a:r>
              <a:rPr lang="en-US" sz="3100" dirty="0" err="1" smtClean="0"/>
              <a:t>anteroposterior</a:t>
            </a:r>
            <a:r>
              <a:rPr lang="en-US" sz="3100" dirty="0" smtClean="0"/>
              <a:t> view of both the neck and chest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38250" y="2563019"/>
            <a:ext cx="66675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treatment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/>
              <a:t>Esophagoscopic removal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Batteries unique injuries</a:t>
            </a:r>
            <a:br>
              <a:rPr lang="fr-FR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Related to:</a:t>
            </a:r>
          </a:p>
          <a:p>
            <a:pPr lvl="1"/>
            <a:r>
              <a:rPr lang="en-US" dirty="0" smtClean="0"/>
              <a:t>Direct caustic </a:t>
            </a:r>
            <a:r>
              <a:rPr lang="en-US" dirty="0"/>
              <a:t>injury, </a:t>
            </a:r>
            <a:r>
              <a:rPr lang="en-US" dirty="0" smtClean="0"/>
              <a:t>alkaline corrosive </a:t>
            </a:r>
          </a:p>
          <a:p>
            <a:pPr lvl="1"/>
            <a:r>
              <a:rPr lang="en-US" dirty="0" smtClean="0"/>
              <a:t>tissue </a:t>
            </a:r>
            <a:r>
              <a:rPr lang="en-US" dirty="0"/>
              <a:t>necrosis </a:t>
            </a:r>
            <a:r>
              <a:rPr lang="en-US" dirty="0" smtClean="0"/>
              <a:t>from electrical </a:t>
            </a:r>
            <a:r>
              <a:rPr lang="en-US" dirty="0"/>
              <a:t>discharge, </a:t>
            </a:r>
            <a:endParaRPr lang="en-US" dirty="0" smtClean="0"/>
          </a:p>
          <a:p>
            <a:pPr lvl="1"/>
            <a:r>
              <a:rPr lang="en-US" dirty="0" smtClean="0"/>
              <a:t>toxin </a:t>
            </a:r>
            <a:r>
              <a:rPr lang="en-US" dirty="0"/>
              <a:t>release (mercury poisoning).</a:t>
            </a:r>
          </a:p>
          <a:p>
            <a:r>
              <a:rPr lang="en-US" dirty="0" smtClean="0"/>
              <a:t>Disc </a:t>
            </a:r>
            <a:r>
              <a:rPr lang="en-US" dirty="0"/>
              <a:t>batteries can cause corrosive injury to </a:t>
            </a:r>
            <a:r>
              <a:rPr lang="en-US" dirty="0" smtClean="0"/>
              <a:t>the esophagus </a:t>
            </a:r>
            <a:r>
              <a:rPr lang="en-US" dirty="0"/>
              <a:t>within </a:t>
            </a:r>
            <a:r>
              <a:rPr lang="en-US" dirty="0" smtClean="0"/>
              <a:t>4 hours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 Complications caused by esophageal impaction of button batteries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Include: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tracheoesophageal</a:t>
            </a:r>
            <a:r>
              <a:rPr lang="en-US" dirty="0" smtClean="0"/>
              <a:t> fistula</a:t>
            </a:r>
          </a:p>
          <a:p>
            <a:pPr lvl="1"/>
            <a:r>
              <a:rPr lang="en-US" dirty="0" smtClean="0"/>
              <a:t>esophageal burn with and without perforation, </a:t>
            </a:r>
          </a:p>
          <a:p>
            <a:pPr lvl="1"/>
            <a:r>
              <a:rPr lang="en-US" dirty="0" err="1" smtClean="0"/>
              <a:t>Aortoesophageal</a:t>
            </a:r>
            <a:r>
              <a:rPr lang="en-US" dirty="0" smtClean="0"/>
              <a:t> fistula,</a:t>
            </a:r>
          </a:p>
          <a:p>
            <a:pPr lvl="1"/>
            <a:r>
              <a:rPr lang="en-US" dirty="0" smtClean="0"/>
              <a:t>esophageal stricture, </a:t>
            </a:r>
          </a:p>
          <a:p>
            <a:pPr lvl="1"/>
            <a:r>
              <a:rPr lang="en-US" dirty="0" smtClean="0"/>
              <a:t>death.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609600"/>
            <a:ext cx="5410200" cy="5822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Emergency endoscopy must be performed for batteries retained in the esophagus because of the high propensity of early mucosal injury.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800"/>
              <a:t>FOREIGN BODY ASPIRATION</a:t>
            </a:r>
            <a:br>
              <a:rPr lang="en-US" sz="3800"/>
            </a:br>
            <a:endParaRPr lang="en-US" sz="380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Foreign body aspiration </a:t>
            </a:r>
            <a:r>
              <a:rPr lang="en-US" dirty="0" smtClean="0"/>
              <a:t>is a </a:t>
            </a:r>
            <a:r>
              <a:rPr lang="en-US" dirty="0"/>
              <a:t>life-threatening emergency requiring immediate intervention.</a:t>
            </a:r>
          </a:p>
          <a:p>
            <a:pPr algn="l" rtl="0"/>
            <a:r>
              <a:rPr lang="en-US" dirty="0" smtClean="0"/>
              <a:t>The </a:t>
            </a:r>
            <a:r>
              <a:rPr lang="en-US" dirty="0"/>
              <a:t>removal of a foreign body in the respiratory tract generally leads to a rapid recovery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GASTROINTESTINAL FOREIGN BODIES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97% </a:t>
            </a:r>
            <a:r>
              <a:rPr lang="en-US" dirty="0"/>
              <a:t>of ingested </a:t>
            </a:r>
            <a:r>
              <a:rPr lang="en-US" dirty="0" smtClean="0"/>
              <a:t>FBs that </a:t>
            </a:r>
            <a:r>
              <a:rPr lang="en-US" dirty="0"/>
              <a:t>passed through the esophagus on </a:t>
            </a:r>
            <a:r>
              <a:rPr lang="en-US" dirty="0" smtClean="0"/>
              <a:t>radiographic study </a:t>
            </a:r>
            <a:r>
              <a:rPr lang="en-US" dirty="0"/>
              <a:t>were spontaneously </a:t>
            </a:r>
            <a:r>
              <a:rPr lang="en-US" dirty="0" smtClean="0"/>
              <a:t>evacuated</a:t>
            </a:r>
          </a:p>
          <a:p>
            <a:r>
              <a:rPr lang="en-US" dirty="0" smtClean="0"/>
              <a:t>Ingestion </a:t>
            </a:r>
            <a:r>
              <a:rPr lang="en-US" dirty="0"/>
              <a:t>of multiple magnets </a:t>
            </a:r>
            <a:r>
              <a:rPr lang="en-US" dirty="0" smtClean="0"/>
              <a:t>causes</a:t>
            </a:r>
          </a:p>
          <a:p>
            <a:pPr lvl="1"/>
            <a:r>
              <a:rPr lang="en-US" dirty="0" smtClean="0"/>
              <a:t>bowel perforation</a:t>
            </a:r>
          </a:p>
          <a:p>
            <a:pPr lvl="1"/>
            <a:r>
              <a:rPr lang="en-US" dirty="0" smtClean="0"/>
              <a:t>volvulus</a:t>
            </a:r>
          </a:p>
          <a:p>
            <a:pPr lvl="1"/>
            <a:r>
              <a:rPr lang="en-US" dirty="0" smtClean="0"/>
              <a:t>ischemia</a:t>
            </a:r>
          </a:p>
          <a:p>
            <a:pPr lvl="1"/>
            <a:r>
              <a:rPr lang="en-US" dirty="0" err="1" smtClean="0"/>
              <a:t>enteroenteral</a:t>
            </a:r>
            <a:r>
              <a:rPr lang="en-US" dirty="0" smtClean="0"/>
              <a:t> </a:t>
            </a:r>
            <a:r>
              <a:rPr lang="en-US" dirty="0"/>
              <a:t>fistulas.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Sharp objects</a:t>
            </a:r>
          </a:p>
          <a:p>
            <a:pPr algn="l" rtl="0"/>
            <a:r>
              <a:rPr lang="en-US" dirty="0"/>
              <a:t>Blunt objects</a:t>
            </a:r>
          </a:p>
          <a:p>
            <a:pPr algn="l" rtl="0"/>
            <a:r>
              <a:rPr lang="en-US" dirty="0"/>
              <a:t>Disc </a:t>
            </a:r>
            <a:r>
              <a:rPr lang="en-US" dirty="0" smtClean="0"/>
              <a:t>batteries</a:t>
            </a:r>
          </a:p>
          <a:p>
            <a:pPr algn="l" rtl="0"/>
            <a:r>
              <a:rPr lang="en-US" dirty="0" smtClean="0"/>
              <a:t>magnets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Sharp objects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/>
              <a:t>Majority pass without problems</a:t>
            </a:r>
          </a:p>
          <a:p>
            <a:pPr algn="l" rtl="0"/>
            <a:r>
              <a:rPr lang="en-US"/>
              <a:t>Need careful observation</a:t>
            </a:r>
          </a:p>
          <a:p>
            <a:pPr algn="l" rtl="0"/>
            <a:r>
              <a:rPr lang="en-US"/>
              <a:t>Surgical intervention:</a:t>
            </a:r>
          </a:p>
          <a:p>
            <a:pPr lvl="1" algn="l" rtl="0"/>
            <a:r>
              <a:rPr lang="en-US"/>
              <a:t>Peritonitis</a:t>
            </a:r>
          </a:p>
          <a:p>
            <a:pPr lvl="1" algn="l" rtl="0"/>
            <a:r>
              <a:rPr lang="en-US"/>
              <a:t>Bleeding</a:t>
            </a:r>
          </a:p>
          <a:p>
            <a:pPr lvl="1" algn="l" rtl="0"/>
            <a:r>
              <a:rPr lang="en-US"/>
              <a:t>Obstruction</a:t>
            </a:r>
          </a:p>
          <a:p>
            <a:pPr lvl="1" algn="l" rtl="0"/>
            <a:r>
              <a:rPr lang="en-US"/>
              <a:t>Failure to progress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7" name="Content Placeholder 6" descr="foreign body inges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26232" y="1935163"/>
            <a:ext cx="6491535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800"/>
              <a:t>Blunt objects</a:t>
            </a:r>
            <a:br>
              <a:rPr lang="en-US" sz="3800"/>
            </a:br>
            <a:endParaRPr lang="en-US" sz="380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/>
              <a:t>Coins;  buttons;  marbles</a:t>
            </a:r>
          </a:p>
          <a:p>
            <a:pPr algn="l" rtl="0"/>
            <a:r>
              <a:rPr lang="en-US"/>
              <a:t>Most of these objects pass </a:t>
            </a:r>
          </a:p>
          <a:p>
            <a:pPr algn="l" rtl="0"/>
            <a:r>
              <a:rPr lang="en-US"/>
              <a:t>Observation at home </a:t>
            </a:r>
          </a:p>
          <a:p>
            <a:pPr algn="l" rtl="0"/>
            <a:r>
              <a:rPr lang="en-US"/>
              <a:t>surgical intervention if complicated:</a:t>
            </a:r>
          </a:p>
          <a:p>
            <a:pPr lvl="1" algn="l" rtl="0"/>
            <a:r>
              <a:rPr lang="en-US"/>
              <a:t>Peritonitis</a:t>
            </a:r>
          </a:p>
          <a:p>
            <a:pPr lvl="1" algn="l" rtl="0"/>
            <a:r>
              <a:rPr lang="en-US"/>
              <a:t>Bleeding</a:t>
            </a:r>
          </a:p>
          <a:p>
            <a:pPr lvl="1" algn="l" rtl="0"/>
            <a:r>
              <a:rPr lang="en-US"/>
              <a:t>Obstruction</a:t>
            </a:r>
          </a:p>
          <a:p>
            <a:pPr lvl="1" algn="l" rtl="0"/>
            <a:r>
              <a:rPr lang="en-US"/>
              <a:t>Failure to progress within 4-6 weeks</a:t>
            </a:r>
          </a:p>
          <a:p>
            <a:pPr lvl="1" algn="l" rtl="0"/>
            <a:endParaRPr lang="en-US"/>
          </a:p>
          <a:p>
            <a:pPr algn="l" rtl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800"/>
              <a:t>Disc batteries</a:t>
            </a:r>
            <a:br>
              <a:rPr lang="en-US" sz="3800"/>
            </a:br>
            <a:endParaRPr lang="en-US" sz="380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/>
              <a:t>Serious complications because of </a:t>
            </a:r>
          </a:p>
          <a:p>
            <a:pPr lvl="1" algn="l" rtl="0"/>
            <a:r>
              <a:rPr lang="en-US"/>
              <a:t>Corrosive injury</a:t>
            </a:r>
          </a:p>
          <a:p>
            <a:pPr lvl="1" algn="l" rtl="0"/>
            <a:r>
              <a:rPr lang="en-US"/>
              <a:t>Electric current</a:t>
            </a:r>
          </a:p>
          <a:p>
            <a:pPr lvl="1" algn="l" rtl="0"/>
            <a:endParaRPr lang="en-US"/>
          </a:p>
          <a:p>
            <a:pPr algn="l" rtl="0"/>
            <a:r>
              <a:rPr lang="en-US"/>
              <a:t>Should be removed if no progress within 6 to 12 hours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Content Placeholder 3" descr="disc batte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40814"/>
            <a:ext cx="8229600" cy="37781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 incidence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 smtClean="0"/>
              <a:t>Age :  </a:t>
            </a:r>
            <a:r>
              <a:rPr lang="en-US" sz="2800" dirty="0"/>
              <a:t>9 to 30 months </a:t>
            </a:r>
            <a:endParaRPr lang="en-US" sz="2800" dirty="0" smtClean="0"/>
          </a:p>
          <a:p>
            <a:pPr lvl="1"/>
            <a:r>
              <a:rPr lang="en-US" dirty="0" smtClean="0"/>
              <a:t> </a:t>
            </a:r>
            <a:r>
              <a:rPr lang="en-US" dirty="0"/>
              <a:t>due to </a:t>
            </a:r>
            <a:r>
              <a:rPr lang="en-US" dirty="0" smtClean="0"/>
              <a:t>children's </a:t>
            </a:r>
            <a:r>
              <a:rPr lang="en-US" dirty="0"/>
              <a:t>mobility </a:t>
            </a:r>
            <a:endParaRPr lang="en-US" dirty="0" smtClean="0"/>
          </a:p>
          <a:p>
            <a:pPr lvl="1"/>
            <a:r>
              <a:rPr lang="en-US" dirty="0" smtClean="0"/>
              <a:t>Oral exploration of the environment</a:t>
            </a:r>
          </a:p>
          <a:p>
            <a:pPr algn="l" rtl="0"/>
            <a:r>
              <a:rPr lang="en-US" sz="2800" dirty="0" smtClean="0"/>
              <a:t>Older </a:t>
            </a:r>
            <a:r>
              <a:rPr lang="en-US" sz="2800" dirty="0"/>
              <a:t>children and adults add to the problem by giving </a:t>
            </a:r>
            <a:r>
              <a:rPr lang="en-US" sz="2800" dirty="0" smtClean="0"/>
              <a:t>inappropriate foods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Factors that Make Young </a:t>
            </a:r>
            <a:r>
              <a:rPr lang="en-US" dirty="0" smtClean="0"/>
              <a:t>Children </a:t>
            </a:r>
            <a:r>
              <a:rPr lang="en-US" dirty="0"/>
              <a:t>Susceptible to Aspiration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Children often </a:t>
            </a:r>
            <a:r>
              <a:rPr lang="en-US" dirty="0"/>
              <a:t>cry, shout, run, and play with objects in their mouths</a:t>
            </a:r>
          </a:p>
          <a:p>
            <a:r>
              <a:rPr lang="en-US" dirty="0" smtClean="0"/>
              <a:t>Absence of molars </a:t>
            </a:r>
            <a:r>
              <a:rPr lang="en-US" dirty="0"/>
              <a:t>to chew certain foods adequately</a:t>
            </a:r>
          </a:p>
          <a:p>
            <a:r>
              <a:rPr lang="en-US" dirty="0"/>
              <a:t>Immature coordination of swallowing and airway </a:t>
            </a:r>
            <a:r>
              <a:rPr lang="en-US" dirty="0" smtClean="0"/>
              <a:t>protection</a:t>
            </a:r>
          </a:p>
          <a:p>
            <a:r>
              <a:rPr lang="en-US" dirty="0" smtClean="0"/>
              <a:t>Immature </a:t>
            </a:r>
            <a:r>
              <a:rPr lang="en-US" dirty="0"/>
              <a:t>laryngeal sphincter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F.B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>
                <a:latin typeface="Arial"/>
              </a:rPr>
              <a:t>  </a:t>
            </a:r>
            <a:r>
              <a:rPr lang="en-US" dirty="0"/>
              <a:t>Organic material</a:t>
            </a:r>
            <a:r>
              <a:rPr lang="en-US" dirty="0">
                <a:latin typeface="Arial"/>
              </a:rPr>
              <a:t> </a:t>
            </a:r>
            <a:endParaRPr lang="en-US" dirty="0"/>
          </a:p>
          <a:p>
            <a:pPr lvl="2" algn="l" rtl="0"/>
            <a:r>
              <a:rPr lang="en-US" dirty="0"/>
              <a:t>Peanut </a:t>
            </a:r>
          </a:p>
          <a:p>
            <a:pPr lvl="2" algn="l" rtl="0"/>
            <a:r>
              <a:rPr lang="en-US" dirty="0"/>
              <a:t>Sunflower seed</a:t>
            </a:r>
          </a:p>
          <a:p>
            <a:pPr lvl="2" algn="l" rtl="0"/>
            <a:r>
              <a:rPr lang="en-US" dirty="0"/>
              <a:t>Almond</a:t>
            </a:r>
          </a:p>
          <a:p>
            <a:pPr lvl="2" algn="l" rtl="0"/>
            <a:r>
              <a:rPr lang="en-US" dirty="0"/>
              <a:t>Popcorn</a:t>
            </a:r>
          </a:p>
          <a:p>
            <a:pPr lvl="2" algn="l" rtl="0"/>
            <a:r>
              <a:rPr lang="en-US" dirty="0" smtClean="0"/>
              <a:t>Apple or</a:t>
            </a:r>
            <a:r>
              <a:rPr lang="en-US" dirty="0">
                <a:latin typeface="Arial"/>
              </a:rPr>
              <a:t> </a:t>
            </a:r>
            <a:r>
              <a:rPr lang="en-US" dirty="0"/>
              <a:t>Orange seeds</a:t>
            </a:r>
            <a:r>
              <a:rPr lang="en-US" dirty="0">
                <a:latin typeface="Arial"/>
              </a:rPr>
              <a:t>  </a:t>
            </a:r>
            <a:endParaRPr lang="en-US" dirty="0"/>
          </a:p>
          <a:p>
            <a:pPr lvl="1" algn="l" rtl="0"/>
            <a:r>
              <a:rPr lang="en-US" dirty="0">
                <a:latin typeface="Arial"/>
              </a:rPr>
              <a:t>  </a:t>
            </a:r>
            <a:r>
              <a:rPr lang="en-US" dirty="0"/>
              <a:t>Nonorganic </a:t>
            </a:r>
          </a:p>
          <a:p>
            <a:pPr lvl="2" algn="l" rtl="0"/>
            <a:r>
              <a:rPr lang="en-US" dirty="0"/>
              <a:t>Buttons </a:t>
            </a:r>
          </a:p>
          <a:p>
            <a:pPr lvl="2" algn="l" rtl="0"/>
            <a:r>
              <a:rPr lang="en-US" dirty="0"/>
              <a:t>Toys </a:t>
            </a:r>
            <a:r>
              <a:rPr lang="en-US" dirty="0" smtClean="0"/>
              <a:t>parts</a:t>
            </a:r>
          </a:p>
          <a:p>
            <a:pPr lvl="2" algn="l" rtl="0"/>
            <a:r>
              <a:rPr lang="en-US" dirty="0" smtClean="0"/>
              <a:t>Pins and needles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most important factor in evaluating a </a:t>
            </a:r>
            <a:r>
              <a:rPr lang="en-US" dirty="0" smtClean="0"/>
              <a:t>child who </a:t>
            </a:r>
            <a:r>
              <a:rPr lang="en-US" dirty="0"/>
              <a:t>possibly aspirated an FB is </a:t>
            </a:r>
            <a:r>
              <a:rPr lang="en-US" b="1" i="1" dirty="0"/>
              <a:t>an accurate history.</a:t>
            </a:r>
          </a:p>
          <a:p>
            <a:r>
              <a:rPr lang="en-US" dirty="0" smtClean="0"/>
              <a:t>choking crisis occurred </a:t>
            </a:r>
            <a:r>
              <a:rPr lang="en-US" dirty="0"/>
              <a:t>in 95</a:t>
            </a:r>
            <a:r>
              <a:rPr lang="en-US" dirty="0" smtClean="0"/>
              <a:t>%</a:t>
            </a:r>
          </a:p>
          <a:p>
            <a:r>
              <a:rPr lang="en-US" dirty="0" smtClean="0"/>
              <a:t>persistent </a:t>
            </a:r>
            <a:r>
              <a:rPr lang="en-US" dirty="0"/>
              <a:t>cough, </a:t>
            </a:r>
            <a:r>
              <a:rPr lang="en-US" dirty="0" err="1" smtClean="0"/>
              <a:t>hemoptesis</a:t>
            </a:r>
            <a:r>
              <a:rPr lang="en-US" dirty="0"/>
              <a:t>, fever, malaise, and </a:t>
            </a:r>
            <a:r>
              <a:rPr lang="en-US" dirty="0" smtClean="0"/>
              <a:t>respiratory compromise</a:t>
            </a:r>
          </a:p>
          <a:p>
            <a:r>
              <a:rPr lang="en-US" dirty="0" err="1" smtClean="0"/>
              <a:t>Inspiratory</a:t>
            </a:r>
            <a:r>
              <a:rPr lang="en-US" dirty="0" smtClean="0"/>
              <a:t> </a:t>
            </a:r>
            <a:r>
              <a:rPr lang="en-US" dirty="0" err="1" smtClean="0"/>
              <a:t>stridor</a:t>
            </a:r>
            <a:r>
              <a:rPr lang="en-US" dirty="0" smtClean="0"/>
              <a:t> and respiratory distress -larynx or </a:t>
            </a:r>
            <a:r>
              <a:rPr lang="en-US" dirty="0" err="1" smtClean="0"/>
              <a:t>subglottic</a:t>
            </a:r>
            <a:r>
              <a:rPr lang="en-US" dirty="0" smtClean="0"/>
              <a:t> area.</a:t>
            </a:r>
          </a:p>
          <a:p>
            <a:r>
              <a:rPr lang="en-US" dirty="0" smtClean="0"/>
              <a:t>Wheeze -Foreign bodies in the trachea or bronchus cause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Symptoms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sz="2800"/>
              <a:t>Penetration syndrome " defined as a sudden onset of choking and intractable cough with or without vomiting</a:t>
            </a:r>
            <a:r>
              <a:rPr lang="en-US" sz="2800">
                <a:latin typeface="Arial"/>
              </a:rPr>
              <a:t>”</a:t>
            </a:r>
            <a:endParaRPr lang="en-US" sz="2800"/>
          </a:p>
          <a:p>
            <a:pPr algn="l" rtl="0"/>
            <a:r>
              <a:rPr lang="en-US" sz="2800"/>
              <a:t>Cough</a:t>
            </a:r>
          </a:p>
          <a:p>
            <a:pPr algn="l" rtl="0"/>
            <a:r>
              <a:rPr lang="en-US" sz="2800"/>
              <a:t>Fever</a:t>
            </a:r>
          </a:p>
          <a:p>
            <a:pPr algn="l" rtl="0"/>
            <a:r>
              <a:rPr lang="en-US" sz="2800"/>
              <a:t>Breathlessness</a:t>
            </a:r>
          </a:p>
          <a:p>
            <a:pPr algn="l" rtl="0"/>
            <a:r>
              <a:rPr lang="en-US" sz="2800"/>
              <a:t>Wheezing</a:t>
            </a:r>
          </a:p>
          <a:p>
            <a:pPr algn="l" rtl="0"/>
            <a:r>
              <a:rPr lang="en-US" sz="2800"/>
              <a:t>Cyanosis </a:t>
            </a:r>
          </a:p>
          <a:p>
            <a:pPr algn="l" rtl="0"/>
            <a:r>
              <a:rPr lang="en-US" sz="2800"/>
              <a:t>No symptoms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Radiographic examination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consists </a:t>
            </a:r>
            <a:r>
              <a:rPr lang="en-US" dirty="0"/>
              <a:t>of </a:t>
            </a:r>
            <a:r>
              <a:rPr lang="en-US" dirty="0" err="1" smtClean="0"/>
              <a:t>anteroposterior</a:t>
            </a:r>
            <a:r>
              <a:rPr lang="en-US" dirty="0" smtClean="0"/>
              <a:t> and </a:t>
            </a:r>
            <a:r>
              <a:rPr lang="en-US" dirty="0"/>
              <a:t>lateral views of the extended neck and chest</a:t>
            </a:r>
            <a:r>
              <a:rPr lang="en-US" dirty="0" smtClean="0"/>
              <a:t>.</a:t>
            </a:r>
          </a:p>
          <a:p>
            <a:r>
              <a:rPr lang="en-US" dirty="0" smtClean="0"/>
              <a:t>56% of patients will have a normal chest radiograph</a:t>
            </a:r>
          </a:p>
          <a:p>
            <a:r>
              <a:rPr lang="en-US" dirty="0" smtClean="0"/>
              <a:t>CXR findings:</a:t>
            </a:r>
            <a:endParaRPr lang="en-US" dirty="0"/>
          </a:p>
          <a:p>
            <a:pPr lvl="1"/>
            <a:r>
              <a:rPr lang="en-US" dirty="0" smtClean="0"/>
              <a:t>air trapping : the most common sign</a:t>
            </a:r>
          </a:p>
          <a:p>
            <a:pPr lvl="1"/>
            <a:r>
              <a:rPr lang="en-US" dirty="0" err="1" smtClean="0"/>
              <a:t>atelectasis</a:t>
            </a:r>
            <a:endParaRPr lang="en-US" dirty="0" smtClean="0"/>
          </a:p>
          <a:p>
            <a:pPr lvl="1"/>
            <a:r>
              <a:rPr lang="en-US" dirty="0" err="1" smtClean="0"/>
              <a:t>mediastinal</a:t>
            </a:r>
            <a:r>
              <a:rPr lang="en-US" dirty="0" smtClean="0"/>
              <a:t> </a:t>
            </a:r>
            <a:r>
              <a:rPr lang="en-US" dirty="0"/>
              <a:t>shift </a:t>
            </a:r>
            <a:endParaRPr lang="en-US" dirty="0" smtClean="0"/>
          </a:p>
          <a:p>
            <a:pPr lvl="1"/>
            <a:r>
              <a:rPr lang="en-US" dirty="0" smtClean="0"/>
              <a:t>Pneumonia</a:t>
            </a:r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radiopaque</a:t>
            </a:r>
            <a:r>
              <a:rPr lang="en-US" dirty="0" smtClean="0"/>
              <a:t> object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120</TotalTime>
  <Words>735</Words>
  <Application>Microsoft Office PowerPoint</Application>
  <PresentationFormat>On-screen Show (4:3)</PresentationFormat>
  <Paragraphs>165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Calibri</vt:lpstr>
      <vt:lpstr>Constantia</vt:lpstr>
      <vt:lpstr>Tahoma</vt:lpstr>
      <vt:lpstr>Times New Roman</vt:lpstr>
      <vt:lpstr>Traditional Arabic</vt:lpstr>
      <vt:lpstr>Wingdings</vt:lpstr>
      <vt:lpstr>Wingdings 2</vt:lpstr>
      <vt:lpstr>Flow</vt:lpstr>
      <vt:lpstr>FOREIGN BODIES</vt:lpstr>
      <vt:lpstr>FOREIGN BODIES</vt:lpstr>
      <vt:lpstr>FOREIGN BODY ASPIRATION </vt:lpstr>
      <vt:lpstr>Age incidence</vt:lpstr>
      <vt:lpstr>Factors that Make Young Children Susceptible to Aspiration</vt:lpstr>
      <vt:lpstr>Types of F.B</vt:lpstr>
      <vt:lpstr>Evaluation</vt:lpstr>
      <vt:lpstr>Symptoms</vt:lpstr>
      <vt:lpstr>Radiographic examination </vt:lpstr>
      <vt:lpstr>PowerPoint Presentation</vt:lpstr>
      <vt:lpstr>Air trapping</vt:lpstr>
      <vt:lpstr>PowerPoint Presentation</vt:lpstr>
      <vt:lpstr>PowerPoint Presentation</vt:lpstr>
      <vt:lpstr>PowerPoint Presentation</vt:lpstr>
      <vt:lpstr>Progress of disease</vt:lpstr>
      <vt:lpstr>signs</vt:lpstr>
      <vt:lpstr> Complications of aspiration </vt:lpstr>
      <vt:lpstr>Special consideration </vt:lpstr>
      <vt:lpstr>treatment</vt:lpstr>
      <vt:lpstr>ESOPHAGEAL FOREIGN BODIES</vt:lpstr>
      <vt:lpstr>Esophageal FB</vt:lpstr>
      <vt:lpstr>Congenital and acquired esophageal anomalies that contribute to FB obstruction of the esophagus. </vt:lpstr>
      <vt:lpstr>Clinical symptoms</vt:lpstr>
      <vt:lpstr>Radiologic evaluation  include a lateral view and an anteroposterior view of both the neck and chest </vt:lpstr>
      <vt:lpstr>treatment</vt:lpstr>
      <vt:lpstr>Batteries unique injuries </vt:lpstr>
      <vt:lpstr> Complications caused by esophageal impaction of button batteries </vt:lpstr>
      <vt:lpstr>PowerPoint Presentation</vt:lpstr>
      <vt:lpstr>treatment</vt:lpstr>
      <vt:lpstr>GASTROINTESTINAL FOREIGN BODIES</vt:lpstr>
      <vt:lpstr>PowerPoint Presentation</vt:lpstr>
      <vt:lpstr>types</vt:lpstr>
      <vt:lpstr>Sharp objects</vt:lpstr>
      <vt:lpstr>PowerPoint Presentation</vt:lpstr>
      <vt:lpstr>Blunt objects </vt:lpstr>
      <vt:lpstr>Disc batteries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FOREIGN BODIES</dc:title>
  <dc:creator>toshiba</dc:creator>
  <cp:lastModifiedBy>Administrator</cp:lastModifiedBy>
  <cp:revision>7</cp:revision>
  <dcterms:created xsi:type="dcterms:W3CDTF">2015-01-03T17:43:14Z</dcterms:created>
  <dcterms:modified xsi:type="dcterms:W3CDTF">2017-11-23T05:59:56Z</dcterms:modified>
</cp:coreProperties>
</file>