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402" r:id="rId4"/>
    <p:sldId id="284" r:id="rId5"/>
    <p:sldId id="285" r:id="rId6"/>
    <p:sldId id="286" r:id="rId7"/>
    <p:sldId id="287" r:id="rId8"/>
    <p:sldId id="289" r:id="rId9"/>
    <p:sldId id="403" r:id="rId10"/>
    <p:sldId id="404" r:id="rId11"/>
    <p:sldId id="290" r:id="rId12"/>
    <p:sldId id="291" r:id="rId13"/>
    <p:sldId id="292" r:id="rId14"/>
    <p:sldId id="293" r:id="rId15"/>
    <p:sldId id="294" r:id="rId16"/>
    <p:sldId id="361" r:id="rId17"/>
    <p:sldId id="362" r:id="rId18"/>
    <p:sldId id="363" r:id="rId19"/>
    <p:sldId id="364" r:id="rId20"/>
    <p:sldId id="296" r:id="rId21"/>
    <p:sldId id="365" r:id="rId22"/>
    <p:sldId id="389" r:id="rId23"/>
    <p:sldId id="390" r:id="rId24"/>
    <p:sldId id="391" r:id="rId25"/>
    <p:sldId id="392" r:id="rId26"/>
    <p:sldId id="393" r:id="rId27"/>
    <p:sldId id="394" r:id="rId28"/>
    <p:sldId id="397" r:id="rId29"/>
    <p:sldId id="395" r:id="rId30"/>
    <p:sldId id="396" r:id="rId31"/>
    <p:sldId id="398" r:id="rId32"/>
    <p:sldId id="399" r:id="rId33"/>
    <p:sldId id="4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9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BC89-8584-4199-B6B5-56F880F6AFC8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Follicular Lymphoma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Common (West), low-grade B-cell lymphoma</a:t>
            </a:r>
          </a:p>
          <a:p>
            <a:r>
              <a:rPr lang="en-US" dirty="0" smtClean="0"/>
              <a:t>Affects elderly</a:t>
            </a:r>
          </a:p>
          <a:p>
            <a:r>
              <a:rPr lang="en-US" dirty="0" smtClean="0"/>
              <a:t>Arises from germinal center B-cell</a:t>
            </a:r>
          </a:p>
          <a:p>
            <a:r>
              <a:rPr lang="en-US" dirty="0" smtClean="0"/>
              <a:t>Lymphoma cells have specific translocation t(14:18), in which Bcl2 gene on chr18 fuses with </a:t>
            </a:r>
            <a:r>
              <a:rPr lang="en-US" dirty="0" err="1" smtClean="0"/>
              <a:t>IgH</a:t>
            </a:r>
            <a:r>
              <a:rPr lang="en-US" dirty="0" smtClean="0"/>
              <a:t> gene on chr14, causing </a:t>
            </a:r>
            <a:r>
              <a:rPr lang="en-US" dirty="0" err="1" smtClean="0"/>
              <a:t>overexpression</a:t>
            </a:r>
            <a:r>
              <a:rPr lang="en-US" dirty="0" smtClean="0"/>
              <a:t> of Bcl2</a:t>
            </a:r>
          </a:p>
          <a:p>
            <a:r>
              <a:rPr lang="en-US" dirty="0" smtClean="0"/>
              <a:t>Patients has generalized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r>
              <a:rPr lang="en-US" dirty="0" smtClean="0"/>
              <a:t>Lymphoma cells proliferate to form abnormal, large, crowded follicles</a:t>
            </a:r>
          </a:p>
          <a:p>
            <a:r>
              <a:rPr lang="en-US" dirty="0" smtClean="0"/>
              <a:t>Patients have indolent course, transforms into high grade lymphoma in 40% of cases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 T Cell Leukemia/Lymphoma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CD4+ T cells that is caused by a retrovirus, human T cell leukemia virus type 1 (HTLV-1)</a:t>
            </a:r>
          </a:p>
          <a:p>
            <a:r>
              <a:rPr lang="en-US" dirty="0" smtClean="0"/>
              <a:t>Endemic in southern Japan, the Caribbean basin, and West Africa, and occurs sporadically elsewhere</a:t>
            </a:r>
          </a:p>
          <a:p>
            <a:r>
              <a:rPr lang="en-US" dirty="0" smtClean="0"/>
              <a:t>Lymphoma develops in 3-5% of infected persons, latent period 20-50 years</a:t>
            </a:r>
          </a:p>
          <a:p>
            <a:r>
              <a:rPr lang="en-US" dirty="0" smtClean="0"/>
              <a:t>Patients develop skin erythema, enlargement of liver and spleen</a:t>
            </a:r>
          </a:p>
          <a:p>
            <a:r>
              <a:rPr lang="en-US" dirty="0" smtClean="0"/>
              <a:t>Neoplastic cells express CD4, CD25</a:t>
            </a:r>
          </a:p>
          <a:p>
            <a:r>
              <a:rPr lang="en-US" dirty="0" smtClean="0"/>
              <a:t>Aggressive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Hodgkin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group of lymphoid </a:t>
            </a:r>
            <a:r>
              <a:rPr lang="en-US" dirty="0" err="1" smtClean="0"/>
              <a:t>neoplasms</a:t>
            </a:r>
            <a:r>
              <a:rPr lang="en-US" dirty="0" smtClean="0"/>
              <a:t> that differ from NHL in several respects</a:t>
            </a:r>
          </a:p>
          <a:p>
            <a:r>
              <a:rPr lang="en-US" dirty="0" smtClean="0"/>
              <a:t>Localized to a single axial group of nodes, most commonly in cervical, axillary and mediastinal LNs</a:t>
            </a:r>
          </a:p>
          <a:p>
            <a:r>
              <a:rPr lang="en-US" dirty="0" smtClean="0"/>
              <a:t>Orderly spread by contiguity</a:t>
            </a:r>
          </a:p>
          <a:p>
            <a:r>
              <a:rPr lang="en-US" dirty="0" smtClean="0"/>
              <a:t>Extra-nodal presentation rare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Hodgkin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Presence of neoplastic giant cells called Reed-Sternberg cells</a:t>
            </a:r>
          </a:p>
          <a:p>
            <a:r>
              <a:rPr lang="en-US" dirty="0" smtClean="0"/>
              <a:t>RS cells constitute only a minority of tumor size, the rest is composed of reactive lymphocytes, </a:t>
            </a:r>
            <a:r>
              <a:rPr lang="en-US" dirty="0" err="1" smtClean="0"/>
              <a:t>histiocytes</a:t>
            </a:r>
            <a:r>
              <a:rPr lang="en-US" dirty="0" smtClean="0"/>
              <a:t> and granulocytes</a:t>
            </a:r>
          </a:p>
          <a:p>
            <a:r>
              <a:rPr lang="en-US" dirty="0" smtClean="0"/>
              <a:t>neoplastic RS cells are derived from crippled, germinal center, B cells</a:t>
            </a:r>
          </a:p>
          <a:p>
            <a:r>
              <a:rPr lang="en-US" dirty="0" err="1" smtClean="0"/>
              <a:t>Immunophenotype</a:t>
            </a:r>
            <a:r>
              <a:rPr lang="en-US" dirty="0" smtClean="0"/>
              <a:t> is very different from normal B-cells (negative for CD3, CD20, positive for CD30)</a:t>
            </a:r>
          </a:p>
          <a:p>
            <a:r>
              <a:rPr lang="en-US" dirty="0" smtClean="0"/>
              <a:t>EBV plays a role in the evolution of disease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Bimodal age distribution: children + old age</a:t>
            </a:r>
          </a:p>
          <a:p>
            <a:r>
              <a:rPr lang="en-US" dirty="0" smtClean="0"/>
              <a:t>Presents as painless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r>
              <a:rPr lang="en-US" dirty="0" smtClean="0"/>
              <a:t>Constitutional symptoms (B-symptoms), such as fever, night sweats, and weight loss are common</a:t>
            </a:r>
          </a:p>
          <a:p>
            <a:r>
              <a:rPr lang="en-US" dirty="0" smtClean="0"/>
              <a:t>Spread: nodal disease first, then </a:t>
            </a:r>
            <a:r>
              <a:rPr lang="en-US" dirty="0" err="1" smtClean="0"/>
              <a:t>splenic</a:t>
            </a:r>
            <a:r>
              <a:rPr lang="en-US" dirty="0" smtClean="0"/>
              <a:t> disease, hepatic disease, and finally involvement of the marrow and other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7342909" cy="50482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Reed-Sternberg cell, with two nuclear lobes, large </a:t>
            </a:r>
            <a:r>
              <a:rPr lang="en-US" dirty="0" err="1" smtClean="0"/>
              <a:t>eosinophilic</a:t>
            </a:r>
            <a:r>
              <a:rPr lang="en-US" dirty="0" smtClean="0"/>
              <a:t> e nucleoli, and abundant cytoplasm, surrounded by lymphocytes, macrophages, and an </a:t>
            </a:r>
            <a:r>
              <a:rPr lang="en-US" dirty="0" err="1" smtClean="0"/>
              <a:t>eosinophil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cell myeloma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Neoplasm of plasma cells that secrets monoclonal Immunoglobulin (M-protein) </a:t>
            </a:r>
          </a:p>
          <a:p>
            <a:r>
              <a:rPr lang="en-US" dirty="0" smtClean="0"/>
              <a:t>10% of BM tumors</a:t>
            </a:r>
          </a:p>
          <a:p>
            <a:r>
              <a:rPr lang="en-US" dirty="0" smtClean="0"/>
              <a:t>Arises from long-lived plasma cells in the BM</a:t>
            </a:r>
          </a:p>
          <a:p>
            <a:r>
              <a:rPr lang="en-US" dirty="0" smtClean="0"/>
              <a:t>Aggressive tumor, difficult to control</a:t>
            </a:r>
          </a:p>
          <a:p>
            <a:r>
              <a:rPr lang="en-US" dirty="0" smtClean="0"/>
              <a:t>Affects elderly</a:t>
            </a:r>
          </a:p>
          <a:p>
            <a:r>
              <a:rPr lang="en-US" dirty="0" smtClean="0"/>
              <a:t>Clinically known as multiple myeloma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factors: older age, male, blacks, radiation, family history, obesity?</a:t>
            </a:r>
          </a:p>
          <a:p>
            <a:r>
              <a:rPr lang="en-US" dirty="0" smtClean="0"/>
              <a:t>Accumulation of genetic mutations and chromosomal aberrations</a:t>
            </a:r>
          </a:p>
          <a:p>
            <a:r>
              <a:rPr lang="en-US" dirty="0" smtClean="0"/>
              <a:t>Transformed plasma cells proliferate modestly, interact with </a:t>
            </a:r>
            <a:r>
              <a:rPr lang="en-US" dirty="0" err="1" smtClean="0"/>
              <a:t>stromal</a:t>
            </a:r>
            <a:r>
              <a:rPr lang="en-US" dirty="0" smtClean="0"/>
              <a:t> cells in BM (resistant to chemotherapy)</a:t>
            </a:r>
          </a:p>
          <a:p>
            <a:r>
              <a:rPr lang="en-US" dirty="0" smtClean="0"/>
              <a:t>Secrete </a:t>
            </a:r>
            <a:r>
              <a:rPr lang="en-US" dirty="0" err="1" smtClean="0"/>
              <a:t>IgG</a:t>
            </a:r>
            <a:r>
              <a:rPr lang="en-US" dirty="0" smtClean="0"/>
              <a:t> (&gt;other </a:t>
            </a:r>
            <a:r>
              <a:rPr lang="en-US" dirty="0" err="1" smtClean="0"/>
              <a:t>Igs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Plasma cell count ≥ 10%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Hyper</a:t>
            </a:r>
            <a:r>
              <a:rPr lang="en-US" b="1" u="sng" dirty="0" err="1" smtClean="0"/>
              <a:t>C</a:t>
            </a:r>
            <a:r>
              <a:rPr lang="en-US" dirty="0" err="1" smtClean="0"/>
              <a:t>alcemia</a:t>
            </a:r>
            <a:endParaRPr lang="en-US" dirty="0" smtClean="0"/>
          </a:p>
          <a:p>
            <a:r>
              <a:rPr lang="en-US" b="1" u="sng" dirty="0" smtClean="0"/>
              <a:t>R</a:t>
            </a:r>
            <a:r>
              <a:rPr lang="en-US" dirty="0" smtClean="0"/>
              <a:t>enal failure: protein cast (M-protein) blocks renal tubules</a:t>
            </a:r>
          </a:p>
          <a:p>
            <a:r>
              <a:rPr lang="en-US" b="1" u="sng" dirty="0" err="1" smtClean="0"/>
              <a:t>A</a:t>
            </a:r>
            <a:r>
              <a:rPr lang="en-US" dirty="0" err="1" smtClean="0"/>
              <a:t>myloidosis</a:t>
            </a:r>
            <a:endParaRPr lang="en-US" dirty="0" smtClean="0"/>
          </a:p>
          <a:p>
            <a:r>
              <a:rPr lang="en-US" b="1" u="sng" dirty="0" smtClean="0"/>
              <a:t>A</a:t>
            </a:r>
            <a:r>
              <a:rPr lang="en-US" dirty="0" smtClean="0"/>
              <a:t>nemia: </a:t>
            </a:r>
            <a:r>
              <a:rPr lang="en-US" dirty="0" err="1" smtClean="0"/>
              <a:t>normochromic</a:t>
            </a:r>
            <a:r>
              <a:rPr lang="en-US" dirty="0" smtClean="0"/>
              <a:t> </a:t>
            </a:r>
            <a:r>
              <a:rPr lang="en-US" dirty="0" err="1" smtClean="0"/>
              <a:t>normocytic</a:t>
            </a:r>
            <a:r>
              <a:rPr lang="en-US" dirty="0" smtClean="0"/>
              <a:t>, decreased production (cytokines) + effacement</a:t>
            </a:r>
          </a:p>
          <a:p>
            <a:r>
              <a:rPr lang="en-US" b="1" u="sng" dirty="0" smtClean="0"/>
              <a:t>B</a:t>
            </a:r>
            <a:r>
              <a:rPr lang="en-US" dirty="0" smtClean="0"/>
              <a:t>one pain/ fracture: activation of </a:t>
            </a:r>
            <a:r>
              <a:rPr lang="en-US" dirty="0" err="1" smtClean="0"/>
              <a:t>osteoclasts</a:t>
            </a:r>
            <a:endParaRPr lang="en-US" dirty="0" smtClean="0"/>
          </a:p>
          <a:p>
            <a:r>
              <a:rPr lang="en-US" dirty="0" smtClean="0"/>
              <a:t>Recurrent infections: suppression of normal </a:t>
            </a:r>
            <a:r>
              <a:rPr lang="en-US" dirty="0" err="1" smtClean="0"/>
              <a:t>Ig</a:t>
            </a:r>
            <a:endParaRPr lang="en-US" dirty="0" smtClean="0"/>
          </a:p>
          <a:p>
            <a:r>
              <a:rPr lang="en-US" dirty="0" err="1" smtClean="0"/>
              <a:t>Hyperviscosity</a:t>
            </a:r>
            <a:r>
              <a:rPr lang="en-US" dirty="0" smtClean="0"/>
              <a:t>: blurred vision, CNS symptoms,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mjournal.org/images%5Cimages%20012013%5Cmulti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5901"/>
            <a:ext cx="8540327" cy="6379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Malignant plasma cells show large size, </a:t>
            </a:r>
            <a:r>
              <a:rPr lang="en-US" dirty="0" err="1" smtClean="0"/>
              <a:t>multinucleation</a:t>
            </a:r>
            <a:r>
              <a:rPr lang="en-US" dirty="0" smtClean="0"/>
              <a:t>, prominent nucleoli, ≥10%</a:t>
            </a:r>
          </a:p>
          <a:p>
            <a:r>
              <a:rPr lang="en-US" dirty="0" smtClean="0"/>
              <a:t>If 3-10%: called monoclonal </a:t>
            </a:r>
            <a:r>
              <a:rPr lang="en-US" dirty="0" err="1" smtClean="0"/>
              <a:t>gammopathy</a:t>
            </a:r>
            <a:r>
              <a:rPr lang="en-US" dirty="0" smtClean="0"/>
              <a:t> of undetermined significance (MGUS), usually asymptomatic, commonly progress to myeloma</a:t>
            </a:r>
          </a:p>
          <a:p>
            <a:r>
              <a:rPr lang="en-US" dirty="0" smtClean="0"/>
              <a:t>PB: RBS show </a:t>
            </a:r>
            <a:r>
              <a:rPr lang="en-US" dirty="0" err="1" smtClean="0"/>
              <a:t>rouleaux</a:t>
            </a:r>
            <a:r>
              <a:rPr lang="en-US" dirty="0" smtClean="0"/>
              <a:t> formation. Malignant plasma cells may circulate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0010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A,</a:t>
            </a:r>
            <a:r>
              <a:rPr lang="en-US" dirty="0"/>
              <a:t> Nodular aggregates of lymphoma cells are present </a:t>
            </a:r>
            <a:r>
              <a:rPr lang="en-US" dirty="0" smtClean="0"/>
              <a:t>throughout the lymph node. They are positive for Bcl</a:t>
            </a:r>
            <a:r>
              <a:rPr lang="en-US" dirty="0" smtClean="0"/>
              <a:t>2 staining.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/>
              <a:t>B</a:t>
            </a:r>
            <a:r>
              <a:rPr lang="en-US" b="1" dirty="0"/>
              <a:t>,</a:t>
            </a:r>
            <a:r>
              <a:rPr lang="en-US" dirty="0"/>
              <a:t> At high magnification, small lymphoid cells with condensed chromatin and irregular or cleaved nuclear outlines (</a:t>
            </a:r>
            <a:r>
              <a:rPr lang="en-US" dirty="0" err="1"/>
              <a:t>centrocytes</a:t>
            </a:r>
            <a:r>
              <a:rPr lang="en-US" dirty="0"/>
              <a:t>) are mixed with a population of larger cells with nucleoli (</a:t>
            </a:r>
            <a:r>
              <a:rPr lang="en-US" dirty="0" err="1"/>
              <a:t>centroblasts</a:t>
            </a:r>
            <a:r>
              <a:rPr lang="en-US" dirty="0"/>
              <a:t>).</a:t>
            </a:r>
          </a:p>
        </p:txBody>
      </p:sp>
      <p:pic>
        <p:nvPicPr>
          <p:cNvPr id="4" name="Picture 3" descr="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3528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Normal marrow cells are largely replaced by plasma cells, including forms with multiple nuclei, prominent nucleoli, and </a:t>
            </a:r>
            <a:r>
              <a:rPr lang="en-US" dirty="0" err="1" smtClean="0"/>
              <a:t>cytoplasmic</a:t>
            </a:r>
            <a:r>
              <a:rPr lang="en-US" dirty="0" smtClean="0"/>
              <a:t> droplets containing </a:t>
            </a:r>
            <a:r>
              <a:rPr lang="en-US" dirty="0" err="1" smtClean="0"/>
              <a:t>Ig</a:t>
            </a:r>
            <a:endParaRPr lang="en-US" dirty="0"/>
          </a:p>
        </p:txBody>
      </p:sp>
      <p:pic>
        <p:nvPicPr>
          <p:cNvPr id="4" name="Picture 3" descr="show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38132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Rouleax</a:t>
            </a:r>
            <a:r>
              <a:rPr lang="en-US" dirty="0" smtClean="0"/>
              <a:t> formation of RBCs secondary to M-protein in plasma cell myeloma</a:t>
            </a:r>
            <a:endParaRPr lang="en-US" dirty="0"/>
          </a:p>
        </p:txBody>
      </p:sp>
      <p:pic>
        <p:nvPicPr>
          <p:cNvPr id="88066" name="Picture 2" descr="http://imagebank.hematology.org/Content%5C358%5C2673%5C2673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82884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the Spleen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Splenomegaly </a:t>
            </a:r>
          </a:p>
          <a:p>
            <a:pPr>
              <a:buNone/>
            </a:pPr>
            <a:r>
              <a:rPr lang="en-US" dirty="0" smtClean="0"/>
              <a:t>Hypersplenism: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Extravascular hemolytic anemia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Chronic infection (TB, typhoid, IM)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Autoimmune diseases</a:t>
            </a:r>
          </a:p>
          <a:p>
            <a:pPr>
              <a:buNone/>
            </a:pPr>
            <a:r>
              <a:rPr lang="en-US" dirty="0" smtClean="0"/>
              <a:t>Infiltrative diseases: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Benign: </a:t>
            </a:r>
            <a:r>
              <a:rPr lang="en-US" dirty="0" err="1" smtClean="0">
                <a:solidFill>
                  <a:srgbClr val="FF0000"/>
                </a:solidFill>
              </a:rPr>
              <a:t>sarcoidosis</a:t>
            </a:r>
            <a:r>
              <a:rPr lang="en-US" dirty="0" smtClean="0">
                <a:solidFill>
                  <a:srgbClr val="FF0000"/>
                </a:solidFill>
              </a:rPr>
              <a:t>, amyloidosis, storage diseases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Malignant: </a:t>
            </a:r>
            <a:r>
              <a:rPr lang="en-US" dirty="0" smtClean="0">
                <a:solidFill>
                  <a:srgbClr val="FF0000"/>
                </a:solidFill>
              </a:rPr>
              <a:t>lymphoma,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metastasis, primary splenic tumor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Massive splenomegaly (&gt;1 kg, &gt;20 cm, crossing midline):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Myelofibrosis, CML, CLL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Leishmania</a:t>
            </a:r>
            <a:r>
              <a:rPr lang="en-US" dirty="0" smtClean="0"/>
              <a:t>, Malaria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Gaucher</a:t>
            </a:r>
            <a:r>
              <a:rPr lang="en-US" dirty="0" smtClean="0"/>
              <a:t> disease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Hairy cell leukemia</a:t>
            </a:r>
          </a:p>
          <a:p>
            <a:pPr algn="ctr">
              <a:buNone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Hypersplenism results in cytopenia, especially platelets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Hairy cell leukemia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Mature B-cell neoplasm (memory B-cells)</a:t>
            </a:r>
          </a:p>
          <a:p>
            <a:r>
              <a:rPr lang="en-US" dirty="0" smtClean="0"/>
              <a:t>Old age, M:F &gt; 5</a:t>
            </a:r>
          </a:p>
          <a:p>
            <a:r>
              <a:rPr lang="en-US" dirty="0" smtClean="0"/>
              <a:t>Distinctive morphology: long </a:t>
            </a:r>
            <a:r>
              <a:rPr lang="en-US" dirty="0" err="1" smtClean="0"/>
              <a:t>cytoplasmic</a:t>
            </a:r>
            <a:r>
              <a:rPr lang="en-US" dirty="0" smtClean="0"/>
              <a:t> poles</a:t>
            </a:r>
          </a:p>
          <a:p>
            <a:r>
              <a:rPr lang="en-US" dirty="0" smtClean="0"/>
              <a:t>Very indolent disease</a:t>
            </a:r>
          </a:p>
          <a:p>
            <a:r>
              <a:rPr lang="en-US" dirty="0" smtClean="0"/>
              <a:t>Responds well to chemotherapy</a:t>
            </a:r>
          </a:p>
          <a:p>
            <a:r>
              <a:rPr lang="en-US" dirty="0" smtClean="0"/>
              <a:t>Patients always have splenomegaly, bone marrow infiltration, but very rarely lymph </a:t>
            </a:r>
            <a:r>
              <a:rPr lang="en-US" dirty="0" err="1" smtClean="0"/>
              <a:t>adenopathy</a:t>
            </a:r>
            <a:endParaRPr lang="en-US" dirty="0" smtClean="0"/>
          </a:p>
          <a:p>
            <a:r>
              <a:rPr lang="en-US" dirty="0" err="1" smtClean="0"/>
              <a:t>Pancytopenia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B-RAF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Acquired mutation, present in all cases</a:t>
            </a:r>
          </a:p>
          <a:p>
            <a:r>
              <a:rPr lang="en-US" sz="2500" dirty="0" smtClean="0"/>
              <a:t>B-RAF is a member of MAP-</a:t>
            </a:r>
            <a:r>
              <a:rPr lang="en-US" sz="2500" dirty="0" err="1" smtClean="0"/>
              <a:t>kinase</a:t>
            </a:r>
            <a:r>
              <a:rPr lang="en-US" sz="2500" dirty="0" smtClean="0"/>
              <a:t> pathway growth signal transduction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75104"/>
            <a:ext cx="6781800" cy="48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3352800" cy="4525963"/>
          </a:xfrm>
        </p:spPr>
        <p:txBody>
          <a:bodyPr/>
          <a:lstStyle/>
          <a:p>
            <a:r>
              <a:rPr lang="en-US" dirty="0" smtClean="0"/>
              <a:t>Circumferential </a:t>
            </a:r>
            <a:r>
              <a:rPr lang="en-US" dirty="0" err="1" smtClean="0"/>
              <a:t>cytoplasmic</a:t>
            </a:r>
            <a:r>
              <a:rPr lang="en-US" dirty="0" smtClean="0"/>
              <a:t> long projections </a:t>
            </a:r>
          </a:p>
          <a:p>
            <a:r>
              <a:rPr lang="en-US" dirty="0" smtClean="0"/>
              <a:t>(abnormal cytoskeleton)</a:t>
            </a:r>
            <a:endParaRPr lang="en-US" dirty="0"/>
          </a:p>
        </p:txBody>
      </p:sp>
      <p:sp>
        <p:nvSpPr>
          <p:cNvPr id="5122" name="AutoShape 2" descr="Image result for hairy cell leuke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Synthesis and binding to </a:t>
            </a:r>
            <a:r>
              <a:rPr lang="en-US" dirty="0" err="1" smtClean="0"/>
              <a:t>fibronectin</a:t>
            </a:r>
            <a:r>
              <a:rPr lang="en-US" dirty="0" smtClean="0"/>
              <a:t> by secreting fibroblast growth factor (stays in BM and spleen, few circulating cells)</a:t>
            </a:r>
          </a:p>
          <a:p>
            <a:r>
              <a:rPr lang="en-US" dirty="0" smtClean="0"/>
              <a:t>Secretes transforming growth </a:t>
            </a:r>
            <a:r>
              <a:rPr lang="el-GR" dirty="0" smtClean="0"/>
              <a:t>β</a:t>
            </a:r>
            <a:r>
              <a:rPr lang="en-US" dirty="0" smtClean="0"/>
              <a:t>, causing BM fibrosis, decreased hematopoiesis (dry tap)</a:t>
            </a:r>
          </a:p>
          <a:p>
            <a:r>
              <a:rPr lang="en-US" dirty="0" smtClean="0"/>
              <a:t>Thus patients have </a:t>
            </a:r>
            <a:r>
              <a:rPr lang="en-US" dirty="0" err="1" smtClean="0"/>
              <a:t>pancytopenia</a:t>
            </a:r>
            <a:r>
              <a:rPr lang="en-US" dirty="0" smtClean="0"/>
              <a:t>, splenomegaly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Thymic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Thymic hyperplasia</a:t>
            </a:r>
          </a:p>
          <a:p>
            <a:r>
              <a:rPr lang="en-US" dirty="0" err="1" smtClean="0"/>
              <a:t>Thymoma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Thymic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Normally, few B-cells are present in the thymus</a:t>
            </a:r>
          </a:p>
          <a:p>
            <a:r>
              <a:rPr lang="en-US" dirty="0" smtClean="0"/>
              <a:t>In hyperplasia, or germinal centers appear within the medulla </a:t>
            </a:r>
          </a:p>
          <a:p>
            <a:r>
              <a:rPr lang="en-US" dirty="0" smtClean="0"/>
              <a:t>Occurs in Myasthenia Gravis, rheumatoid arthritis, systemic lupus </a:t>
            </a:r>
            <a:r>
              <a:rPr lang="en-US" dirty="0" err="1" smtClean="0"/>
              <a:t>erythematosus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 cell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</a:t>
            </a:r>
          </a:p>
          <a:p>
            <a:r>
              <a:rPr lang="en-US" dirty="0" smtClean="0"/>
              <a:t>Old age</a:t>
            </a:r>
          </a:p>
          <a:p>
            <a:r>
              <a:rPr lang="en-US" dirty="0" smtClean="0"/>
              <a:t>Disseminated, nodal and extranodal</a:t>
            </a:r>
          </a:p>
          <a:p>
            <a:r>
              <a:rPr lang="en-US" dirty="0" smtClean="0"/>
              <a:t>Morphology: diffuse pattern, small cleaved </a:t>
            </a:r>
            <a:r>
              <a:rPr lang="en-US" dirty="0" err="1" smtClean="0"/>
              <a:t>centrocytes</a:t>
            </a:r>
            <a:endParaRPr lang="en-US" dirty="0" smtClean="0"/>
          </a:p>
          <a:p>
            <a:r>
              <a:rPr lang="en-US" dirty="0" smtClean="0"/>
              <a:t>Express CD5, </a:t>
            </a:r>
            <a:r>
              <a:rPr lang="en-US" dirty="0" err="1" smtClean="0"/>
              <a:t>cyclin</a:t>
            </a:r>
            <a:r>
              <a:rPr lang="en-US" dirty="0" smtClean="0"/>
              <a:t> D1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215765"/>
            <a:ext cx="3276600" cy="24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Thymoma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be benign or malignant</a:t>
            </a:r>
          </a:p>
          <a:p>
            <a:r>
              <a:rPr lang="en-US" dirty="0" smtClean="0"/>
              <a:t>Malignant is more common</a:t>
            </a:r>
          </a:p>
          <a:p>
            <a:r>
              <a:rPr lang="en-US" dirty="0" smtClean="0"/>
              <a:t>Mostly in middle aged people</a:t>
            </a:r>
          </a:p>
          <a:p>
            <a:r>
              <a:rPr lang="en-US" dirty="0" smtClean="0"/>
              <a:t>Presentation:</a:t>
            </a:r>
          </a:p>
          <a:p>
            <a:r>
              <a:rPr lang="en-US" dirty="0" smtClean="0"/>
              <a:t>1/3 asymptomatic</a:t>
            </a:r>
          </a:p>
          <a:p>
            <a:r>
              <a:rPr lang="en-US" dirty="0" smtClean="0"/>
              <a:t>1/3 </a:t>
            </a:r>
            <a:r>
              <a:rPr lang="en-US" dirty="0" err="1" smtClean="0"/>
              <a:t>anterosuperior</a:t>
            </a:r>
            <a:r>
              <a:rPr lang="en-US" dirty="0" smtClean="0"/>
              <a:t> mediastinal mass</a:t>
            </a:r>
          </a:p>
          <a:p>
            <a:r>
              <a:rPr lang="en-US" dirty="0" smtClean="0"/>
              <a:t>1/3 myasthenia gravis</a:t>
            </a:r>
          </a:p>
          <a:p>
            <a:r>
              <a:rPr lang="en-US" dirty="0" smtClean="0"/>
              <a:t>Epithelial cell origin</a:t>
            </a:r>
          </a:p>
          <a:p>
            <a:r>
              <a:rPr lang="en-US" dirty="0" smtClean="0"/>
              <a:t>Morphology shows a mixture of epithelial calls and lymphocytes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</a:t>
            </a:r>
            <a:r>
              <a:rPr lang="en-US" dirty="0" err="1" smtClean="0"/>
              <a:t>thymoma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Encapsulated</a:t>
            </a:r>
          </a:p>
          <a:p>
            <a:r>
              <a:rPr lang="en-US" dirty="0" err="1" smtClean="0"/>
              <a:t>Lobulated</a:t>
            </a:r>
            <a:endParaRPr lang="en-US" dirty="0" smtClean="0"/>
          </a:p>
          <a:p>
            <a:r>
              <a:rPr lang="en-US" dirty="0" smtClean="0"/>
              <a:t>Epithelial cells are spindle</a:t>
            </a:r>
          </a:p>
          <a:p>
            <a:pPr>
              <a:buNone/>
            </a:pPr>
            <a:r>
              <a:rPr lang="en-US" dirty="0" smtClean="0"/>
              <a:t>Resemble normal </a:t>
            </a:r>
            <a:r>
              <a:rPr lang="en-US" dirty="0" err="1" smtClean="0"/>
              <a:t>medullary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Epithelium (</a:t>
            </a:r>
            <a:r>
              <a:rPr lang="en-US" dirty="0" err="1" smtClean="0"/>
              <a:t>medullary</a:t>
            </a:r>
            <a:r>
              <a:rPr lang="en-US" dirty="0" smtClean="0"/>
              <a:t> </a:t>
            </a:r>
            <a:r>
              <a:rPr lang="en-US" dirty="0" err="1" smtClean="0"/>
              <a:t>thymoma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Image result for lobulated thy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622" y="1371600"/>
            <a:ext cx="3898378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biol345.pbworks.com/f/Thymoma%20Type%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914297" cy="5156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</a:t>
            </a:r>
            <a:r>
              <a:rPr lang="en-US" dirty="0" err="1" smtClean="0"/>
              <a:t>thymoma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I: morphologically benign, but shows invasion and / or metastasis</a:t>
            </a:r>
          </a:p>
          <a:p>
            <a:r>
              <a:rPr lang="en-US" dirty="0" smtClean="0"/>
              <a:t>Type II: morphologically malignant (like </a:t>
            </a:r>
            <a:r>
              <a:rPr lang="en-US" dirty="0" err="1" smtClean="0"/>
              <a:t>squamous</a:t>
            </a:r>
            <a:r>
              <a:rPr lang="en-US" dirty="0" smtClean="0"/>
              <a:t> </a:t>
            </a:r>
            <a:r>
              <a:rPr lang="en-US" smtClean="0"/>
              <a:t>cell carcinoma)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Diffuse Large B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common type of lymphoma in adults, accounting for approximately 50% of adult </a:t>
            </a:r>
            <a:r>
              <a:rPr lang="en-US" dirty="0" smtClean="0"/>
              <a:t>NHLs, also arises in children</a:t>
            </a:r>
          </a:p>
          <a:p>
            <a:r>
              <a:rPr lang="en-US" dirty="0" smtClean="0"/>
              <a:t>Arises de novo, as a transformation from low grade B-cell lymphoma, in the setting of chronic immune stimulation, immune suppression (AIDS) or post transplant</a:t>
            </a:r>
          </a:p>
          <a:p>
            <a:r>
              <a:rPr lang="en-US" dirty="0" smtClean="0"/>
              <a:t>A subtype is caused by HHV8, arises in body cavities (pleural and peritoneal fluid), called primary effusion lymphoma</a:t>
            </a:r>
          </a:p>
          <a:p>
            <a:r>
              <a:rPr lang="en-US" dirty="0" smtClean="0"/>
              <a:t>High-grade lymphoma, progressive and fatal if not treated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umor </a:t>
            </a:r>
            <a:r>
              <a:rPr lang="en-US" dirty="0"/>
              <a:t>cells have large nuclei with open chromatin and prominent nucleoli.</a:t>
            </a:r>
          </a:p>
        </p:txBody>
      </p:sp>
      <p:pic>
        <p:nvPicPr>
          <p:cNvPr id="4" name="Picture 3" descr="diffuse_large_b-cell_lymph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7119416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Burkitt</a:t>
            </a:r>
            <a:r>
              <a:rPr lang="en-US" dirty="0" smtClean="0"/>
              <a:t>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High-grade B-cell lymphoma</a:t>
            </a:r>
          </a:p>
          <a:p>
            <a:r>
              <a:rPr lang="en-US" dirty="0" smtClean="0"/>
              <a:t>Endemic in Africa (high association with EBV), sporadic worldwide</a:t>
            </a:r>
          </a:p>
          <a:p>
            <a:r>
              <a:rPr lang="en-US" dirty="0" smtClean="0"/>
              <a:t>t(8:14), </a:t>
            </a:r>
            <a:r>
              <a:rPr lang="en-US" dirty="0" err="1" smtClean="0"/>
              <a:t>myc</a:t>
            </a:r>
            <a:r>
              <a:rPr lang="en-US" dirty="0" smtClean="0"/>
              <a:t> gene fuses with </a:t>
            </a:r>
            <a:r>
              <a:rPr lang="en-US" dirty="0" err="1" smtClean="0"/>
              <a:t>IgH</a:t>
            </a:r>
            <a:r>
              <a:rPr lang="en-US" dirty="0" smtClean="0"/>
              <a:t> gene, causing overexpression of </a:t>
            </a:r>
            <a:r>
              <a:rPr lang="en-US" dirty="0" err="1" smtClean="0"/>
              <a:t>myc</a:t>
            </a:r>
            <a:r>
              <a:rPr lang="en-US" dirty="0" smtClean="0"/>
              <a:t>, which activates other transcription factors and causes continuous cell proliferation</a:t>
            </a:r>
          </a:p>
          <a:p>
            <a:r>
              <a:rPr lang="en-US" dirty="0" smtClean="0"/>
              <a:t>Lymphoma commonly arises in </a:t>
            </a:r>
            <a:r>
              <a:rPr lang="en-US" dirty="0" err="1" smtClean="0"/>
              <a:t>extranodal</a:t>
            </a:r>
            <a:r>
              <a:rPr lang="en-US" dirty="0" smtClean="0"/>
              <a:t> sites (jaw, ileum) </a:t>
            </a:r>
          </a:p>
          <a:p>
            <a:r>
              <a:rPr lang="en-US" dirty="0" smtClean="0"/>
              <a:t>Lymphoma is rapidly growing and fatal if not treated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617028"/>
            <a:ext cx="1447800" cy="12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2296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tumor cells and their nuclei are fairly uniform, giving a monotonous </a:t>
            </a:r>
            <a:r>
              <a:rPr lang="en-US" dirty="0" smtClean="0"/>
              <a:t>appearance</a:t>
            </a:r>
          </a:p>
          <a:p>
            <a:r>
              <a:rPr lang="en-US" dirty="0" smtClean="0"/>
              <a:t>high </a:t>
            </a:r>
            <a:r>
              <a:rPr lang="en-US" dirty="0"/>
              <a:t>level of mitotic activity (</a:t>
            </a:r>
            <a:r>
              <a:rPr lang="en-US" i="1" dirty="0"/>
              <a:t>arrowheads</a:t>
            </a:r>
            <a:r>
              <a:rPr lang="en-US" dirty="0"/>
              <a:t>) and prominent nucleoli. </a:t>
            </a:r>
          </a:p>
        </p:txBody>
      </p:sp>
      <p:pic>
        <p:nvPicPr>
          <p:cNvPr id="4" name="Picture 3" descr="b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915400" cy="513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"starry sky" pattern produced by interspersed, lightly staining, normal macrophages</a:t>
            </a:r>
            <a:endParaRPr lang="en-US" dirty="0"/>
          </a:p>
        </p:txBody>
      </p:sp>
      <p:pic>
        <p:nvPicPr>
          <p:cNvPr id="4" name="Picture 3" descr="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1530"/>
            <a:ext cx="6262687" cy="469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Mycosis Fungoides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T-cell lymphoma</a:t>
            </a:r>
          </a:p>
          <a:p>
            <a:r>
              <a:rPr lang="en-US" dirty="0" smtClean="0"/>
              <a:t>Arises from CD4+ lymphocytes in skin</a:t>
            </a:r>
          </a:p>
          <a:p>
            <a:r>
              <a:rPr lang="en-US" dirty="0" smtClean="0"/>
              <a:t>Patients present with red patches</a:t>
            </a:r>
          </a:p>
          <a:p>
            <a:r>
              <a:rPr lang="en-US" dirty="0" smtClean="0"/>
              <a:t>With time evolves into </a:t>
            </a:r>
            <a:r>
              <a:rPr lang="en-US" dirty="0" err="1" smtClean="0"/>
              <a:t>tumorous</a:t>
            </a:r>
            <a:r>
              <a:rPr lang="en-US" dirty="0" smtClean="0"/>
              <a:t> masses</a:t>
            </a:r>
          </a:p>
          <a:p>
            <a:r>
              <a:rPr lang="en-US" dirty="0" smtClean="0"/>
              <a:t>A clinical variant (</a:t>
            </a:r>
            <a:r>
              <a:rPr lang="en-US" dirty="0" err="1" smtClean="0"/>
              <a:t>Sezary</a:t>
            </a:r>
            <a:r>
              <a:rPr lang="en-US" dirty="0" smtClean="0"/>
              <a:t> syndrome), patients have diffuse erythema in the body, and neoplastic lymphocytes circulate the blood</a:t>
            </a:r>
          </a:p>
          <a:p>
            <a:r>
              <a:rPr lang="en-US" dirty="0" smtClean="0"/>
              <a:t>Malignant lymphocytes show marked irregular nuclei (</a:t>
            </a:r>
            <a:r>
              <a:rPr lang="en-US" dirty="0" err="1" smtClean="0"/>
              <a:t>cerebriform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14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6367</TotalTime>
  <Words>1077</Words>
  <Application>Microsoft Office PowerPoint</Application>
  <PresentationFormat>On-screen Show (4:3)</PresentationFormat>
  <Paragraphs>150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Follicular Lymphoma</vt:lpstr>
      <vt:lpstr>Slide 2</vt:lpstr>
      <vt:lpstr>Mantle cell lymphoma</vt:lpstr>
      <vt:lpstr>Diffuse Large B Cell Lymphoma</vt:lpstr>
      <vt:lpstr>Slide 5</vt:lpstr>
      <vt:lpstr>Burkitt lymphoma</vt:lpstr>
      <vt:lpstr>Slide 7</vt:lpstr>
      <vt:lpstr>Slide 8</vt:lpstr>
      <vt:lpstr>Mycosis Fungoides</vt:lpstr>
      <vt:lpstr>Adult T Cell Leukemia/Lymphoma</vt:lpstr>
      <vt:lpstr>Hodgkin Lymphoma</vt:lpstr>
      <vt:lpstr>Hodgkin Lymphoma</vt:lpstr>
      <vt:lpstr>Clinical features</vt:lpstr>
      <vt:lpstr>Slide 14</vt:lpstr>
      <vt:lpstr>Plasma cell myeloma</vt:lpstr>
      <vt:lpstr>Pathogenesis</vt:lpstr>
      <vt:lpstr>Clinical symptoms</vt:lpstr>
      <vt:lpstr>Slide 18</vt:lpstr>
      <vt:lpstr>Morphology</vt:lpstr>
      <vt:lpstr>Slide 20</vt:lpstr>
      <vt:lpstr>Slide 21</vt:lpstr>
      <vt:lpstr>Disorders of the Spleen</vt:lpstr>
      <vt:lpstr>Slide 23</vt:lpstr>
      <vt:lpstr>Hairy cell leukemia</vt:lpstr>
      <vt:lpstr>B-RAF mutation</vt:lpstr>
      <vt:lpstr>Morphology</vt:lpstr>
      <vt:lpstr>Other features</vt:lpstr>
      <vt:lpstr>Thymic disorders</vt:lpstr>
      <vt:lpstr>Thymic Hyperplasia</vt:lpstr>
      <vt:lpstr>Thymoma</vt:lpstr>
      <vt:lpstr>Benign thymoma</vt:lpstr>
      <vt:lpstr>Slide 32</vt:lpstr>
      <vt:lpstr>Malignant thymoma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blood cells disorders</dc:title>
  <dc:creator>user</dc:creator>
  <cp:lastModifiedBy>tariq</cp:lastModifiedBy>
  <cp:revision>456</cp:revision>
  <dcterms:created xsi:type="dcterms:W3CDTF">2013-09-04T14:19:51Z</dcterms:created>
  <dcterms:modified xsi:type="dcterms:W3CDTF">2016-10-11T03:37:14Z</dcterms:modified>
</cp:coreProperties>
</file>