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4" r:id="rId5"/>
    <p:sldId id="260" r:id="rId6"/>
    <p:sldId id="261" r:id="rId7"/>
    <p:sldId id="262" r:id="rId8"/>
    <p:sldId id="263" r:id="rId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CE3CA73D-779E-4286-8AB9-0731FC460B07}" type="datetimeFigureOut">
              <a:rPr lang="sv-SE" smtClean="0"/>
              <a:pPr/>
              <a:t>2016-05-14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AB10948-36BF-43B7-B494-707A824FC92D}"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CE3CA73D-779E-4286-8AB9-0731FC460B07}" type="datetimeFigureOut">
              <a:rPr lang="sv-SE" smtClean="0"/>
              <a:pPr/>
              <a:t>2016-05-14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AB10948-36BF-43B7-B494-707A824FC92D}"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CE3CA73D-779E-4286-8AB9-0731FC460B07}" type="datetimeFigureOut">
              <a:rPr lang="sv-SE" smtClean="0"/>
              <a:pPr/>
              <a:t>2016-05-14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AB10948-36BF-43B7-B494-707A824FC92D}"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CE3CA73D-779E-4286-8AB9-0731FC460B07}" type="datetimeFigureOut">
              <a:rPr lang="sv-SE" smtClean="0"/>
              <a:pPr/>
              <a:t>2016-05-14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AB10948-36BF-43B7-B494-707A824FC92D}"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3CA73D-779E-4286-8AB9-0731FC460B07}" type="datetimeFigureOut">
              <a:rPr lang="sv-SE" smtClean="0"/>
              <a:pPr/>
              <a:t>2016-05-14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7AB10948-36BF-43B7-B494-707A824FC92D}"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CE3CA73D-779E-4286-8AB9-0731FC460B07}" type="datetimeFigureOut">
              <a:rPr lang="sv-SE" smtClean="0"/>
              <a:pPr/>
              <a:t>2016-05-14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AB10948-36BF-43B7-B494-707A824FC92D}"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CE3CA73D-779E-4286-8AB9-0731FC460B07}" type="datetimeFigureOut">
              <a:rPr lang="sv-SE" smtClean="0"/>
              <a:pPr/>
              <a:t>2016-05-14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7AB10948-36BF-43B7-B494-707A824FC92D}"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CE3CA73D-779E-4286-8AB9-0731FC460B07}" type="datetimeFigureOut">
              <a:rPr lang="sv-SE" smtClean="0"/>
              <a:pPr/>
              <a:t>2016-05-14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7AB10948-36BF-43B7-B494-707A824FC92D}"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CA73D-779E-4286-8AB9-0731FC460B07}" type="datetimeFigureOut">
              <a:rPr lang="sv-SE" smtClean="0"/>
              <a:pPr/>
              <a:t>2016-05-14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7AB10948-36BF-43B7-B494-707A824FC92D}"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3CA73D-779E-4286-8AB9-0731FC460B07}" type="datetimeFigureOut">
              <a:rPr lang="sv-SE" smtClean="0"/>
              <a:pPr/>
              <a:t>2016-05-14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AB10948-36BF-43B7-B494-707A824FC92D}"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3CA73D-779E-4286-8AB9-0731FC460B07}" type="datetimeFigureOut">
              <a:rPr lang="sv-SE" smtClean="0"/>
              <a:pPr/>
              <a:t>2016-05-14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7AB10948-36BF-43B7-B494-707A824FC92D}"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CA73D-779E-4286-8AB9-0731FC460B07}" type="datetimeFigureOut">
              <a:rPr lang="sv-SE" smtClean="0"/>
              <a:pPr/>
              <a:t>2016-05-14</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B10948-36BF-43B7-B494-707A824FC92D}"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t>
            </a:r>
            <a:endParaRPr lang="sv-SE" dirty="0"/>
          </a:p>
        </p:txBody>
      </p:sp>
      <p:sp>
        <p:nvSpPr>
          <p:cNvPr id="3" name="Content Placeholder 2"/>
          <p:cNvSpPr>
            <a:spLocks noGrp="1"/>
          </p:cNvSpPr>
          <p:nvPr>
            <p:ph idx="1"/>
          </p:nvPr>
        </p:nvSpPr>
        <p:spPr>
          <a:xfrm>
            <a:off x="539552" y="1556792"/>
            <a:ext cx="7931224" cy="4565104"/>
          </a:xfrm>
        </p:spPr>
        <p:txBody>
          <a:bodyPr>
            <a:normAutofit fontScale="77500" lnSpcReduction="20000"/>
          </a:bodyPr>
          <a:lstStyle/>
          <a:p>
            <a:r>
              <a:rPr lang="en-US" b="1" dirty="0"/>
              <a:t>Gender</a:t>
            </a:r>
            <a:r>
              <a:rPr lang="en-US" dirty="0"/>
              <a:t> refers to the socially constructed characteristics of women and men – such as norms, roles and relationships of and between groups of women and men. It varies from society to society and can be changed. </a:t>
            </a:r>
            <a:endParaRPr lang="en-US" dirty="0" smtClean="0"/>
          </a:p>
          <a:p>
            <a:r>
              <a:rPr lang="en-US" dirty="0" smtClean="0"/>
              <a:t>While </a:t>
            </a:r>
            <a:r>
              <a:rPr lang="en-US" dirty="0"/>
              <a:t>most people are born either male or female, they are taught appropriate norms and </a:t>
            </a:r>
            <a:r>
              <a:rPr lang="en-US" dirty="0" err="1"/>
              <a:t>behaviours</a:t>
            </a:r>
            <a:r>
              <a:rPr lang="en-US" dirty="0"/>
              <a:t> – including how they should interact with others of the same or opposite sex within households, communities and work places. </a:t>
            </a:r>
            <a:endParaRPr lang="en-US" dirty="0" smtClean="0"/>
          </a:p>
          <a:p>
            <a:r>
              <a:rPr lang="en-US" dirty="0" smtClean="0"/>
              <a:t>When </a:t>
            </a:r>
            <a:r>
              <a:rPr lang="en-US" dirty="0"/>
              <a:t>individuals or groups do not “fit” established gender norms they often face stigma, discriminatory practices or social exclusion – all of which adversely affect health. </a:t>
            </a:r>
            <a:r>
              <a:rPr lang="en-US" dirty="0" smtClean="0"/>
              <a:t> </a:t>
            </a: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“Sex” vs. “Gender”</a:t>
            </a:r>
            <a:br>
              <a:rPr lang="en-US" b="1" dirty="0" smtClean="0"/>
            </a:br>
            <a:endParaRPr lang="sv-SE" dirty="0"/>
          </a:p>
        </p:txBody>
      </p:sp>
      <p:sp>
        <p:nvSpPr>
          <p:cNvPr id="3" name="Content Placeholder 2"/>
          <p:cNvSpPr>
            <a:spLocks noGrp="1"/>
          </p:cNvSpPr>
          <p:nvPr>
            <p:ph idx="1"/>
          </p:nvPr>
        </p:nvSpPr>
        <p:spPr/>
        <p:txBody>
          <a:bodyPr>
            <a:normAutofit fontScale="77500" lnSpcReduction="20000"/>
          </a:bodyPr>
          <a:lstStyle/>
          <a:p>
            <a:pPr fontAlgn="base"/>
            <a:r>
              <a:rPr lang="en-US" dirty="0" smtClean="0"/>
              <a:t>While </a:t>
            </a:r>
            <a:r>
              <a:rPr lang="en-US" dirty="0"/>
              <a:t>most people are born either male or female (biological sex), they are taught appropriate </a:t>
            </a:r>
            <a:r>
              <a:rPr lang="en-US" dirty="0" err="1"/>
              <a:t>behaviours</a:t>
            </a:r>
            <a:r>
              <a:rPr lang="en-US" dirty="0"/>
              <a:t> for males and females (gender norms) – including how they should interact with others of the same or opposite sex within households, communities and workplaces (gender relations) and which functions or responsibilities they should assume in society (gender roles).</a:t>
            </a:r>
          </a:p>
          <a:p>
            <a:pPr fontAlgn="base"/>
            <a:r>
              <a:rPr lang="en-US" dirty="0"/>
              <a:t>Income, education, age, ethnicity, sexual orientation and place of residence are all important determinants of health. When they intersect with gender inequality, they can compound the experience of discrimination, health risks, and lack of access to resources needed for health attainment.</a:t>
            </a:r>
          </a:p>
          <a:p>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sv-SE" dirty="0"/>
          </a:p>
        </p:txBody>
      </p:sp>
      <p:sp>
        <p:nvSpPr>
          <p:cNvPr id="3" name="Content Placeholder 2"/>
          <p:cNvSpPr>
            <a:spLocks noGrp="1"/>
          </p:cNvSpPr>
          <p:nvPr>
            <p:ph idx="1"/>
          </p:nvPr>
        </p:nvSpPr>
        <p:spPr/>
        <p:txBody>
          <a:bodyPr>
            <a:normAutofit fontScale="70000" lnSpcReduction="20000"/>
          </a:bodyPr>
          <a:lstStyle/>
          <a:p>
            <a:pPr fontAlgn="base"/>
            <a:r>
              <a:rPr lang="en-US" dirty="0"/>
              <a:t>Gender norms, roles and relations can influence health outcomes and affect the attainment of mental, physical and social health and well-being.</a:t>
            </a:r>
          </a:p>
          <a:p>
            <a:pPr fontAlgn="base"/>
            <a:r>
              <a:rPr lang="en-US" dirty="0"/>
              <a:t>Gender inequality limits access to quality health services and contributes to avoidable morbidity and mortality rates in women and men throughout the life-course.</a:t>
            </a:r>
          </a:p>
          <a:p>
            <a:pPr fontAlgn="base"/>
            <a:r>
              <a:rPr lang="en-US" dirty="0"/>
              <a:t>Developing gender-responsive health </a:t>
            </a:r>
            <a:r>
              <a:rPr lang="en-US" dirty="0" err="1"/>
              <a:t>programmes</a:t>
            </a:r>
            <a:r>
              <a:rPr lang="en-US" dirty="0"/>
              <a:t> which are appropriately implemented are beneficial for men, women, boys and girls.</a:t>
            </a:r>
          </a:p>
          <a:p>
            <a:pPr fontAlgn="base"/>
            <a:r>
              <a:rPr lang="en-US" dirty="0"/>
              <a:t>It is necessary to disaggregate data and conduct gender analyses to identify sex and gender-based differences in health risks and opportunities and to design appropriate health interventions.</a:t>
            </a:r>
          </a:p>
          <a:p>
            <a:pPr fontAlgn="base"/>
            <a:r>
              <a:rPr lang="en-US" dirty="0"/>
              <a:t>Addressing gender inequality improves access to and benefits from health services.</a:t>
            </a:r>
          </a:p>
          <a:p>
            <a:endParaRPr lang="sv-S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sv-SE" dirty="0"/>
          </a:p>
        </p:txBody>
      </p:sp>
      <p:sp>
        <p:nvSpPr>
          <p:cNvPr id="3" name="Content Placeholder 2"/>
          <p:cNvSpPr>
            <a:spLocks noGrp="1"/>
          </p:cNvSpPr>
          <p:nvPr>
            <p:ph idx="1"/>
          </p:nvPr>
        </p:nvSpPr>
        <p:spPr/>
        <p:txBody>
          <a:bodyPr/>
          <a:lstStyle/>
          <a:p>
            <a:endParaRPr lang="sv-SE"/>
          </a:p>
        </p:txBody>
      </p:sp>
      <p:pic>
        <p:nvPicPr>
          <p:cNvPr id="1026" name="Picture 2"/>
          <p:cNvPicPr>
            <a:picLocks noChangeAspect="1" noChangeArrowheads="1"/>
          </p:cNvPicPr>
          <p:nvPr/>
        </p:nvPicPr>
        <p:blipFill>
          <a:blip r:embed="rId2" cstate="print"/>
          <a:srcRect/>
          <a:stretch>
            <a:fillRect/>
          </a:stretch>
        </p:blipFill>
        <p:spPr bwMode="auto">
          <a:xfrm>
            <a:off x="1043608" y="1340768"/>
            <a:ext cx="7391400" cy="53149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Impact on health</a:t>
            </a:r>
            <a:br>
              <a:rPr lang="en-US" b="1" dirty="0" smtClean="0"/>
            </a:br>
            <a:endParaRPr lang="sv-SE" dirty="0"/>
          </a:p>
        </p:txBody>
      </p:sp>
      <p:sp>
        <p:nvSpPr>
          <p:cNvPr id="3" name="Content Placeholder 2"/>
          <p:cNvSpPr>
            <a:spLocks noGrp="1"/>
          </p:cNvSpPr>
          <p:nvPr>
            <p:ph idx="1"/>
          </p:nvPr>
        </p:nvSpPr>
        <p:spPr/>
        <p:txBody>
          <a:bodyPr>
            <a:normAutofit fontScale="92500" lnSpcReduction="20000"/>
          </a:bodyPr>
          <a:lstStyle/>
          <a:p>
            <a:pPr fontAlgn="base"/>
            <a:r>
              <a:rPr lang="en-US" dirty="0" smtClean="0"/>
              <a:t>There </a:t>
            </a:r>
            <a:r>
              <a:rPr lang="en-US" dirty="0"/>
              <a:t>is not a problem per se in socially constructed differences between women and men, except when these differences limit opportunities or resources needed to attain health, and thereby result in discrimination and inequalities that may have negative consequences on health.</a:t>
            </a:r>
          </a:p>
          <a:p>
            <a:pPr fontAlgn="base"/>
            <a:r>
              <a:rPr lang="en-US" dirty="0"/>
              <a:t>When individuals do not conform to established gender norms, relations or roles, they often face stigma, discriminatory practices or social exclusion – all of which negatively impact health. </a:t>
            </a:r>
            <a:endParaRPr lang="sv-S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sv-SE"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Gender norms influence access and control over resources needed to attain optimal health, including:</a:t>
            </a:r>
          </a:p>
          <a:p>
            <a:pPr fontAlgn="base"/>
            <a:r>
              <a:rPr lang="en-US" dirty="0"/>
              <a:t>economic (income, credit);</a:t>
            </a:r>
          </a:p>
          <a:p>
            <a:pPr fontAlgn="base"/>
            <a:r>
              <a:rPr lang="en-US" dirty="0"/>
              <a:t>social (social networks);</a:t>
            </a:r>
          </a:p>
          <a:p>
            <a:pPr fontAlgn="base"/>
            <a:r>
              <a:rPr lang="en-US" dirty="0"/>
              <a:t>political (leadership, participation);</a:t>
            </a:r>
          </a:p>
          <a:p>
            <a:pPr fontAlgn="base"/>
            <a:r>
              <a:rPr lang="en-US" dirty="0"/>
              <a:t>information and education (health literacy, academic);</a:t>
            </a:r>
          </a:p>
          <a:p>
            <a:pPr fontAlgn="base"/>
            <a:r>
              <a:rPr lang="en-US" dirty="0"/>
              <a:t>time (access to health services); and</a:t>
            </a:r>
          </a:p>
          <a:p>
            <a:pPr fontAlgn="base"/>
            <a:r>
              <a:rPr lang="en-US" dirty="0"/>
              <a:t>internal (self confidence/esteem).</a:t>
            </a:r>
          </a:p>
          <a:p>
            <a:endParaRPr lang="sv-S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sv-SE" dirty="0"/>
          </a:p>
        </p:txBody>
      </p:sp>
      <p:sp>
        <p:nvSpPr>
          <p:cNvPr id="3" name="Content Placeholder 2"/>
          <p:cNvSpPr>
            <a:spLocks noGrp="1"/>
          </p:cNvSpPr>
          <p:nvPr>
            <p:ph idx="1"/>
          </p:nvPr>
        </p:nvSpPr>
        <p:spPr/>
        <p:txBody>
          <a:bodyPr/>
          <a:lstStyle/>
          <a:p>
            <a:pPr fontAlgn="base">
              <a:buNone/>
            </a:pPr>
            <a:r>
              <a:rPr lang="en-US" dirty="0"/>
              <a:t>Gender norms, roles and relations result in differences between men and women in:</a:t>
            </a:r>
          </a:p>
          <a:p>
            <a:pPr fontAlgn="base"/>
            <a:r>
              <a:rPr lang="en-US" dirty="0"/>
              <a:t>exposure to risk factors or vulnerability;</a:t>
            </a:r>
          </a:p>
          <a:p>
            <a:pPr fontAlgn="base"/>
            <a:r>
              <a:rPr lang="en-US" dirty="0"/>
              <a:t>household-level investment in nutrition, care and education;</a:t>
            </a:r>
          </a:p>
          <a:p>
            <a:pPr fontAlgn="base"/>
            <a:r>
              <a:rPr lang="en-US" dirty="0"/>
              <a:t>access to and use of health services;</a:t>
            </a:r>
          </a:p>
          <a:p>
            <a:pPr fontAlgn="base"/>
            <a:r>
              <a:rPr lang="en-US" dirty="0"/>
              <a:t>experiences in health-care settings; and</a:t>
            </a:r>
          </a:p>
          <a:p>
            <a:pPr fontAlgn="base"/>
            <a:r>
              <a:rPr lang="en-US" dirty="0"/>
              <a:t>social impacts of ill-health.</a:t>
            </a:r>
          </a:p>
          <a:p>
            <a:endParaRPr lang="sv-S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1143000"/>
          </a:xfrm>
        </p:spPr>
        <p:txBody>
          <a:bodyPr>
            <a:normAutofit fontScale="90000"/>
          </a:bodyPr>
          <a:lstStyle/>
          <a:p>
            <a:r>
              <a:rPr lang="en-US" b="1" dirty="0" smtClean="0"/>
              <a:t>Gender equality in health</a:t>
            </a:r>
            <a:br>
              <a:rPr lang="en-US" b="1" dirty="0" smtClean="0"/>
            </a:br>
            <a:endParaRPr lang="sv-SE" dirty="0"/>
          </a:p>
        </p:txBody>
      </p:sp>
      <p:sp>
        <p:nvSpPr>
          <p:cNvPr id="3" name="Content Placeholder 2"/>
          <p:cNvSpPr>
            <a:spLocks noGrp="1"/>
          </p:cNvSpPr>
          <p:nvPr>
            <p:ph idx="1"/>
          </p:nvPr>
        </p:nvSpPr>
        <p:spPr/>
        <p:txBody>
          <a:bodyPr>
            <a:normAutofit/>
          </a:bodyPr>
          <a:lstStyle/>
          <a:p>
            <a:pPr fontAlgn="base"/>
            <a:r>
              <a:rPr lang="en-US" dirty="0" smtClean="0"/>
              <a:t> Gender </a:t>
            </a:r>
            <a:r>
              <a:rPr lang="en-US" dirty="0"/>
              <a:t>equality in health means that women and men, across the life-course and in all their diversity, have the same conditions and opportunities to realize their full rights and potential to be healthy, contribute to health development and benefit from the results. Achieving gender equality in health often requires specific measures to mitigate barriers.</a:t>
            </a:r>
          </a:p>
          <a:p>
            <a:endParaRPr lang="sv-SE"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484</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Gender </vt:lpstr>
      <vt:lpstr>“Sex” vs. “Gender” </vt:lpstr>
      <vt:lpstr>Gender</vt:lpstr>
      <vt:lpstr>Gender</vt:lpstr>
      <vt:lpstr>Impact on health </vt:lpstr>
      <vt:lpstr>Gender</vt:lpstr>
      <vt:lpstr>Gender</vt:lpstr>
      <vt:lpstr>Gender equality in health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dc:title>
  <dc:creator>Hana</dc:creator>
  <cp:lastModifiedBy>Hana</cp:lastModifiedBy>
  <cp:revision>2</cp:revision>
  <dcterms:created xsi:type="dcterms:W3CDTF">2016-04-20T17:21:54Z</dcterms:created>
  <dcterms:modified xsi:type="dcterms:W3CDTF">2016-05-14T13:05:41Z</dcterms:modified>
</cp:coreProperties>
</file>