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41" r:id="rId4"/>
    <p:sldId id="302" r:id="rId5"/>
    <p:sldId id="351" r:id="rId6"/>
    <p:sldId id="350" r:id="rId7"/>
    <p:sldId id="354" r:id="rId8"/>
    <p:sldId id="353" r:id="rId9"/>
    <p:sldId id="352" r:id="rId10"/>
    <p:sldId id="355" r:id="rId11"/>
    <p:sldId id="357" r:id="rId12"/>
    <p:sldId id="356" r:id="rId13"/>
    <p:sldId id="342" r:id="rId14"/>
    <p:sldId id="343" r:id="rId15"/>
    <p:sldId id="345" r:id="rId16"/>
    <p:sldId id="277" r:id="rId17"/>
    <p:sldId id="278" r:id="rId18"/>
    <p:sldId id="304" r:id="rId19"/>
    <p:sldId id="348" r:id="rId20"/>
    <p:sldId id="305" r:id="rId21"/>
    <p:sldId id="306" r:id="rId22"/>
    <p:sldId id="346" r:id="rId23"/>
    <p:sldId id="347" r:id="rId24"/>
    <p:sldId id="359" r:id="rId25"/>
    <p:sldId id="308" r:id="rId26"/>
    <p:sldId id="309" r:id="rId27"/>
    <p:sldId id="314" r:id="rId28"/>
    <p:sldId id="311" r:id="rId29"/>
    <p:sldId id="318" r:id="rId30"/>
    <p:sldId id="362" r:id="rId31"/>
    <p:sldId id="360" r:id="rId32"/>
    <p:sldId id="312" r:id="rId33"/>
    <p:sldId id="366" r:id="rId34"/>
    <p:sldId id="365" r:id="rId35"/>
    <p:sldId id="324" r:id="rId36"/>
    <p:sldId id="325" r:id="rId37"/>
    <p:sldId id="367" r:id="rId38"/>
    <p:sldId id="364" r:id="rId39"/>
    <p:sldId id="368" r:id="rId40"/>
    <p:sldId id="327" r:id="rId41"/>
    <p:sldId id="328" r:id="rId42"/>
    <p:sldId id="330" r:id="rId43"/>
    <p:sldId id="369" r:id="rId44"/>
    <p:sldId id="331" r:id="rId45"/>
    <p:sldId id="332" r:id="rId46"/>
    <p:sldId id="358" r:id="rId47"/>
    <p:sldId id="333" r:id="rId48"/>
    <p:sldId id="334" r:id="rId49"/>
    <p:sldId id="298" r:id="rId50"/>
    <p:sldId id="370" r:id="rId51"/>
    <p:sldId id="299" r:id="rId52"/>
    <p:sldId id="37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WAPWON.COM_10-_The_development_of_the_gastrointestinal_tract.mp4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WAPWON.COM_Embryological_Development_of_Gastro-Intestinal_Tract_ACLAND.mp4" TargetMode="External"/><Relationship Id="rId2" Type="http://schemas.openxmlformats.org/officeDocument/2006/relationships/hyperlink" Target="WAPWON.COM_10-_The_development_of_the_gastrointestinal_tract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WAPWON.COM_Embryological_Rotation_of_the_Midgut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GI embryology 1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altLang="en-US" dirty="0" smtClean="0"/>
          </a:p>
        </p:txBody>
      </p:sp>
      <p:pic>
        <p:nvPicPr>
          <p:cNvPr id="8196" name="Picture 3" descr="JU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5763"/>
            <a:ext cx="190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209800" y="2824162"/>
            <a:ext cx="5105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Fareed Khdair , MD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Assistant Professor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Chief, Section of Pediatric Gastroenterology, Hepatology, and Nutrition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University of Jordan – School of Medicine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5710"/>
            <a:ext cx="1600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410200"/>
            <a:ext cx="4419600" cy="144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809008">
            <a:off x="646755" y="569196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Clinical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5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mesenteries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893887"/>
            <a:ext cx="6019800" cy="4352925"/>
          </a:xfrm>
        </p:spPr>
      </p:pic>
    </p:spTree>
    <p:extLst>
      <p:ext uri="{BB962C8B-B14F-4D97-AF65-F5344CB8AC3E}">
        <p14:creationId xmlns:p14="http://schemas.microsoft.com/office/powerpoint/2010/main" val="33720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Mesenteries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Double layer of peritoneum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Suspend the gut tube in abdominal cavity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provide pathway for verves , blood vessels , and lymphatics to pass to the organs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Dorsal mesentery </a:t>
            </a:r>
            <a:r>
              <a:rPr lang="en-US" dirty="0" smtClean="0"/>
              <a:t>: from esophagus to lower hind gut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Ventral mesentery </a:t>
            </a:r>
            <a:r>
              <a:rPr lang="en-US" dirty="0" smtClean="0"/>
              <a:t>: esophagus to upper duodenum . Called </a:t>
            </a:r>
            <a:r>
              <a:rPr lang="en-US" dirty="0" smtClean="0">
                <a:solidFill>
                  <a:srgbClr val="FFFF00"/>
                </a:solidFill>
              </a:rPr>
              <a:t>septum </a:t>
            </a:r>
            <a:r>
              <a:rPr lang="en-US" dirty="0" err="1" smtClean="0">
                <a:solidFill>
                  <a:srgbClr val="FFFF00"/>
                </a:solidFill>
              </a:rPr>
              <a:t>transversum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Dorsal and ventral </a:t>
            </a:r>
            <a:r>
              <a:rPr lang="en-US" dirty="0" err="1" smtClean="0">
                <a:solidFill>
                  <a:srgbClr val="FFFF00"/>
                </a:solidFill>
              </a:rPr>
              <a:t>mesentry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124700" cy="4876800"/>
          </a:xfrm>
        </p:spPr>
      </p:pic>
    </p:spTree>
    <p:extLst>
      <p:ext uri="{BB962C8B-B14F-4D97-AF65-F5344CB8AC3E}">
        <p14:creationId xmlns:p14="http://schemas.microsoft.com/office/powerpoint/2010/main" val="22032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Clinical </a:t>
            </a:r>
            <a:r>
              <a:rPr lang="en-US" sz="5400" dirty="0">
                <a:solidFill>
                  <a:srgbClr val="FF0000"/>
                </a:solidFill>
              </a:rPr>
              <a:t>GI embryology </a:t>
            </a:r>
          </a:p>
        </p:txBody>
      </p:sp>
    </p:spTree>
    <p:extLst>
      <p:ext uri="{BB962C8B-B14F-4D97-AF65-F5344CB8AC3E}">
        <p14:creationId xmlns:p14="http://schemas.microsoft.com/office/powerpoint/2010/main" val="40764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3200400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3400"/>
            <a:ext cx="3785616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9238" y="5105400"/>
            <a:ext cx="3072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Vomiting 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5562600" cy="3733800"/>
          </a:xfrm>
        </p:spPr>
      </p:pic>
      <p:sp>
        <p:nvSpPr>
          <p:cNvPr id="5" name="Rectangle 4"/>
          <p:cNvSpPr/>
          <p:nvPr/>
        </p:nvSpPr>
        <p:spPr>
          <a:xfrm>
            <a:off x="2286000" y="48768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rgbClr val="FFFF00"/>
                </a:solidFill>
              </a:rPr>
              <a:t>Esophageal </a:t>
            </a:r>
            <a:r>
              <a:rPr lang="en-US" altLang="en-US" sz="4800" b="1" dirty="0" smtClean="0">
                <a:solidFill>
                  <a:srgbClr val="FFFF00"/>
                </a:solidFill>
              </a:rPr>
              <a:t>atresia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embryology of esophagus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 </a:t>
            </a:r>
            <a:r>
              <a:rPr lang="en-US" dirty="0"/>
              <a:t>weeks </a:t>
            </a:r>
            <a:r>
              <a:rPr lang="en-US" dirty="0" smtClean="0"/>
              <a:t>old embryo</a:t>
            </a:r>
          </a:p>
          <a:p>
            <a:r>
              <a:rPr lang="en-US" b="1" dirty="0" smtClean="0"/>
              <a:t>respiratory </a:t>
            </a:r>
            <a:r>
              <a:rPr lang="en-US" b="1" dirty="0"/>
              <a:t>diverticulum (lung bud) </a:t>
            </a:r>
            <a:r>
              <a:rPr lang="en-US" b="1" dirty="0" smtClean="0"/>
              <a:t>: </a:t>
            </a:r>
            <a:r>
              <a:rPr lang="en-US" dirty="0" smtClean="0"/>
              <a:t>an </a:t>
            </a:r>
            <a:r>
              <a:rPr lang="en-US" dirty="0">
                <a:solidFill>
                  <a:schemeClr val="accent1"/>
                </a:solidFill>
              </a:rPr>
              <a:t>outgrowth</a:t>
            </a:r>
            <a:r>
              <a:rPr lang="en-US" dirty="0"/>
              <a:t> from the ventral wall of the foregut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ultratwistersgym.com/Resources/Respiratory/06_00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648200" cy="478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6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Stages of development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5257800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en-US" sz="6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lung bud is in </a:t>
            </a:r>
            <a:r>
              <a:rPr lang="en-US" sz="7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communication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the foregut</a:t>
            </a:r>
          </a:p>
          <a:p>
            <a:endParaRPr lang="en-US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indent="0">
              <a:buNone/>
            </a:pPr>
            <a:r>
              <a:rPr lang="en-US" sz="7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diverticulum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expands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caudally</a:t>
            </a:r>
          </a:p>
          <a:p>
            <a:pPr marL="68580" indent="0">
              <a:buNone/>
            </a:pPr>
            <a:r>
              <a:rPr lang="en-US" sz="7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tracheoesophageal ridges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separate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from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foregut</a:t>
            </a:r>
          </a:p>
          <a:p>
            <a:endParaRPr lang="en-US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indent="0">
              <a:buNone/>
            </a:pPr>
            <a:r>
              <a:rPr lang="en-US" sz="7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2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ridges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fuse : </a:t>
            </a:r>
            <a:r>
              <a:rPr lang="en-US" sz="7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tracheoesophageal septum</a:t>
            </a:r>
            <a:endParaRPr lang="en-US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indent="0">
              <a:buNone/>
            </a:pPr>
            <a:endParaRPr lang="en-US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indent="0">
              <a:buNone/>
            </a:pPr>
            <a:r>
              <a:rPr lang="en-US" sz="7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foregut is divided into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68580" indent="0">
              <a:buNone/>
            </a:pP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dorsal portion: the esophagus</a:t>
            </a:r>
          </a:p>
          <a:p>
            <a:pPr marL="68580" indent="0">
              <a:buNone/>
            </a:pP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ventral portion: the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trachea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lung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buds</a:t>
            </a:r>
          </a:p>
          <a:p>
            <a:endParaRPr lang="en-US" sz="6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respiratory </a:t>
            </a:r>
            <a:r>
              <a:rPr lang="en-US" sz="6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primordium</a:t>
            </a:r>
            <a:r>
              <a:rPr lang="en-US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maintains its </a:t>
            </a:r>
            <a:r>
              <a:rPr lang="en-US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with the pharynx through the </a:t>
            </a:r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laryngeal </a:t>
            </a:r>
            <a:r>
              <a:rPr lang="en-US" sz="6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orific</a:t>
            </a: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41148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Stages of development 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first the esophagus is short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with descent of the heart and lungs it lengthens rapidly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Esophageal Abnormalities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55360"/>
          </a:xfrm>
        </p:spPr>
        <p:txBody>
          <a:bodyPr>
            <a:normAutofit/>
          </a:bodyPr>
          <a:lstStyle/>
          <a:p>
            <a:r>
              <a:rPr lang="en-US" dirty="0" smtClean="0"/>
              <a:t>Lecture one 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Gut formation</a:t>
            </a:r>
            <a:endParaRPr lang="en-US" dirty="0" smtClean="0"/>
          </a:p>
          <a:p>
            <a:pPr lvl="1"/>
            <a:r>
              <a:rPr lang="en-US" dirty="0" smtClean="0"/>
              <a:t>Foregut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esophagus, stomach, Duodenum</a:t>
            </a:r>
          </a:p>
          <a:p>
            <a:pPr lvl="2"/>
            <a:r>
              <a:rPr lang="en-US" dirty="0" smtClean="0"/>
              <a:t>Liver </a:t>
            </a:r>
            <a:r>
              <a:rPr lang="en-US" dirty="0" smtClean="0"/>
              <a:t>, gall bladder and pancreas</a:t>
            </a:r>
          </a:p>
          <a:p>
            <a:pPr lvl="2"/>
            <a:r>
              <a:rPr lang="en-US" dirty="0" smtClean="0"/>
              <a:t>Spleen</a:t>
            </a:r>
          </a:p>
          <a:p>
            <a:pPr marL="768096" lvl="2" indent="0">
              <a:buNone/>
            </a:pPr>
            <a:endParaRPr lang="en-US" dirty="0"/>
          </a:p>
          <a:p>
            <a:r>
              <a:rPr lang="en-US" dirty="0" smtClean="0"/>
              <a:t>Lecture  Two ( next week ):</a:t>
            </a:r>
          </a:p>
          <a:p>
            <a:pPr lvl="1"/>
            <a:r>
              <a:rPr lang="en-US" dirty="0" smtClean="0"/>
              <a:t>Mid gut : duodenum . </a:t>
            </a:r>
            <a:r>
              <a:rPr lang="en-US" dirty="0" err="1" smtClean="0"/>
              <a:t>Jejuno</a:t>
            </a:r>
            <a:r>
              <a:rPr lang="en-US" dirty="0" smtClean="0"/>
              <a:t>-ileum, colon</a:t>
            </a:r>
          </a:p>
          <a:p>
            <a:pPr lvl="1"/>
            <a:r>
              <a:rPr lang="en-US" dirty="0" smtClean="0"/>
              <a:t>Hind gut : distal transverse colon – anal </a:t>
            </a:r>
            <a:r>
              <a:rPr lang="en-US" dirty="0" smtClean="0"/>
              <a:t>canal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135657">
            <a:off x="5319981" y="159840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Clinical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9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FFFF00"/>
                </a:solidFill>
              </a:rPr>
              <a:t>Esophageal atresia 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b="1" dirty="0">
                <a:solidFill>
                  <a:srgbClr val="FFFF00"/>
                </a:solidFill>
              </a:rPr>
              <a:t>tracheoesophageal fistula 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 smtClean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marL="68580" indent="0" eaLnBrk="1" hangingPunct="1">
              <a:lnSpc>
                <a:spcPct val="80000"/>
              </a:lnSpc>
              <a:buNone/>
            </a:pPr>
            <a:r>
              <a:rPr lang="en-US" altLang="en-US" sz="1800" dirty="0" smtClean="0"/>
              <a:t>results either from: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spontaneous posterior deviation of the </a:t>
            </a:r>
            <a:r>
              <a:rPr lang="en-US" altLang="en-US" sz="1800" b="1" dirty="0" smtClean="0">
                <a:solidFill>
                  <a:srgbClr val="00B050"/>
                </a:solidFill>
              </a:rPr>
              <a:t>tracheoesophageal septum</a:t>
            </a:r>
            <a:r>
              <a:rPr lang="en-US" altLang="en-US" sz="1800" b="1" dirty="0" smtClean="0"/>
              <a:t> 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or from some mechanical factor pushing the dorsal wall of the foregut anteriorly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marL="68580" indent="0" eaLnBrk="1" hangingPunct="1">
              <a:lnSpc>
                <a:spcPct val="80000"/>
              </a:lnSpc>
              <a:buNone/>
            </a:pPr>
            <a:r>
              <a:rPr lang="en-US" altLang="en-US" sz="1800" dirty="0" smtClean="0">
                <a:solidFill>
                  <a:srgbClr val="00B050"/>
                </a:solidFill>
              </a:rPr>
              <a:t>most common form :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r>
              <a:rPr lang="en-US" altLang="en-US" sz="1800" dirty="0" smtClean="0"/>
              <a:t>the proximal part of the esophagus ends as a blind sac, and the distal part is connected to the trachea by a narrow canal just above the bifurcation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Atresia of the esophagus prevents normal passage of amniotic flui</a:t>
            </a:r>
            <a:r>
              <a:rPr lang="en-US" altLang="en-US" sz="1600" dirty="0" smtClean="0"/>
              <a:t>d into the intestinal tract :</a:t>
            </a:r>
            <a:r>
              <a:rPr lang="en-US" altLang="en-US" sz="1600" b="1" dirty="0" smtClean="0">
                <a:solidFill>
                  <a:srgbClr val="00B050"/>
                </a:solidFill>
              </a:rPr>
              <a:t>polyhydramnios</a:t>
            </a:r>
            <a:endParaRPr lang="en-US" altLang="en-US" sz="1600" dirty="0" smtClean="0">
              <a:solidFill>
                <a:srgbClr val="00B05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989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1221179">
            <a:off x="6363005" y="293570"/>
            <a:ext cx="2730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Surgery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Other causes for vomiting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3810000" cy="5181600"/>
          </a:xfrm>
        </p:spPr>
        <p:txBody>
          <a:bodyPr>
            <a:normAutofit/>
          </a:bodyPr>
          <a:lstStyle/>
          <a:p>
            <a:pPr marL="68580" indent="0" eaLnBrk="1" hangingPunct="1">
              <a:lnSpc>
                <a:spcPct val="160000"/>
              </a:lnSpc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esophageal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stenosis</a:t>
            </a:r>
            <a:endParaRPr lang="en-US" sz="2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in the lower third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caused by :</a:t>
            </a:r>
          </a:p>
          <a:p>
            <a:pPr lvl="1">
              <a:lnSpc>
                <a:spcPct val="160000"/>
              </a:lnSpc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incomplete recanalization</a:t>
            </a:r>
          </a:p>
          <a:p>
            <a:pPr lvl="1">
              <a:lnSpc>
                <a:spcPct val="160000"/>
              </a:lnSpc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vascular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abnormalities /accidents 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compromise blood flow</a:t>
            </a:r>
          </a:p>
          <a:p>
            <a:pPr eaLnBrk="1" hangingPunct="1">
              <a:lnSpc>
                <a:spcPct val="160000"/>
              </a:lnSpc>
              <a:defRPr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06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congenital hiatal </a:t>
            </a:r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hernia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2971800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esophagus fails to lengthen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sufficiently</a:t>
            </a:r>
          </a:p>
          <a:p>
            <a:pPr>
              <a:lnSpc>
                <a:spcPct val="160000"/>
              </a:lnSpc>
              <a:defRPr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stomach is pulled up into the esophageal hiatus through the diaphragm.</a:t>
            </a:r>
          </a:p>
          <a:p>
            <a:pPr>
              <a:lnSpc>
                <a:spcPct val="160000"/>
              </a:lnSpc>
              <a:defRPr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5" descr="http://www.merckmanuals.com/media/home/figures/MMHE_09_123_01_e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486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9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Esophagus muscle layers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formed 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surrounding splanchnic </a:t>
            </a: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mesenchyme.</a:t>
            </a:r>
          </a:p>
          <a:p>
            <a:pPr marL="68580" indent="0">
              <a:lnSpc>
                <a:spcPct val="80000"/>
              </a:lnSpc>
              <a:buNone/>
            </a:pPr>
            <a:endParaRPr lang="en-US" alt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Upper 2/3: </a:t>
            </a:r>
            <a:r>
              <a:rPr lang="en-US" altLang="en-US" sz="3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striated</a:t>
            </a: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innervated by the </a:t>
            </a:r>
            <a:r>
              <a:rPr lang="en-US" altLang="en-US" sz="32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vagus</a:t>
            </a:r>
            <a:endParaRPr lang="en-US" altLang="en-US" sz="32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</a:t>
            </a: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smooth</a:t>
            </a: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innervated by the </a:t>
            </a:r>
            <a:r>
              <a:rPr lang="en-US" altLang="en-US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splanchnic </a:t>
            </a:r>
            <a:r>
              <a:rPr lang="en-US" altLang="en-US" sz="3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plexus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Stomach</a:t>
            </a:r>
            <a:endParaRPr lang="en-US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STOMACH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1"/>
                </a:solidFill>
              </a:rPr>
              <a:t>fourth week </a:t>
            </a:r>
            <a:r>
              <a:rPr lang="en-US" altLang="en-US" sz="2400" dirty="0"/>
              <a:t>of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fusiform dilation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 of the foregut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appearance and position 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change 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growth in </a:t>
            </a:r>
            <a:r>
              <a:rPr lang="en-US" altLang="en-US" sz="2400" dirty="0" smtClean="0">
                <a:solidFill>
                  <a:schemeClr val="accent1"/>
                </a:solidFill>
              </a:rPr>
              <a:t>various regions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en-US" sz="2400" dirty="0" smtClean="0"/>
              <a:t>of its wall 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06" y="1371600"/>
            <a:ext cx="41862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Stomach development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038600" cy="4830763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rotates</a:t>
            </a:r>
            <a:r>
              <a:rPr lang="en-US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90◦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clockwise around its longitudinal axis 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left side to face anteriorly and its right side to face posteriorly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left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vagus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nerve :innervates the anterior wall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vagus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nerve innervates the posterior wall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this rotation the original posterior wall of the stomach grows faster than the anterior portion, forming the greater and lesser curva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tures</a:t>
            </a:r>
          </a:p>
        </p:txBody>
      </p:sp>
      <p:pic>
        <p:nvPicPr>
          <p:cNvPr id="8196" name="Picture 5" descr="http://www.n3wt.nildram.co.uk/embryo/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0481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9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Another cause of vomiting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5105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Pyloric stenosis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to hypertrophy of the pylorus muscles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the most common abnormalities of the stomach in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infants.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</a:t>
            </a: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fetal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(3-6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weeks</a:t>
            </a:r>
          </a:p>
        </p:txBody>
      </p:sp>
      <p:pic>
        <p:nvPicPr>
          <p:cNvPr id="13316" name="Picture 5" descr="http://findmeacure.com/wp-content/uploads/2011/08/Pyloric-steno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3857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221179">
            <a:off x="5059494" y="2594809"/>
            <a:ext cx="2730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Surgery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8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Stomach attachments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419600" cy="5562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dorsal body wall by the </a:t>
            </a:r>
            <a:r>
              <a:rPr lang="en-US" altLang="en-US" sz="2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dorsal </a:t>
            </a:r>
            <a:r>
              <a:rPr lang="en-US" altLang="en-US" sz="26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mesogastrium</a:t>
            </a:r>
            <a:r>
              <a:rPr lang="en-US" altLang="en-US" sz="2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ventral body wall by the </a:t>
            </a:r>
            <a:r>
              <a:rPr lang="en-US" altLang="en-US" sz="2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ventral </a:t>
            </a:r>
            <a:r>
              <a:rPr lang="en-US" altLang="en-US" sz="26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mesogastrium</a:t>
            </a:r>
            <a:endParaRPr lang="en-US" altLang="en-US" sz="26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rotation and disproportionate growth alter the position of these mesenteries.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Rotation about the longitudinal axis pulls the dorsal </a:t>
            </a:r>
            <a:r>
              <a:rPr lang="en-US" alt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mesogastrium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the left, creating a space behind the stomach called the 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omental bursa 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(lesser peritoneal sac)</a:t>
            </a:r>
          </a:p>
          <a:p>
            <a:pPr eaLnBrk="1" hangingPunct="1">
              <a:lnSpc>
                <a:spcPct val="110000"/>
              </a:lnSpc>
            </a:pPr>
            <a:endParaRPr lang="en-US" alt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rotation also pulls the ventral </a:t>
            </a:r>
            <a:r>
              <a:rPr lang="en-US" alt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mesogastrium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the right.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41148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2" descr="http://www.n3wt.nildram.co.uk/embryo/7-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467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Clinical correlation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related to GI tract development:</a:t>
            </a:r>
          </a:p>
          <a:p>
            <a:pPr lvl="1"/>
            <a:r>
              <a:rPr lang="en-US" sz="4400" dirty="0" smtClean="0"/>
              <a:t>Vomiting</a:t>
            </a:r>
          </a:p>
          <a:p>
            <a:pPr lvl="1"/>
            <a:r>
              <a:rPr lang="en-US" sz="4400" dirty="0" smtClean="0"/>
              <a:t>Jaundice</a:t>
            </a:r>
          </a:p>
          <a:p>
            <a:pPr lvl="1"/>
            <a:r>
              <a:rPr lang="en-US" sz="4400" dirty="0" smtClean="0"/>
              <a:t>Abdominal distension</a:t>
            </a:r>
          </a:p>
          <a:p>
            <a:pPr lvl="1"/>
            <a:r>
              <a:rPr lang="en-US" sz="4400" dirty="0" smtClean="0"/>
              <a:t>constipation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33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With stomach rotation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343400" cy="4572000"/>
          </a:xfrm>
        </p:spPr>
        <p:txBody>
          <a:bodyPr>
            <a:normAutofit/>
          </a:bodyPr>
          <a:lstStyle/>
          <a:p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2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dorsal </a:t>
            </a:r>
            <a:r>
              <a:rPr lang="en-US" altLang="en-US" sz="26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mesogastrium</a:t>
            </a:r>
            <a:r>
              <a:rPr lang="en-US" altLang="en-US" sz="2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bulges down</a:t>
            </a:r>
          </a:p>
          <a:p>
            <a:endParaRPr lang="en-US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continues to grow down and forms a double-layered sac 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transverse colon and small intestinal </a:t>
            </a:r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loops</a:t>
            </a:r>
            <a:endParaRPr lang="en-US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</a:t>
            </a:r>
            <a:r>
              <a:rPr lang="en-US" altLang="en-US" sz="2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omentum</a:t>
            </a:r>
            <a:endParaRPr lang="en-US" altLang="en-US" sz="26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8862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Spleen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Spleen 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95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fifth </a:t>
            </a:r>
            <a:r>
              <a:rPr lang="en-US" sz="2400" dirty="0" smtClean="0">
                <a:solidFill>
                  <a:schemeClr val="accent1"/>
                </a:solidFill>
              </a:rPr>
              <a:t>week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spleen </a:t>
            </a:r>
            <a:r>
              <a:rPr lang="en-US" sz="2400" dirty="0" smtClean="0"/>
              <a:t>primordium appears 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Mesenchyme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between </a:t>
            </a:r>
            <a:r>
              <a:rPr lang="en-US" sz="2400" dirty="0" smtClean="0"/>
              <a:t>the two leaves of the dorsal </a:t>
            </a:r>
            <a:r>
              <a:rPr lang="en-US" sz="2400" dirty="0" err="1" smtClean="0"/>
              <a:t>mesogastrium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Intraperitoneal structure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6" name="Picture 2" descr="http://www.n3wt.nildram.co.uk/embryo/7-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4958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Case 2!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4572000" cy="3429000"/>
          </a:xfrm>
        </p:spPr>
      </p:pic>
      <p:sp>
        <p:nvSpPr>
          <p:cNvPr id="5" name="Rectangle 4"/>
          <p:cNvSpPr/>
          <p:nvPr/>
        </p:nvSpPr>
        <p:spPr>
          <a:xfrm>
            <a:off x="5486400" y="1828800"/>
            <a:ext cx="294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Jaundice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276600"/>
            <a:ext cx="2974075" cy="31286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1375" y="4495800"/>
            <a:ext cx="24625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Biliary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Atresia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90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Liver &amp; Gall Bladder </a:t>
            </a:r>
            <a:endParaRPr lang="en-US"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Liver and gall bladde</a:t>
            </a:r>
            <a:r>
              <a:rPr lang="en-US" altLang="en-US" dirty="0">
                <a:solidFill>
                  <a:srgbClr val="FFFF00"/>
                </a:solidFill>
              </a:rPr>
              <a:t>r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1148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 </a:t>
            </a:r>
            <a:r>
              <a:rPr lang="en-US" altLang="en-US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third </a:t>
            </a:r>
            <a:r>
              <a:rPr lang="en-US" altLang="en-US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</a:t>
            </a:r>
            <a:endParaRPr lang="en-US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hepatic </a:t>
            </a:r>
            <a:r>
              <a:rPr lang="en-US" alt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diverticulum, </a:t>
            </a: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alt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liver </a:t>
            </a:r>
            <a:r>
              <a:rPr lang="en-US" alt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</a:t>
            </a:r>
          </a:p>
          <a:p>
            <a:pPr>
              <a:lnSpc>
                <a:spcPct val="80000"/>
              </a:lnSpc>
            </a:pP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Outgrowth of  foregut</a:t>
            </a:r>
          </a:p>
          <a:p>
            <a:pPr>
              <a:lnSpc>
                <a:spcPct val="80000"/>
              </a:lnSpc>
            </a:pPr>
            <a:endParaRPr lang="en-US" alt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penetrates </a:t>
            </a:r>
            <a:r>
              <a:rPr lang="en-US" altLang="en-US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septum </a:t>
            </a:r>
            <a:r>
              <a:rPr lang="en-US" altLang="en-US" sz="18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transversum</a:t>
            </a:r>
            <a:endParaRPr lang="en-US" alt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indent="0" eaLnBrk="1" hangingPunct="1">
              <a:lnSpc>
                <a:spcPct val="80000"/>
              </a:lnSpc>
              <a:buNone/>
            </a:pPr>
            <a:r>
              <a:rPr lang="en-US" alt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ventral mesentery)</a:t>
            </a:r>
            <a:endParaRPr lang="en-US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connection </a:t>
            </a: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the hepatic diverticulum and the foregut (duodenum) narrows, forming the </a:t>
            </a:r>
            <a:r>
              <a:rPr lang="en-US" altLang="en-US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bile duct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small ventral outgrowth is formed by the bile </a:t>
            </a: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duct to give :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r>
              <a:rPr lang="en-US" altLang="en-US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gallbladder </a:t>
            </a: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</a:t>
            </a:r>
            <a:r>
              <a:rPr lang="en-US" altLang="en-US" sz="18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cystic duct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63341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5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Liver parenchyma 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733800" cy="5211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Hepatocytes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en-US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bile ducts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lining : from epithelial liver cords</a:t>
            </a:r>
          </a:p>
          <a:p>
            <a:pPr eaLnBrk="1" hangingPunct="1"/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Hepatic </a:t>
            </a:r>
            <a:r>
              <a:rPr lang="en-US" altLang="en-US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sinusoid</a:t>
            </a:r>
            <a:r>
              <a:rPr lang="en-US" alt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combination from epithelial liver cords and umbilical veins and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viteline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ducts </a:t>
            </a:r>
          </a:p>
          <a:p>
            <a:pPr eaLnBrk="1" hangingPunct="1"/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Hematopoietic cells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Kupffer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cells, and connective tissue cells are derived from mesoderm of the septum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transversum</a:t>
            </a: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495800" cy="44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Liver ligaments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0973" y="4475681"/>
            <a:ext cx="838200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Septum </a:t>
            </a:r>
            <a:r>
              <a:rPr lang="en-US" sz="3200" dirty="0" err="1" smtClean="0"/>
              <a:t>transversum</a:t>
            </a:r>
            <a:r>
              <a:rPr lang="en-US" sz="3200" dirty="0" smtClean="0"/>
              <a:t> :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falciform</a:t>
            </a:r>
            <a:r>
              <a:rPr lang="en-US" sz="3200" dirty="0" smtClean="0"/>
              <a:t> ligament </a:t>
            </a:r>
            <a:r>
              <a:rPr lang="en-US" sz="4000" dirty="0" smtClean="0">
                <a:solidFill>
                  <a:srgbClr val="FFFF00"/>
                </a:solidFill>
              </a:rPr>
              <a:t>+</a:t>
            </a:r>
            <a:r>
              <a:rPr lang="en-US" sz="3200" dirty="0" smtClean="0"/>
              <a:t> lesser </a:t>
            </a:r>
            <a:r>
              <a:rPr lang="en-US" sz="3200" dirty="0" err="1" smtClean="0"/>
              <a:t>omentum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57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Liver ligaments </a:t>
            </a:r>
            <a:endParaRPr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315200" cy="50601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free margin of the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falciform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ligament contains the </a:t>
            </a:r>
            <a:r>
              <a:rPr lang="en-US" altLang="en-US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umbilical vein</a:t>
            </a:r>
          </a:p>
          <a:p>
            <a:pPr eaLnBrk="1" hangingPunct="1">
              <a:lnSpc>
                <a:spcPct val="120000"/>
              </a:lnSpc>
            </a:pPr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Umbilical vein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obliterated after birth to form the </a:t>
            </a:r>
            <a:r>
              <a:rPr lang="en-US" altLang="en-US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ligament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liver : 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Liagmentum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teres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hepatis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indent="0" eaLnBrk="1" hangingPunct="1">
              <a:lnSpc>
                <a:spcPct val="120000"/>
              </a:lnSpc>
              <a:buNone/>
            </a:pPr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505200"/>
            <a:ext cx="773941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Lesser </a:t>
            </a:r>
            <a:r>
              <a:rPr lang="en-US" dirty="0" err="1" smtClean="0">
                <a:solidFill>
                  <a:srgbClr val="FFFF00"/>
                </a:solidFill>
              </a:rPr>
              <a:t>omentum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724400" cy="47967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free margin of the lesser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omentum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connects 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duodenum 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liver </a:t>
            </a:r>
            <a:endParaRPr lang="en-US" alt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indent="0">
              <a:lnSpc>
                <a:spcPct val="120000"/>
              </a:lnSpc>
              <a:buNone/>
            </a:pP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hepatoduodenal ligament) </a:t>
            </a:r>
            <a:endParaRPr lang="en-US" alt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contains 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bile duct, portal vein, and hepatic artery (</a:t>
            </a:r>
            <a:r>
              <a:rPr lang="en-US" altLang="en-US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 triad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68580" indent="0">
              <a:lnSpc>
                <a:spcPct val="120000"/>
              </a:lnSpc>
              <a:buNone/>
            </a:pPr>
            <a:endParaRPr lang="en-US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free margin </a:t>
            </a: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forms 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roof of the </a:t>
            </a:r>
            <a:r>
              <a:rPr lang="en-US" altLang="en-US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epiploic foramen of </a:t>
            </a:r>
            <a:r>
              <a:rPr lang="en-US" altLang="en-US" sz="3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Winslow</a:t>
            </a: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opening 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connecting the omental bursa (</a:t>
            </a:r>
            <a:r>
              <a:rPr lang="en-US" altLang="en-US" sz="3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lesser sac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with the rest of the peritoneal cavity (</a:t>
            </a:r>
            <a:r>
              <a:rPr lang="en-US" altLang="en-US" sz="3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</a:t>
            </a:r>
            <a:r>
              <a:rPr lang="en-US" altLang="en-US" sz="32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7" y="1143000"/>
            <a:ext cx="4572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References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slides</a:t>
            </a:r>
          </a:p>
          <a:p>
            <a:r>
              <a:rPr lang="en-US" dirty="0" err="1" smtClean="0"/>
              <a:t>Langman</a:t>
            </a:r>
            <a:r>
              <a:rPr lang="en-US" dirty="0" smtClean="0"/>
              <a:t> medical embryology</a:t>
            </a:r>
          </a:p>
          <a:p>
            <a:pPr lvl="1"/>
            <a:r>
              <a:rPr lang="en-US" dirty="0" smtClean="0"/>
              <a:t>Chap 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29000"/>
            <a:ext cx="2209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8153400" cy="1240536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Liver and Gallbladder Abnormalities</a:t>
            </a:r>
            <a:endParaRPr lang="en-US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dirty="0" smtClean="0">
                <a:solidFill>
                  <a:schemeClr val="accent1"/>
                </a:solidFill>
              </a:rPr>
              <a:t>Biliary atresia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dirty="0"/>
          </a:p>
          <a:p>
            <a:pPr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000" b="1" dirty="0" smtClean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000" b="1" dirty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000" b="1" dirty="0" smtClean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000" b="1" dirty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000" b="1" dirty="0" smtClean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000" b="1" dirty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000" b="1" dirty="0" smtClean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000" b="1" dirty="0"/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2000" b="1" dirty="0" smtClean="0"/>
          </a:p>
          <a:p>
            <a:pPr marL="68580" indent="0" eaLnBrk="1" hangingPunct="1">
              <a:lnSpc>
                <a:spcPct val="80000"/>
              </a:lnSpc>
              <a:buNone/>
            </a:pPr>
            <a:r>
              <a:rPr lang="en-US" altLang="en-US" sz="2000" b="1" dirty="0" smtClean="0"/>
              <a:t>Unknown etiology </a:t>
            </a:r>
            <a:endParaRPr lang="en-US" alt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96240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602173"/>
            <a:ext cx="3628103" cy="3105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5713094"/>
            <a:ext cx="2730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Surgery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0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Duodenum 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From :  </a:t>
            </a:r>
            <a:r>
              <a:rPr lang="en-US" altLang="en-US" sz="2400" dirty="0" smtClean="0"/>
              <a:t>terminal part of the foregut and the cephalic part of the midgut </a:t>
            </a:r>
            <a:r>
              <a:rPr lang="en-US" altLang="en-US" sz="2400" dirty="0" smtClean="0"/>
              <a:t>.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junction of the two parts is </a:t>
            </a:r>
            <a:r>
              <a:rPr lang="en-US" altLang="en-US" sz="2400" dirty="0" smtClean="0"/>
              <a:t>distal </a:t>
            </a:r>
            <a:r>
              <a:rPr lang="en-US" altLang="en-US" sz="2400" dirty="0" smtClean="0"/>
              <a:t>to the origin of the liver bud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As the stomach rotates, the duodenum takes on the form of a </a:t>
            </a:r>
            <a:r>
              <a:rPr lang="en-US" altLang="en-US" sz="2400" dirty="0" smtClean="0">
                <a:solidFill>
                  <a:schemeClr val="accent1"/>
                </a:solidFill>
              </a:rPr>
              <a:t>C-shaped</a:t>
            </a:r>
            <a:r>
              <a:rPr lang="en-US" altLang="en-US" sz="2400" dirty="0" smtClean="0"/>
              <a:t> loop and rotates to the </a:t>
            </a:r>
            <a:r>
              <a:rPr lang="en-US" altLang="en-US" sz="2400" dirty="0" smtClean="0"/>
              <a:t>right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/>
              <a:t>Retroperitoeal</a:t>
            </a:r>
            <a:r>
              <a:rPr lang="en-US" altLang="en-US" sz="2400" dirty="0" smtClean="0"/>
              <a:t> except : duodenal cap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08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Duodenum</a:t>
            </a:r>
            <a:r>
              <a:rPr lang="en-US" altLang="en-US" dirty="0" smtClean="0"/>
              <a:t> </a:t>
            </a:r>
            <a:endParaRPr lang="en-US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429000" cy="47545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</a:t>
            </a:r>
            <a:r>
              <a:rPr lang="en-US" altLang="en-US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month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lumen of the duodenum is obliterated by proliferation of cells in its walls. </a:t>
            </a:r>
          </a:p>
          <a:p>
            <a:pPr eaLnBrk="1" hangingPunct="1"/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recanalized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shortly thereafter</a:t>
            </a:r>
          </a:p>
          <a:p>
            <a:pPr eaLnBrk="1" hangingPunct="1"/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 to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recanalize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altLang="en-US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duodenal atresia</a:t>
            </a:r>
          </a:p>
          <a:p>
            <a:r>
              <a:rPr lang="en-US" altLang="en-US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Bilious vomiting </a:t>
            </a:r>
            <a:endParaRPr lang="en-US" altLang="en-US" sz="20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572000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527985">
            <a:off x="5890695" y="5190319"/>
            <a:ext cx="2730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Surgery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6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Pancreas </a:t>
            </a:r>
            <a:endParaRPr lang="en-US"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1"/>
                </a:solidFill>
              </a:rPr>
              <a:t>formed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by two buds </a:t>
            </a:r>
            <a:r>
              <a:rPr lang="en-US" altLang="en-US" sz="1600" dirty="0" smtClean="0"/>
              <a:t>from </a:t>
            </a:r>
            <a:r>
              <a:rPr lang="en-US" altLang="en-US" sz="1600" dirty="0" smtClean="0"/>
              <a:t>the </a:t>
            </a:r>
            <a:r>
              <a:rPr lang="en-US" altLang="en-US" sz="1600" dirty="0" smtClean="0">
                <a:solidFill>
                  <a:schemeClr val="accent1"/>
                </a:solidFill>
              </a:rPr>
              <a:t>endodermal </a:t>
            </a:r>
            <a:r>
              <a:rPr lang="en-US" altLang="en-US" sz="1600" dirty="0" smtClean="0"/>
              <a:t>lining of the duodenum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dorsal </a:t>
            </a:r>
            <a:r>
              <a:rPr lang="en-US" altLang="en-US" sz="1600" b="1" dirty="0" smtClean="0"/>
              <a:t>pancreatic bud 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in </a:t>
            </a:r>
            <a:r>
              <a:rPr lang="en-US" altLang="en-US" sz="1600" dirty="0" smtClean="0"/>
              <a:t>dorsal mesentery</a:t>
            </a:r>
            <a:r>
              <a:rPr lang="en-US" altLang="en-US" sz="1600" dirty="0"/>
              <a:t> </a:t>
            </a:r>
            <a:r>
              <a:rPr lang="en-US" altLang="en-US" sz="1600" dirty="0" smtClean="0">
                <a:solidFill>
                  <a:srgbClr val="FFFF00"/>
                </a:solidFill>
              </a:rPr>
              <a:t>&amp;</a:t>
            </a:r>
            <a:r>
              <a:rPr lang="en-US" altLang="en-US" sz="1600" dirty="0">
                <a:solidFill>
                  <a:srgbClr val="FFFF00"/>
                </a:solidFill>
              </a:rPr>
              <a:t> </a:t>
            </a:r>
            <a:r>
              <a:rPr lang="en-US" altLang="en-US" sz="1600" dirty="0" smtClean="0">
                <a:solidFill>
                  <a:srgbClr val="FFFF00"/>
                </a:solidFill>
              </a:rPr>
              <a:t>  </a:t>
            </a:r>
            <a:r>
              <a:rPr lang="en-US" altLang="en-US" sz="1600" b="1" dirty="0" smtClean="0"/>
              <a:t>ventral </a:t>
            </a:r>
            <a:r>
              <a:rPr lang="en-US" altLang="en-US" sz="1600" b="1" dirty="0" smtClean="0"/>
              <a:t>pancreatic bud </a:t>
            </a:r>
            <a:r>
              <a:rPr lang="en-US" altLang="en-US" sz="1600" dirty="0" smtClean="0"/>
              <a:t>is close to the bile duct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When the duodenum rotates to the right and becomes C-shaped, the ventral pancreatic </a:t>
            </a:r>
            <a:r>
              <a:rPr lang="en-US" altLang="en-US" sz="1600" dirty="0" smtClean="0"/>
              <a:t>bud </a:t>
            </a:r>
            <a:r>
              <a:rPr lang="en-US" altLang="en-US" sz="1600" dirty="0" smtClean="0">
                <a:solidFill>
                  <a:schemeClr val="accent1"/>
                </a:solidFill>
              </a:rPr>
              <a:t>rotates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dorsally </a:t>
            </a:r>
            <a:r>
              <a:rPr lang="en-US" altLang="en-US" sz="1600" dirty="0" smtClean="0"/>
              <a:t>along </a:t>
            </a:r>
            <a:r>
              <a:rPr lang="en-US" altLang="en-US" sz="1600" dirty="0" err="1" smtClean="0"/>
              <a:t>withthe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bile duct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the </a:t>
            </a:r>
            <a:r>
              <a:rPr lang="en-US" altLang="en-US" sz="1600" dirty="0" smtClean="0"/>
              <a:t>ventral bud </a:t>
            </a:r>
            <a:r>
              <a:rPr lang="en-US" altLang="en-US" sz="1600" dirty="0" smtClean="0">
                <a:solidFill>
                  <a:schemeClr val="accent1"/>
                </a:solidFill>
              </a:rPr>
              <a:t>fuses</a:t>
            </a:r>
            <a:r>
              <a:rPr lang="en-US" altLang="en-US" sz="1600" dirty="0" smtClean="0"/>
              <a:t> with the </a:t>
            </a:r>
            <a:r>
              <a:rPr lang="en-US" altLang="en-US" sz="1600" dirty="0" smtClean="0"/>
              <a:t>dorsal bud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73914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Pancreas</a:t>
            </a:r>
            <a:r>
              <a:rPr lang="en-US" altLang="en-US" dirty="0" smtClean="0"/>
              <a:t> </a:t>
            </a:r>
            <a:endParaRPr lang="en-US" alt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33528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The </a:t>
            </a:r>
            <a:r>
              <a:rPr lang="en-US" altLang="en-US" sz="1600" dirty="0" smtClean="0">
                <a:solidFill>
                  <a:schemeClr val="accent1"/>
                </a:solidFill>
              </a:rPr>
              <a:t>ventral bud </a:t>
            </a:r>
            <a:r>
              <a:rPr lang="en-US" altLang="en-US" sz="1600" dirty="0" smtClean="0"/>
              <a:t>forms the </a:t>
            </a:r>
            <a:r>
              <a:rPr lang="en-US" altLang="en-US" sz="1600" b="1" dirty="0" err="1" smtClean="0"/>
              <a:t>uncinate</a:t>
            </a:r>
            <a:r>
              <a:rPr lang="en-US" altLang="en-US" sz="1600" b="1" dirty="0" smtClean="0"/>
              <a:t> process </a:t>
            </a:r>
            <a:r>
              <a:rPr lang="en-US" altLang="en-US" sz="1600" dirty="0" smtClean="0"/>
              <a:t>and inferior part of the head of the pancreas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The remaining part of the gland is derived from the </a:t>
            </a:r>
            <a:r>
              <a:rPr lang="en-US" altLang="en-US" sz="1600" dirty="0" smtClean="0">
                <a:solidFill>
                  <a:schemeClr val="accent1"/>
                </a:solidFill>
              </a:rPr>
              <a:t>dorsal bud</a:t>
            </a:r>
            <a:r>
              <a:rPr lang="en-US" altLang="en-US" sz="1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The </a:t>
            </a:r>
            <a:r>
              <a:rPr lang="en-US" altLang="en-US" sz="1600" b="1" dirty="0" smtClean="0">
                <a:solidFill>
                  <a:schemeClr val="accent1"/>
                </a:solidFill>
              </a:rPr>
              <a:t>main pancreatic duct</a:t>
            </a:r>
            <a:r>
              <a:rPr lang="en-US" altLang="en-US" sz="1600" b="1" dirty="0" smtClean="0"/>
              <a:t> </a:t>
            </a:r>
            <a:r>
              <a:rPr lang="en-US" altLang="en-US" sz="1600" dirty="0" smtClean="0"/>
              <a:t>(of </a:t>
            </a:r>
            <a:r>
              <a:rPr lang="en-US" altLang="en-US" sz="1600" b="1" dirty="0" err="1" smtClean="0"/>
              <a:t>Wirsung</a:t>
            </a:r>
            <a:r>
              <a:rPr lang="en-US" altLang="en-US" sz="1600" dirty="0" smtClean="0"/>
              <a:t>) is formed by the distal part of the dorsal pancreatic </a:t>
            </a:r>
            <a:r>
              <a:rPr lang="en-US" altLang="en-US" sz="1600" dirty="0" smtClean="0"/>
              <a:t>bud </a:t>
            </a:r>
            <a:r>
              <a:rPr lang="en-US" altLang="en-US" sz="1600" dirty="0" smtClean="0"/>
              <a:t>and the entire ventral pancreatic </a:t>
            </a:r>
            <a:r>
              <a:rPr lang="en-US" altLang="en-US" sz="1600" dirty="0" smtClean="0"/>
              <a:t>bud</a:t>
            </a: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The proximal part of the dorsal pancreatic </a:t>
            </a:r>
            <a:r>
              <a:rPr lang="en-US" altLang="en-US" sz="1600" dirty="0" smtClean="0"/>
              <a:t>bud either </a:t>
            </a:r>
            <a:r>
              <a:rPr lang="en-US" altLang="en-US" sz="1600" dirty="0" smtClean="0"/>
              <a:t>is obliterated or persists as a small channel, the </a:t>
            </a:r>
            <a:r>
              <a:rPr lang="en-US" altLang="en-US" sz="1600" b="1" dirty="0" smtClean="0">
                <a:solidFill>
                  <a:schemeClr val="accent1"/>
                </a:solidFill>
              </a:rPr>
              <a:t>accessory pancreatic duct</a:t>
            </a:r>
            <a:r>
              <a:rPr lang="en-US" altLang="en-US" sz="1600" b="1" dirty="0" smtClean="0"/>
              <a:t> </a:t>
            </a:r>
            <a:r>
              <a:rPr lang="en-US" altLang="en-US" sz="1600" dirty="0" smtClean="0"/>
              <a:t>(of </a:t>
            </a:r>
            <a:r>
              <a:rPr lang="en-US" altLang="en-US" sz="1600" b="1" dirty="0" smtClean="0"/>
              <a:t>Santorini</a:t>
            </a:r>
            <a:r>
              <a:rPr lang="en-US" altLang="en-US" sz="16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3000"/>
            <a:ext cx="44196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Development of the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502920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  <a:defRPr/>
            </a:pPr>
            <a:r>
              <a:rPr lang="en-US" dirty="0" smtClean="0"/>
              <a:t> proliferation of epithelial cells  to project into the underlying connective tissue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EXOCRINE GLANDS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smtClean="0"/>
              <a:t>retain their continuity with the surface via a </a:t>
            </a:r>
            <a:r>
              <a:rPr lang="en-US" dirty="0" smtClean="0">
                <a:solidFill>
                  <a:srgbClr val="00B050"/>
                </a:solidFill>
              </a:rPr>
              <a:t>duct</a:t>
            </a:r>
          </a:p>
          <a:p>
            <a:pPr>
              <a:defRPr/>
            </a:pPr>
            <a:endParaRPr lang="en-US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ENDOCRINE</a:t>
            </a:r>
            <a:r>
              <a:rPr lang="en-US" dirty="0">
                <a:solidFill>
                  <a:srgbClr val="FF0000"/>
                </a:solidFill>
              </a:rPr>
              <a:t> glands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smtClean="0"/>
              <a:t>lose direct continuity with the surface (ducts degenerate 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Endocrine glands are either arranged in cords or follicles</a:t>
            </a:r>
            <a:endParaRPr lang="en-US" dirty="0"/>
          </a:p>
        </p:txBody>
      </p:sp>
      <p:pic>
        <p:nvPicPr>
          <p:cNvPr id="6148" name="Picture 2" descr="http://2.bp.blogspot.com/_HtLvymcBlKo/TJOxCSVXjLI/AAAAAAAAAEI/dJBpUTC575E/s1600/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1625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0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Pancreas hormones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FF00"/>
                </a:solidFill>
              </a:rPr>
              <a:t>Insulin</a:t>
            </a:r>
            <a:r>
              <a:rPr lang="en-US" altLang="en-US" b="1" dirty="0" smtClean="0"/>
              <a:t> secretion </a:t>
            </a:r>
            <a:r>
              <a:rPr lang="en-US" altLang="en-US" dirty="0" smtClean="0"/>
              <a:t>begins at approximately the fifth month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Glucagon</a:t>
            </a:r>
            <a:r>
              <a:rPr lang="en-US" altLang="en-US" dirty="0" smtClean="0"/>
              <a:t>- and </a:t>
            </a:r>
            <a:r>
              <a:rPr lang="en-US" altLang="en-US" dirty="0" smtClean="0">
                <a:solidFill>
                  <a:srgbClr val="FFFF00"/>
                </a:solidFill>
              </a:rPr>
              <a:t>somatostatin</a:t>
            </a:r>
            <a:r>
              <a:rPr lang="en-US" altLang="en-US" dirty="0" smtClean="0"/>
              <a:t>-secreting cells also develop from parenchymal cells.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Splanchnic mesoderm surrounding the pancreatic buds forms the pancreatic 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31294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Pancreatic Abnormalities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4754563"/>
          </a:xfrm>
        </p:spPr>
        <p:txBody>
          <a:bodyPr/>
          <a:lstStyle/>
          <a:p>
            <a:pPr marL="68580" indent="0">
              <a:lnSpc>
                <a:spcPct val="80000"/>
              </a:lnSpc>
              <a:buNone/>
            </a:pPr>
            <a:r>
              <a:rPr lang="en-US" altLang="en-US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Annular </a:t>
            </a:r>
            <a:r>
              <a:rPr lang="en-US" altLang="en-US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pancreas</a:t>
            </a:r>
            <a:endParaRPr lang="en-US" altLang="en-US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portion of the ventral bud migrates along its normal route, but the left migrates in the opposite direction.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duodenum is surrounded by pancreatic tissue, and an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constricts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duodenum and causes complete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obstruction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Bilious vomiting </a:t>
            </a:r>
            <a:endParaRPr lang="en-US" altLang="en-US" sz="20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7200"/>
            <a:ext cx="7467600" cy="2324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837331">
            <a:off x="3799670" y="3805536"/>
            <a:ext cx="2730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Surgery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10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en-US" sz="540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5400" smtClean="0">
                <a:solidFill>
                  <a:schemeClr val="accent2"/>
                </a:solidFill>
                <a:latin typeface="Algerian" pitchFamily="8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013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Quick review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610600" cy="5638800"/>
          </a:xfrm>
        </p:spPr>
      </p:pic>
    </p:spTree>
    <p:extLst>
      <p:ext uri="{BB962C8B-B14F-4D97-AF65-F5344CB8AC3E}">
        <p14:creationId xmlns:p14="http://schemas.microsoft.com/office/powerpoint/2010/main" val="36555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>
                <a:hlinkClick r:id="rId2" action="ppaction://hlinkfile"/>
              </a:rPr>
              <a:t>WAPWON.COM_10-_The_development_of_the_gastrointestinal_tract.mp4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447800"/>
            <a:ext cx="6553200" cy="1752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</a:rPr>
              <a:t>Questions?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962400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altLang="en-US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14725"/>
            <a:ext cx="138271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0728">
            <a:off x="6477000" y="3124200"/>
            <a:ext cx="936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WAPWON.COM_10-_The_development_of_the_gastrointestinal_tract.mp4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file"/>
              </a:rPr>
              <a:t>WAPWON.COM_Embryological_Development_of_Gastro-Intestinal_Tract_ACLAND.mp4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file"/>
              </a:rPr>
              <a:t>WAPWON.COM_Embryological_Rotation_of_the_Midgut.mp4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Embryo folding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2" y="1456764"/>
            <a:ext cx="5638800" cy="252284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01728"/>
            <a:ext cx="5638800" cy="2787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5352" y="5094574"/>
            <a:ext cx="2548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One month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4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GI embryology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010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2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GI Tract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" y="1203937"/>
            <a:ext cx="8970816" cy="55242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GI tract origin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Endoerm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Epithelial lining of GI tract</a:t>
            </a:r>
          </a:p>
          <a:p>
            <a:pPr lvl="1"/>
            <a:r>
              <a:rPr lang="en-US" dirty="0" smtClean="0"/>
              <a:t>Organ parenchyma : hepatocytes and pancreas glands</a:t>
            </a:r>
          </a:p>
          <a:p>
            <a:pPr lvl="1"/>
            <a:endParaRPr lang="en-US" dirty="0"/>
          </a:p>
          <a:p>
            <a:r>
              <a:rPr lang="en-US" dirty="0" smtClean="0"/>
              <a:t>Mesoderm :</a:t>
            </a:r>
          </a:p>
          <a:p>
            <a:pPr lvl="1"/>
            <a:r>
              <a:rPr lang="en-US" dirty="0" smtClean="0"/>
              <a:t>Stroma ( connective tissue) of the GI glands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uscles, CT tissue, and gut peritoneum </a:t>
            </a:r>
          </a:p>
          <a:p>
            <a:pPr lvl="1"/>
            <a:r>
              <a:rPr lang="en-US" dirty="0" smtClean="0"/>
              <a:t>spleen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1170</TotalTime>
  <Words>1280</Words>
  <Application>Microsoft Office PowerPoint</Application>
  <PresentationFormat>On-screen Show (4:3)</PresentationFormat>
  <Paragraphs>278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Metro</vt:lpstr>
      <vt:lpstr>GI embryology 1 </vt:lpstr>
      <vt:lpstr>Outline</vt:lpstr>
      <vt:lpstr>Clinical correlation</vt:lpstr>
      <vt:lpstr>References </vt:lpstr>
      <vt:lpstr>Quick review </vt:lpstr>
      <vt:lpstr>Embryo folding </vt:lpstr>
      <vt:lpstr>GI embryology</vt:lpstr>
      <vt:lpstr>GI Tract</vt:lpstr>
      <vt:lpstr>GI tract origin </vt:lpstr>
      <vt:lpstr>mesenteries</vt:lpstr>
      <vt:lpstr>Mesenteries </vt:lpstr>
      <vt:lpstr>Dorsal and ventral mesentry</vt:lpstr>
      <vt:lpstr>PowerPoint Presentation</vt:lpstr>
      <vt:lpstr>Case 1</vt:lpstr>
      <vt:lpstr>PowerPoint Presentation</vt:lpstr>
      <vt:lpstr>embryology of esophagus</vt:lpstr>
      <vt:lpstr>Stages of development </vt:lpstr>
      <vt:lpstr>Stages of development </vt:lpstr>
      <vt:lpstr>PowerPoint Presentation</vt:lpstr>
      <vt:lpstr>Esophageal atresia  tracheoesophageal fistula  </vt:lpstr>
      <vt:lpstr>Other causes for vomiting </vt:lpstr>
      <vt:lpstr>congenital hiatal hernia  </vt:lpstr>
      <vt:lpstr>Esophagus muscle layers</vt:lpstr>
      <vt:lpstr>PowerPoint Presentation</vt:lpstr>
      <vt:lpstr>STOMACH</vt:lpstr>
      <vt:lpstr>Stomach development </vt:lpstr>
      <vt:lpstr>Another cause of vomiting</vt:lpstr>
      <vt:lpstr>Stomach attachments</vt:lpstr>
      <vt:lpstr>PowerPoint Presentation</vt:lpstr>
      <vt:lpstr>With stomach rotation</vt:lpstr>
      <vt:lpstr>PowerPoint Presentation</vt:lpstr>
      <vt:lpstr>Spleen </vt:lpstr>
      <vt:lpstr>Case 2!</vt:lpstr>
      <vt:lpstr>PowerPoint Presentation</vt:lpstr>
      <vt:lpstr>Liver and gall bladder</vt:lpstr>
      <vt:lpstr>Liver parenchyma </vt:lpstr>
      <vt:lpstr>Liver ligaments </vt:lpstr>
      <vt:lpstr>Liver ligaments </vt:lpstr>
      <vt:lpstr>Lesser omentum </vt:lpstr>
      <vt:lpstr>Liver and Gallbladder Abnormalities</vt:lpstr>
      <vt:lpstr>Duodenum </vt:lpstr>
      <vt:lpstr>Duodenum </vt:lpstr>
      <vt:lpstr>PowerPoint Presentation</vt:lpstr>
      <vt:lpstr>PANCREAS</vt:lpstr>
      <vt:lpstr>Pancreas </vt:lpstr>
      <vt:lpstr>Development of the glands</vt:lpstr>
      <vt:lpstr>Pancreas hormones</vt:lpstr>
      <vt:lpstr>Pancreatic Abnormalities</vt:lpstr>
      <vt:lpstr>PowerPoint Presentation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71</cp:revision>
  <dcterms:created xsi:type="dcterms:W3CDTF">2006-08-16T00:00:00Z</dcterms:created>
  <dcterms:modified xsi:type="dcterms:W3CDTF">2016-04-01T11:27:13Z</dcterms:modified>
</cp:coreProperties>
</file>