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0" r:id="rId2"/>
    <p:sldId id="262" r:id="rId3"/>
    <p:sldId id="281" r:id="rId4"/>
    <p:sldId id="265" r:id="rId5"/>
    <p:sldId id="261" r:id="rId6"/>
    <p:sldId id="263" r:id="rId7"/>
    <p:sldId id="266" r:id="rId8"/>
    <p:sldId id="280" r:id="rId9"/>
    <p:sldId id="267" r:id="rId10"/>
    <p:sldId id="268" r:id="rId11"/>
    <p:sldId id="269" r:id="rId12"/>
    <p:sldId id="270" r:id="rId13"/>
    <p:sldId id="271" r:id="rId14"/>
    <p:sldId id="272" r:id="rId15"/>
    <p:sldId id="273" r:id="rId16"/>
    <p:sldId id="274" r:id="rId17"/>
    <p:sldId id="276" r:id="rId18"/>
    <p:sldId id="277" r:id="rId19"/>
    <p:sldId id="278" r:id="rId20"/>
    <p:sldId id="279" r:id="rId2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3F518-7DB6-473F-91BF-C9430E2CE4FC}" type="datetimeFigureOut">
              <a:rPr lang="sv-SE" smtClean="0"/>
              <a:t>2016-06-04</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1FB0F-D641-471A-B612-1CB3CB51B7EA}"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60C350-9A19-4DC7-9AD4-CD9D684802B2}" type="slidenum">
              <a:rPr lang="en-GB" smtClean="0"/>
              <a:pPr/>
              <a:t>16</a:t>
            </a:fld>
            <a:endParaRPr lang="en-GB"/>
          </a:p>
        </p:txBody>
      </p:sp>
    </p:spTree>
    <p:extLst>
      <p:ext uri="{BB962C8B-B14F-4D97-AF65-F5344CB8AC3E}">
        <p14:creationId xmlns:p14="http://schemas.microsoft.com/office/powerpoint/2010/main" xmlns="" val="4271508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0883C2C3-70C9-4670-B07B-5456EC4E7E2B}"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0883C2C3-70C9-4670-B07B-5456EC4E7E2B}"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0883C2C3-70C9-4670-B07B-5456EC4E7E2B}"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sv-SE"/>
          </a:p>
        </p:txBody>
      </p:sp>
      <p:sp>
        <p:nvSpPr>
          <p:cNvPr id="3" name="Table Placeholder 2"/>
          <p:cNvSpPr>
            <a:spLocks noGrp="1"/>
          </p:cNvSpPr>
          <p:nvPr>
            <p:ph type="tbl" idx="1"/>
          </p:nvPr>
        </p:nvSpPr>
        <p:spPr>
          <a:xfrm>
            <a:off x="457200" y="1600200"/>
            <a:ext cx="8229600" cy="4525963"/>
          </a:xfrm>
        </p:spPr>
        <p:txBody>
          <a:bodyPr/>
          <a:lstStyle/>
          <a:p>
            <a:pPr lvl="0"/>
            <a:endParaRPr lang="sv-S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Kickbusch Introduction Health Diplomacy 2008</a:t>
            </a:r>
          </a:p>
        </p:txBody>
      </p:sp>
      <p:sp>
        <p:nvSpPr>
          <p:cNvPr id="6" name="Rectangle 6"/>
          <p:cNvSpPr>
            <a:spLocks noGrp="1" noChangeArrowheads="1"/>
          </p:cNvSpPr>
          <p:nvPr>
            <p:ph type="sldNum" sz="quarter" idx="12"/>
          </p:nvPr>
        </p:nvSpPr>
        <p:spPr>
          <a:ln/>
        </p:spPr>
        <p:txBody>
          <a:bodyPr/>
          <a:lstStyle>
            <a:lvl1pPr>
              <a:defRPr/>
            </a:lvl1pPr>
          </a:lstStyle>
          <a:p>
            <a:pPr>
              <a:defRPr/>
            </a:pPr>
            <a:fld id="{915A89D7-18A0-4007-A765-95DF3AFBEB93}"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0883C2C3-70C9-4670-B07B-5456EC4E7E2B}"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3C2C3-70C9-4670-B07B-5456EC4E7E2B}" type="datetimeFigureOut">
              <a:rPr lang="sv-SE" smtClean="0"/>
              <a:t>2016-06-04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0883C2C3-70C9-4670-B07B-5456EC4E7E2B}" type="datetimeFigureOut">
              <a:rPr lang="sv-SE" smtClean="0"/>
              <a:t>2016-06-04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0883C2C3-70C9-4670-B07B-5456EC4E7E2B}" type="datetimeFigureOut">
              <a:rPr lang="sv-SE" smtClean="0"/>
              <a:t>2016-06-04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0883C2C3-70C9-4670-B07B-5456EC4E7E2B}" type="datetimeFigureOut">
              <a:rPr lang="sv-SE" smtClean="0"/>
              <a:t>2016-06-04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3C2C3-70C9-4670-B07B-5456EC4E7E2B}" type="datetimeFigureOut">
              <a:rPr lang="sv-SE" smtClean="0"/>
              <a:t>2016-06-04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3C2C3-70C9-4670-B07B-5456EC4E7E2B}" type="datetimeFigureOut">
              <a:rPr lang="sv-SE" smtClean="0"/>
              <a:t>2016-06-04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3C2C3-70C9-4670-B07B-5456EC4E7E2B}" type="datetimeFigureOut">
              <a:rPr lang="sv-SE" smtClean="0"/>
              <a:t>2016-06-04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0D77782-BF66-4AC4-AFF8-9BE744B319EF}"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3C2C3-70C9-4670-B07B-5456EC4E7E2B}" type="datetimeFigureOut">
              <a:rPr lang="sv-SE" smtClean="0"/>
              <a:t>2016-06-04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77782-BF66-4AC4-AFF8-9BE744B319EF}"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h/imgres?imgurl=http://www.whocc.gcal.ac.uk/images/who_new.gif&amp;imgrefurl=http://www.whocc.gcal.ac.uk/conf_2006/&amp;h=163&amp;w=160&amp;sz=12&amp;hl=de&amp;start=8&amp;tbnid=h-A-ZRzFsB0WXM:&amp;tbnh=98&amp;tbnw=96&amp;prev=/images?q=world+health+organization&amp;svnum=10&amp;hl=de&amp;lr=&amp;sa=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h/imgres?imgurl=http://www.whocc.gcal.ac.uk/images/who_new.gif&amp;imgrefurl=http://www.whocc.gcal.ac.uk/conf_2006/&amp;h=163&amp;w=160&amp;sz=12&amp;hl=de&amp;start=8&amp;tbnid=h-A-ZRzFsB0WXM:&amp;tbnh=98&amp;tbnw=96&amp;prev=/images?q=world+health+organization&amp;svnum=10&amp;hl=de&amp;lr=&amp;sa=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Global Health</a:t>
            </a:r>
            <a:endParaRPr lang="de-DE" smtClean="0"/>
          </a:p>
        </p:txBody>
      </p:sp>
      <p:sp>
        <p:nvSpPr>
          <p:cNvPr id="7172" name="Rectangle 3"/>
          <p:cNvSpPr>
            <a:spLocks noGrp="1" noChangeArrowheads="1"/>
          </p:cNvSpPr>
          <p:nvPr>
            <p:ph idx="1"/>
          </p:nvPr>
        </p:nvSpPr>
        <p:spPr>
          <a:ln>
            <a:solidFill>
              <a:schemeClr val="tx1"/>
            </a:solidFill>
          </a:ln>
        </p:spPr>
        <p:txBody>
          <a:bodyPr/>
          <a:lstStyle/>
          <a:p>
            <a:pPr eaLnBrk="1" hangingPunct="1">
              <a:buFontTx/>
              <a:buNone/>
            </a:pPr>
            <a:r>
              <a:rPr lang="en-GB" i="1" dirty="0" smtClean="0"/>
              <a:t>  </a:t>
            </a:r>
          </a:p>
          <a:p>
            <a:pPr eaLnBrk="1" hangingPunct="1">
              <a:buFontTx/>
              <a:buNone/>
            </a:pPr>
            <a:r>
              <a:rPr lang="en-GB" i="1" dirty="0" smtClean="0"/>
              <a:t>  Global Health</a:t>
            </a:r>
            <a:r>
              <a:rPr lang="en-GB" dirty="0" smtClean="0"/>
              <a:t> refers to those health issues which </a:t>
            </a:r>
            <a:r>
              <a:rPr lang="en-GB" dirty="0" smtClean="0">
                <a:solidFill>
                  <a:srgbClr val="CC3300"/>
                </a:solidFill>
              </a:rPr>
              <a:t>transcend national boundaries</a:t>
            </a:r>
            <a:r>
              <a:rPr lang="en-GB" dirty="0" smtClean="0"/>
              <a:t> and governments and call for actions on the </a:t>
            </a:r>
            <a:r>
              <a:rPr lang="en-GB" dirty="0" smtClean="0">
                <a:solidFill>
                  <a:srgbClr val="CC3300"/>
                </a:solidFill>
              </a:rPr>
              <a:t>global forces and global flows </a:t>
            </a:r>
            <a:r>
              <a:rPr lang="en-GB" dirty="0" smtClean="0"/>
              <a:t>that determine the health of people. </a:t>
            </a:r>
          </a:p>
          <a:p>
            <a:pPr eaLnBrk="1" hangingPunct="1">
              <a:buFontTx/>
              <a:buNone/>
            </a:pPr>
            <a:endParaRPr lang="en-GB" sz="2800" dirty="0" smtClean="0"/>
          </a:p>
          <a:p>
            <a:pPr eaLnBrk="1" hangingPunct="1">
              <a:buFontTx/>
              <a:buNone/>
            </a:pPr>
            <a:r>
              <a:rPr lang="en-GB" sz="2400" i="1" dirty="0" err="1" smtClean="0"/>
              <a:t>Kickbusch</a:t>
            </a:r>
            <a:r>
              <a:rPr lang="en-GB" sz="2400" i="1" dirty="0" smtClean="0"/>
              <a:t> 2006</a:t>
            </a:r>
            <a:endParaRPr lang="de-DE" sz="2400" i="1" dirty="0" smtClean="0"/>
          </a:p>
          <a:p>
            <a:pPr eaLnBrk="1" hangingPunct="1">
              <a:buFontTx/>
              <a:buNone/>
            </a:pPr>
            <a:endParaRPr lang="en-GB" sz="2400" i="1" dirty="0" smtClean="0"/>
          </a:p>
        </p:txBody>
      </p:sp>
      <p:sp>
        <p:nvSpPr>
          <p:cNvPr id="7170" name="Footer Placeholder 4"/>
          <p:cNvSpPr>
            <a:spLocks noGrp="1"/>
          </p:cNvSpPr>
          <p:nvPr>
            <p:ph type="ftr" sz="quarter" idx="11"/>
          </p:nvPr>
        </p:nvSpPr>
        <p:spPr>
          <a:noFill/>
        </p:spPr>
        <p:txBody>
          <a:bodyPr/>
          <a:lstStyle/>
          <a:p>
            <a:r>
              <a:rPr lang="de-DE" dirty="0"/>
              <a:t>Kickbusch Introduction Health Diplomacy 2008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solidFill>
            <a:schemeClr val="bg1"/>
          </a:solidFill>
        </p:spPr>
        <p:txBody>
          <a:bodyPr>
            <a:normAutofit fontScale="90000"/>
          </a:bodyPr>
          <a:lstStyle/>
          <a:p>
            <a:pPr eaLnBrk="1" hangingPunct="1"/>
            <a:r>
              <a:rPr lang="de-CH" sz="4000" dirty="0" smtClean="0"/>
              <a:t>3 key objectives of Global Health Diplomacy </a:t>
            </a:r>
            <a:endParaRPr lang="de-DE" sz="4000" dirty="0" smtClean="0"/>
          </a:p>
        </p:txBody>
      </p:sp>
      <p:sp>
        <p:nvSpPr>
          <p:cNvPr id="28676" name="Rectangle 3"/>
          <p:cNvSpPr>
            <a:spLocks noGrp="1" noChangeArrowheads="1"/>
          </p:cNvSpPr>
          <p:nvPr>
            <p:ph idx="1"/>
          </p:nvPr>
        </p:nvSpPr>
        <p:spPr>
          <a:ln>
            <a:solidFill>
              <a:schemeClr val="bg1"/>
            </a:solidFill>
          </a:ln>
        </p:spPr>
        <p:txBody>
          <a:bodyPr/>
          <a:lstStyle/>
          <a:p>
            <a:pPr eaLnBrk="1" hangingPunct="1">
              <a:lnSpc>
                <a:spcPct val="80000"/>
              </a:lnSpc>
              <a:buFontTx/>
              <a:buNone/>
            </a:pPr>
            <a:r>
              <a:rPr lang="en-GB" sz="2400" smtClean="0"/>
              <a:t>Ideally global health diplomacy results in </a:t>
            </a:r>
          </a:p>
          <a:p>
            <a:pPr eaLnBrk="1" hangingPunct="1">
              <a:lnSpc>
                <a:spcPct val="80000"/>
              </a:lnSpc>
              <a:buFontTx/>
              <a:buNone/>
            </a:pPr>
            <a:endParaRPr lang="en-GB" sz="2400" smtClean="0">
              <a:solidFill>
                <a:srgbClr val="CC3300"/>
              </a:solidFill>
            </a:endParaRPr>
          </a:p>
          <a:p>
            <a:pPr eaLnBrk="1" hangingPunct="1">
              <a:lnSpc>
                <a:spcPct val="80000"/>
              </a:lnSpc>
              <a:buFontTx/>
              <a:buNone/>
            </a:pPr>
            <a:r>
              <a:rPr lang="en-GB" sz="2400" smtClean="0">
                <a:solidFill>
                  <a:srgbClr val="CC3300"/>
                </a:solidFill>
              </a:rPr>
              <a:t>better health security and population health outcomes</a:t>
            </a:r>
            <a:r>
              <a:rPr lang="en-GB" sz="2400" smtClean="0"/>
              <a:t> for each of the countries involved (thus serving the national and the global interest) </a:t>
            </a:r>
          </a:p>
          <a:p>
            <a:pPr eaLnBrk="1" hangingPunct="1">
              <a:lnSpc>
                <a:spcPct val="80000"/>
              </a:lnSpc>
              <a:buFontTx/>
              <a:buNone/>
            </a:pPr>
            <a:r>
              <a:rPr lang="en-GB" sz="2400" smtClean="0">
                <a:solidFill>
                  <a:srgbClr val="CC3300"/>
                </a:solidFill>
              </a:rPr>
              <a:t>improving the relations between states</a:t>
            </a:r>
            <a:r>
              <a:rPr lang="en-GB" sz="2400" smtClean="0"/>
              <a:t> and strengthening the commitment of a wide range of actors to work to improve health </a:t>
            </a:r>
          </a:p>
          <a:p>
            <a:pPr eaLnBrk="1" hangingPunct="1">
              <a:lnSpc>
                <a:spcPct val="80000"/>
              </a:lnSpc>
              <a:buFontTx/>
              <a:buNone/>
            </a:pPr>
            <a:r>
              <a:rPr lang="en-GB" sz="2400" smtClean="0">
                <a:solidFill>
                  <a:srgbClr val="CC3300"/>
                </a:solidFill>
              </a:rPr>
              <a:t>a common endeavour</a:t>
            </a:r>
            <a:r>
              <a:rPr lang="en-GB" sz="2400" smtClean="0"/>
              <a:t> to ensure health as a human right and a global public good and d</a:t>
            </a:r>
            <a:r>
              <a:rPr lang="en-US" sz="2400" smtClean="0"/>
              <a:t>elivering results that are deemed fair ( </a:t>
            </a:r>
            <a:r>
              <a:rPr lang="en-US" sz="2400" smtClean="0">
                <a:solidFill>
                  <a:srgbClr val="CC3300"/>
                </a:solidFill>
              </a:rPr>
              <a:t>“for all”</a:t>
            </a:r>
            <a:r>
              <a:rPr lang="en-US" sz="2400" smtClean="0"/>
              <a:t> - reducing poverty, increasing equity)</a:t>
            </a:r>
          </a:p>
          <a:p>
            <a:pPr eaLnBrk="1" hangingPunct="1">
              <a:lnSpc>
                <a:spcPct val="80000"/>
              </a:lnSpc>
              <a:buFontTx/>
              <a:buNone/>
            </a:pPr>
            <a:r>
              <a:rPr lang="en-GB" sz="2400" smtClean="0"/>
              <a:t>. </a:t>
            </a:r>
          </a:p>
          <a:p>
            <a:pPr eaLnBrk="1" hangingPunct="1">
              <a:lnSpc>
                <a:spcPct val="80000"/>
              </a:lnSpc>
            </a:pPr>
            <a:endParaRPr lang="en-GB" sz="2400" smtClean="0"/>
          </a:p>
          <a:p>
            <a:pPr eaLnBrk="1" hangingPunct="1">
              <a:lnSpc>
                <a:spcPct val="80000"/>
              </a:lnSpc>
            </a:pPr>
            <a:endParaRPr lang="de-DE" sz="2400" smtClean="0"/>
          </a:p>
        </p:txBody>
      </p:sp>
      <p:sp>
        <p:nvSpPr>
          <p:cNvPr id="28674"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solidFill>
            <a:schemeClr val="bg1"/>
          </a:solidFill>
        </p:spPr>
        <p:txBody>
          <a:bodyPr/>
          <a:lstStyle/>
          <a:p>
            <a:pPr eaLnBrk="1" hangingPunct="1"/>
            <a:r>
              <a:rPr lang="de-CH" smtClean="0"/>
              <a:t>The diplomatic space</a:t>
            </a:r>
            <a:endParaRPr lang="de-DE" smtClean="0"/>
          </a:p>
        </p:txBody>
      </p:sp>
      <p:sp>
        <p:nvSpPr>
          <p:cNvPr id="29700" name="Rectangle 3"/>
          <p:cNvSpPr>
            <a:spLocks noGrp="1" noChangeArrowheads="1"/>
          </p:cNvSpPr>
          <p:nvPr>
            <p:ph idx="1"/>
          </p:nvPr>
        </p:nvSpPr>
        <p:spPr>
          <a:ln>
            <a:solidFill>
              <a:schemeClr val="bg1"/>
            </a:solidFill>
          </a:ln>
        </p:spPr>
        <p:txBody>
          <a:bodyPr/>
          <a:lstStyle/>
          <a:p>
            <a:pPr eaLnBrk="1" hangingPunct="1">
              <a:lnSpc>
                <a:spcPct val="90000"/>
              </a:lnSpc>
              <a:buFontTx/>
              <a:buNone/>
            </a:pPr>
            <a:r>
              <a:rPr lang="en-GB" smtClean="0"/>
              <a:t>A major part of global health diplomacy takes place within the United Nations specialized agency for health - </a:t>
            </a:r>
            <a:r>
              <a:rPr lang="en-GB" smtClean="0">
                <a:solidFill>
                  <a:srgbClr val="CC3300"/>
                </a:solidFill>
              </a:rPr>
              <a:t>the World Health Organization</a:t>
            </a:r>
            <a:r>
              <a:rPr lang="en-GB" smtClean="0"/>
              <a:t> - but the range of actors and “spaces” is expanding rapidly. This includes venues such as the World Trade Organization, the World Bank, regional organizations and new organizations such as global alliances, global funds and global forums. </a:t>
            </a:r>
            <a:endParaRPr lang="de-DE" sz="2400" smtClean="0"/>
          </a:p>
        </p:txBody>
      </p:sp>
      <p:sp>
        <p:nvSpPr>
          <p:cNvPr id="29698"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solidFill>
            <a:schemeClr val="bg1"/>
          </a:solidFill>
        </p:spPr>
        <p:txBody>
          <a:bodyPr/>
          <a:lstStyle/>
          <a:p>
            <a:pPr eaLnBrk="1" hangingPunct="1"/>
            <a:r>
              <a:rPr lang="de-CH" smtClean="0"/>
              <a:t>The new health diplomats</a:t>
            </a:r>
            <a:endParaRPr lang="de-DE" smtClean="0"/>
          </a:p>
        </p:txBody>
      </p:sp>
      <p:sp>
        <p:nvSpPr>
          <p:cNvPr id="31748" name="Rectangle 3"/>
          <p:cNvSpPr>
            <a:spLocks noGrp="1" noChangeArrowheads="1"/>
          </p:cNvSpPr>
          <p:nvPr>
            <p:ph idx="1"/>
          </p:nvPr>
        </p:nvSpPr>
        <p:spPr/>
        <p:txBody>
          <a:bodyPr/>
          <a:lstStyle/>
          <a:p>
            <a:pPr eaLnBrk="1" hangingPunct="1">
              <a:lnSpc>
                <a:spcPct val="90000"/>
              </a:lnSpc>
            </a:pPr>
            <a:endParaRPr lang="en-GB" smtClean="0"/>
          </a:p>
          <a:p>
            <a:pPr eaLnBrk="1" hangingPunct="1">
              <a:lnSpc>
                <a:spcPct val="90000"/>
              </a:lnSpc>
            </a:pPr>
            <a:r>
              <a:rPr lang="en-GB" smtClean="0"/>
              <a:t>Increasingly the negotiations on global health matters are not only conducted between public health experts representing health ministries of nation states </a:t>
            </a:r>
            <a:r>
              <a:rPr lang="en-GB" smtClean="0">
                <a:solidFill>
                  <a:srgbClr val="CC3300"/>
                </a:solidFill>
              </a:rPr>
              <a:t>but include a growing array of other national actors as well as major players</a:t>
            </a:r>
            <a:r>
              <a:rPr lang="en-GB" smtClean="0"/>
              <a:t> in the global arena such as NGOs, the private sector, academia and foundations . </a:t>
            </a:r>
            <a:endParaRPr lang="de-DE" smtClean="0"/>
          </a:p>
          <a:p>
            <a:pPr eaLnBrk="1" hangingPunct="1">
              <a:lnSpc>
                <a:spcPct val="90000"/>
              </a:lnSpc>
            </a:pPr>
            <a:endParaRPr lang="de-DE" smtClean="0"/>
          </a:p>
        </p:txBody>
      </p:sp>
      <p:sp>
        <p:nvSpPr>
          <p:cNvPr id="31746"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685800" y="338138"/>
            <a:ext cx="7772400" cy="1038225"/>
          </a:xfrm>
          <a:solidFill>
            <a:schemeClr val="accent1"/>
          </a:solidFill>
        </p:spPr>
        <p:txBody>
          <a:bodyPr/>
          <a:lstStyle/>
          <a:p>
            <a:pPr eaLnBrk="1" hangingPunct="1"/>
            <a:r>
              <a:rPr lang="en-US" sz="2900" smtClean="0"/>
              <a:t>Global Health Diplomacy within a fragmented POLITICAL ECOSYSTEM</a:t>
            </a:r>
          </a:p>
        </p:txBody>
      </p:sp>
      <p:graphicFrame>
        <p:nvGraphicFramePr>
          <p:cNvPr id="160771" name="Group 3"/>
          <p:cNvGraphicFramePr>
            <a:graphicFrameLocks noGrp="1"/>
          </p:cNvGraphicFramePr>
          <p:nvPr>
            <p:ph type="tbl" idx="1"/>
          </p:nvPr>
        </p:nvGraphicFramePr>
        <p:xfrm>
          <a:off x="304800" y="1600200"/>
          <a:ext cx="8382000" cy="4525963"/>
        </p:xfrm>
        <a:graphic>
          <a:graphicData uri="http://schemas.openxmlformats.org/drawingml/2006/table">
            <a:tbl>
              <a:tblPr/>
              <a:tblGrid>
                <a:gridCol w="2895600"/>
                <a:gridCol w="2743200"/>
                <a:gridCol w="2743200"/>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70" name="Footer Placeholder 4"/>
          <p:cNvSpPr>
            <a:spLocks noGrp="1"/>
          </p:cNvSpPr>
          <p:nvPr>
            <p:ph type="ftr" sz="quarter" idx="11"/>
          </p:nvPr>
        </p:nvSpPr>
        <p:spPr>
          <a:noFill/>
        </p:spPr>
        <p:txBody>
          <a:bodyPr/>
          <a:lstStyle/>
          <a:p>
            <a:r>
              <a:rPr lang="de-DE"/>
              <a:t>Kickbusch Introduction Health Diplomacy 2008</a:t>
            </a:r>
          </a:p>
        </p:txBody>
      </p:sp>
      <p:pic>
        <p:nvPicPr>
          <p:cNvPr id="32790" name="Picture 21" descr="The image “file:///C:/Documents%20and%20Settings/Administrator/My%20Documents/merckvnlogo_2.JPG” cannot be displayed, because it contains errors."/>
          <p:cNvPicPr>
            <a:picLocks noChangeAspect="1" noChangeArrowheads="1"/>
          </p:cNvPicPr>
          <p:nvPr/>
        </p:nvPicPr>
        <p:blipFill>
          <a:blip r:embed="rId2" cstate="print"/>
          <a:srcRect/>
          <a:stretch>
            <a:fillRect/>
          </a:stretch>
        </p:blipFill>
        <p:spPr bwMode="auto">
          <a:xfrm>
            <a:off x="1143000" y="1600200"/>
            <a:ext cx="1714500" cy="1063625"/>
          </a:xfrm>
          <a:prstGeom prst="rect">
            <a:avLst/>
          </a:prstGeom>
          <a:noFill/>
          <a:ln w="9525">
            <a:noFill/>
            <a:miter lim="800000"/>
            <a:headEnd/>
            <a:tailEnd/>
          </a:ln>
        </p:spPr>
      </p:pic>
      <p:pic>
        <p:nvPicPr>
          <p:cNvPr id="32791" name="Picture 22" descr="The image “file:///C:/Documents%20and%20Settings/Administrator/My%20Documents/logo_print_en.gif” cannot be displayed, because it contains errors."/>
          <p:cNvPicPr>
            <a:picLocks noChangeAspect="1" noChangeArrowheads="1"/>
          </p:cNvPicPr>
          <p:nvPr/>
        </p:nvPicPr>
        <p:blipFill>
          <a:blip r:embed="rId3" cstate="print"/>
          <a:srcRect/>
          <a:stretch>
            <a:fillRect/>
          </a:stretch>
        </p:blipFill>
        <p:spPr bwMode="auto">
          <a:xfrm>
            <a:off x="533400" y="2514600"/>
            <a:ext cx="4811713" cy="1085850"/>
          </a:xfrm>
          <a:prstGeom prst="rect">
            <a:avLst/>
          </a:prstGeom>
          <a:noFill/>
          <a:ln w="9525">
            <a:noFill/>
            <a:miter lim="800000"/>
            <a:headEnd/>
            <a:tailEnd/>
          </a:ln>
        </p:spPr>
      </p:pic>
      <p:pic>
        <p:nvPicPr>
          <p:cNvPr id="32792" name="Picture 23" descr="The image “file:///C:/Documents%20and%20Settings/Administrator/My%20Documents/logo_new_2.gif” cannot be displayed, because it contains errors."/>
          <p:cNvPicPr>
            <a:picLocks noChangeAspect="1" noChangeArrowheads="1"/>
          </p:cNvPicPr>
          <p:nvPr/>
        </p:nvPicPr>
        <p:blipFill>
          <a:blip r:embed="rId4" cstate="print"/>
          <a:srcRect/>
          <a:stretch>
            <a:fillRect/>
          </a:stretch>
        </p:blipFill>
        <p:spPr bwMode="auto">
          <a:xfrm>
            <a:off x="3276600" y="3886200"/>
            <a:ext cx="2809875" cy="2185988"/>
          </a:xfrm>
          <a:prstGeom prst="rect">
            <a:avLst/>
          </a:prstGeom>
          <a:noFill/>
          <a:ln w="9525">
            <a:noFill/>
            <a:miter lim="800000"/>
            <a:headEnd/>
            <a:tailEnd/>
          </a:ln>
        </p:spPr>
      </p:pic>
      <p:pic>
        <p:nvPicPr>
          <p:cNvPr id="32793" name="Picture 24" descr="The image “file:///C:/Documents%20and%20Settings/Administrator/My%20Documents/subLogo.gif” cannot be displayed, because it contains errors."/>
          <p:cNvPicPr>
            <a:picLocks noChangeAspect="1" noChangeArrowheads="1"/>
          </p:cNvPicPr>
          <p:nvPr/>
        </p:nvPicPr>
        <p:blipFill>
          <a:blip r:embed="rId5" cstate="print"/>
          <a:srcRect/>
          <a:stretch>
            <a:fillRect/>
          </a:stretch>
        </p:blipFill>
        <p:spPr bwMode="auto">
          <a:xfrm>
            <a:off x="3276600" y="1676400"/>
            <a:ext cx="2857500" cy="800100"/>
          </a:xfrm>
          <a:prstGeom prst="rect">
            <a:avLst/>
          </a:prstGeom>
          <a:noFill/>
          <a:ln w="9525">
            <a:noFill/>
            <a:miter lim="800000"/>
            <a:headEnd/>
            <a:tailEnd/>
          </a:ln>
        </p:spPr>
      </p:pic>
      <p:pic>
        <p:nvPicPr>
          <p:cNvPr id="32794" name="Picture 25" descr="The image “file:///C:/Documents%20and%20Settings/Administrator/My%20Documents/slice.r1_c1.gif” cannot be displayed, because it contains errors."/>
          <p:cNvPicPr>
            <a:picLocks noChangeAspect="1" noChangeArrowheads="1"/>
          </p:cNvPicPr>
          <p:nvPr/>
        </p:nvPicPr>
        <p:blipFill>
          <a:blip r:embed="rId6" cstate="print"/>
          <a:srcRect/>
          <a:stretch>
            <a:fillRect/>
          </a:stretch>
        </p:blipFill>
        <p:spPr bwMode="auto">
          <a:xfrm>
            <a:off x="4114800" y="3429000"/>
            <a:ext cx="1611313" cy="914400"/>
          </a:xfrm>
          <a:prstGeom prst="rect">
            <a:avLst/>
          </a:prstGeom>
          <a:noFill/>
          <a:ln w="9525">
            <a:noFill/>
            <a:miter lim="800000"/>
            <a:headEnd/>
            <a:tailEnd/>
          </a:ln>
        </p:spPr>
      </p:pic>
      <p:pic>
        <p:nvPicPr>
          <p:cNvPr id="32795" name="Picture 26" descr="The image “file:///C:/Documents%20and%20Settings/Administrator/My%20Documents/WHO-flag_s.jpg” cannot be displayed, because it contains errors."/>
          <p:cNvPicPr>
            <a:picLocks noChangeAspect="1" noChangeArrowheads="1"/>
          </p:cNvPicPr>
          <p:nvPr/>
        </p:nvPicPr>
        <p:blipFill>
          <a:blip r:embed="rId7" cstate="print"/>
          <a:srcRect/>
          <a:stretch>
            <a:fillRect/>
          </a:stretch>
        </p:blipFill>
        <p:spPr bwMode="auto">
          <a:xfrm>
            <a:off x="5715000" y="1676400"/>
            <a:ext cx="2590800" cy="1698625"/>
          </a:xfrm>
          <a:prstGeom prst="rect">
            <a:avLst/>
          </a:prstGeom>
          <a:noFill/>
          <a:ln w="9525">
            <a:noFill/>
            <a:miter lim="800000"/>
            <a:headEnd/>
            <a:tailEnd/>
          </a:ln>
        </p:spPr>
      </p:pic>
      <p:pic>
        <p:nvPicPr>
          <p:cNvPr id="32796" name="Picture 27" descr="The image “file:///C:/Documents%20and%20Settings/Administrator/My%20Documents/leaderBill.gif” cannot be displayed, because it contains errors."/>
          <p:cNvPicPr>
            <a:picLocks noChangeAspect="1" noChangeArrowheads="1"/>
          </p:cNvPicPr>
          <p:nvPr/>
        </p:nvPicPr>
        <p:blipFill>
          <a:blip r:embed="rId8" cstate="print"/>
          <a:srcRect/>
          <a:stretch>
            <a:fillRect/>
          </a:stretch>
        </p:blipFill>
        <p:spPr bwMode="auto">
          <a:xfrm>
            <a:off x="6248400" y="3810000"/>
            <a:ext cx="1954213" cy="2239963"/>
          </a:xfrm>
          <a:prstGeom prst="rect">
            <a:avLst/>
          </a:prstGeom>
          <a:noFill/>
          <a:ln w="9525">
            <a:noFill/>
            <a:miter lim="800000"/>
            <a:headEnd/>
            <a:tailEnd/>
          </a:ln>
        </p:spPr>
      </p:pic>
      <p:pic>
        <p:nvPicPr>
          <p:cNvPr id="32797" name="Picture 28" descr="The image “file:///C:/Documents%20and%20Settings/Administrator/My%20Documents/roedy_200.jpg” cannot be displayed, because it contains errors."/>
          <p:cNvPicPr>
            <a:picLocks noChangeAspect="1" noChangeArrowheads="1"/>
          </p:cNvPicPr>
          <p:nvPr/>
        </p:nvPicPr>
        <p:blipFill>
          <a:blip r:embed="rId9" cstate="print"/>
          <a:srcRect/>
          <a:stretch>
            <a:fillRect/>
          </a:stretch>
        </p:blipFill>
        <p:spPr bwMode="auto">
          <a:xfrm>
            <a:off x="533400" y="3505200"/>
            <a:ext cx="2133600" cy="2079625"/>
          </a:xfrm>
          <a:prstGeom prst="rect">
            <a:avLst/>
          </a:prstGeom>
          <a:noFill/>
          <a:ln w="9525">
            <a:noFill/>
            <a:miter lim="800000"/>
            <a:headEnd/>
            <a:tailEnd/>
          </a:ln>
        </p:spPr>
      </p:pic>
      <p:sp>
        <p:nvSpPr>
          <p:cNvPr id="32798" name="Text Box 29"/>
          <p:cNvSpPr txBox="1">
            <a:spLocks noChangeArrowheads="1"/>
          </p:cNvSpPr>
          <p:nvPr/>
        </p:nvSpPr>
        <p:spPr bwMode="auto">
          <a:xfrm>
            <a:off x="3108325" y="3851275"/>
            <a:ext cx="1081088" cy="457200"/>
          </a:xfrm>
          <a:prstGeom prst="rect">
            <a:avLst/>
          </a:prstGeom>
          <a:solidFill>
            <a:schemeClr val="accent1"/>
          </a:solidFill>
          <a:ln w="9525">
            <a:noFill/>
            <a:miter lim="800000"/>
            <a:headEnd/>
            <a:tailEnd/>
          </a:ln>
        </p:spPr>
        <p:txBody>
          <a:bodyPr wrap="none">
            <a:spAutoFit/>
          </a:bodyPr>
          <a:lstStyle/>
          <a:p>
            <a:pPr eaLnBrk="1" hangingPunct="1"/>
            <a:r>
              <a:rPr lang="en-US" sz="2400" b="1">
                <a:latin typeface="Times New Roman" pitchFamily="18" charset="0"/>
              </a:rPr>
              <a:t>BONO</a:t>
            </a:r>
          </a:p>
        </p:txBody>
      </p:sp>
      <p:sp>
        <p:nvSpPr>
          <p:cNvPr id="32799" name="Text Box 30"/>
          <p:cNvSpPr txBox="1">
            <a:spLocks noChangeArrowheads="1"/>
          </p:cNvSpPr>
          <p:nvPr/>
        </p:nvSpPr>
        <p:spPr bwMode="auto">
          <a:xfrm>
            <a:off x="6400800" y="3352800"/>
            <a:ext cx="1522413" cy="457200"/>
          </a:xfrm>
          <a:prstGeom prst="rect">
            <a:avLst/>
          </a:prstGeom>
          <a:solidFill>
            <a:schemeClr val="accent1"/>
          </a:solidFill>
          <a:ln w="9525">
            <a:noFill/>
            <a:miter lim="800000"/>
            <a:headEnd/>
            <a:tailEnd/>
          </a:ln>
        </p:spPr>
        <p:txBody>
          <a:bodyPr wrap="none">
            <a:spAutoFit/>
          </a:bodyPr>
          <a:lstStyle/>
          <a:p>
            <a:pPr eaLnBrk="1" hangingPunct="1"/>
            <a:r>
              <a:rPr lang="en-US" sz="2400">
                <a:latin typeface="Times New Roman" pitchFamily="18" charset="0"/>
              </a:rPr>
              <a:t>CLINTON</a:t>
            </a:r>
          </a:p>
        </p:txBody>
      </p:sp>
      <p:sp>
        <p:nvSpPr>
          <p:cNvPr id="32800" name="Text Box 31"/>
          <p:cNvSpPr txBox="1">
            <a:spLocks noChangeArrowheads="1"/>
          </p:cNvSpPr>
          <p:nvPr/>
        </p:nvSpPr>
        <p:spPr bwMode="auto">
          <a:xfrm>
            <a:off x="288925" y="1641475"/>
            <a:ext cx="795338" cy="457200"/>
          </a:xfrm>
          <a:prstGeom prst="rect">
            <a:avLst/>
          </a:prstGeom>
          <a:solidFill>
            <a:srgbClr val="FF7C80"/>
          </a:solidFill>
          <a:ln w="9525">
            <a:noFill/>
            <a:miter lim="800000"/>
            <a:headEnd/>
            <a:tailEnd/>
          </a:ln>
        </p:spPr>
        <p:txBody>
          <a:bodyPr wrap="none">
            <a:spAutoFit/>
          </a:bodyPr>
          <a:lstStyle/>
          <a:p>
            <a:pPr eaLnBrk="1" hangingPunct="1"/>
            <a:r>
              <a:rPr lang="en-US" sz="2400">
                <a:latin typeface="Times New Roman" pitchFamily="18" charset="0"/>
              </a:rPr>
              <a:t>MSF</a:t>
            </a:r>
          </a:p>
        </p:txBody>
      </p:sp>
      <p:sp>
        <p:nvSpPr>
          <p:cNvPr id="32801" name="Text Box 32"/>
          <p:cNvSpPr txBox="1">
            <a:spLocks noChangeArrowheads="1"/>
          </p:cNvSpPr>
          <p:nvPr/>
        </p:nvSpPr>
        <p:spPr bwMode="auto">
          <a:xfrm>
            <a:off x="593725" y="5680075"/>
            <a:ext cx="1447800" cy="457200"/>
          </a:xfrm>
          <a:prstGeom prst="rect">
            <a:avLst/>
          </a:prstGeom>
          <a:solidFill>
            <a:srgbClr val="FF66CC"/>
          </a:solidFill>
          <a:ln w="9525">
            <a:noFill/>
            <a:miter lim="800000"/>
            <a:headEnd/>
            <a:tailEnd/>
          </a:ln>
        </p:spPr>
        <p:txBody>
          <a:bodyPr wrap="none">
            <a:spAutoFit/>
          </a:bodyPr>
          <a:lstStyle/>
          <a:p>
            <a:pPr eaLnBrk="1" hangingPunct="1"/>
            <a:r>
              <a:rPr lang="en-US" sz="2400">
                <a:latin typeface="Times New Roman" pitchFamily="18" charset="0"/>
              </a:rPr>
              <a:t>150 PPPH</a:t>
            </a:r>
          </a:p>
        </p:txBody>
      </p:sp>
      <p:sp>
        <p:nvSpPr>
          <p:cNvPr id="32802" name="Text Box 33"/>
          <p:cNvSpPr txBox="1">
            <a:spLocks noChangeArrowheads="1"/>
          </p:cNvSpPr>
          <p:nvPr/>
        </p:nvSpPr>
        <p:spPr bwMode="auto">
          <a:xfrm>
            <a:off x="2346325" y="5299075"/>
            <a:ext cx="827088" cy="457200"/>
          </a:xfrm>
          <a:prstGeom prst="rect">
            <a:avLst/>
          </a:prstGeom>
          <a:solidFill>
            <a:srgbClr val="FF7C80"/>
          </a:solidFill>
          <a:ln w="9525">
            <a:noFill/>
            <a:miter lim="800000"/>
            <a:headEnd/>
            <a:tailEnd/>
          </a:ln>
        </p:spPr>
        <p:txBody>
          <a:bodyPr wrap="none">
            <a:spAutoFit/>
          </a:bodyPr>
          <a:lstStyle/>
          <a:p>
            <a:pPr eaLnBrk="1" hangingPunct="1"/>
            <a:r>
              <a:rPr lang="en-US" sz="2400">
                <a:latin typeface="Times New Roman" pitchFamily="18" charset="0"/>
              </a:rPr>
              <a:t>WEF</a:t>
            </a:r>
          </a:p>
        </p:txBody>
      </p:sp>
      <p:sp>
        <p:nvSpPr>
          <p:cNvPr id="32803" name="Text Box 34"/>
          <p:cNvSpPr txBox="1">
            <a:spLocks noChangeArrowheads="1"/>
          </p:cNvSpPr>
          <p:nvPr/>
        </p:nvSpPr>
        <p:spPr bwMode="auto">
          <a:xfrm>
            <a:off x="5470525" y="5222875"/>
            <a:ext cx="795338" cy="457200"/>
          </a:xfrm>
          <a:prstGeom prst="rect">
            <a:avLst/>
          </a:prstGeom>
          <a:solidFill>
            <a:srgbClr val="FF66CC"/>
          </a:solidFill>
          <a:ln w="9525">
            <a:noFill/>
            <a:miter lim="800000"/>
            <a:headEnd/>
            <a:tailEnd/>
          </a:ln>
        </p:spPr>
        <p:txBody>
          <a:bodyPr wrap="none">
            <a:spAutoFit/>
          </a:bodyPr>
          <a:lstStyle/>
          <a:p>
            <a:pPr eaLnBrk="1" hangingPunct="1"/>
            <a:r>
              <a:rPr lang="en-US" sz="2400">
                <a:latin typeface="Times New Roman" pitchFamily="18" charset="0"/>
              </a:rPr>
              <a:t>PHA</a:t>
            </a:r>
          </a:p>
        </p:txBody>
      </p:sp>
      <p:sp>
        <p:nvSpPr>
          <p:cNvPr id="32804" name="Text Box 35"/>
          <p:cNvSpPr txBox="1">
            <a:spLocks noChangeArrowheads="1"/>
          </p:cNvSpPr>
          <p:nvPr/>
        </p:nvSpPr>
        <p:spPr bwMode="auto">
          <a:xfrm>
            <a:off x="6553200" y="5638800"/>
            <a:ext cx="1970088" cy="457200"/>
          </a:xfrm>
          <a:prstGeom prst="rect">
            <a:avLst/>
          </a:prstGeom>
          <a:solidFill>
            <a:schemeClr val="accent1"/>
          </a:solidFill>
          <a:ln w="9525">
            <a:noFill/>
            <a:miter lim="800000"/>
            <a:headEnd/>
            <a:tailEnd/>
          </a:ln>
        </p:spPr>
        <p:txBody>
          <a:bodyPr>
            <a:spAutoFit/>
          </a:bodyPr>
          <a:lstStyle/>
          <a:p>
            <a:pPr eaLnBrk="1" hangingPunct="1"/>
            <a:r>
              <a:rPr lang="en-US" sz="2400">
                <a:latin typeface="Times New Roman" pitchFamily="18" charset="0"/>
              </a:rPr>
              <a:t>World Bank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3"/>
          <p:cNvSpPr>
            <a:spLocks noGrp="1" noChangeArrowheads="1"/>
          </p:cNvSpPr>
          <p:nvPr>
            <p:ph idx="1"/>
          </p:nvPr>
        </p:nvSpPr>
        <p:spPr/>
        <p:txBody>
          <a:bodyPr/>
          <a:lstStyle/>
          <a:p>
            <a:pPr eaLnBrk="1" hangingPunct="1">
              <a:lnSpc>
                <a:spcPct val="90000"/>
              </a:lnSpc>
            </a:pPr>
            <a:endParaRPr lang="de-CH" smtClean="0"/>
          </a:p>
          <a:p>
            <a:pPr eaLnBrk="1" hangingPunct="1">
              <a:lnSpc>
                <a:spcPct val="90000"/>
              </a:lnSpc>
            </a:pPr>
            <a:r>
              <a:rPr lang="de-CH" smtClean="0"/>
              <a:t>1945 San Fransisco Conference agrees to establish a health organization</a:t>
            </a:r>
          </a:p>
          <a:p>
            <a:pPr eaLnBrk="1" hangingPunct="1">
              <a:lnSpc>
                <a:spcPct val="90000"/>
              </a:lnSpc>
            </a:pPr>
            <a:r>
              <a:rPr lang="de-CH" smtClean="0"/>
              <a:t>1946 Constitution is adopted</a:t>
            </a:r>
          </a:p>
          <a:p>
            <a:pPr eaLnBrk="1" hangingPunct="1">
              <a:lnSpc>
                <a:spcPct val="90000"/>
              </a:lnSpc>
            </a:pPr>
            <a:r>
              <a:rPr lang="de-CH" smtClean="0"/>
              <a:t>1948 Constitution comes into force</a:t>
            </a:r>
          </a:p>
          <a:p>
            <a:pPr eaLnBrk="1" hangingPunct="1">
              <a:lnSpc>
                <a:spcPct val="90000"/>
              </a:lnSpc>
            </a:pPr>
            <a:r>
              <a:rPr lang="de-CH" smtClean="0"/>
              <a:t>1951 International Sanitary regulations</a:t>
            </a:r>
          </a:p>
          <a:p>
            <a:pPr eaLnBrk="1" hangingPunct="1">
              <a:lnSpc>
                <a:spcPct val="90000"/>
              </a:lnSpc>
            </a:pPr>
            <a:r>
              <a:rPr lang="de-CH" smtClean="0"/>
              <a:t>1969 International health regulations</a:t>
            </a:r>
          </a:p>
          <a:p>
            <a:pPr eaLnBrk="1" hangingPunct="1">
              <a:lnSpc>
                <a:spcPct val="90000"/>
              </a:lnSpc>
            </a:pPr>
            <a:r>
              <a:rPr lang="de-CH" smtClean="0"/>
              <a:t>1978 Alma Ata </a:t>
            </a:r>
            <a:endParaRPr lang="de-DE" smtClean="0"/>
          </a:p>
        </p:txBody>
      </p:sp>
      <p:sp>
        <p:nvSpPr>
          <p:cNvPr id="45058" name="Footer Placeholder 4"/>
          <p:cNvSpPr>
            <a:spLocks noGrp="1"/>
          </p:cNvSpPr>
          <p:nvPr>
            <p:ph type="ftr" sz="quarter" idx="11"/>
          </p:nvPr>
        </p:nvSpPr>
        <p:spPr>
          <a:noFill/>
        </p:spPr>
        <p:txBody>
          <a:bodyPr/>
          <a:lstStyle/>
          <a:p>
            <a:r>
              <a:rPr lang="de-DE"/>
              <a:t>Kickbusch Introduction Health Diplomacy 2008</a:t>
            </a:r>
          </a:p>
        </p:txBody>
      </p:sp>
      <p:pic>
        <p:nvPicPr>
          <p:cNvPr id="45061" name="Picture 4" descr="who_new">
            <a:hlinkClick r:id="rId2"/>
          </p:cNvPr>
          <p:cNvPicPr>
            <a:picLocks noChangeAspect="1" noChangeArrowheads="1"/>
          </p:cNvPicPr>
          <p:nvPr/>
        </p:nvPicPr>
        <p:blipFill>
          <a:blip r:embed="rId3" cstate="print"/>
          <a:srcRect/>
          <a:stretch>
            <a:fillRect/>
          </a:stretch>
        </p:blipFill>
        <p:spPr bwMode="auto">
          <a:xfrm>
            <a:off x="3203575" y="260350"/>
            <a:ext cx="2209800" cy="170021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WHO</a:t>
            </a:r>
            <a:endParaRPr lang="de-DE" smtClean="0"/>
          </a:p>
        </p:txBody>
      </p:sp>
      <p:sp>
        <p:nvSpPr>
          <p:cNvPr id="46084" name="Rectangle 3"/>
          <p:cNvSpPr>
            <a:spLocks noGrp="1" noChangeArrowheads="1"/>
          </p:cNvSpPr>
          <p:nvPr>
            <p:ph idx="1"/>
          </p:nvPr>
        </p:nvSpPr>
        <p:spPr>
          <a:solidFill>
            <a:schemeClr val="bg1"/>
          </a:solidFill>
          <a:ln>
            <a:solidFill>
              <a:schemeClr val="tx1"/>
            </a:solidFill>
          </a:ln>
        </p:spPr>
        <p:txBody>
          <a:bodyPr/>
          <a:lstStyle/>
          <a:p>
            <a:pPr eaLnBrk="1" hangingPunct="1">
              <a:lnSpc>
                <a:spcPct val="80000"/>
              </a:lnSpc>
            </a:pPr>
            <a:endParaRPr lang="de-CH" sz="1800" smtClean="0"/>
          </a:p>
          <a:p>
            <a:pPr eaLnBrk="1" hangingPunct="1">
              <a:lnSpc>
                <a:spcPct val="80000"/>
              </a:lnSpc>
              <a:buFontTx/>
              <a:buNone/>
            </a:pPr>
            <a:r>
              <a:rPr lang="de-CH" sz="2400" smtClean="0">
                <a:solidFill>
                  <a:srgbClr val="000F1A"/>
                </a:solidFill>
              </a:rPr>
              <a:t>„the coordinating authority </a:t>
            </a:r>
          </a:p>
          <a:p>
            <a:pPr eaLnBrk="1" hangingPunct="1">
              <a:lnSpc>
                <a:spcPct val="80000"/>
              </a:lnSpc>
              <a:buFontTx/>
              <a:buNone/>
            </a:pPr>
            <a:r>
              <a:rPr lang="de-CH" sz="2400" smtClean="0">
                <a:solidFill>
                  <a:srgbClr val="000F1A"/>
                </a:solidFill>
              </a:rPr>
              <a:t>on international health work“</a:t>
            </a:r>
          </a:p>
          <a:p>
            <a:pPr eaLnBrk="1" hangingPunct="1">
              <a:lnSpc>
                <a:spcPct val="80000"/>
              </a:lnSpc>
            </a:pPr>
            <a:endParaRPr lang="de-CH" sz="2400" smtClean="0">
              <a:solidFill>
                <a:schemeClr val="accent2"/>
              </a:solidFill>
            </a:endParaRPr>
          </a:p>
          <a:p>
            <a:pPr eaLnBrk="1" hangingPunct="1">
              <a:lnSpc>
                <a:spcPct val="80000"/>
              </a:lnSpc>
            </a:pPr>
            <a:r>
              <a:rPr lang="de-CH" sz="1800" smtClean="0">
                <a:solidFill>
                  <a:srgbClr val="000F1A"/>
                </a:solidFill>
              </a:rPr>
              <a:t>First decade: major diseases</a:t>
            </a:r>
          </a:p>
          <a:p>
            <a:pPr eaLnBrk="1" hangingPunct="1">
              <a:lnSpc>
                <a:spcPct val="80000"/>
              </a:lnSpc>
            </a:pPr>
            <a:r>
              <a:rPr lang="de-CH" sz="1800" smtClean="0">
                <a:solidFill>
                  <a:srgbClr val="000F1A"/>
                </a:solidFill>
              </a:rPr>
              <a:t>Second decade: liberation of former colonies – health manpower development</a:t>
            </a:r>
          </a:p>
          <a:p>
            <a:pPr eaLnBrk="1" hangingPunct="1">
              <a:lnSpc>
                <a:spcPct val="80000"/>
              </a:lnSpc>
            </a:pPr>
            <a:r>
              <a:rPr lang="de-CH" sz="1800" smtClean="0">
                <a:solidFill>
                  <a:srgbClr val="000F1A"/>
                </a:solidFill>
              </a:rPr>
              <a:t>Third decade: eradication of small pox, new issues such as family planning</a:t>
            </a:r>
          </a:p>
          <a:p>
            <a:pPr eaLnBrk="1" hangingPunct="1">
              <a:lnSpc>
                <a:spcPct val="80000"/>
              </a:lnSpc>
            </a:pPr>
            <a:r>
              <a:rPr lang="de-CH" sz="1800" smtClean="0">
                <a:solidFill>
                  <a:srgbClr val="000F1A"/>
                </a:solidFill>
              </a:rPr>
              <a:t>Fourth decade: Primary health care WHO UNICEF Health for All – Equity – cooperation</a:t>
            </a:r>
          </a:p>
          <a:p>
            <a:pPr eaLnBrk="1" hangingPunct="1">
              <a:lnSpc>
                <a:spcPct val="80000"/>
              </a:lnSpc>
            </a:pPr>
            <a:r>
              <a:rPr lang="de-CH" sz="1800" smtClean="0">
                <a:solidFill>
                  <a:srgbClr val="000F1A"/>
                </a:solidFill>
              </a:rPr>
              <a:t>Fifth decade: investment in health, poverty eradication</a:t>
            </a:r>
          </a:p>
          <a:p>
            <a:pPr eaLnBrk="1" hangingPunct="1">
              <a:lnSpc>
                <a:spcPct val="80000"/>
              </a:lnSpc>
            </a:pPr>
            <a:r>
              <a:rPr lang="de-CH" sz="2000" smtClean="0">
                <a:solidFill>
                  <a:srgbClr val="CC3300"/>
                </a:solidFill>
              </a:rPr>
              <a:t>Sixth decade: common health security and health as a global public good</a:t>
            </a:r>
            <a:endParaRPr lang="de-DE" sz="2000" smtClean="0">
              <a:solidFill>
                <a:srgbClr val="CC3300"/>
              </a:solidFill>
            </a:endParaRPr>
          </a:p>
        </p:txBody>
      </p:sp>
      <p:sp>
        <p:nvSpPr>
          <p:cNvPr id="46082" name="Footer Placeholder 4"/>
          <p:cNvSpPr>
            <a:spLocks noGrp="1"/>
          </p:cNvSpPr>
          <p:nvPr>
            <p:ph type="ftr" sz="quarter" idx="11"/>
          </p:nvPr>
        </p:nvSpPr>
        <p:spPr>
          <a:noFill/>
        </p:spPr>
        <p:txBody>
          <a:bodyPr/>
          <a:lstStyle/>
          <a:p>
            <a:r>
              <a:rPr lang="de-DE"/>
              <a:t>Kickbusch Introduction Health Diplomacy 2008</a:t>
            </a:r>
          </a:p>
        </p:txBody>
      </p:sp>
      <p:pic>
        <p:nvPicPr>
          <p:cNvPr id="46085" name="Picture 4" descr="who_new">
            <a:hlinkClick r:id="rId2"/>
          </p:cNvPr>
          <p:cNvPicPr>
            <a:picLocks noChangeAspect="1" noChangeArrowheads="1"/>
          </p:cNvPicPr>
          <p:nvPr/>
        </p:nvPicPr>
        <p:blipFill>
          <a:blip r:embed="rId3" cstate="print"/>
          <a:srcRect/>
          <a:stretch>
            <a:fillRect/>
          </a:stretch>
        </p:blipFill>
        <p:spPr bwMode="auto">
          <a:xfrm>
            <a:off x="6659563" y="1844675"/>
            <a:ext cx="1727200" cy="132873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1440160"/>
          </a:xfrm>
        </p:spPr>
        <p:txBody>
          <a:bodyPr>
            <a:normAutofit fontScale="90000"/>
          </a:bodyPr>
          <a:lstStyle/>
          <a:p>
            <a:r>
              <a:rPr lang="en-US" dirty="0" smtClean="0"/>
              <a:t/>
            </a:r>
            <a:br>
              <a:rPr lang="en-US" dirty="0" smtClean="0"/>
            </a:br>
            <a:r>
              <a:rPr lang="en-US" dirty="0" smtClean="0"/>
              <a:t>Role </a:t>
            </a:r>
            <a:r>
              <a:rPr lang="en-US" dirty="0"/>
              <a:t>of WHO in public </a:t>
            </a:r>
            <a:r>
              <a:rPr lang="en-US" dirty="0" smtClean="0"/>
              <a:t>health </a:t>
            </a:r>
            <a:br>
              <a:rPr lang="en-US" dirty="0" smtClean="0"/>
            </a:br>
            <a:r>
              <a:rPr lang="en-US" sz="3600" dirty="0" smtClean="0"/>
              <a:t>6 </a:t>
            </a:r>
            <a:r>
              <a:rPr lang="en-US" sz="3600" dirty="0"/>
              <a:t>core </a:t>
            </a:r>
            <a:r>
              <a:rPr lang="en-US" sz="3600" dirty="0" smtClean="0"/>
              <a:t>functions</a:t>
            </a:r>
            <a:r>
              <a:rPr lang="en-US" sz="3600" dirty="0"/>
              <a:t/>
            </a:r>
            <a:br>
              <a:rPr lang="en-US" sz="3600" dirty="0"/>
            </a:br>
            <a:endParaRPr lang="en-GB" sz="3600" dirty="0"/>
          </a:p>
        </p:txBody>
      </p:sp>
      <p:sp>
        <p:nvSpPr>
          <p:cNvPr id="4" name="Content Placeholder 3"/>
          <p:cNvSpPr>
            <a:spLocks noGrp="1"/>
          </p:cNvSpPr>
          <p:nvPr>
            <p:ph idx="1"/>
          </p:nvPr>
        </p:nvSpPr>
        <p:spPr>
          <a:xfrm>
            <a:off x="395536" y="1628800"/>
            <a:ext cx="8363272" cy="4421088"/>
          </a:xfrm>
        </p:spPr>
        <p:txBody>
          <a:bodyPr>
            <a:normAutofit lnSpcReduction="10000"/>
          </a:bodyPr>
          <a:lstStyle/>
          <a:p>
            <a:pPr marL="0" indent="0"/>
            <a:r>
              <a:rPr lang="en-US" sz="2800" dirty="0" smtClean="0"/>
              <a:t> </a:t>
            </a:r>
            <a:r>
              <a:rPr lang="en-US" sz="2800" dirty="0"/>
              <a:t>Providing </a:t>
            </a:r>
            <a:r>
              <a:rPr lang="en-US" sz="2800" dirty="0" smtClean="0"/>
              <a:t>leadership, engaging </a:t>
            </a:r>
            <a:r>
              <a:rPr lang="en-US" sz="2800" dirty="0"/>
              <a:t>in </a:t>
            </a:r>
            <a:r>
              <a:rPr lang="en-US" sz="2800" dirty="0" smtClean="0"/>
              <a:t>partnerships </a:t>
            </a:r>
            <a:endParaRPr lang="en-US" sz="2800" dirty="0"/>
          </a:p>
          <a:p>
            <a:pPr marL="0" indent="0"/>
            <a:r>
              <a:rPr lang="en-US" sz="2800" dirty="0" smtClean="0"/>
              <a:t>Shaping </a:t>
            </a:r>
            <a:r>
              <a:rPr lang="en-US" sz="2800" dirty="0"/>
              <a:t>the research </a:t>
            </a:r>
            <a:r>
              <a:rPr lang="en-US" sz="2800" dirty="0" smtClean="0"/>
              <a:t>agenda</a:t>
            </a:r>
          </a:p>
          <a:p>
            <a:pPr marL="0" indent="0"/>
            <a:r>
              <a:rPr lang="en-US" sz="2800" dirty="0" smtClean="0"/>
              <a:t>Setting </a:t>
            </a:r>
            <a:r>
              <a:rPr lang="en-US" sz="2800" dirty="0"/>
              <a:t>norms and </a:t>
            </a:r>
            <a:r>
              <a:rPr lang="en-US" sz="2800" dirty="0" smtClean="0"/>
              <a:t>standards</a:t>
            </a:r>
          </a:p>
          <a:p>
            <a:pPr marL="0" indent="0"/>
            <a:r>
              <a:rPr lang="en-US" sz="2800" dirty="0" smtClean="0"/>
              <a:t>Articulating </a:t>
            </a:r>
            <a:r>
              <a:rPr lang="en-US" sz="2800" dirty="0"/>
              <a:t>ethical and evidence-based </a:t>
            </a:r>
            <a:r>
              <a:rPr lang="en-US" sz="2800" dirty="0" smtClean="0"/>
              <a:t>policies</a:t>
            </a:r>
            <a:endParaRPr lang="en-US" sz="2800" dirty="0"/>
          </a:p>
          <a:p>
            <a:pPr marL="0" indent="0"/>
            <a:r>
              <a:rPr lang="en-US" sz="2800" dirty="0" smtClean="0"/>
              <a:t>Providing </a:t>
            </a:r>
            <a:r>
              <a:rPr lang="en-US" sz="2800" dirty="0"/>
              <a:t>technical support, </a:t>
            </a:r>
            <a:r>
              <a:rPr lang="en-US" sz="2800" dirty="0" err="1"/>
              <a:t>catalysing</a:t>
            </a:r>
            <a:r>
              <a:rPr lang="en-US" sz="2800" dirty="0"/>
              <a:t> </a:t>
            </a:r>
            <a:r>
              <a:rPr lang="en-US" sz="2800" dirty="0" smtClean="0"/>
              <a:t>change,</a:t>
            </a:r>
            <a:r>
              <a:rPr lang="en-US" sz="2800" dirty="0"/>
              <a:t> </a:t>
            </a:r>
            <a:r>
              <a:rPr lang="en-GB" sz="2800" dirty="0" smtClean="0"/>
              <a:t>building </a:t>
            </a:r>
            <a:r>
              <a:rPr lang="en-GB" sz="2800" dirty="0"/>
              <a:t>sustainable </a:t>
            </a:r>
            <a:r>
              <a:rPr lang="en-GB" sz="2800" dirty="0" smtClean="0"/>
              <a:t>institutions</a:t>
            </a:r>
            <a:endParaRPr lang="en-GB" sz="2800" dirty="0"/>
          </a:p>
          <a:p>
            <a:pPr marL="0" indent="0"/>
            <a:r>
              <a:rPr lang="en-US" sz="2800" dirty="0" smtClean="0"/>
              <a:t>Monitoring </a:t>
            </a:r>
            <a:r>
              <a:rPr lang="en-US" sz="2800" dirty="0" smtClean="0"/>
              <a:t>health </a:t>
            </a:r>
            <a:r>
              <a:rPr lang="en-US" sz="2800" dirty="0"/>
              <a:t>situation and </a:t>
            </a:r>
            <a:r>
              <a:rPr lang="en-US" sz="2800" dirty="0" smtClean="0"/>
              <a:t>trends</a:t>
            </a:r>
          </a:p>
          <a:p>
            <a:pPr marL="0" indent="0"/>
            <a:r>
              <a:rPr lang="en-US" sz="2800" dirty="0"/>
              <a:t>Critical aspects of emergency preparedness/response should be linked to core public health functions </a:t>
            </a:r>
            <a:endParaRPr lang="en-US" sz="2800" dirty="0"/>
          </a:p>
          <a:p>
            <a:pPr marL="0" indent="0"/>
            <a:endParaRPr lang="en-GB" sz="2800" dirty="0"/>
          </a:p>
        </p:txBody>
      </p:sp>
    </p:spTree>
    <p:extLst>
      <p:ext uri="{BB962C8B-B14F-4D97-AF65-F5344CB8AC3E}">
        <p14:creationId xmlns:p14="http://schemas.microsoft.com/office/powerpoint/2010/main" xmlns="" val="207067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Alma Ata 1978</a:t>
            </a:r>
            <a:endParaRPr lang="de-DE" smtClean="0"/>
          </a:p>
        </p:txBody>
      </p:sp>
      <p:sp>
        <p:nvSpPr>
          <p:cNvPr id="57348" name="Rectangle 3"/>
          <p:cNvSpPr>
            <a:spLocks noGrp="1" noChangeArrowheads="1"/>
          </p:cNvSpPr>
          <p:nvPr>
            <p:ph idx="1"/>
          </p:nvPr>
        </p:nvSpPr>
        <p:spPr/>
        <p:txBody>
          <a:bodyPr/>
          <a:lstStyle/>
          <a:p>
            <a:pPr eaLnBrk="1" hangingPunct="1">
              <a:lnSpc>
                <a:spcPct val="90000"/>
              </a:lnSpc>
              <a:buFontTx/>
              <a:buNone/>
            </a:pPr>
            <a:endParaRPr lang="de-CH" dirty="0" smtClean="0"/>
          </a:p>
          <a:p>
            <a:pPr eaLnBrk="1" hangingPunct="1">
              <a:lnSpc>
                <a:spcPct val="90000"/>
              </a:lnSpc>
              <a:buFontTx/>
              <a:buNone/>
            </a:pPr>
            <a:r>
              <a:rPr lang="de-CH" dirty="0" smtClean="0"/>
              <a:t>	The conference strongly affirms that health…. is a </a:t>
            </a:r>
            <a:r>
              <a:rPr lang="de-CH" dirty="0" smtClean="0">
                <a:solidFill>
                  <a:srgbClr val="FF0000"/>
                </a:solidFill>
              </a:rPr>
              <a:t>fundamental human right</a:t>
            </a:r>
            <a:r>
              <a:rPr lang="de-CH" dirty="0" smtClean="0"/>
              <a:t> and that the attainment of the highest possible level of health is a most important </a:t>
            </a:r>
            <a:r>
              <a:rPr lang="de-CH" dirty="0" smtClean="0">
                <a:solidFill>
                  <a:srgbClr val="FF0000"/>
                </a:solidFill>
              </a:rPr>
              <a:t>world wide social goal</a:t>
            </a:r>
            <a:r>
              <a:rPr lang="de-CH" dirty="0" smtClean="0"/>
              <a:t> whose realization requires the action of </a:t>
            </a:r>
            <a:r>
              <a:rPr lang="de-CH" dirty="0" smtClean="0">
                <a:solidFill>
                  <a:srgbClr val="FF0000"/>
                </a:solidFill>
              </a:rPr>
              <a:t>many other social and economic sectors</a:t>
            </a:r>
            <a:r>
              <a:rPr lang="de-CH" dirty="0" smtClean="0"/>
              <a:t> in addition to the health sector.</a:t>
            </a:r>
            <a:endParaRPr lang="de-DE"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Alma Ata 1978</a:t>
            </a:r>
            <a:endParaRPr lang="de-DE" smtClean="0"/>
          </a:p>
        </p:txBody>
      </p:sp>
      <p:sp>
        <p:nvSpPr>
          <p:cNvPr id="58372" name="Rectangle 3"/>
          <p:cNvSpPr>
            <a:spLocks noGrp="1" noChangeArrowheads="1"/>
          </p:cNvSpPr>
          <p:nvPr>
            <p:ph idx="1"/>
          </p:nvPr>
        </p:nvSpPr>
        <p:spPr/>
        <p:txBody>
          <a:bodyPr/>
          <a:lstStyle/>
          <a:p>
            <a:pPr eaLnBrk="1" hangingPunct="1"/>
            <a:endParaRPr lang="de-CH" dirty="0" smtClean="0"/>
          </a:p>
          <a:p>
            <a:pPr eaLnBrk="1" hangingPunct="1">
              <a:buFontTx/>
              <a:buNone/>
            </a:pPr>
            <a:r>
              <a:rPr lang="de-CH" dirty="0" smtClean="0"/>
              <a:t>	The </a:t>
            </a:r>
            <a:r>
              <a:rPr lang="de-CH" dirty="0" smtClean="0">
                <a:solidFill>
                  <a:srgbClr val="FF0000"/>
                </a:solidFill>
              </a:rPr>
              <a:t>existing gross inequality</a:t>
            </a:r>
            <a:r>
              <a:rPr lang="de-CH" dirty="0" smtClean="0"/>
              <a:t> in the health status of the people particularly between developed and developing countries as well as within countries is </a:t>
            </a:r>
            <a:r>
              <a:rPr lang="de-CH" dirty="0" smtClean="0">
                <a:solidFill>
                  <a:srgbClr val="FF0000"/>
                </a:solidFill>
              </a:rPr>
              <a:t>politically, socially and economically unacceptable</a:t>
            </a:r>
            <a:r>
              <a:rPr lang="de-CH" dirty="0" smtClean="0"/>
              <a:t> and is,therefore, of </a:t>
            </a:r>
            <a:r>
              <a:rPr lang="de-CH" dirty="0" smtClean="0">
                <a:solidFill>
                  <a:srgbClr val="FF0000"/>
                </a:solidFill>
              </a:rPr>
              <a:t>common concern to all countries.</a:t>
            </a:r>
            <a:endParaRPr lang="de-DE" dirty="0"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Alma Ata 1978</a:t>
            </a:r>
            <a:endParaRPr lang="de-DE" smtClean="0"/>
          </a:p>
        </p:txBody>
      </p:sp>
      <p:sp>
        <p:nvSpPr>
          <p:cNvPr id="59396" name="Rectangle 3"/>
          <p:cNvSpPr>
            <a:spLocks noGrp="1" noChangeArrowheads="1"/>
          </p:cNvSpPr>
          <p:nvPr>
            <p:ph idx="1"/>
          </p:nvPr>
        </p:nvSpPr>
        <p:spPr/>
        <p:txBody>
          <a:bodyPr/>
          <a:lstStyle/>
          <a:p>
            <a:pPr eaLnBrk="1" hangingPunct="1">
              <a:lnSpc>
                <a:spcPct val="90000"/>
              </a:lnSpc>
              <a:buFontTx/>
              <a:buNone/>
            </a:pPr>
            <a:r>
              <a:rPr lang="de-DE" dirty="0" smtClean="0">
                <a:solidFill>
                  <a:srgbClr val="FF0000"/>
                </a:solidFill>
              </a:rPr>
              <a:t>   Governments have a responsibility for the health of their people</a:t>
            </a:r>
            <a:r>
              <a:rPr lang="de-DE" dirty="0" smtClean="0"/>
              <a:t> which can be fulfilled only by the provision of adequate health and social measures. A main </a:t>
            </a:r>
            <a:r>
              <a:rPr lang="de-DE" dirty="0" smtClean="0">
                <a:solidFill>
                  <a:srgbClr val="FF0000"/>
                </a:solidFill>
              </a:rPr>
              <a:t>social target</a:t>
            </a:r>
            <a:r>
              <a:rPr lang="de-DE" dirty="0" smtClean="0"/>
              <a:t> of governments, international organizations and the whole world community in the coming decades should be the attainment by all peoples of the world by the year 2000 of a level of health that will permit them to lead a socially and economically productive life.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solidFill>
            <a:schemeClr val="bg1"/>
          </a:solidFill>
        </p:spPr>
        <p:txBody>
          <a:bodyPr>
            <a:normAutofit/>
          </a:bodyPr>
          <a:lstStyle/>
          <a:p>
            <a:pPr eaLnBrk="1" hangingPunct="1"/>
            <a:r>
              <a:rPr lang="de-CH" sz="4000" smtClean="0"/>
              <a:t>3 key dimensions of global health</a:t>
            </a:r>
            <a:endParaRPr lang="de-DE" sz="4000" smtClean="0"/>
          </a:p>
        </p:txBody>
      </p:sp>
      <p:sp>
        <p:nvSpPr>
          <p:cNvPr id="10244" name="Rectangle 3"/>
          <p:cNvSpPr>
            <a:spLocks noGrp="1" noChangeArrowheads="1"/>
          </p:cNvSpPr>
          <p:nvPr>
            <p:ph idx="1"/>
          </p:nvPr>
        </p:nvSpPr>
        <p:spPr/>
        <p:txBody>
          <a:bodyPr>
            <a:normAutofit/>
          </a:bodyPr>
          <a:lstStyle/>
          <a:p>
            <a:pPr eaLnBrk="1" hangingPunct="1">
              <a:lnSpc>
                <a:spcPct val="80000"/>
              </a:lnSpc>
            </a:pPr>
            <a:r>
              <a:rPr lang="en-GB" sz="2800" smtClean="0"/>
              <a:t>Public health can no longer be pursued just at the national level – it needs strong global institution, mechanisms and funding</a:t>
            </a:r>
          </a:p>
          <a:p>
            <a:pPr eaLnBrk="1" hangingPunct="1">
              <a:lnSpc>
                <a:spcPct val="80000"/>
              </a:lnSpc>
            </a:pPr>
            <a:r>
              <a:rPr lang="en-GB" sz="2800" smtClean="0"/>
              <a:t>The health sector can no longer deal with the emerging challenges on its own – it needs multisectoral action and broad public and private partnerships at national and international level</a:t>
            </a:r>
          </a:p>
          <a:p>
            <a:pPr eaLnBrk="1" hangingPunct="1">
              <a:lnSpc>
                <a:spcPct val="80000"/>
              </a:lnSpc>
            </a:pPr>
            <a:r>
              <a:rPr lang="en-GB" sz="2800" smtClean="0"/>
              <a:t>Health can no longer be seen as a purely professional and technical endeavour – it needs the strong voice and the support of civil society and of political leaders to address the equity and human rights issues at stake. </a:t>
            </a:r>
            <a:endParaRPr lang="de-DE" sz="2800" smtClean="0"/>
          </a:p>
          <a:p>
            <a:pPr eaLnBrk="1" hangingPunct="1">
              <a:lnSpc>
                <a:spcPct val="80000"/>
              </a:lnSpc>
            </a:pPr>
            <a:endParaRPr lang="de-DE" sz="2800" smtClean="0"/>
          </a:p>
        </p:txBody>
      </p:sp>
      <p:sp>
        <p:nvSpPr>
          <p:cNvPr id="10242"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solidFill>
            <a:schemeClr val="bg1"/>
          </a:solidFill>
          <a:ln>
            <a:solidFill>
              <a:schemeClr val="bg1"/>
            </a:solidFill>
          </a:ln>
        </p:spPr>
        <p:txBody>
          <a:bodyPr/>
          <a:lstStyle/>
          <a:p>
            <a:pPr eaLnBrk="1" hangingPunct="1"/>
            <a:r>
              <a:rPr lang="de-CH" dirty="0" smtClean="0"/>
              <a:t>Diplomacy today</a:t>
            </a:r>
            <a:endParaRPr lang="de-DE" dirty="0" smtClean="0"/>
          </a:p>
        </p:txBody>
      </p:sp>
      <p:sp>
        <p:nvSpPr>
          <p:cNvPr id="65540" name="Rectangle 3"/>
          <p:cNvSpPr>
            <a:spLocks noGrp="1" noChangeArrowheads="1"/>
          </p:cNvSpPr>
          <p:nvPr>
            <p:ph idx="1"/>
          </p:nvPr>
        </p:nvSpPr>
        <p:spPr>
          <a:ln>
            <a:solidFill>
              <a:schemeClr val="bg1"/>
            </a:solidFill>
          </a:ln>
        </p:spPr>
        <p:txBody>
          <a:bodyPr/>
          <a:lstStyle/>
          <a:p>
            <a:pPr eaLnBrk="1" hangingPunct="1"/>
            <a:endParaRPr lang="de-CH" dirty="0" smtClean="0"/>
          </a:p>
          <a:p>
            <a:pPr eaLnBrk="1" hangingPunct="1"/>
            <a:r>
              <a:rPr lang="de-CH" dirty="0" smtClean="0"/>
              <a:t>„Today‘s diplomat has a dual responsibility:to promote his or her </a:t>
            </a:r>
            <a:r>
              <a:rPr lang="de-CH" dirty="0" smtClean="0">
                <a:solidFill>
                  <a:srgbClr val="CC3300"/>
                </a:solidFill>
              </a:rPr>
              <a:t>country‘s interest</a:t>
            </a:r>
            <a:r>
              <a:rPr lang="de-CH" dirty="0" smtClean="0"/>
              <a:t> and to advance the interests of the </a:t>
            </a:r>
            <a:r>
              <a:rPr lang="de-CH" dirty="0" smtClean="0">
                <a:solidFill>
                  <a:srgbClr val="CC3300"/>
                </a:solidFill>
              </a:rPr>
              <a:t>global community</a:t>
            </a:r>
            <a:r>
              <a:rPr lang="de-CH" dirty="0" smtClean="0"/>
              <a:t>“</a:t>
            </a:r>
          </a:p>
          <a:p>
            <a:pPr eaLnBrk="1" hangingPunct="1"/>
            <a:endParaRPr lang="de-CH" dirty="0" smtClean="0"/>
          </a:p>
          <a:p>
            <a:pPr eaLnBrk="1" hangingPunct="1"/>
            <a:r>
              <a:rPr lang="de-CH" sz="1800" dirty="0" smtClean="0"/>
              <a:t>Muldoon et al  2005 </a:t>
            </a:r>
            <a:endParaRPr lang="de-DE"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A new global environment</a:t>
            </a:r>
            <a:endParaRPr lang="de-DE" smtClean="0"/>
          </a:p>
        </p:txBody>
      </p:sp>
      <p:sp>
        <p:nvSpPr>
          <p:cNvPr id="12292" name="Rectangle 3"/>
          <p:cNvSpPr>
            <a:spLocks noGrp="1" noChangeArrowheads="1"/>
          </p:cNvSpPr>
          <p:nvPr>
            <p:ph idx="1"/>
          </p:nvPr>
        </p:nvSpPr>
        <p:spPr>
          <a:ln>
            <a:solidFill>
              <a:schemeClr val="bg1"/>
            </a:solidFill>
          </a:ln>
        </p:spPr>
        <p:txBody>
          <a:bodyPr/>
          <a:lstStyle/>
          <a:p>
            <a:pPr eaLnBrk="1" hangingPunct="1">
              <a:buFontTx/>
              <a:buNone/>
            </a:pPr>
            <a:endParaRPr lang="en-US" smtClean="0"/>
          </a:p>
          <a:p>
            <a:pPr eaLnBrk="1" hangingPunct="1">
              <a:buFontTx/>
              <a:buNone/>
            </a:pPr>
            <a:r>
              <a:rPr lang="en-US" smtClean="0"/>
              <a:t>“(…) the interdependence produced by globalization has broken down traditional ways of conceptualizing and organizing the medical, economic, political and technological means to improve health” </a:t>
            </a:r>
          </a:p>
          <a:p>
            <a:pPr eaLnBrk="1" hangingPunct="1">
              <a:buFontTx/>
              <a:buNone/>
            </a:pPr>
            <a:r>
              <a:rPr lang="en-US" sz="2000" smtClean="0"/>
              <a:t>Nick Drager and David Fidler </a:t>
            </a:r>
            <a:r>
              <a:rPr lang="en-US" sz="2000" i="1" smtClean="0"/>
              <a:t>Foreign policy, trade and health: at cutting edge of global health diplomacy</a:t>
            </a:r>
            <a:r>
              <a:rPr lang="en-US" sz="2000" smtClean="0"/>
              <a:t> The World Health Organization Bulletin, Volume 85, number 3, March 2007, the Editorials.</a:t>
            </a:r>
            <a:endParaRPr lang="de-DE" sz="2000" smtClean="0"/>
          </a:p>
        </p:txBody>
      </p:sp>
      <p:sp>
        <p:nvSpPr>
          <p:cNvPr id="12290"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solidFill>
            <a:schemeClr val="bg1"/>
          </a:solidFill>
        </p:spPr>
        <p:txBody>
          <a:bodyPr/>
          <a:lstStyle/>
          <a:p>
            <a:pPr eaLnBrk="1" hangingPunct="1"/>
            <a:r>
              <a:rPr lang="sv-SE" smtClean="0"/>
              <a:t>Global health governance:</a:t>
            </a:r>
            <a:endParaRPr lang="de-DE" smtClean="0"/>
          </a:p>
        </p:txBody>
      </p:sp>
      <p:sp>
        <p:nvSpPr>
          <p:cNvPr id="13316" name="Rectangle 3"/>
          <p:cNvSpPr>
            <a:spLocks noGrp="1" noChangeArrowheads="1"/>
          </p:cNvSpPr>
          <p:nvPr>
            <p:ph idx="1"/>
          </p:nvPr>
        </p:nvSpPr>
        <p:spPr/>
        <p:txBody>
          <a:bodyPr/>
          <a:lstStyle/>
          <a:p>
            <a:pPr eaLnBrk="1" hangingPunct="1">
              <a:lnSpc>
                <a:spcPct val="90000"/>
              </a:lnSpc>
            </a:pPr>
            <a:r>
              <a:rPr lang="sv-SE" i="1" smtClean="0"/>
              <a:t>a mechanism of collective problem solving for improved health through the interplay of different institutional forms and actors at different levels</a:t>
            </a:r>
            <a:r>
              <a:rPr lang="sv-SE" smtClean="0"/>
              <a:t>. </a:t>
            </a:r>
          </a:p>
          <a:p>
            <a:pPr eaLnBrk="1" hangingPunct="1">
              <a:lnSpc>
                <a:spcPct val="90000"/>
              </a:lnSpc>
            </a:pPr>
            <a:endParaRPr lang="sv-SE" smtClean="0"/>
          </a:p>
          <a:p>
            <a:pPr eaLnBrk="1" hangingPunct="1">
              <a:lnSpc>
                <a:spcPct val="90000"/>
              </a:lnSpc>
            </a:pPr>
            <a:r>
              <a:rPr lang="sv-SE" smtClean="0"/>
              <a:t>Like other forms of governance it is subject to reconfigurations of power – it is therefore always also a political undertaking.</a:t>
            </a:r>
            <a:endParaRPr lang="de-DE" smtClean="0"/>
          </a:p>
        </p:txBody>
      </p:sp>
      <p:sp>
        <p:nvSpPr>
          <p:cNvPr id="13314"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The global health dynamics</a:t>
            </a:r>
          </a:p>
        </p:txBody>
      </p:sp>
      <p:sp>
        <p:nvSpPr>
          <p:cNvPr id="8196" name="Rectangle 3"/>
          <p:cNvSpPr>
            <a:spLocks noGrp="1" noChangeArrowheads="1"/>
          </p:cNvSpPr>
          <p:nvPr>
            <p:ph sz="half" idx="1"/>
          </p:nvPr>
        </p:nvSpPr>
        <p:spPr>
          <a:xfrm>
            <a:off x="457200" y="1600200"/>
            <a:ext cx="4033838" cy="4525963"/>
          </a:xfrm>
          <a:solidFill>
            <a:schemeClr val="accent2">
              <a:lumMod val="20000"/>
              <a:lumOff val="80000"/>
            </a:schemeClr>
          </a:solidFill>
        </p:spPr>
        <p:txBody>
          <a:bodyPr/>
          <a:lstStyle/>
          <a:p>
            <a:pPr eaLnBrk="1" hangingPunct="1">
              <a:lnSpc>
                <a:spcPct val="90000"/>
              </a:lnSpc>
            </a:pPr>
            <a:r>
              <a:rPr lang="en-US" dirty="0" smtClean="0"/>
              <a:t>The growing health gap  between and within countries</a:t>
            </a:r>
          </a:p>
          <a:p>
            <a:pPr eaLnBrk="1" hangingPunct="1">
              <a:lnSpc>
                <a:spcPct val="90000"/>
              </a:lnSpc>
            </a:pPr>
            <a:endParaRPr lang="en-US" dirty="0" smtClean="0"/>
          </a:p>
          <a:p>
            <a:pPr eaLnBrk="1" hangingPunct="1">
              <a:lnSpc>
                <a:spcPct val="90000"/>
              </a:lnSpc>
            </a:pPr>
            <a:r>
              <a:rPr lang="en-US" dirty="0" smtClean="0"/>
              <a:t>The return of infectious diseases</a:t>
            </a:r>
          </a:p>
          <a:p>
            <a:pPr eaLnBrk="1" hangingPunct="1">
              <a:lnSpc>
                <a:spcPct val="90000"/>
              </a:lnSpc>
            </a:pPr>
            <a:endParaRPr lang="en-US" dirty="0" smtClean="0"/>
          </a:p>
          <a:p>
            <a:pPr eaLnBrk="1" hangingPunct="1">
              <a:lnSpc>
                <a:spcPct val="90000"/>
              </a:lnSpc>
            </a:pPr>
            <a:r>
              <a:rPr lang="en-US" dirty="0" smtClean="0"/>
              <a:t>The chronic disease epidemic</a:t>
            </a:r>
          </a:p>
        </p:txBody>
      </p:sp>
      <p:sp>
        <p:nvSpPr>
          <p:cNvPr id="8197" name="Rectangle 4"/>
          <p:cNvSpPr>
            <a:spLocks noGrp="1" noChangeArrowheads="1"/>
          </p:cNvSpPr>
          <p:nvPr>
            <p:ph sz="half" idx="2"/>
          </p:nvPr>
        </p:nvSpPr>
        <p:spPr>
          <a:xfrm>
            <a:off x="4652963" y="1600200"/>
            <a:ext cx="4033837" cy="4525963"/>
          </a:xfrm>
          <a:solidFill>
            <a:schemeClr val="accent4">
              <a:lumMod val="40000"/>
              <a:lumOff val="60000"/>
            </a:schemeClr>
          </a:solidFill>
        </p:spPr>
        <p:txBody>
          <a:bodyPr/>
          <a:lstStyle/>
          <a:p>
            <a:pPr eaLnBrk="1" hangingPunct="1">
              <a:lnSpc>
                <a:spcPct val="90000"/>
              </a:lnSpc>
            </a:pPr>
            <a:r>
              <a:rPr lang="en-US" dirty="0" smtClean="0"/>
              <a:t>Health is a determinant of growth and productivity, wealth and quality of life</a:t>
            </a:r>
          </a:p>
          <a:p>
            <a:pPr eaLnBrk="1" hangingPunct="1">
              <a:lnSpc>
                <a:spcPct val="90000"/>
              </a:lnSpc>
            </a:pPr>
            <a:endParaRPr lang="en-US" dirty="0" smtClean="0"/>
          </a:p>
          <a:p>
            <a:pPr eaLnBrk="1" hangingPunct="1">
              <a:lnSpc>
                <a:spcPct val="90000"/>
              </a:lnSpc>
            </a:pPr>
            <a:r>
              <a:rPr lang="en-US" dirty="0" smtClean="0"/>
              <a:t>Direct and indirect economic impact of disease outbreaks and lifestyle changes </a:t>
            </a:r>
          </a:p>
        </p:txBody>
      </p:sp>
      <p:sp>
        <p:nvSpPr>
          <p:cNvPr id="8194" name="Footer Placeholder 5"/>
          <p:cNvSpPr>
            <a:spLocks noGrp="1"/>
          </p:cNvSpPr>
          <p:nvPr>
            <p:ph type="ftr" sz="quarter" idx="11"/>
          </p:nvPr>
        </p:nvSpPr>
        <p:spPr>
          <a:noFill/>
        </p:spPr>
        <p:txBody>
          <a:bodyPr/>
          <a:lstStyle/>
          <a:p>
            <a:r>
              <a:rPr lang="de-DE" dirty="0"/>
              <a:t>Kickbusch Introduction Health Diplomacy 2008</a:t>
            </a:r>
          </a:p>
        </p:txBody>
      </p:sp>
      <p:sp>
        <p:nvSpPr>
          <p:cNvPr id="8198" name="AutoShape 5"/>
          <p:cNvSpPr>
            <a:spLocks noChangeArrowheads="1"/>
          </p:cNvSpPr>
          <p:nvPr/>
        </p:nvSpPr>
        <p:spPr bwMode="auto">
          <a:xfrm>
            <a:off x="3851920" y="2708920"/>
            <a:ext cx="1214438" cy="485775"/>
          </a:xfrm>
          <a:prstGeom prst="leftRightArrow">
            <a:avLst>
              <a:gd name="adj1" fmla="val 50000"/>
              <a:gd name="adj2" fmla="val 50000"/>
            </a:avLst>
          </a:prstGeom>
          <a:solidFill>
            <a:srgbClr val="FF3300"/>
          </a:solidFill>
          <a:ln w="9525">
            <a:solidFill>
              <a:schemeClr val="tx1"/>
            </a:solidFill>
            <a:miter lim="800000"/>
            <a:headEnd/>
            <a:tailEnd/>
          </a:ln>
        </p:spPr>
        <p:txBody>
          <a:bodyPr wrap="none" anchor="ctr"/>
          <a:lstStyle/>
          <a:p>
            <a:endParaRPr lang="sv-S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solidFill>
            <a:schemeClr val="bg1"/>
          </a:solidFill>
        </p:spPr>
        <p:txBody>
          <a:bodyPr>
            <a:normAutofit/>
          </a:bodyPr>
          <a:lstStyle/>
          <a:p>
            <a:pPr eaLnBrk="1" hangingPunct="1"/>
            <a:r>
              <a:rPr lang="en-US" smtClean="0"/>
              <a:t>Global inequality and poverty </a:t>
            </a:r>
          </a:p>
        </p:txBody>
      </p:sp>
      <p:sp>
        <p:nvSpPr>
          <p:cNvPr id="1029" name="Rectangle 3"/>
          <p:cNvSpPr>
            <a:spLocks noGrp="1" noChangeArrowheads="1"/>
          </p:cNvSpPr>
          <p:nvPr>
            <p:ph idx="1"/>
          </p:nvPr>
        </p:nvSpPr>
        <p:spPr/>
        <p:txBody>
          <a:bodyPr/>
          <a:lstStyle/>
          <a:p>
            <a:pPr eaLnBrk="1" hangingPunct="1">
              <a:lnSpc>
                <a:spcPct val="90000"/>
              </a:lnSpc>
            </a:pPr>
            <a:r>
              <a:rPr lang="en-US" smtClean="0"/>
              <a:t>Health</a:t>
            </a:r>
          </a:p>
          <a:p>
            <a:pPr eaLnBrk="1" hangingPunct="1">
              <a:lnSpc>
                <a:spcPct val="90000"/>
              </a:lnSpc>
            </a:pPr>
            <a:r>
              <a:rPr lang="en-US" smtClean="0"/>
              <a:t>Gender</a:t>
            </a:r>
          </a:p>
          <a:p>
            <a:pPr eaLnBrk="1" hangingPunct="1">
              <a:lnSpc>
                <a:spcPct val="90000"/>
              </a:lnSpc>
            </a:pPr>
            <a:r>
              <a:rPr lang="en-US" smtClean="0"/>
              <a:t>Demography</a:t>
            </a:r>
          </a:p>
          <a:p>
            <a:pPr eaLnBrk="1" hangingPunct="1">
              <a:lnSpc>
                <a:spcPct val="90000"/>
              </a:lnSpc>
            </a:pPr>
            <a:r>
              <a:rPr lang="en-US" smtClean="0"/>
              <a:t>Education</a:t>
            </a:r>
          </a:p>
          <a:p>
            <a:pPr eaLnBrk="1" hangingPunct="1">
              <a:lnSpc>
                <a:spcPct val="90000"/>
              </a:lnSpc>
            </a:pPr>
            <a:r>
              <a:rPr lang="en-US" smtClean="0"/>
              <a:t>Social disparities</a:t>
            </a:r>
          </a:p>
          <a:p>
            <a:pPr eaLnBrk="1" hangingPunct="1">
              <a:lnSpc>
                <a:spcPct val="90000"/>
              </a:lnSpc>
            </a:pPr>
            <a:r>
              <a:rPr lang="en-US" smtClean="0"/>
              <a:t>Information</a:t>
            </a:r>
          </a:p>
          <a:p>
            <a:pPr eaLnBrk="1" hangingPunct="1">
              <a:lnSpc>
                <a:spcPct val="90000"/>
              </a:lnSpc>
            </a:pPr>
            <a:r>
              <a:rPr lang="en-US" smtClean="0"/>
              <a:t>Security</a:t>
            </a:r>
          </a:p>
          <a:p>
            <a:pPr eaLnBrk="1" hangingPunct="1">
              <a:lnSpc>
                <a:spcPct val="90000"/>
              </a:lnSpc>
            </a:pPr>
            <a:r>
              <a:rPr lang="en-US" smtClean="0"/>
              <a:t>Geopolitics</a:t>
            </a:r>
          </a:p>
        </p:txBody>
      </p:sp>
      <p:sp>
        <p:nvSpPr>
          <p:cNvPr id="1027" name="Footer Placeholder 4"/>
          <p:cNvSpPr>
            <a:spLocks noGrp="1"/>
          </p:cNvSpPr>
          <p:nvPr>
            <p:ph type="ftr" sz="quarter" idx="11"/>
          </p:nvPr>
        </p:nvSpPr>
        <p:spPr>
          <a:noFill/>
        </p:spPr>
        <p:txBody>
          <a:bodyPr/>
          <a:lstStyle/>
          <a:p>
            <a:r>
              <a:rPr lang="de-DE" dirty="0"/>
              <a:t>Kickbusch Introduction Health Diplomacy 2008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solidFill>
            <a:schemeClr val="bg1"/>
          </a:solidFill>
          <a:ln>
            <a:solidFill>
              <a:schemeClr val="bg1"/>
            </a:solidFill>
          </a:ln>
        </p:spPr>
        <p:txBody>
          <a:bodyPr>
            <a:normAutofit fontScale="90000"/>
          </a:bodyPr>
          <a:lstStyle/>
          <a:p>
            <a:pPr eaLnBrk="1" hangingPunct="1"/>
            <a:r>
              <a:rPr lang="en-US" sz="4000" dirty="0" smtClean="0"/>
              <a:t>Trans-boundary collective human security issues</a:t>
            </a:r>
          </a:p>
        </p:txBody>
      </p:sp>
      <p:sp>
        <p:nvSpPr>
          <p:cNvPr id="24580" name="Rectangle 3"/>
          <p:cNvSpPr>
            <a:spLocks noGrp="1" noChangeArrowheads="1"/>
          </p:cNvSpPr>
          <p:nvPr>
            <p:ph idx="1"/>
          </p:nvPr>
        </p:nvSpPr>
        <p:spPr>
          <a:ln>
            <a:solidFill>
              <a:schemeClr val="bg1"/>
            </a:solidFill>
          </a:ln>
        </p:spPr>
        <p:txBody>
          <a:bodyPr/>
          <a:lstStyle/>
          <a:p>
            <a:pPr eaLnBrk="1" hangingPunct="1"/>
            <a:r>
              <a:rPr lang="en-US" dirty="0" smtClean="0"/>
              <a:t>Trade/mobility</a:t>
            </a:r>
          </a:p>
          <a:p>
            <a:pPr eaLnBrk="1" hangingPunct="1"/>
            <a:r>
              <a:rPr lang="en-US" dirty="0" smtClean="0"/>
              <a:t>Global Crime</a:t>
            </a:r>
          </a:p>
          <a:p>
            <a:pPr eaLnBrk="1" hangingPunct="1"/>
            <a:r>
              <a:rPr lang="en-US" dirty="0" smtClean="0"/>
              <a:t>Terrorism</a:t>
            </a:r>
          </a:p>
          <a:p>
            <a:pPr eaLnBrk="1" hangingPunct="1"/>
            <a:r>
              <a:rPr lang="en-US" dirty="0" smtClean="0"/>
              <a:t>Environment </a:t>
            </a:r>
          </a:p>
          <a:p>
            <a:pPr eaLnBrk="1" hangingPunct="1"/>
            <a:r>
              <a:rPr lang="en-US" dirty="0" smtClean="0"/>
              <a:t>Infectious disease</a:t>
            </a:r>
          </a:p>
          <a:p>
            <a:pPr eaLnBrk="1" hangingPunct="1"/>
            <a:r>
              <a:rPr lang="en-US" dirty="0" smtClean="0"/>
              <a:t>Intellectual property</a:t>
            </a:r>
          </a:p>
          <a:p>
            <a:pPr eaLnBrk="1" hangingPunct="1"/>
            <a:r>
              <a:rPr lang="en-US" dirty="0" smtClean="0"/>
              <a:t>Disaster response</a:t>
            </a:r>
          </a:p>
        </p:txBody>
      </p:sp>
      <p:sp>
        <p:nvSpPr>
          <p:cNvPr id="24578"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9552" y="764704"/>
            <a:ext cx="7772400" cy="1470025"/>
          </a:xfrm>
          <a:solidFill>
            <a:schemeClr val="bg1"/>
          </a:solidFill>
          <a:ln>
            <a:solidFill>
              <a:schemeClr val="bg1"/>
            </a:solidFill>
          </a:ln>
        </p:spPr>
        <p:txBody>
          <a:bodyPr/>
          <a:lstStyle/>
          <a:p>
            <a:pPr eaLnBrk="1" hangingPunct="1"/>
            <a:r>
              <a:rPr lang="de-CH" dirty="0" smtClean="0"/>
              <a:t>Global Health Diplomacy</a:t>
            </a:r>
            <a:br>
              <a:rPr lang="de-CH" dirty="0" smtClean="0"/>
            </a:br>
            <a:r>
              <a:rPr lang="de-CH" dirty="0" smtClean="0">
                <a:solidFill>
                  <a:srgbClr val="CC3300"/>
                </a:solidFill>
              </a:rPr>
              <a:t> </a:t>
            </a:r>
            <a:endParaRPr lang="de-DE" dirty="0" smtClean="0">
              <a:solidFill>
                <a:srgbClr val="CC3300"/>
              </a:solidFill>
            </a:endParaRPr>
          </a:p>
        </p:txBody>
      </p:sp>
      <p:sp>
        <p:nvSpPr>
          <p:cNvPr id="5123" name="Rectangle 3"/>
          <p:cNvSpPr>
            <a:spLocks noGrp="1" noChangeArrowheads="1"/>
          </p:cNvSpPr>
          <p:nvPr>
            <p:ph type="subTitle" idx="1"/>
          </p:nvPr>
        </p:nvSpPr>
        <p:spPr/>
        <p:txBody>
          <a:bodyPr/>
          <a:lstStyle/>
          <a:p>
            <a:pPr eaLnBrk="1" hangingPunct="1"/>
            <a:r>
              <a:rPr lang="de-CH" dirty="0" smtClean="0"/>
              <a:t> </a:t>
            </a:r>
            <a:endParaRPr lang="de-DE" dirty="0" smtClean="0"/>
          </a:p>
        </p:txBody>
      </p:sp>
      <p:sp>
        <p:nvSpPr>
          <p:cNvPr id="5" name="Rectangle 3"/>
          <p:cNvSpPr txBox="1">
            <a:spLocks noChangeArrowheads="1"/>
          </p:cNvSpPr>
          <p:nvPr/>
        </p:nvSpPr>
        <p:spPr bwMode="auto">
          <a:xfrm>
            <a:off x="900362" y="2780904"/>
            <a:ext cx="3600400" cy="288032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Globalization impacts health</a:t>
            </a:r>
          </a:p>
        </p:txBody>
      </p:sp>
      <p:sp>
        <p:nvSpPr>
          <p:cNvPr id="6" name="Rectangle 4"/>
          <p:cNvSpPr txBox="1">
            <a:spLocks noChangeArrowheads="1"/>
          </p:cNvSpPr>
          <p:nvPr/>
        </p:nvSpPr>
        <p:spPr>
          <a:xfrm>
            <a:off x="5580112" y="2752329"/>
            <a:ext cx="2880320" cy="2880320"/>
          </a:xfrm>
          <a:prstGeom prst="rect">
            <a:avLst/>
          </a:prstGeom>
          <a:solidFill>
            <a:schemeClr val="bg1"/>
          </a:solidFill>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Health impacts globalization</a:t>
            </a:r>
          </a:p>
        </p:txBody>
      </p:sp>
      <p:sp>
        <p:nvSpPr>
          <p:cNvPr id="7" name="AutoShape 6"/>
          <p:cNvSpPr>
            <a:spLocks noChangeArrowheads="1"/>
          </p:cNvSpPr>
          <p:nvPr/>
        </p:nvSpPr>
        <p:spPr bwMode="auto">
          <a:xfrm>
            <a:off x="4499992" y="3573016"/>
            <a:ext cx="1083946" cy="309147"/>
          </a:xfrm>
          <a:prstGeom prst="leftRightArrow">
            <a:avLst>
              <a:gd name="adj1" fmla="val 50000"/>
              <a:gd name="adj2" fmla="val 50000"/>
            </a:avLst>
          </a:prstGeom>
          <a:solidFill>
            <a:srgbClr val="FF3300"/>
          </a:solidFill>
          <a:ln w="9525">
            <a:solidFill>
              <a:schemeClr val="tx1"/>
            </a:solidFill>
            <a:miter lim="800000"/>
            <a:headEnd/>
            <a:tailEnd/>
          </a:ln>
        </p:spPr>
        <p:txBody>
          <a:bodyPr wrap="none" anchor="ctr"/>
          <a:lstStyle/>
          <a:p>
            <a:endParaRPr lang="sv-SE"/>
          </a:p>
        </p:txBody>
      </p:sp>
      <p:sp>
        <p:nvSpPr>
          <p:cNvPr id="8" name="TextBox 7"/>
          <p:cNvSpPr txBox="1"/>
          <p:nvPr/>
        </p:nvSpPr>
        <p:spPr>
          <a:xfrm>
            <a:off x="1043608" y="6021288"/>
            <a:ext cx="3312368" cy="369332"/>
          </a:xfrm>
          <a:prstGeom prst="rect">
            <a:avLst/>
          </a:prstGeom>
          <a:noFill/>
        </p:spPr>
        <p:txBody>
          <a:bodyPr wrap="square" rtlCol="0">
            <a:spAutoFit/>
          </a:bodyPr>
          <a:lstStyle/>
          <a:p>
            <a:pPr eaLnBrk="1" hangingPunct="1">
              <a:buFontTx/>
              <a:buNone/>
            </a:pPr>
            <a:r>
              <a:rPr lang="en-GB" i="1" dirty="0" err="1" smtClean="0"/>
              <a:t>Kickbusch</a:t>
            </a:r>
            <a:r>
              <a:rPr lang="en-GB" i="1" dirty="0" smtClean="0"/>
              <a:t> 2006</a:t>
            </a:r>
            <a:endParaRPr lang="de-DE"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solidFill>
            <a:schemeClr val="bg1"/>
          </a:solidFill>
          <a:ln>
            <a:solidFill>
              <a:schemeClr val="bg1"/>
            </a:solidFill>
          </a:ln>
        </p:spPr>
        <p:txBody>
          <a:bodyPr/>
          <a:lstStyle/>
          <a:p>
            <a:pPr eaLnBrk="1" hangingPunct="1"/>
            <a:r>
              <a:rPr lang="de-CH" smtClean="0"/>
              <a:t>Global Health Diplomacy</a:t>
            </a:r>
            <a:endParaRPr lang="de-DE" smtClean="0"/>
          </a:p>
        </p:txBody>
      </p:sp>
      <p:sp>
        <p:nvSpPr>
          <p:cNvPr id="27652" name="Rectangle 3"/>
          <p:cNvSpPr>
            <a:spLocks noGrp="1" noChangeArrowheads="1"/>
          </p:cNvSpPr>
          <p:nvPr>
            <p:ph idx="1"/>
          </p:nvPr>
        </p:nvSpPr>
        <p:spPr>
          <a:ln>
            <a:solidFill>
              <a:schemeClr val="bg1"/>
            </a:solidFill>
          </a:ln>
        </p:spPr>
        <p:txBody>
          <a:bodyPr/>
          <a:lstStyle/>
          <a:p>
            <a:pPr eaLnBrk="1" hangingPunct="1">
              <a:lnSpc>
                <a:spcPct val="80000"/>
              </a:lnSpc>
              <a:buFontTx/>
              <a:buNone/>
            </a:pPr>
            <a:r>
              <a:rPr lang="en-GB" sz="2000" b="1" smtClean="0">
                <a:solidFill>
                  <a:srgbClr val="CC3300"/>
                </a:solidFill>
              </a:rPr>
              <a:t>  </a:t>
            </a:r>
          </a:p>
          <a:p>
            <a:pPr eaLnBrk="1" hangingPunct="1">
              <a:lnSpc>
                <a:spcPct val="80000"/>
              </a:lnSpc>
              <a:buFontTx/>
              <a:buNone/>
            </a:pPr>
            <a:r>
              <a:rPr lang="en-US" sz="2000" b="1" smtClean="0"/>
              <a:t>    Health diplomacy may be defined as a political activity that meets the dual goals of improving global health while maintaining and strengthening international relations, particularly in conflict areas and resource-poor environments</a:t>
            </a:r>
            <a:r>
              <a:rPr lang="de-DE" sz="2000" smtClean="0"/>
              <a:t> </a:t>
            </a:r>
          </a:p>
          <a:p>
            <a:pPr eaLnBrk="1" hangingPunct="1">
              <a:lnSpc>
                <a:spcPct val="80000"/>
              </a:lnSpc>
              <a:buFontTx/>
              <a:buNone/>
            </a:pPr>
            <a:endParaRPr lang="en-US" sz="2000" b="1" smtClean="0"/>
          </a:p>
          <a:p>
            <a:pPr eaLnBrk="1" hangingPunct="1">
              <a:lnSpc>
                <a:spcPct val="80000"/>
              </a:lnSpc>
              <a:buFontTx/>
              <a:buNone/>
            </a:pPr>
            <a:r>
              <a:rPr lang="en-US" sz="1800" smtClean="0">
                <a:latin typeface="Times New Roman" pitchFamily="18" charset="0"/>
              </a:rPr>
              <a:t>     (Novotny, Leslie, Adams, Kickbusch 2008)</a:t>
            </a:r>
            <a:endParaRPr lang="de-DE" sz="1800" smtClean="0">
              <a:latin typeface="Times New Roman" pitchFamily="18" charset="0"/>
            </a:endParaRPr>
          </a:p>
          <a:p>
            <a:pPr eaLnBrk="1" hangingPunct="1">
              <a:lnSpc>
                <a:spcPct val="80000"/>
              </a:lnSpc>
              <a:buFontTx/>
              <a:buNone/>
            </a:pPr>
            <a:endParaRPr lang="en-GB" sz="1800" smtClean="0">
              <a:solidFill>
                <a:srgbClr val="CC3300"/>
              </a:solidFill>
              <a:latin typeface="Times New Roman" pitchFamily="18" charset="0"/>
            </a:endParaRPr>
          </a:p>
          <a:p>
            <a:pPr eaLnBrk="1" hangingPunct="1">
              <a:lnSpc>
                <a:spcPct val="80000"/>
              </a:lnSpc>
              <a:buFontTx/>
              <a:buNone/>
            </a:pPr>
            <a:r>
              <a:rPr lang="en-GB" sz="2000" b="1" smtClean="0">
                <a:solidFill>
                  <a:srgbClr val="CC3300"/>
                </a:solidFill>
              </a:rPr>
              <a:t>	</a:t>
            </a:r>
          </a:p>
          <a:p>
            <a:pPr eaLnBrk="1" hangingPunct="1">
              <a:lnSpc>
                <a:spcPct val="80000"/>
              </a:lnSpc>
              <a:buFontTx/>
              <a:buNone/>
            </a:pPr>
            <a:r>
              <a:rPr lang="en-GB" sz="2000" b="1" smtClean="0">
                <a:solidFill>
                  <a:srgbClr val="CC3300"/>
                </a:solidFill>
              </a:rPr>
              <a:t>    Global Health Diplomacy refers to the multi-level and multi actor negotiation processes that shape and manage the global policy environment for health. </a:t>
            </a:r>
          </a:p>
          <a:p>
            <a:pPr eaLnBrk="1" hangingPunct="1">
              <a:lnSpc>
                <a:spcPct val="80000"/>
              </a:lnSpc>
              <a:buFontTx/>
              <a:buNone/>
            </a:pPr>
            <a:endParaRPr lang="en-GB" sz="2000" b="1" smtClean="0">
              <a:solidFill>
                <a:srgbClr val="CC3300"/>
              </a:solidFill>
            </a:endParaRPr>
          </a:p>
          <a:p>
            <a:pPr eaLnBrk="1" hangingPunct="1">
              <a:lnSpc>
                <a:spcPct val="80000"/>
              </a:lnSpc>
              <a:buFontTx/>
              <a:buNone/>
            </a:pPr>
            <a:r>
              <a:rPr lang="en-GB" sz="2000" smtClean="0"/>
              <a:t>   </a:t>
            </a:r>
            <a:r>
              <a:rPr lang="en-GB" sz="1600" smtClean="0"/>
              <a:t>(Kickbusch 2007)</a:t>
            </a:r>
            <a:endParaRPr lang="de-DE" sz="1600" smtClean="0"/>
          </a:p>
          <a:p>
            <a:pPr eaLnBrk="1" hangingPunct="1">
              <a:lnSpc>
                <a:spcPct val="80000"/>
              </a:lnSpc>
              <a:buFontTx/>
              <a:buNone/>
            </a:pPr>
            <a:endParaRPr lang="de-DE" sz="1600" smtClean="0"/>
          </a:p>
          <a:p>
            <a:pPr eaLnBrk="1" hangingPunct="1">
              <a:lnSpc>
                <a:spcPct val="80000"/>
              </a:lnSpc>
            </a:pPr>
            <a:endParaRPr lang="en-GB" sz="2000" b="1" smtClean="0">
              <a:solidFill>
                <a:srgbClr val="CC3300"/>
              </a:solidFill>
            </a:endParaRPr>
          </a:p>
        </p:txBody>
      </p:sp>
      <p:sp>
        <p:nvSpPr>
          <p:cNvPr id="27650" name="Footer Placeholder 4"/>
          <p:cNvSpPr>
            <a:spLocks noGrp="1"/>
          </p:cNvSpPr>
          <p:nvPr>
            <p:ph type="ftr" sz="quarter" idx="11"/>
          </p:nvPr>
        </p:nvSpPr>
        <p:spPr>
          <a:noFill/>
        </p:spPr>
        <p:txBody>
          <a:bodyPr/>
          <a:lstStyle/>
          <a:p>
            <a:r>
              <a:rPr lang="de-DE"/>
              <a:t>Kickbusch Introduction Health Diplomacy 2008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963</Words>
  <Application>Microsoft Office PowerPoint</Application>
  <PresentationFormat>On-screen Show (4:3)</PresentationFormat>
  <Paragraphs>136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Global Health</vt:lpstr>
      <vt:lpstr>3 key dimensions of global health</vt:lpstr>
      <vt:lpstr>A new global environment</vt:lpstr>
      <vt:lpstr>Global health governance:</vt:lpstr>
      <vt:lpstr>The global health dynamics</vt:lpstr>
      <vt:lpstr>Global inequality and poverty </vt:lpstr>
      <vt:lpstr>Trans-boundary collective human security issues</vt:lpstr>
      <vt:lpstr>Global Health Diplomacy  </vt:lpstr>
      <vt:lpstr>Global Health Diplomacy</vt:lpstr>
      <vt:lpstr>3 key objectives of Global Health Diplomacy </vt:lpstr>
      <vt:lpstr>The diplomatic space</vt:lpstr>
      <vt:lpstr>The new health diplomats</vt:lpstr>
      <vt:lpstr>Global Health Diplomacy within a fragmented POLITICAL ECOSYSTEM</vt:lpstr>
      <vt:lpstr>Slide 14</vt:lpstr>
      <vt:lpstr>WHO</vt:lpstr>
      <vt:lpstr> Role of WHO in public health  6 core functions </vt:lpstr>
      <vt:lpstr>Alma Ata 1978</vt:lpstr>
      <vt:lpstr>Alma Ata 1978</vt:lpstr>
      <vt:lpstr>Alma Ata 1978</vt:lpstr>
      <vt:lpstr>Diplomacy today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Health</dc:title>
  <dc:creator>Hana</dc:creator>
  <cp:lastModifiedBy>Hana</cp:lastModifiedBy>
  <cp:revision>1</cp:revision>
  <dcterms:created xsi:type="dcterms:W3CDTF">2016-06-04T09:20:54Z</dcterms:created>
  <dcterms:modified xsi:type="dcterms:W3CDTF">2016-06-04T09:32:48Z</dcterms:modified>
</cp:coreProperties>
</file>