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97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6F625FC1-5F0F-48EB-99AD-6CDD957C8EF4}" type="datetimeFigureOut">
              <a:rPr lang="sv-SE" smtClean="0"/>
              <a:t>2016-05-16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013B5B56-45DE-46E3-8C73-EA48EB2D0ABD}" type="slidenum">
              <a:rPr lang="sv-SE" smtClean="0"/>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6F625FC1-5F0F-48EB-99AD-6CDD957C8EF4}" type="datetimeFigureOut">
              <a:rPr lang="sv-SE" smtClean="0"/>
              <a:t>2016-05-16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013B5B56-45DE-46E3-8C73-EA48EB2D0ABD}" type="slidenum">
              <a:rPr lang="sv-SE" smtClean="0"/>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6F625FC1-5F0F-48EB-99AD-6CDD957C8EF4}" type="datetimeFigureOut">
              <a:rPr lang="sv-SE" smtClean="0"/>
              <a:t>2016-05-16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013B5B56-45DE-46E3-8C73-EA48EB2D0ABD}" type="slidenum">
              <a:rPr lang="sv-SE" smtClean="0"/>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6F625FC1-5F0F-48EB-99AD-6CDD957C8EF4}" type="datetimeFigureOut">
              <a:rPr lang="sv-SE" smtClean="0"/>
              <a:t>2016-05-16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013B5B56-45DE-46E3-8C73-EA48EB2D0ABD}" type="slidenum">
              <a:rPr lang="sv-SE" smtClean="0"/>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v-S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625FC1-5F0F-48EB-99AD-6CDD957C8EF4}" type="datetimeFigureOut">
              <a:rPr lang="sv-SE" smtClean="0"/>
              <a:t>2016-05-16</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013B5B56-45DE-46E3-8C73-EA48EB2D0ABD}" type="slidenum">
              <a:rPr lang="sv-SE" smtClean="0"/>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4"/>
          <p:cNvSpPr>
            <a:spLocks noGrp="1"/>
          </p:cNvSpPr>
          <p:nvPr>
            <p:ph type="dt" sz="half" idx="10"/>
          </p:nvPr>
        </p:nvSpPr>
        <p:spPr/>
        <p:txBody>
          <a:bodyPr/>
          <a:lstStyle/>
          <a:p>
            <a:fld id="{6F625FC1-5F0F-48EB-99AD-6CDD957C8EF4}" type="datetimeFigureOut">
              <a:rPr lang="sv-SE" smtClean="0"/>
              <a:t>2016-05-16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013B5B56-45DE-46E3-8C73-EA48EB2D0ABD}" type="slidenum">
              <a:rPr lang="sv-SE" smtClean="0"/>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6F625FC1-5F0F-48EB-99AD-6CDD957C8EF4}" type="datetimeFigureOut">
              <a:rPr lang="sv-SE" smtClean="0"/>
              <a:t>2016-05-16</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013B5B56-45DE-46E3-8C73-EA48EB2D0ABD}" type="slidenum">
              <a:rPr lang="sv-SE" smtClean="0"/>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2"/>
          <p:cNvSpPr>
            <a:spLocks noGrp="1"/>
          </p:cNvSpPr>
          <p:nvPr>
            <p:ph type="dt" sz="half" idx="10"/>
          </p:nvPr>
        </p:nvSpPr>
        <p:spPr/>
        <p:txBody>
          <a:bodyPr/>
          <a:lstStyle/>
          <a:p>
            <a:fld id="{6F625FC1-5F0F-48EB-99AD-6CDD957C8EF4}" type="datetimeFigureOut">
              <a:rPr lang="sv-SE" smtClean="0"/>
              <a:t>2016-05-16</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013B5B56-45DE-46E3-8C73-EA48EB2D0ABD}" type="slidenum">
              <a:rPr lang="sv-SE" smtClean="0"/>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625FC1-5F0F-48EB-99AD-6CDD957C8EF4}" type="datetimeFigureOut">
              <a:rPr lang="sv-SE" smtClean="0"/>
              <a:t>2016-05-16</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013B5B56-45DE-46E3-8C73-EA48EB2D0ABD}" type="slidenum">
              <a:rPr lang="sv-SE" smtClean="0"/>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v-S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625FC1-5F0F-48EB-99AD-6CDD957C8EF4}" type="datetimeFigureOut">
              <a:rPr lang="sv-SE" smtClean="0"/>
              <a:t>2016-05-16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013B5B56-45DE-46E3-8C73-EA48EB2D0ABD}" type="slidenum">
              <a:rPr lang="sv-SE" smtClean="0"/>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v-S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625FC1-5F0F-48EB-99AD-6CDD957C8EF4}" type="datetimeFigureOut">
              <a:rPr lang="sv-SE" smtClean="0"/>
              <a:t>2016-05-16</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013B5B56-45DE-46E3-8C73-EA48EB2D0ABD}"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v-S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625FC1-5F0F-48EB-99AD-6CDD957C8EF4}" type="datetimeFigureOut">
              <a:rPr lang="sv-SE" smtClean="0"/>
              <a:t>2016-05-16</a:t>
            </a:fld>
            <a:endParaRPr lang="sv-S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3B5B56-45DE-46E3-8C73-EA48EB2D0ABD}" type="slidenum">
              <a:rPr lang="sv-SE" smtClean="0"/>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Equity</a:t>
            </a:r>
            <a:r>
              <a:rPr lang="en-US" dirty="0" smtClean="0"/>
              <a:t> </a:t>
            </a:r>
            <a:endParaRPr lang="sv-SE" dirty="0"/>
          </a:p>
        </p:txBody>
      </p:sp>
      <p:sp>
        <p:nvSpPr>
          <p:cNvPr id="3" name="Content Placeholder 2"/>
          <p:cNvSpPr>
            <a:spLocks noGrp="1"/>
          </p:cNvSpPr>
          <p:nvPr>
            <p:ph idx="1"/>
          </p:nvPr>
        </p:nvSpPr>
        <p:spPr/>
        <p:txBody>
          <a:bodyPr>
            <a:normAutofit fontScale="92500" lnSpcReduction="20000"/>
          </a:bodyPr>
          <a:lstStyle/>
          <a:p>
            <a:r>
              <a:rPr lang="en-US" i="1" dirty="0"/>
              <a:t>Equity</a:t>
            </a:r>
            <a:r>
              <a:rPr lang="en-US" dirty="0"/>
              <a:t> is the absence of avoidable or remediable differences among groups of people, whether those groups are defined socially, economically, demographically, or geographically</a:t>
            </a:r>
            <a:r>
              <a:rPr lang="en-US" dirty="0" smtClean="0"/>
              <a:t>. </a:t>
            </a:r>
          </a:p>
          <a:p>
            <a:r>
              <a:rPr lang="en-US" i="1" dirty="0" smtClean="0"/>
              <a:t>Health </a:t>
            </a:r>
            <a:r>
              <a:rPr lang="en-US" i="1" dirty="0"/>
              <a:t>inequities</a:t>
            </a:r>
            <a:r>
              <a:rPr lang="en-US" dirty="0"/>
              <a:t> therefore involve more than inequality with respect to health determinants, access to the resources needed to improve and maintain health or health outcomes. </a:t>
            </a:r>
            <a:endParaRPr lang="en-US" dirty="0" smtClean="0"/>
          </a:p>
          <a:p>
            <a:r>
              <a:rPr lang="en-US" dirty="0" smtClean="0"/>
              <a:t>They </a:t>
            </a:r>
            <a:r>
              <a:rPr lang="en-US" dirty="0"/>
              <a:t>also entail a failure to avoid or overcome inequalities that infringe on fairness and human rights norms.</a:t>
            </a:r>
            <a:endParaRPr lang="sv-S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Equity</a:t>
            </a:r>
            <a:r>
              <a:rPr lang="en-US" dirty="0" smtClean="0"/>
              <a:t> </a:t>
            </a:r>
            <a:endParaRPr lang="sv-SE" dirty="0"/>
          </a:p>
        </p:txBody>
      </p:sp>
      <p:sp>
        <p:nvSpPr>
          <p:cNvPr id="3" name="Content Placeholder 2"/>
          <p:cNvSpPr>
            <a:spLocks noGrp="1"/>
          </p:cNvSpPr>
          <p:nvPr>
            <p:ph idx="1"/>
          </p:nvPr>
        </p:nvSpPr>
        <p:spPr/>
        <p:txBody>
          <a:bodyPr/>
          <a:lstStyle/>
          <a:p>
            <a:r>
              <a:rPr lang="en-US" dirty="0"/>
              <a:t>Reducing health inequities is important because health is a fundamental human right and its progressive realization will eliminate inequalities that result from differences in health status (such as disease or disability) in the opportunity to enjoy life and pursue one's life plans.</a:t>
            </a:r>
            <a:endParaRPr lang="sv-S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Equity</a:t>
            </a:r>
            <a:r>
              <a:rPr lang="en-US" dirty="0" smtClean="0"/>
              <a:t> </a:t>
            </a:r>
            <a:endParaRPr lang="sv-SE" dirty="0"/>
          </a:p>
        </p:txBody>
      </p:sp>
      <p:sp>
        <p:nvSpPr>
          <p:cNvPr id="3" name="Content Placeholder 2"/>
          <p:cNvSpPr>
            <a:spLocks noGrp="1"/>
          </p:cNvSpPr>
          <p:nvPr>
            <p:ph idx="1"/>
          </p:nvPr>
        </p:nvSpPr>
        <p:spPr/>
        <p:txBody>
          <a:bodyPr>
            <a:normAutofit fontScale="92500" lnSpcReduction="20000"/>
          </a:bodyPr>
          <a:lstStyle/>
          <a:p>
            <a:pPr fontAlgn="base"/>
            <a:r>
              <a:rPr lang="en-US" dirty="0"/>
              <a:t>A characteristic common to groups that experience health inequities—such as poor or marginalized persons, racial and ethnic minorities, and women—is lack of political, social or economic power. Thus, to be effective and sustainable, interventions that aim to redress inequities must typically go beyond remedying a particular health inequality and also help empower the group in question through systemic changes, such as law reform or changes in economic or social relationships.</a:t>
            </a:r>
          </a:p>
          <a:p>
            <a:pPr>
              <a:buNone/>
            </a:pPr>
            <a:endParaRPr lang="sv-S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Universal health</a:t>
            </a:r>
            <a:br>
              <a:rPr lang="en-US" dirty="0" smtClean="0"/>
            </a:br>
            <a:r>
              <a:rPr lang="en-US" dirty="0" smtClean="0"/>
              <a:t>coverage.</a:t>
            </a:r>
            <a:endParaRPr lang="sv-SE" dirty="0"/>
          </a:p>
        </p:txBody>
      </p:sp>
      <p:sp>
        <p:nvSpPr>
          <p:cNvPr id="5" name="Content Placeholder 4"/>
          <p:cNvSpPr>
            <a:spLocks noGrp="1"/>
          </p:cNvSpPr>
          <p:nvPr>
            <p:ph idx="1"/>
          </p:nvPr>
        </p:nvSpPr>
        <p:spPr/>
        <p:txBody>
          <a:bodyPr>
            <a:noAutofit/>
          </a:bodyPr>
          <a:lstStyle/>
          <a:p>
            <a:r>
              <a:rPr lang="en-US" sz="3600" dirty="0"/>
              <a:t>A central topic in the global agenda is universal </a:t>
            </a:r>
            <a:r>
              <a:rPr lang="en-US" sz="3600" dirty="0" smtClean="0"/>
              <a:t>health coverage</a:t>
            </a:r>
            <a:r>
              <a:rPr lang="en-US" sz="3600" dirty="0"/>
              <a:t>. </a:t>
            </a:r>
            <a:endParaRPr lang="en-US" sz="3600" dirty="0" smtClean="0"/>
          </a:p>
          <a:p>
            <a:pPr>
              <a:buNone/>
            </a:pPr>
            <a:r>
              <a:rPr lang="en-US" sz="3600" dirty="0" smtClean="0"/>
              <a:t>      WHO </a:t>
            </a:r>
            <a:r>
              <a:rPr lang="en-US" sz="3600" dirty="0"/>
              <a:t>has </a:t>
            </a:r>
            <a:r>
              <a:rPr lang="en-US" sz="3600" dirty="0" smtClean="0"/>
              <a:t>defined </a:t>
            </a:r>
            <a:r>
              <a:rPr lang="en-US" sz="3600" dirty="0"/>
              <a:t>universal coverage as </a:t>
            </a:r>
            <a:r>
              <a:rPr lang="en-US" sz="3600" dirty="0" smtClean="0"/>
              <a:t>access of </a:t>
            </a:r>
            <a:r>
              <a:rPr lang="en-US" sz="3600" dirty="0"/>
              <a:t>all people to comprehensive health services </a:t>
            </a:r>
            <a:r>
              <a:rPr lang="en-US" sz="3600" dirty="0" smtClean="0"/>
              <a:t>at affordable </a:t>
            </a:r>
            <a:r>
              <a:rPr lang="en-US" sz="3600" dirty="0"/>
              <a:t>cost and without </a:t>
            </a:r>
            <a:r>
              <a:rPr lang="en-US" sz="3600" dirty="0" smtClean="0"/>
              <a:t>financial </a:t>
            </a:r>
            <a:r>
              <a:rPr lang="en-US" sz="3600" dirty="0"/>
              <a:t>hardship </a:t>
            </a:r>
            <a:r>
              <a:rPr lang="en-US" sz="3600" dirty="0" smtClean="0"/>
              <a:t>through protection </a:t>
            </a:r>
            <a:r>
              <a:rPr lang="en-US" sz="3600" dirty="0"/>
              <a:t>against catastrophic health expenditures</a:t>
            </a:r>
            <a:r>
              <a:rPr lang="en-US" sz="3600" dirty="0" smtClean="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 health coverage</a:t>
            </a:r>
            <a:endParaRPr lang="sv-SE"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Universal health coverage is a quest with three stages:</a:t>
            </a:r>
          </a:p>
          <a:p>
            <a:pPr>
              <a:buNone/>
            </a:pPr>
            <a:r>
              <a:rPr lang="en-US" dirty="0" smtClean="0"/>
              <a:t>(1) universal enrolment, a term closely associated with</a:t>
            </a:r>
          </a:p>
          <a:p>
            <a:pPr>
              <a:buNone/>
            </a:pPr>
            <a:r>
              <a:rPr lang="en-US" dirty="0" smtClean="0"/>
              <a:t>legal coverage, entitles all people to benefit from</a:t>
            </a:r>
          </a:p>
          <a:p>
            <a:pPr>
              <a:buNone/>
            </a:pPr>
            <a:r>
              <a:rPr lang="en-US" dirty="0" smtClean="0"/>
              <a:t>health services funded by publicly organized insurance;</a:t>
            </a:r>
          </a:p>
          <a:p>
            <a:pPr>
              <a:buNone/>
            </a:pPr>
            <a:r>
              <a:rPr lang="en-US" dirty="0" smtClean="0"/>
              <a:t>(2) coverage that is universal implies regular access to a</a:t>
            </a:r>
          </a:p>
          <a:p>
            <a:pPr>
              <a:buNone/>
            </a:pPr>
            <a:r>
              <a:rPr lang="en-US" dirty="0" smtClean="0"/>
              <a:t>comprehensive package of health services with financial</a:t>
            </a:r>
          </a:p>
          <a:p>
            <a:pPr>
              <a:buNone/>
            </a:pPr>
            <a:r>
              <a:rPr lang="en-US" dirty="0" smtClean="0"/>
              <a:t>protection for all; and (3) universal effective coverage</a:t>
            </a:r>
          </a:p>
          <a:p>
            <a:pPr>
              <a:buNone/>
            </a:pPr>
            <a:r>
              <a:rPr lang="en-US" dirty="0" smtClean="0"/>
              <a:t>guarantees to all on an equal basis, the maximum</a:t>
            </a:r>
          </a:p>
          <a:p>
            <a:pPr>
              <a:buNone/>
            </a:pPr>
            <a:r>
              <a:rPr lang="en-US" dirty="0" smtClean="0"/>
              <a:t>attainable health results from an appropriate package of</a:t>
            </a:r>
          </a:p>
          <a:p>
            <a:pPr>
              <a:buNone/>
            </a:pPr>
            <a:r>
              <a:rPr lang="en-US" dirty="0" smtClean="0"/>
              <a:t>high-quality services that also prevents financial shocks</a:t>
            </a:r>
          </a:p>
          <a:p>
            <a:pPr>
              <a:buNone/>
            </a:pPr>
            <a:r>
              <a:rPr lang="sv-SE" dirty="0" smtClean="0"/>
              <a:t>by reducing out-of-pocket payments. </a:t>
            </a:r>
          </a:p>
          <a:p>
            <a:endParaRPr lang="sv-S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 health coverage</a:t>
            </a:r>
            <a:endParaRPr lang="sv-SE" dirty="0"/>
          </a:p>
        </p:txBody>
      </p:sp>
      <p:sp>
        <p:nvSpPr>
          <p:cNvPr id="3" name="Content Placeholder 2"/>
          <p:cNvSpPr>
            <a:spLocks noGrp="1"/>
          </p:cNvSpPr>
          <p:nvPr>
            <p:ph idx="1"/>
          </p:nvPr>
        </p:nvSpPr>
        <p:spPr/>
        <p:txBody>
          <a:bodyPr>
            <a:normAutofit fontScale="85000" lnSpcReduction="10000"/>
          </a:bodyPr>
          <a:lstStyle/>
          <a:p>
            <a:r>
              <a:rPr lang="en-US" dirty="0"/>
              <a:t>These stages tend to be progressive but with </a:t>
            </a:r>
            <a:r>
              <a:rPr lang="en-US" dirty="0" smtClean="0"/>
              <a:t>an important </a:t>
            </a:r>
            <a:r>
              <a:rPr lang="en-US" dirty="0"/>
              <a:t>degree of overlap. </a:t>
            </a:r>
            <a:endParaRPr lang="en-US" dirty="0" smtClean="0"/>
          </a:p>
          <a:p>
            <a:r>
              <a:rPr lang="en-US" dirty="0" smtClean="0"/>
              <a:t>As </a:t>
            </a:r>
            <a:r>
              <a:rPr lang="en-US" dirty="0"/>
              <a:t>enrolment proceeds </a:t>
            </a:r>
            <a:r>
              <a:rPr lang="en-US" dirty="0" smtClean="0"/>
              <a:t>to include </a:t>
            </a:r>
            <a:r>
              <a:rPr lang="en-US" dirty="0"/>
              <a:t>the entire population, the package of </a:t>
            </a:r>
            <a:r>
              <a:rPr lang="en-US" dirty="0" smtClean="0"/>
              <a:t>covered health </a:t>
            </a:r>
            <a:r>
              <a:rPr lang="en-US" dirty="0"/>
              <a:t>services expands, thus increasing the level </a:t>
            </a:r>
            <a:r>
              <a:rPr lang="en-US" dirty="0" smtClean="0"/>
              <a:t>of financial </a:t>
            </a:r>
            <a:r>
              <a:rPr lang="en-US" dirty="0"/>
              <a:t>protection. Simultaneously, quality improves </a:t>
            </a:r>
            <a:r>
              <a:rPr lang="en-US" dirty="0" smtClean="0"/>
              <a:t>as the </a:t>
            </a:r>
            <a:r>
              <a:rPr lang="en-US" dirty="0"/>
              <a:t>system adjusts to meet new demands. </a:t>
            </a:r>
            <a:endParaRPr lang="en-US" dirty="0" smtClean="0"/>
          </a:p>
          <a:p>
            <a:r>
              <a:rPr lang="en-US" dirty="0" smtClean="0"/>
              <a:t>There are </a:t>
            </a:r>
            <a:r>
              <a:rPr lang="en-US" dirty="0"/>
              <a:t>tradeoff </a:t>
            </a:r>
            <a:r>
              <a:rPr lang="en-US" dirty="0" smtClean="0"/>
              <a:t>s between </a:t>
            </a:r>
            <a:r>
              <a:rPr lang="en-US" dirty="0"/>
              <a:t>three essential </a:t>
            </a:r>
            <a:r>
              <a:rPr lang="en-US" dirty="0" smtClean="0"/>
              <a:t>dimensions </a:t>
            </a:r>
            <a:r>
              <a:rPr lang="en-US" dirty="0"/>
              <a:t>of universality </a:t>
            </a:r>
            <a:r>
              <a:rPr lang="en-US" dirty="0" smtClean="0"/>
              <a:t>of coverage</a:t>
            </a:r>
            <a:r>
              <a:rPr lang="en-US" dirty="0"/>
              <a:t>: who (enrolment), which services, </a:t>
            </a:r>
            <a:r>
              <a:rPr lang="en-US"/>
              <a:t>and </a:t>
            </a:r>
            <a:r>
              <a:rPr lang="en-US" smtClean="0"/>
              <a:t>what proportion </a:t>
            </a:r>
            <a:r>
              <a:rPr lang="en-US" dirty="0"/>
              <a:t>of direct costs (</a:t>
            </a:r>
            <a:r>
              <a:rPr lang="en-US" dirty="0" smtClean="0"/>
              <a:t>financial </a:t>
            </a:r>
            <a:r>
              <a:rPr lang="en-US" dirty="0"/>
              <a:t>protection</a:t>
            </a:r>
            <a:r>
              <a:rPr lang="en-US" dirty="0" smtClean="0"/>
              <a:t>). </a:t>
            </a:r>
            <a:endParaRPr lang="sv-SE"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356</Words>
  <Application>Microsoft Office PowerPoint</Application>
  <PresentationFormat>On-screen Show (4:3)</PresentationFormat>
  <Paragraphs>27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Equity </vt:lpstr>
      <vt:lpstr>Equity </vt:lpstr>
      <vt:lpstr>Equity </vt:lpstr>
      <vt:lpstr>Universal health coverage.</vt:lpstr>
      <vt:lpstr>Universal health coverage</vt:lpstr>
      <vt:lpstr>Universal health coverage</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Equity </dc:title>
  <dc:creator>Hana</dc:creator>
  <cp:lastModifiedBy>Hana</cp:lastModifiedBy>
  <cp:revision>3</cp:revision>
  <dcterms:created xsi:type="dcterms:W3CDTF">2016-05-16T08:19:19Z</dcterms:created>
  <dcterms:modified xsi:type="dcterms:W3CDTF">2016-05-16T08:52:25Z</dcterms:modified>
</cp:coreProperties>
</file>