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sldIdLst>
    <p:sldId id="257" r:id="rId3"/>
    <p:sldId id="258" r:id="rId4"/>
    <p:sldId id="262" r:id="rId5"/>
    <p:sldId id="259" r:id="rId6"/>
    <p:sldId id="260" r:id="rId7"/>
    <p:sldId id="261" r:id="rId8"/>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912"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4E9C9D-86D7-49A6-9F52-4104B1963F85}" type="datetimeFigureOut">
              <a:rPr lang="sv-SE" smtClean="0"/>
              <a:pPr/>
              <a:t>2016-05-11</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0B46AC-2787-42DB-8059-973306F49163}" type="slidenum">
              <a:rPr lang="sv-SE" smtClean="0"/>
              <a:pPr/>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965FEE6-C33C-46A0-B0D6-30A5F7A6F7CC}" type="slidenum">
              <a:rPr lang="en-US" smtClean="0"/>
              <a:pPr/>
              <a:t>1</a:t>
            </a:fld>
            <a:endParaRPr lang="en-US" smtClean="0"/>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59A84C9-DE1E-4AAC-88AA-7E6A4115FC6A}" type="slidenum">
              <a:rPr lang="en-US" smtClean="0"/>
              <a:pPr/>
              <a:t>2</a:t>
            </a:fld>
            <a:endParaRPr lang="en-US" smtClean="0"/>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v-S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eaLnBrk="1" hangingPunct="1">
              <a:spcBef>
                <a:spcPct val="0"/>
              </a:spcBef>
              <a:buFontTx/>
              <a:buChar char="•"/>
            </a:pPr>
            <a:r>
              <a:rPr lang="en-GB" smtClean="0"/>
              <a:t>The general concept of health can be construed broadly to encompass indicators of all measurable aspects of health and the health sector. </a:t>
            </a:r>
          </a:p>
          <a:p>
            <a:pPr marL="171450" indent="-171450" eaLnBrk="1" hangingPunct="1">
              <a:spcBef>
                <a:spcPct val="0"/>
              </a:spcBef>
              <a:buFontTx/>
              <a:buChar char="•"/>
            </a:pPr>
            <a:r>
              <a:rPr lang="en-GB" smtClean="0"/>
              <a:t>The World Heath Organization’s Monitoring, Evaluation and Review framework organizes health indicators into four components. Within each component various categories of indicators are defined that allow the measurement of health at many levels:</a:t>
            </a:r>
          </a:p>
          <a:p>
            <a:pPr marL="628650" lvl="1" indent="-171450" eaLnBrk="1" hangingPunct="1">
              <a:spcBef>
                <a:spcPct val="0"/>
              </a:spcBef>
              <a:buFontTx/>
              <a:buChar char="•"/>
            </a:pPr>
            <a:r>
              <a:rPr lang="en-GB" smtClean="0"/>
              <a:t>Indicators of inputs and processes are broad, affecting many other parts of the health sector. </a:t>
            </a:r>
          </a:p>
          <a:p>
            <a:pPr marL="628650" lvl="1" indent="-171450" eaLnBrk="1" hangingPunct="1">
              <a:spcBef>
                <a:spcPct val="0"/>
              </a:spcBef>
              <a:buFontTx/>
              <a:buChar char="•"/>
            </a:pPr>
            <a:r>
              <a:rPr lang="en-GB" smtClean="0"/>
              <a:t>Indicators that fall under outputs and outcomes tend to be quite specific to a particular health topic, and may respond quickly to changes and progress in the health sector. </a:t>
            </a:r>
          </a:p>
          <a:p>
            <a:pPr marL="628650" lvl="1" indent="-171450" eaLnBrk="1" hangingPunct="1">
              <a:spcBef>
                <a:spcPct val="0"/>
              </a:spcBef>
              <a:buFontTx/>
              <a:buChar char="•"/>
            </a:pPr>
            <a:r>
              <a:rPr lang="en-GB" smtClean="0"/>
              <a:t>Impact indicators, which are slower to respond to policy, programme and practice changes, are important to provide a snapshot of the health of a population. </a:t>
            </a:r>
          </a:p>
          <a:p>
            <a:pPr marL="171450" indent="-171450" eaLnBrk="1" hangingPunct="1">
              <a:spcBef>
                <a:spcPct val="0"/>
              </a:spcBef>
              <a:buFontTx/>
              <a:buChar char="•"/>
            </a:pPr>
            <a:r>
              <a:rPr lang="en-GB" smtClean="0"/>
              <a:t>The components of the monitoring, evaluation and review framework can also be loosely linked to the type of data that are used. </a:t>
            </a:r>
          </a:p>
          <a:p>
            <a:pPr marL="628650" lvl="1" indent="-171450" eaLnBrk="1" hangingPunct="1">
              <a:spcBef>
                <a:spcPct val="0"/>
              </a:spcBef>
              <a:buFontTx/>
              <a:buChar char="•"/>
            </a:pPr>
            <a:r>
              <a:rPr lang="en-GB" smtClean="0"/>
              <a:t>Outcomes and impact indicators tend to be calculated using individual- or household-level data.</a:t>
            </a:r>
          </a:p>
          <a:p>
            <a:pPr marL="628650" lvl="1" indent="-171450" eaLnBrk="1" hangingPunct="1">
              <a:spcBef>
                <a:spcPct val="0"/>
              </a:spcBef>
              <a:buFontTx/>
              <a:buChar char="•"/>
            </a:pPr>
            <a:r>
              <a:rPr lang="en-GB" smtClean="0"/>
              <a:t>Inputs and processes or outputs are often calculated using subnational-level data. </a:t>
            </a:r>
          </a:p>
          <a:p>
            <a:pPr marL="171450" indent="-171450" eaLnBrk="1" hangingPunct="1">
              <a:spcBef>
                <a:spcPct val="0"/>
              </a:spcBef>
              <a:buFontTx/>
              <a:buChar char="•"/>
            </a:pPr>
            <a:r>
              <a:rPr lang="en-GB" smtClean="0"/>
              <a:t>Certain inputs and processes indicators, such as total health expenditure, are calculated at the national level.</a:t>
            </a:r>
            <a:endParaRPr lang="en-US" smtClean="0"/>
          </a:p>
        </p:txBody>
      </p:sp>
      <p:sp>
        <p:nvSpPr>
          <p:cNvPr id="15364" name="Slide Number Placeholder 3"/>
          <p:cNvSpPr>
            <a:spLocks noGrp="1"/>
          </p:cNvSpPr>
          <p:nvPr>
            <p:ph type="sldNum" sz="quarter" idx="5"/>
          </p:nvPr>
        </p:nvSpPr>
        <p:spPr bwMode="auto">
          <a:noFill/>
          <a:ln>
            <a:miter lim="800000"/>
            <a:headEnd/>
            <a:tailEnd/>
          </a:ln>
        </p:spPr>
        <p:txBody>
          <a:bodyPr/>
          <a:lstStyle/>
          <a:p>
            <a:fld id="{D5466BB2-72AE-42F3-ACCE-9E9F95B732C8}"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B32F8AD-1069-4B10-B367-ED31F72D1666}" type="slidenum">
              <a:rPr lang="en-US" smtClean="0"/>
              <a:pPr/>
              <a:t>4</a:t>
            </a:fld>
            <a:endParaRPr lang="en-US" smtClean="0"/>
          </a:p>
        </p:txBody>
      </p:sp>
      <p:sp>
        <p:nvSpPr>
          <p:cNvPr id="59395" name="Rectangle 1"/>
          <p:cNvSpPr>
            <a:spLocks noGrp="1" noRot="1" noChangeAspect="1" noChangeArrowheads="1" noTextEdit="1"/>
          </p:cNvSpPr>
          <p:nvPr>
            <p:ph type="sldImg"/>
          </p:nvPr>
        </p:nvSpPr>
        <p:spPr bwMode="auto">
          <a:noFill/>
          <a:ln>
            <a:solidFill>
              <a:srgbClr val="000000"/>
            </a:solidFill>
            <a:miter lim="800000"/>
            <a:headEnd/>
            <a:tailEnd/>
          </a:ln>
        </p:spPr>
      </p:sp>
      <p:sp>
        <p:nvSpPr>
          <p:cNvPr id="59396" name="Rectangle 2"/>
          <p:cNvSpPr>
            <a:spLocks noGrp="1" noChangeArrowheads="1"/>
          </p:cNvSpPr>
          <p:nvPr>
            <p:ph type="body" idx="1"/>
          </p:nvPr>
        </p:nvSpPr>
        <p:spPr bwMode="auto">
          <a:noFill/>
        </p:spPr>
        <p:txBody>
          <a:bodyPr wrap="square" lIns="0" tIns="0" rIns="0" bIns="0" numCol="1" anchor="t" anchorCtr="0" compatLnSpc="1">
            <a:prstTxWarp prst="textNoShape">
              <a:avLst/>
            </a:prstTxWarp>
          </a:bodyPr>
          <a:lstStyle/>
          <a:p>
            <a:pPr eaLnBrk="1" hangingPunct="1">
              <a:lnSpc>
                <a:spcPct val="95000"/>
              </a:lnSpc>
              <a:spcBef>
                <a:spcPct val="0"/>
              </a:spcBef>
            </a:pPr>
            <a:endParaRPr lang="sv-SE" sz="1600" smtClean="0">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5870C23F-9D2D-4298-BD82-5B66EAA9DDA9}" type="datetimeFigureOut">
              <a:rPr lang="sv-SE" smtClean="0"/>
              <a:pPr/>
              <a:t>2016-05-11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E2E9CD4-8CE5-4F42-80E7-312FCC5AE98B}"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5870C23F-9D2D-4298-BD82-5B66EAA9DDA9}" type="datetimeFigureOut">
              <a:rPr lang="sv-SE" smtClean="0"/>
              <a:pPr/>
              <a:t>2016-05-11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E2E9CD4-8CE5-4F42-80E7-312FCC5AE98B}"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5870C23F-9D2D-4298-BD82-5B66EAA9DDA9}" type="datetimeFigureOut">
              <a:rPr lang="sv-SE" smtClean="0"/>
              <a:pPr/>
              <a:t>2016-05-11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E2E9CD4-8CE5-4F42-80E7-312FCC5AE98B}" type="slidenum">
              <a:rPr lang="sv-SE" smtClean="0"/>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D034540-9656-4524-B8C8-B4B860EC7917}" type="datetimeFigureOut">
              <a:rPr lang="en-US"/>
              <a:pPr>
                <a:defRPr/>
              </a:pPr>
              <a:t>5/11/2016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sv-SE"/>
          </a:p>
        </p:txBody>
      </p:sp>
      <p:sp>
        <p:nvSpPr>
          <p:cNvPr id="6" name="Slide Number Placeholder 5"/>
          <p:cNvSpPr>
            <a:spLocks noGrp="1"/>
          </p:cNvSpPr>
          <p:nvPr>
            <p:ph type="sldNum" sz="quarter" idx="12"/>
          </p:nvPr>
        </p:nvSpPr>
        <p:spPr/>
        <p:txBody>
          <a:bodyPr/>
          <a:lstStyle>
            <a:lvl1pPr>
              <a:defRPr/>
            </a:lvl1pPr>
          </a:lstStyle>
          <a:p>
            <a:pPr>
              <a:defRPr/>
            </a:pPr>
            <a:fld id="{76B1FC5E-0AC9-44D9-86C7-3D557A50892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95EBEE-95A1-4335-B648-71ABE9AA8D2A}" type="datetimeFigureOut">
              <a:rPr lang="en-US"/>
              <a:pPr>
                <a:defRPr/>
              </a:pPr>
              <a:t>5/11/2016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sv-SE"/>
          </a:p>
        </p:txBody>
      </p:sp>
      <p:sp>
        <p:nvSpPr>
          <p:cNvPr id="6" name="Slide Number Placeholder 5"/>
          <p:cNvSpPr>
            <a:spLocks noGrp="1"/>
          </p:cNvSpPr>
          <p:nvPr>
            <p:ph type="sldNum" sz="quarter" idx="12"/>
          </p:nvPr>
        </p:nvSpPr>
        <p:spPr/>
        <p:txBody>
          <a:bodyPr/>
          <a:lstStyle>
            <a:lvl1pPr>
              <a:defRPr/>
            </a:lvl1pPr>
          </a:lstStyle>
          <a:p>
            <a:pPr>
              <a:defRPr/>
            </a:pPr>
            <a:fld id="{6A4ABA55-0DE6-437E-9DD8-8B8F8CC30BA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0F1DEC0-84B9-4789-8810-FD72D5809A74}" type="datetimeFigureOut">
              <a:rPr lang="en-US"/>
              <a:pPr>
                <a:defRPr/>
              </a:pPr>
              <a:t>5/11/2016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sv-SE"/>
          </a:p>
        </p:txBody>
      </p:sp>
      <p:sp>
        <p:nvSpPr>
          <p:cNvPr id="6" name="Slide Number Placeholder 5"/>
          <p:cNvSpPr>
            <a:spLocks noGrp="1"/>
          </p:cNvSpPr>
          <p:nvPr>
            <p:ph type="sldNum" sz="quarter" idx="12"/>
          </p:nvPr>
        </p:nvSpPr>
        <p:spPr/>
        <p:txBody>
          <a:bodyPr/>
          <a:lstStyle>
            <a:lvl1pPr>
              <a:defRPr/>
            </a:lvl1pPr>
          </a:lstStyle>
          <a:p>
            <a:pPr>
              <a:defRPr/>
            </a:pPr>
            <a:fld id="{001AC95B-2D68-468E-A726-0C1BCD16545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DE2C18F-63A5-4A56-8A11-78BB09550483}" type="datetimeFigureOut">
              <a:rPr lang="en-US"/>
              <a:pPr>
                <a:defRPr/>
              </a:pPr>
              <a:t>5/11/2016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sv-SE"/>
          </a:p>
        </p:txBody>
      </p:sp>
      <p:sp>
        <p:nvSpPr>
          <p:cNvPr id="7" name="Slide Number Placeholder 5"/>
          <p:cNvSpPr>
            <a:spLocks noGrp="1"/>
          </p:cNvSpPr>
          <p:nvPr>
            <p:ph type="sldNum" sz="quarter" idx="12"/>
          </p:nvPr>
        </p:nvSpPr>
        <p:spPr/>
        <p:txBody>
          <a:bodyPr/>
          <a:lstStyle>
            <a:lvl1pPr>
              <a:defRPr/>
            </a:lvl1pPr>
          </a:lstStyle>
          <a:p>
            <a:pPr>
              <a:defRPr/>
            </a:pPr>
            <a:fld id="{A2476A03-4FBF-4675-989D-12F6F38191A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BCB731C-43B9-411F-90D9-3C6D024E53CA}" type="datetimeFigureOut">
              <a:rPr lang="en-US"/>
              <a:pPr>
                <a:defRPr/>
              </a:pPr>
              <a:t>5/11/2016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sv-SE"/>
          </a:p>
        </p:txBody>
      </p:sp>
      <p:sp>
        <p:nvSpPr>
          <p:cNvPr id="9" name="Slide Number Placeholder 5"/>
          <p:cNvSpPr>
            <a:spLocks noGrp="1"/>
          </p:cNvSpPr>
          <p:nvPr>
            <p:ph type="sldNum" sz="quarter" idx="12"/>
          </p:nvPr>
        </p:nvSpPr>
        <p:spPr/>
        <p:txBody>
          <a:bodyPr/>
          <a:lstStyle>
            <a:lvl1pPr>
              <a:defRPr/>
            </a:lvl1pPr>
          </a:lstStyle>
          <a:p>
            <a:pPr>
              <a:defRPr/>
            </a:pPr>
            <a:fld id="{B215CA95-061E-4DD4-82DB-423BA2408FC2}"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CE71219-9103-41D7-B042-6B04235B5CC6}" type="datetimeFigureOut">
              <a:rPr lang="en-US"/>
              <a:pPr>
                <a:defRPr/>
              </a:pPr>
              <a:t>5/11/2016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sv-SE"/>
          </a:p>
        </p:txBody>
      </p:sp>
      <p:sp>
        <p:nvSpPr>
          <p:cNvPr id="5" name="Slide Number Placeholder 5"/>
          <p:cNvSpPr>
            <a:spLocks noGrp="1"/>
          </p:cNvSpPr>
          <p:nvPr>
            <p:ph type="sldNum" sz="quarter" idx="12"/>
          </p:nvPr>
        </p:nvSpPr>
        <p:spPr/>
        <p:txBody>
          <a:bodyPr/>
          <a:lstStyle>
            <a:lvl1pPr>
              <a:defRPr/>
            </a:lvl1pPr>
          </a:lstStyle>
          <a:p>
            <a:pPr>
              <a:defRPr/>
            </a:pPr>
            <a:fld id="{93EEA468-ECFF-4530-BC03-8320EC2775D4}"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DAFFD6E-BEB3-40CB-A4EB-14F1D798864A}" type="datetimeFigureOut">
              <a:rPr lang="en-US"/>
              <a:pPr>
                <a:defRPr/>
              </a:pPr>
              <a:t>5/11/2016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sv-SE"/>
          </a:p>
        </p:txBody>
      </p:sp>
      <p:sp>
        <p:nvSpPr>
          <p:cNvPr id="4" name="Slide Number Placeholder 5"/>
          <p:cNvSpPr>
            <a:spLocks noGrp="1"/>
          </p:cNvSpPr>
          <p:nvPr>
            <p:ph type="sldNum" sz="quarter" idx="12"/>
          </p:nvPr>
        </p:nvSpPr>
        <p:spPr/>
        <p:txBody>
          <a:bodyPr/>
          <a:lstStyle>
            <a:lvl1pPr>
              <a:defRPr/>
            </a:lvl1pPr>
          </a:lstStyle>
          <a:p>
            <a:pPr>
              <a:defRPr/>
            </a:pPr>
            <a:fld id="{6FB1B9D8-EA4F-4AE8-B39E-F87BA63E85D9}"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485A2A-B057-46C8-B2E8-91BEACC8A926}" type="datetimeFigureOut">
              <a:rPr lang="en-US"/>
              <a:pPr>
                <a:defRPr/>
              </a:pPr>
              <a:t>5/11/2016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sv-SE"/>
          </a:p>
        </p:txBody>
      </p:sp>
      <p:sp>
        <p:nvSpPr>
          <p:cNvPr id="7" name="Slide Number Placeholder 5"/>
          <p:cNvSpPr>
            <a:spLocks noGrp="1"/>
          </p:cNvSpPr>
          <p:nvPr>
            <p:ph type="sldNum" sz="quarter" idx="12"/>
          </p:nvPr>
        </p:nvSpPr>
        <p:spPr/>
        <p:txBody>
          <a:bodyPr/>
          <a:lstStyle>
            <a:lvl1pPr>
              <a:defRPr/>
            </a:lvl1pPr>
          </a:lstStyle>
          <a:p>
            <a:pPr>
              <a:defRPr/>
            </a:pPr>
            <a:fld id="{1E88195F-B959-45A2-99C5-A9E5442B1F6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1E9669A-74A3-4F69-8F3F-9F06F6151DF8}" type="datetimeFigureOut">
              <a:rPr lang="en-US"/>
              <a:pPr>
                <a:defRPr/>
              </a:pPr>
              <a:t>5/11/2016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sv-SE"/>
          </a:p>
        </p:txBody>
      </p:sp>
      <p:sp>
        <p:nvSpPr>
          <p:cNvPr id="7" name="Slide Number Placeholder 5"/>
          <p:cNvSpPr>
            <a:spLocks noGrp="1"/>
          </p:cNvSpPr>
          <p:nvPr>
            <p:ph type="sldNum" sz="quarter" idx="12"/>
          </p:nvPr>
        </p:nvSpPr>
        <p:spPr/>
        <p:txBody>
          <a:bodyPr/>
          <a:lstStyle>
            <a:lvl1pPr>
              <a:defRPr/>
            </a:lvl1pPr>
          </a:lstStyle>
          <a:p>
            <a:pPr>
              <a:defRPr/>
            </a:pPr>
            <a:fld id="{A347D2CD-6E29-4EE3-9D62-B995A6B52C0C}"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0A8E05C-2CDA-43D7-B0F8-6CD08F559F11}" type="datetimeFigureOut">
              <a:rPr lang="en-US"/>
              <a:pPr>
                <a:defRPr/>
              </a:pPr>
              <a:t>5/11/2016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sv-SE"/>
          </a:p>
        </p:txBody>
      </p:sp>
      <p:sp>
        <p:nvSpPr>
          <p:cNvPr id="6" name="Slide Number Placeholder 5"/>
          <p:cNvSpPr>
            <a:spLocks noGrp="1"/>
          </p:cNvSpPr>
          <p:nvPr>
            <p:ph type="sldNum" sz="quarter" idx="12"/>
          </p:nvPr>
        </p:nvSpPr>
        <p:spPr/>
        <p:txBody>
          <a:bodyPr/>
          <a:lstStyle>
            <a:lvl1pPr>
              <a:defRPr/>
            </a:lvl1pPr>
          </a:lstStyle>
          <a:p>
            <a:pPr>
              <a:defRPr/>
            </a:pPr>
            <a:fld id="{F3558978-E954-4C01-A671-20FAA2D9E679}"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924E45C-40C3-4FAA-967A-6582260D0EB9}" type="datetimeFigureOut">
              <a:rPr lang="en-US"/>
              <a:pPr>
                <a:defRPr/>
              </a:pPr>
              <a:t>5/11/2016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sv-SE"/>
          </a:p>
        </p:txBody>
      </p:sp>
      <p:sp>
        <p:nvSpPr>
          <p:cNvPr id="6" name="Slide Number Placeholder 5"/>
          <p:cNvSpPr>
            <a:spLocks noGrp="1"/>
          </p:cNvSpPr>
          <p:nvPr>
            <p:ph type="sldNum" sz="quarter" idx="12"/>
          </p:nvPr>
        </p:nvSpPr>
        <p:spPr/>
        <p:txBody>
          <a:bodyPr/>
          <a:lstStyle>
            <a:lvl1pPr>
              <a:defRPr/>
            </a:lvl1pPr>
          </a:lstStyle>
          <a:p>
            <a:pPr>
              <a:defRPr/>
            </a:pPr>
            <a:fld id="{E3C7B14E-2637-49FE-A0CB-F1352D13B32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70C23F-9D2D-4298-BD82-5B66EAA9DDA9}" type="datetimeFigureOut">
              <a:rPr lang="sv-SE" smtClean="0"/>
              <a:pPr/>
              <a:t>2016-05-11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E2E9CD4-8CE5-4F42-80E7-312FCC5AE98B}"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5870C23F-9D2D-4298-BD82-5B66EAA9DDA9}" type="datetimeFigureOut">
              <a:rPr lang="sv-SE" smtClean="0"/>
              <a:pPr/>
              <a:t>2016-05-11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E2E9CD4-8CE5-4F42-80E7-312FCC5AE98B}"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5870C23F-9D2D-4298-BD82-5B66EAA9DDA9}" type="datetimeFigureOut">
              <a:rPr lang="sv-SE" smtClean="0"/>
              <a:pPr/>
              <a:t>2016-05-11</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7E2E9CD4-8CE5-4F42-80E7-312FCC5AE98B}"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5870C23F-9D2D-4298-BD82-5B66EAA9DDA9}" type="datetimeFigureOut">
              <a:rPr lang="sv-SE" smtClean="0"/>
              <a:pPr/>
              <a:t>2016-05-11</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7E2E9CD4-8CE5-4F42-80E7-312FCC5AE98B}"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70C23F-9D2D-4298-BD82-5B66EAA9DDA9}" type="datetimeFigureOut">
              <a:rPr lang="sv-SE" smtClean="0"/>
              <a:pPr/>
              <a:t>2016-05-11</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7E2E9CD4-8CE5-4F42-80E7-312FCC5AE98B}"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70C23F-9D2D-4298-BD82-5B66EAA9DDA9}" type="datetimeFigureOut">
              <a:rPr lang="sv-SE" smtClean="0"/>
              <a:pPr/>
              <a:t>2016-05-11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E2E9CD4-8CE5-4F42-80E7-312FCC5AE98B}"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70C23F-9D2D-4298-BD82-5B66EAA9DDA9}" type="datetimeFigureOut">
              <a:rPr lang="sv-SE" smtClean="0"/>
              <a:pPr/>
              <a:t>2016-05-11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E2E9CD4-8CE5-4F42-80E7-312FCC5AE98B}"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70C23F-9D2D-4298-BD82-5B66EAA9DDA9}" type="datetimeFigureOut">
              <a:rPr lang="sv-SE" smtClean="0"/>
              <a:pPr/>
              <a:t>2016-05-11</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2E9CD4-8CE5-4F42-80E7-312FCC5AE98B}"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fld id="{170AA74C-1155-438B-BD84-9777857EF7E3}" type="datetimeFigureOut">
              <a:rPr lang="en-US"/>
              <a:pPr>
                <a:defRPr/>
              </a:pPr>
              <a:t>5/11/2016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defRPr>
            </a:lvl1pPr>
          </a:lstStyle>
          <a:p>
            <a:pPr>
              <a:defRPr/>
            </a:pPr>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9243FFEB-9F4E-4307-AC1A-329AE51E328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0" y="304800"/>
            <a:ext cx="8061325" cy="1144588"/>
          </a:xfrm>
        </p:spPr>
        <p:txBody>
          <a:bodyPr>
            <a:normAutofit/>
          </a:bodyPr>
          <a:lstStyle/>
          <a:p>
            <a:pPr algn="l" eaLnBrk="1" hangingPunct="1"/>
            <a:r>
              <a:rPr lang="en-US" sz="4200" dirty="0" smtClean="0">
                <a:solidFill>
                  <a:schemeClr val="accent1">
                    <a:lumMod val="75000"/>
                  </a:schemeClr>
                </a:solidFill>
              </a:rPr>
              <a:t>Health Indicator is</a:t>
            </a:r>
          </a:p>
        </p:txBody>
      </p:sp>
      <p:sp>
        <p:nvSpPr>
          <p:cNvPr id="7171" name="Rectangle 3"/>
          <p:cNvSpPr>
            <a:spLocks noGrp="1" noChangeArrowheads="1"/>
          </p:cNvSpPr>
          <p:nvPr>
            <p:ph idx="1"/>
          </p:nvPr>
        </p:nvSpPr>
        <p:spPr>
          <a:xfrm>
            <a:off x="457200" y="1600200"/>
            <a:ext cx="8229600" cy="3733800"/>
          </a:xfrm>
        </p:spPr>
        <p:txBody>
          <a:bodyPr>
            <a:normAutofit fontScale="85000" lnSpcReduction="20000"/>
          </a:bodyPr>
          <a:lstStyle/>
          <a:p>
            <a:pPr eaLnBrk="1" hangingPunct="1">
              <a:lnSpc>
                <a:spcPct val="95000"/>
              </a:lnSpc>
              <a:spcBef>
                <a:spcPct val="0"/>
              </a:spcBef>
              <a:buFontTx/>
              <a:buNone/>
            </a:pPr>
            <a:endParaRPr lang="en-US" dirty="0" smtClean="0">
              <a:solidFill>
                <a:srgbClr val="000000"/>
              </a:solidFill>
            </a:endParaRPr>
          </a:p>
          <a:p>
            <a:pPr eaLnBrk="1" hangingPunct="1">
              <a:lnSpc>
                <a:spcPct val="95000"/>
              </a:lnSpc>
              <a:spcBef>
                <a:spcPct val="0"/>
              </a:spcBef>
              <a:buFontTx/>
              <a:buNone/>
            </a:pPr>
            <a:r>
              <a:rPr lang="en-US" dirty="0" smtClean="0">
                <a:solidFill>
                  <a:srgbClr val="000000"/>
                </a:solidFill>
              </a:rPr>
              <a:t> </a:t>
            </a:r>
          </a:p>
          <a:p>
            <a:pPr>
              <a:lnSpc>
                <a:spcPct val="95000"/>
              </a:lnSpc>
              <a:spcBef>
                <a:spcPct val="0"/>
              </a:spcBef>
            </a:pPr>
            <a:r>
              <a:rPr lang="en-US" dirty="0" smtClean="0">
                <a:solidFill>
                  <a:srgbClr val="000000"/>
                </a:solidFill>
                <a:latin typeface="Arial" pitchFamily="34" charset="0"/>
                <a:cs typeface="Arial" pitchFamily="34" charset="0"/>
              </a:rPr>
              <a:t>“…a measure that helps quantify the achievement of a goal.”</a:t>
            </a:r>
          </a:p>
          <a:p>
            <a:pPr algn="r" eaLnBrk="1" hangingPunct="1">
              <a:lnSpc>
                <a:spcPct val="95000"/>
              </a:lnSpc>
              <a:spcBef>
                <a:spcPct val="0"/>
              </a:spcBef>
              <a:buFontTx/>
              <a:buNone/>
            </a:pPr>
            <a:r>
              <a:rPr lang="en-US" dirty="0" smtClean="0">
                <a:solidFill>
                  <a:srgbClr val="000000"/>
                </a:solidFill>
                <a:latin typeface="Arial" pitchFamily="34" charset="0"/>
                <a:cs typeface="Arial" pitchFamily="34" charset="0"/>
              </a:rPr>
              <a:t>-Mark Friedman</a:t>
            </a:r>
            <a:endParaRPr lang="en-US" dirty="0" smtClean="0">
              <a:solidFill>
                <a:srgbClr val="000000"/>
              </a:solidFill>
            </a:endParaRPr>
          </a:p>
          <a:p>
            <a:pPr marL="0" indent="0">
              <a:lnSpc>
                <a:spcPct val="95000"/>
              </a:lnSpc>
              <a:spcBef>
                <a:spcPct val="0"/>
              </a:spcBef>
              <a:buNone/>
            </a:pPr>
            <a:endParaRPr lang="en-US" dirty="0" smtClean="0">
              <a:solidFill>
                <a:srgbClr val="000000"/>
              </a:solidFill>
            </a:endParaRPr>
          </a:p>
          <a:p>
            <a:pPr marL="0" indent="0">
              <a:lnSpc>
                <a:spcPct val="95000"/>
              </a:lnSpc>
              <a:spcBef>
                <a:spcPct val="0"/>
              </a:spcBef>
            </a:pPr>
            <a:r>
              <a:rPr lang="en-US" sz="3100" dirty="0" smtClean="0">
                <a:solidFill>
                  <a:srgbClr val="000000"/>
                </a:solidFill>
                <a:latin typeface="Arial" pitchFamily="34" charset="0"/>
                <a:cs typeface="Arial" pitchFamily="34" charset="0"/>
              </a:rPr>
              <a:t> Health indicators  are essential for comparing health status    </a:t>
            </a:r>
          </a:p>
          <a:p>
            <a:pPr marL="0" indent="0">
              <a:lnSpc>
                <a:spcPct val="95000"/>
              </a:lnSpc>
              <a:spcBef>
                <a:spcPct val="0"/>
              </a:spcBef>
              <a:buNone/>
            </a:pPr>
            <a:r>
              <a:rPr lang="en-US" sz="3100" dirty="0" smtClean="0">
                <a:solidFill>
                  <a:srgbClr val="000000"/>
                </a:solidFill>
                <a:latin typeface="Arial" pitchFamily="34" charset="0"/>
                <a:cs typeface="Arial" pitchFamily="34" charset="0"/>
              </a:rPr>
              <a:t>-  over time (trends)</a:t>
            </a:r>
          </a:p>
          <a:p>
            <a:pPr marL="0" indent="0">
              <a:lnSpc>
                <a:spcPct val="95000"/>
              </a:lnSpc>
              <a:spcBef>
                <a:spcPct val="0"/>
              </a:spcBef>
              <a:buFontTx/>
              <a:buChar char="-"/>
            </a:pPr>
            <a:r>
              <a:rPr lang="en-US" sz="3100" dirty="0" smtClean="0">
                <a:solidFill>
                  <a:srgbClr val="000000"/>
                </a:solidFill>
                <a:latin typeface="Arial" pitchFamily="34" charset="0"/>
                <a:cs typeface="Arial" pitchFamily="34" charset="0"/>
              </a:rPr>
              <a:t>  geographic areas</a:t>
            </a:r>
          </a:p>
          <a:p>
            <a:pPr marL="0" indent="0">
              <a:lnSpc>
                <a:spcPct val="95000"/>
              </a:lnSpc>
              <a:spcBef>
                <a:spcPct val="0"/>
              </a:spcBef>
              <a:buFontTx/>
              <a:buChar char="-"/>
            </a:pPr>
            <a:r>
              <a:rPr lang="en-US" sz="3100" dirty="0" smtClean="0">
                <a:solidFill>
                  <a:srgbClr val="000000"/>
                </a:solidFill>
                <a:latin typeface="Arial" pitchFamily="34" charset="0"/>
                <a:cs typeface="Arial" pitchFamily="34" charset="0"/>
              </a:rPr>
              <a:t>  groups of people</a:t>
            </a:r>
          </a:p>
          <a:p>
            <a:pPr marL="0" indent="0">
              <a:lnSpc>
                <a:spcPct val="95000"/>
              </a:lnSpc>
              <a:spcBef>
                <a:spcPct val="0"/>
              </a:spcBef>
              <a:buNone/>
            </a:pPr>
            <a:endParaRPr lang="en-US" i="1" dirty="0" smtClean="0">
              <a:solidFill>
                <a:srgbClr val="000000"/>
              </a:solidFill>
            </a:endParaRPr>
          </a:p>
          <a:p>
            <a:pPr eaLnBrk="1" hangingPunct="1"/>
            <a:endParaRPr lang="en-US" dirty="0" smtClean="0">
              <a:latin typeface="Arial" pitchFamily="34" charset="0"/>
              <a:cs typeface="Arial" pitchFamily="34" charset="0"/>
            </a:endParaRPr>
          </a:p>
        </p:txBody>
      </p:sp>
      <p:sp>
        <p:nvSpPr>
          <p:cNvPr id="7173" name="TextBox 4"/>
          <p:cNvSpPr txBox="1">
            <a:spLocks noChangeArrowheads="1"/>
          </p:cNvSpPr>
          <p:nvPr/>
        </p:nvSpPr>
        <p:spPr bwMode="auto">
          <a:xfrm>
            <a:off x="5334000" y="6477000"/>
            <a:ext cx="3657600" cy="369888"/>
          </a:xfrm>
          <a:prstGeom prst="rect">
            <a:avLst/>
          </a:prstGeom>
          <a:noFill/>
          <a:ln w="9525">
            <a:noFill/>
            <a:miter lim="800000"/>
            <a:headEnd/>
            <a:tailEnd/>
          </a:ln>
        </p:spPr>
        <p:txBody>
          <a:bodyPr>
            <a:spAutoFit/>
          </a:bodyPr>
          <a:lstStyle/>
          <a:p>
            <a:r>
              <a:rPr lang="en-US">
                <a:latin typeface="Calibri" pitchFamily="34" charset="0"/>
              </a:rPr>
              <a:t>                 </a:t>
            </a:r>
            <a:r>
              <a:rPr lang="en-US" sz="1600">
                <a:solidFill>
                  <a:schemeClr val="bg1"/>
                </a:solidFill>
                <a:latin typeface="Calibri" pitchFamily="34" charset="0"/>
              </a:rPr>
              <a:t>Health Indicators, Part 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eaLnBrk="1" hangingPunct="1"/>
            <a:r>
              <a:rPr lang="en-US" sz="3600" dirty="0" smtClean="0"/>
              <a:t>A good indicator depends on</a:t>
            </a:r>
          </a:p>
        </p:txBody>
      </p:sp>
      <p:sp>
        <p:nvSpPr>
          <p:cNvPr id="9219" name="Rectangle 3"/>
          <p:cNvSpPr>
            <a:spLocks noGrp="1" noChangeArrowheads="1"/>
          </p:cNvSpPr>
          <p:nvPr>
            <p:ph idx="1"/>
          </p:nvPr>
        </p:nvSpPr>
        <p:spPr/>
        <p:txBody>
          <a:bodyPr/>
          <a:lstStyle/>
          <a:p>
            <a:pPr eaLnBrk="1" hangingPunct="1"/>
            <a:r>
              <a:rPr lang="en-US" dirty="0" smtClean="0"/>
              <a:t>Availability of high quality data </a:t>
            </a:r>
          </a:p>
          <a:p>
            <a:pPr eaLnBrk="1" hangingPunct="1"/>
            <a:r>
              <a:rPr lang="en-US" dirty="0" smtClean="0"/>
              <a:t>Importance in measuring health status</a:t>
            </a:r>
          </a:p>
          <a:p>
            <a:pPr eaLnBrk="1" hangingPunct="1"/>
            <a:r>
              <a:rPr lang="en-US" dirty="0" smtClean="0"/>
              <a:t>Is well understood at the global level and  various comparability options are possible.  </a:t>
            </a:r>
          </a:p>
        </p:txBody>
      </p:sp>
      <p:sp>
        <p:nvSpPr>
          <p:cNvPr id="9221" name="TextBox 4"/>
          <p:cNvSpPr txBox="1">
            <a:spLocks noChangeArrowheads="1"/>
          </p:cNvSpPr>
          <p:nvPr/>
        </p:nvSpPr>
        <p:spPr bwMode="auto">
          <a:xfrm>
            <a:off x="5334000" y="6477000"/>
            <a:ext cx="3657600" cy="369888"/>
          </a:xfrm>
          <a:prstGeom prst="rect">
            <a:avLst/>
          </a:prstGeom>
          <a:noFill/>
          <a:ln w="9525">
            <a:noFill/>
            <a:miter lim="800000"/>
            <a:headEnd/>
            <a:tailEnd/>
          </a:ln>
        </p:spPr>
        <p:txBody>
          <a:bodyPr>
            <a:spAutoFit/>
          </a:bodyPr>
          <a:lstStyle/>
          <a:p>
            <a:r>
              <a:rPr lang="en-US">
                <a:latin typeface="Calibri" pitchFamily="34" charset="0"/>
              </a:rPr>
              <a:t>                 </a:t>
            </a:r>
            <a:r>
              <a:rPr lang="en-US" sz="1600">
                <a:solidFill>
                  <a:schemeClr val="bg1"/>
                </a:solidFill>
                <a:latin typeface="Calibri" pitchFamily="34" charset="0"/>
              </a:rPr>
              <a:t>Health Indicators, Part 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8" y="28575"/>
            <a:ext cx="9158288" cy="1143000"/>
          </a:xfrm>
        </p:spPr>
        <p:txBody>
          <a:bodyPr rtlCol="0">
            <a:normAutofit fontScale="90000"/>
          </a:bodyPr>
          <a:lstStyle/>
          <a:p>
            <a:pPr eaLnBrk="1" fontAlgn="auto" hangingPunct="1">
              <a:spcAft>
                <a:spcPts val="0"/>
              </a:spcAft>
              <a:defRPr/>
            </a:pPr>
            <a:r>
              <a:rPr lang="en-US" b="1" dirty="0" smtClean="0"/>
              <a:t>Health indicators within the Monitoring, Evaluation and Review framework</a:t>
            </a:r>
            <a:endParaRPr lang="en-US" b="1" dirty="0"/>
          </a:p>
        </p:txBody>
      </p:sp>
      <p:sp>
        <p:nvSpPr>
          <p:cNvPr id="3075" name="TextBox 4"/>
          <p:cNvSpPr txBox="1">
            <a:spLocks noChangeArrowheads="1"/>
          </p:cNvSpPr>
          <p:nvPr/>
        </p:nvSpPr>
        <p:spPr bwMode="auto">
          <a:xfrm>
            <a:off x="25400" y="5629275"/>
            <a:ext cx="8909050" cy="461963"/>
          </a:xfrm>
          <a:prstGeom prst="rect">
            <a:avLst/>
          </a:prstGeom>
          <a:noFill/>
          <a:ln w="9525">
            <a:noFill/>
            <a:miter lim="800000"/>
            <a:headEnd/>
            <a:tailEnd/>
          </a:ln>
        </p:spPr>
        <p:txBody>
          <a:bodyPr>
            <a:spAutoFit/>
          </a:bodyPr>
          <a:lstStyle/>
          <a:p>
            <a:r>
              <a:rPr lang="en-GB" sz="1200"/>
              <a:t>Source: Adapted from </a:t>
            </a:r>
            <a:r>
              <a:rPr lang="en-GB" sz="1200" i="1"/>
              <a:t>Monitoring, evaluation and review of national health strategies: a country-led platform for information and accountability</a:t>
            </a:r>
            <a:r>
              <a:rPr lang="en-GB" sz="1200"/>
              <a:t>. Geneva, World Health Organization, 2011. </a:t>
            </a:r>
            <a:endParaRPr lang="en-US" sz="1600"/>
          </a:p>
        </p:txBody>
      </p:sp>
      <p:grpSp>
        <p:nvGrpSpPr>
          <p:cNvPr id="3" name="Group 35"/>
          <p:cNvGrpSpPr>
            <a:grpSpLocks/>
          </p:cNvGrpSpPr>
          <p:nvPr/>
        </p:nvGrpSpPr>
        <p:grpSpPr bwMode="auto">
          <a:xfrm>
            <a:off x="107950" y="2090738"/>
            <a:ext cx="8826500" cy="3067050"/>
            <a:chOff x="107504" y="1659030"/>
            <a:chExt cx="8826764" cy="3066114"/>
          </a:xfrm>
        </p:grpSpPr>
        <p:sp>
          <p:nvSpPr>
            <p:cNvPr id="18" name="Freeform 17"/>
            <p:cNvSpPr/>
            <p:nvPr/>
          </p:nvSpPr>
          <p:spPr>
            <a:xfrm>
              <a:off x="107504" y="1659030"/>
              <a:ext cx="1832030" cy="907773"/>
            </a:xfrm>
            <a:custGeom>
              <a:avLst/>
              <a:gdLst>
                <a:gd name="connsiteX0" fmla="*/ 0 w 1673836"/>
                <a:gd name="connsiteY0" fmla="*/ 48955 h 489547"/>
                <a:gd name="connsiteX1" fmla="*/ 48955 w 1673836"/>
                <a:gd name="connsiteY1" fmla="*/ 0 h 489547"/>
                <a:gd name="connsiteX2" fmla="*/ 1624881 w 1673836"/>
                <a:gd name="connsiteY2" fmla="*/ 0 h 489547"/>
                <a:gd name="connsiteX3" fmla="*/ 1673836 w 1673836"/>
                <a:gd name="connsiteY3" fmla="*/ 48955 h 489547"/>
                <a:gd name="connsiteX4" fmla="*/ 1673836 w 1673836"/>
                <a:gd name="connsiteY4" fmla="*/ 440592 h 489547"/>
                <a:gd name="connsiteX5" fmla="*/ 1624881 w 1673836"/>
                <a:gd name="connsiteY5" fmla="*/ 489547 h 489547"/>
                <a:gd name="connsiteX6" fmla="*/ 48955 w 1673836"/>
                <a:gd name="connsiteY6" fmla="*/ 489547 h 489547"/>
                <a:gd name="connsiteX7" fmla="*/ 0 w 1673836"/>
                <a:gd name="connsiteY7" fmla="*/ 440592 h 489547"/>
                <a:gd name="connsiteX8" fmla="*/ 0 w 1673836"/>
                <a:gd name="connsiteY8" fmla="*/ 48955 h 489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73836" h="489547">
                  <a:moveTo>
                    <a:pt x="0" y="48955"/>
                  </a:moveTo>
                  <a:cubicBezTo>
                    <a:pt x="0" y="21918"/>
                    <a:pt x="21918" y="0"/>
                    <a:pt x="48955" y="0"/>
                  </a:cubicBezTo>
                  <a:lnTo>
                    <a:pt x="1624881" y="0"/>
                  </a:lnTo>
                  <a:cubicBezTo>
                    <a:pt x="1651918" y="0"/>
                    <a:pt x="1673836" y="21918"/>
                    <a:pt x="1673836" y="48955"/>
                  </a:cubicBezTo>
                  <a:lnTo>
                    <a:pt x="1673836" y="440592"/>
                  </a:lnTo>
                  <a:cubicBezTo>
                    <a:pt x="1673836" y="467629"/>
                    <a:pt x="1651918" y="489547"/>
                    <a:pt x="1624881" y="489547"/>
                  </a:cubicBezTo>
                  <a:lnTo>
                    <a:pt x="48955" y="489547"/>
                  </a:lnTo>
                  <a:cubicBezTo>
                    <a:pt x="21918" y="489547"/>
                    <a:pt x="0" y="467629"/>
                    <a:pt x="0" y="440592"/>
                  </a:cubicBezTo>
                  <a:lnTo>
                    <a:pt x="0" y="48955"/>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lIns="99568" tIns="99568" rIns="99568" bIns="216522" spcCol="1270"/>
            <a:lstStyle/>
            <a:p>
              <a:pPr algn="ctr" defTabSz="622300" fontAlgn="auto">
                <a:lnSpc>
                  <a:spcPct val="90000"/>
                </a:lnSpc>
                <a:spcAft>
                  <a:spcPct val="35000"/>
                </a:spcAft>
                <a:defRPr/>
              </a:pPr>
              <a:r>
                <a:rPr lang="en-US" b="1" dirty="0">
                  <a:solidFill>
                    <a:schemeClr val="bg1">
                      <a:lumMod val="95000"/>
                    </a:schemeClr>
                  </a:solidFill>
                </a:rPr>
                <a:t>INPUTS AND PROCESSES</a:t>
              </a:r>
            </a:p>
          </p:txBody>
        </p:sp>
        <p:sp>
          <p:nvSpPr>
            <p:cNvPr id="20" name="Freeform 19"/>
            <p:cNvSpPr/>
            <p:nvPr/>
          </p:nvSpPr>
          <p:spPr>
            <a:xfrm rot="9">
              <a:off x="1979223" y="1905017"/>
              <a:ext cx="411174" cy="287250"/>
            </a:xfrm>
            <a:custGeom>
              <a:avLst/>
              <a:gdLst>
                <a:gd name="connsiteX0" fmla="*/ 0 w 280038"/>
                <a:gd name="connsiteY0" fmla="*/ 57472 h 287361"/>
                <a:gd name="connsiteX1" fmla="*/ 140019 w 280038"/>
                <a:gd name="connsiteY1" fmla="*/ 57472 h 287361"/>
                <a:gd name="connsiteX2" fmla="*/ 140019 w 280038"/>
                <a:gd name="connsiteY2" fmla="*/ 0 h 287361"/>
                <a:gd name="connsiteX3" fmla="*/ 280038 w 280038"/>
                <a:gd name="connsiteY3" fmla="*/ 143681 h 287361"/>
                <a:gd name="connsiteX4" fmla="*/ 140019 w 280038"/>
                <a:gd name="connsiteY4" fmla="*/ 287361 h 287361"/>
                <a:gd name="connsiteX5" fmla="*/ 140019 w 280038"/>
                <a:gd name="connsiteY5" fmla="*/ 229889 h 287361"/>
                <a:gd name="connsiteX6" fmla="*/ 0 w 280038"/>
                <a:gd name="connsiteY6" fmla="*/ 229889 h 287361"/>
                <a:gd name="connsiteX7" fmla="*/ 0 w 280038"/>
                <a:gd name="connsiteY7" fmla="*/ 57472 h 287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0038" h="287361">
                  <a:moveTo>
                    <a:pt x="0" y="57472"/>
                  </a:moveTo>
                  <a:lnTo>
                    <a:pt x="140019" y="57472"/>
                  </a:lnTo>
                  <a:lnTo>
                    <a:pt x="140019" y="0"/>
                  </a:lnTo>
                  <a:lnTo>
                    <a:pt x="280038" y="143681"/>
                  </a:lnTo>
                  <a:lnTo>
                    <a:pt x="140019" y="287361"/>
                  </a:lnTo>
                  <a:lnTo>
                    <a:pt x="140019" y="229889"/>
                  </a:lnTo>
                  <a:lnTo>
                    <a:pt x="0" y="229889"/>
                  </a:lnTo>
                  <a:lnTo>
                    <a:pt x="0" y="57472"/>
                  </a:lnTo>
                  <a:close/>
                </a:path>
              </a:pathLst>
            </a:cu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0800000" scaled="1"/>
              <a:tileRect/>
            </a:gradFill>
            <a:ln w="6350">
              <a:solidFill>
                <a:schemeClr val="bg1">
                  <a:lumMod val="75000"/>
                </a:schemeClr>
              </a:solidFill>
            </a:ln>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lIns="0" tIns="57472" rIns="84010" bIns="57471" spcCol="1270" anchor="ctr"/>
            <a:lstStyle/>
            <a:p>
              <a:pPr algn="ctr" defTabSz="177800" fontAlgn="auto">
                <a:lnSpc>
                  <a:spcPct val="90000"/>
                </a:lnSpc>
                <a:spcAft>
                  <a:spcPct val="35000"/>
                </a:spcAft>
                <a:defRPr/>
              </a:pPr>
              <a:endParaRPr lang="en-US" sz="400"/>
            </a:p>
          </p:txBody>
        </p:sp>
        <p:sp>
          <p:nvSpPr>
            <p:cNvPr id="21" name="Freeform 20"/>
            <p:cNvSpPr/>
            <p:nvPr/>
          </p:nvSpPr>
          <p:spPr>
            <a:xfrm>
              <a:off x="2458662" y="1659030"/>
              <a:ext cx="1601835" cy="926817"/>
            </a:xfrm>
            <a:custGeom>
              <a:avLst/>
              <a:gdLst>
                <a:gd name="connsiteX0" fmla="*/ 0 w 1154194"/>
                <a:gd name="connsiteY0" fmla="*/ 48955 h 489547"/>
                <a:gd name="connsiteX1" fmla="*/ 48955 w 1154194"/>
                <a:gd name="connsiteY1" fmla="*/ 0 h 489547"/>
                <a:gd name="connsiteX2" fmla="*/ 1105239 w 1154194"/>
                <a:gd name="connsiteY2" fmla="*/ 0 h 489547"/>
                <a:gd name="connsiteX3" fmla="*/ 1154194 w 1154194"/>
                <a:gd name="connsiteY3" fmla="*/ 48955 h 489547"/>
                <a:gd name="connsiteX4" fmla="*/ 1154194 w 1154194"/>
                <a:gd name="connsiteY4" fmla="*/ 440592 h 489547"/>
                <a:gd name="connsiteX5" fmla="*/ 1105239 w 1154194"/>
                <a:gd name="connsiteY5" fmla="*/ 489547 h 489547"/>
                <a:gd name="connsiteX6" fmla="*/ 48955 w 1154194"/>
                <a:gd name="connsiteY6" fmla="*/ 489547 h 489547"/>
                <a:gd name="connsiteX7" fmla="*/ 0 w 1154194"/>
                <a:gd name="connsiteY7" fmla="*/ 440592 h 489547"/>
                <a:gd name="connsiteX8" fmla="*/ 0 w 1154194"/>
                <a:gd name="connsiteY8" fmla="*/ 48955 h 489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54194" h="489547">
                  <a:moveTo>
                    <a:pt x="0" y="48955"/>
                  </a:moveTo>
                  <a:cubicBezTo>
                    <a:pt x="0" y="21918"/>
                    <a:pt x="21918" y="0"/>
                    <a:pt x="48955" y="0"/>
                  </a:cubicBezTo>
                  <a:lnTo>
                    <a:pt x="1105239" y="0"/>
                  </a:lnTo>
                  <a:cubicBezTo>
                    <a:pt x="1132276" y="0"/>
                    <a:pt x="1154194" y="21918"/>
                    <a:pt x="1154194" y="48955"/>
                  </a:cubicBezTo>
                  <a:lnTo>
                    <a:pt x="1154194" y="440592"/>
                  </a:lnTo>
                  <a:cubicBezTo>
                    <a:pt x="1154194" y="467629"/>
                    <a:pt x="1132276" y="489547"/>
                    <a:pt x="1105239" y="489547"/>
                  </a:cubicBezTo>
                  <a:lnTo>
                    <a:pt x="48955" y="489547"/>
                  </a:lnTo>
                  <a:cubicBezTo>
                    <a:pt x="21918" y="489547"/>
                    <a:pt x="0" y="467629"/>
                    <a:pt x="0" y="440592"/>
                  </a:cubicBezTo>
                  <a:lnTo>
                    <a:pt x="0" y="48955"/>
                  </a:lnTo>
                  <a:close/>
                </a:path>
              </a:pathLst>
            </a:custGeom>
          </p:spPr>
          <p:style>
            <a:lnRef idx="2">
              <a:schemeClr val="lt1">
                <a:hueOff val="0"/>
                <a:satOff val="0"/>
                <a:lumOff val="0"/>
                <a:alphaOff val="0"/>
              </a:schemeClr>
            </a:lnRef>
            <a:fillRef idx="1">
              <a:schemeClr val="accent3">
                <a:hueOff val="3750088"/>
                <a:satOff val="-5627"/>
                <a:lumOff val="-915"/>
                <a:alphaOff val="0"/>
              </a:schemeClr>
            </a:fillRef>
            <a:effectRef idx="0">
              <a:schemeClr val="accent3">
                <a:hueOff val="3750088"/>
                <a:satOff val="-5627"/>
                <a:lumOff val="-915"/>
                <a:alphaOff val="0"/>
              </a:schemeClr>
            </a:effectRef>
            <a:fontRef idx="minor">
              <a:schemeClr val="lt1"/>
            </a:fontRef>
          </p:style>
          <p:txBody>
            <a:bodyPr lIns="99568" tIns="99568" rIns="99568" bIns="216522"/>
            <a:lstStyle/>
            <a:p>
              <a:pPr algn="ctr" defTabSz="622300">
                <a:lnSpc>
                  <a:spcPct val="90000"/>
                </a:lnSpc>
                <a:spcAft>
                  <a:spcPct val="35000"/>
                </a:spcAft>
                <a:defRPr/>
              </a:pPr>
              <a:r>
                <a:rPr lang="en-US" b="1">
                  <a:solidFill>
                    <a:srgbClr val="F2F2F2"/>
                  </a:solidFill>
                </a:rPr>
                <a:t>OUTPUTS</a:t>
              </a:r>
              <a:endParaRPr lang="en-US" sz="900" b="1">
                <a:solidFill>
                  <a:srgbClr val="F2F2F2"/>
                </a:solidFill>
              </a:endParaRPr>
            </a:p>
          </p:txBody>
        </p:sp>
        <p:sp>
          <p:nvSpPr>
            <p:cNvPr id="24" name="Freeform 23"/>
            <p:cNvSpPr/>
            <p:nvPr/>
          </p:nvSpPr>
          <p:spPr>
            <a:xfrm>
              <a:off x="4549462" y="1659030"/>
              <a:ext cx="1658988" cy="909359"/>
            </a:xfrm>
            <a:custGeom>
              <a:avLst/>
              <a:gdLst>
                <a:gd name="connsiteX0" fmla="*/ 0 w 1154194"/>
                <a:gd name="connsiteY0" fmla="*/ 48955 h 489547"/>
                <a:gd name="connsiteX1" fmla="*/ 48955 w 1154194"/>
                <a:gd name="connsiteY1" fmla="*/ 0 h 489547"/>
                <a:gd name="connsiteX2" fmla="*/ 1105239 w 1154194"/>
                <a:gd name="connsiteY2" fmla="*/ 0 h 489547"/>
                <a:gd name="connsiteX3" fmla="*/ 1154194 w 1154194"/>
                <a:gd name="connsiteY3" fmla="*/ 48955 h 489547"/>
                <a:gd name="connsiteX4" fmla="*/ 1154194 w 1154194"/>
                <a:gd name="connsiteY4" fmla="*/ 440592 h 489547"/>
                <a:gd name="connsiteX5" fmla="*/ 1105239 w 1154194"/>
                <a:gd name="connsiteY5" fmla="*/ 489547 h 489547"/>
                <a:gd name="connsiteX6" fmla="*/ 48955 w 1154194"/>
                <a:gd name="connsiteY6" fmla="*/ 489547 h 489547"/>
                <a:gd name="connsiteX7" fmla="*/ 0 w 1154194"/>
                <a:gd name="connsiteY7" fmla="*/ 440592 h 489547"/>
                <a:gd name="connsiteX8" fmla="*/ 0 w 1154194"/>
                <a:gd name="connsiteY8" fmla="*/ 48955 h 489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54194" h="489547">
                  <a:moveTo>
                    <a:pt x="0" y="48955"/>
                  </a:moveTo>
                  <a:cubicBezTo>
                    <a:pt x="0" y="21918"/>
                    <a:pt x="21918" y="0"/>
                    <a:pt x="48955" y="0"/>
                  </a:cubicBezTo>
                  <a:lnTo>
                    <a:pt x="1105239" y="0"/>
                  </a:lnTo>
                  <a:cubicBezTo>
                    <a:pt x="1132276" y="0"/>
                    <a:pt x="1154194" y="21918"/>
                    <a:pt x="1154194" y="48955"/>
                  </a:cubicBezTo>
                  <a:lnTo>
                    <a:pt x="1154194" y="440592"/>
                  </a:lnTo>
                  <a:cubicBezTo>
                    <a:pt x="1154194" y="467629"/>
                    <a:pt x="1132276" y="489547"/>
                    <a:pt x="1105239" y="489547"/>
                  </a:cubicBezTo>
                  <a:lnTo>
                    <a:pt x="48955" y="489547"/>
                  </a:lnTo>
                  <a:cubicBezTo>
                    <a:pt x="21918" y="489547"/>
                    <a:pt x="0" y="467629"/>
                    <a:pt x="0" y="440592"/>
                  </a:cubicBezTo>
                  <a:lnTo>
                    <a:pt x="0" y="48955"/>
                  </a:lnTo>
                  <a:close/>
                </a:path>
              </a:pathLst>
            </a:custGeom>
          </p:spPr>
          <p:style>
            <a:lnRef idx="2">
              <a:schemeClr val="lt1">
                <a:hueOff val="0"/>
                <a:satOff val="0"/>
                <a:lumOff val="0"/>
                <a:alphaOff val="0"/>
              </a:schemeClr>
            </a:lnRef>
            <a:fillRef idx="1">
              <a:schemeClr val="accent3">
                <a:hueOff val="7500176"/>
                <a:satOff val="-11253"/>
                <a:lumOff val="-1830"/>
                <a:alphaOff val="0"/>
              </a:schemeClr>
            </a:fillRef>
            <a:effectRef idx="0">
              <a:schemeClr val="accent3">
                <a:hueOff val="7500176"/>
                <a:satOff val="-11253"/>
                <a:lumOff val="-1830"/>
                <a:alphaOff val="0"/>
              </a:schemeClr>
            </a:effectRef>
            <a:fontRef idx="minor">
              <a:schemeClr val="lt1"/>
            </a:fontRef>
          </p:style>
          <p:txBody>
            <a:bodyPr lIns="99568" tIns="99568" rIns="99568" bIns="216522" spcCol="1270"/>
            <a:lstStyle/>
            <a:p>
              <a:pPr algn="ctr" defTabSz="622300" fontAlgn="auto">
                <a:lnSpc>
                  <a:spcPct val="90000"/>
                </a:lnSpc>
                <a:spcAft>
                  <a:spcPct val="35000"/>
                </a:spcAft>
                <a:defRPr/>
              </a:pPr>
              <a:r>
                <a:rPr lang="en-US" b="1" dirty="0">
                  <a:solidFill>
                    <a:schemeClr val="bg1">
                      <a:lumMod val="95000"/>
                    </a:schemeClr>
                  </a:solidFill>
                </a:rPr>
                <a:t>OUTCOMES</a:t>
              </a:r>
            </a:p>
          </p:txBody>
        </p:sp>
        <p:sp>
          <p:nvSpPr>
            <p:cNvPr id="27" name="Freeform 26"/>
            <p:cNvSpPr/>
            <p:nvPr/>
          </p:nvSpPr>
          <p:spPr>
            <a:xfrm>
              <a:off x="6732340" y="1659030"/>
              <a:ext cx="1809804" cy="907773"/>
            </a:xfrm>
            <a:custGeom>
              <a:avLst/>
              <a:gdLst>
                <a:gd name="connsiteX0" fmla="*/ 0 w 1154194"/>
                <a:gd name="connsiteY0" fmla="*/ 48955 h 489547"/>
                <a:gd name="connsiteX1" fmla="*/ 48955 w 1154194"/>
                <a:gd name="connsiteY1" fmla="*/ 0 h 489547"/>
                <a:gd name="connsiteX2" fmla="*/ 1105239 w 1154194"/>
                <a:gd name="connsiteY2" fmla="*/ 0 h 489547"/>
                <a:gd name="connsiteX3" fmla="*/ 1154194 w 1154194"/>
                <a:gd name="connsiteY3" fmla="*/ 48955 h 489547"/>
                <a:gd name="connsiteX4" fmla="*/ 1154194 w 1154194"/>
                <a:gd name="connsiteY4" fmla="*/ 440592 h 489547"/>
                <a:gd name="connsiteX5" fmla="*/ 1105239 w 1154194"/>
                <a:gd name="connsiteY5" fmla="*/ 489547 h 489547"/>
                <a:gd name="connsiteX6" fmla="*/ 48955 w 1154194"/>
                <a:gd name="connsiteY6" fmla="*/ 489547 h 489547"/>
                <a:gd name="connsiteX7" fmla="*/ 0 w 1154194"/>
                <a:gd name="connsiteY7" fmla="*/ 440592 h 489547"/>
                <a:gd name="connsiteX8" fmla="*/ 0 w 1154194"/>
                <a:gd name="connsiteY8" fmla="*/ 48955 h 489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54194" h="489547">
                  <a:moveTo>
                    <a:pt x="0" y="48955"/>
                  </a:moveTo>
                  <a:cubicBezTo>
                    <a:pt x="0" y="21918"/>
                    <a:pt x="21918" y="0"/>
                    <a:pt x="48955" y="0"/>
                  </a:cubicBezTo>
                  <a:lnTo>
                    <a:pt x="1105239" y="0"/>
                  </a:lnTo>
                  <a:cubicBezTo>
                    <a:pt x="1132276" y="0"/>
                    <a:pt x="1154194" y="21918"/>
                    <a:pt x="1154194" y="48955"/>
                  </a:cubicBezTo>
                  <a:lnTo>
                    <a:pt x="1154194" y="440592"/>
                  </a:lnTo>
                  <a:cubicBezTo>
                    <a:pt x="1154194" y="467629"/>
                    <a:pt x="1132276" y="489547"/>
                    <a:pt x="1105239" y="489547"/>
                  </a:cubicBezTo>
                  <a:lnTo>
                    <a:pt x="48955" y="489547"/>
                  </a:lnTo>
                  <a:cubicBezTo>
                    <a:pt x="21918" y="489547"/>
                    <a:pt x="0" y="467629"/>
                    <a:pt x="0" y="440592"/>
                  </a:cubicBezTo>
                  <a:lnTo>
                    <a:pt x="0" y="48955"/>
                  </a:lnTo>
                  <a:close/>
                </a:path>
              </a:pathLst>
            </a:custGeom>
          </p:spPr>
          <p:style>
            <a:lnRef idx="2">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lIns="99568" tIns="99568" rIns="99568" bIns="216522"/>
            <a:lstStyle/>
            <a:p>
              <a:pPr algn="ctr" defTabSz="622300">
                <a:lnSpc>
                  <a:spcPct val="90000"/>
                </a:lnSpc>
                <a:spcAft>
                  <a:spcPct val="35000"/>
                </a:spcAft>
                <a:defRPr/>
              </a:pPr>
              <a:r>
                <a:rPr lang="en-US" b="1">
                  <a:solidFill>
                    <a:srgbClr val="F2F2F2"/>
                  </a:solidFill>
                </a:rPr>
                <a:t>IMPACT</a:t>
              </a:r>
              <a:endParaRPr lang="en-US" sz="1000" b="1">
                <a:solidFill>
                  <a:srgbClr val="F2F2F2"/>
                </a:solidFill>
              </a:endParaRPr>
            </a:p>
          </p:txBody>
        </p:sp>
        <p:grpSp>
          <p:nvGrpSpPr>
            <p:cNvPr id="4" name="Group 28"/>
            <p:cNvGrpSpPr>
              <a:grpSpLocks/>
            </p:cNvGrpSpPr>
            <p:nvPr/>
          </p:nvGrpSpPr>
          <p:grpSpPr bwMode="auto">
            <a:xfrm>
              <a:off x="323528" y="2384688"/>
              <a:ext cx="8610740" cy="2340456"/>
              <a:chOff x="344006" y="1736616"/>
              <a:chExt cx="8610740" cy="2340456"/>
            </a:xfrm>
          </p:grpSpPr>
          <p:sp>
            <p:nvSpPr>
              <p:cNvPr id="19" name="Freeform 18"/>
              <p:cNvSpPr/>
              <p:nvPr/>
            </p:nvSpPr>
            <p:spPr>
              <a:xfrm>
                <a:off x="343888" y="1736223"/>
                <a:ext cx="1836793" cy="2340849"/>
              </a:xfrm>
              <a:custGeom>
                <a:avLst/>
                <a:gdLst>
                  <a:gd name="connsiteX0" fmla="*/ 0 w 1837131"/>
                  <a:gd name="connsiteY0" fmla="*/ 183713 h 3744000"/>
                  <a:gd name="connsiteX1" fmla="*/ 183713 w 1837131"/>
                  <a:gd name="connsiteY1" fmla="*/ 0 h 3744000"/>
                  <a:gd name="connsiteX2" fmla="*/ 1653418 w 1837131"/>
                  <a:gd name="connsiteY2" fmla="*/ 0 h 3744000"/>
                  <a:gd name="connsiteX3" fmla="*/ 1837131 w 1837131"/>
                  <a:gd name="connsiteY3" fmla="*/ 183713 h 3744000"/>
                  <a:gd name="connsiteX4" fmla="*/ 1837131 w 1837131"/>
                  <a:gd name="connsiteY4" fmla="*/ 3560287 h 3744000"/>
                  <a:gd name="connsiteX5" fmla="*/ 1653418 w 1837131"/>
                  <a:gd name="connsiteY5" fmla="*/ 3744000 h 3744000"/>
                  <a:gd name="connsiteX6" fmla="*/ 183713 w 1837131"/>
                  <a:gd name="connsiteY6" fmla="*/ 3744000 h 3744000"/>
                  <a:gd name="connsiteX7" fmla="*/ 0 w 1837131"/>
                  <a:gd name="connsiteY7" fmla="*/ 3560287 h 3744000"/>
                  <a:gd name="connsiteX8" fmla="*/ 0 w 1837131"/>
                  <a:gd name="connsiteY8" fmla="*/ 183713 h 37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7131" h="3744000">
                    <a:moveTo>
                      <a:pt x="0" y="183713"/>
                    </a:moveTo>
                    <a:cubicBezTo>
                      <a:pt x="0" y="82251"/>
                      <a:pt x="82251" y="0"/>
                      <a:pt x="183713" y="0"/>
                    </a:cubicBezTo>
                    <a:lnTo>
                      <a:pt x="1653418" y="0"/>
                    </a:lnTo>
                    <a:cubicBezTo>
                      <a:pt x="1754880" y="0"/>
                      <a:pt x="1837131" y="82251"/>
                      <a:pt x="1837131" y="183713"/>
                    </a:cubicBezTo>
                    <a:lnTo>
                      <a:pt x="1837131" y="3560287"/>
                    </a:lnTo>
                    <a:cubicBezTo>
                      <a:pt x="1837131" y="3661749"/>
                      <a:pt x="1754880" y="3744000"/>
                      <a:pt x="1653418" y="3744000"/>
                    </a:cubicBezTo>
                    <a:lnTo>
                      <a:pt x="183713" y="3744000"/>
                    </a:lnTo>
                    <a:cubicBezTo>
                      <a:pt x="82251" y="3744000"/>
                      <a:pt x="0" y="3661749"/>
                      <a:pt x="0" y="3560287"/>
                    </a:cubicBezTo>
                    <a:lnTo>
                      <a:pt x="0" y="183713"/>
                    </a:ln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81824" tIns="181824" rIns="181824" bIns="181824" spcCol="1270"/>
              <a:lstStyle/>
              <a:p>
                <a:pPr marL="171450" lvl="1" indent="-171450" defTabSz="800100" fontAlgn="auto">
                  <a:lnSpc>
                    <a:spcPct val="90000"/>
                  </a:lnSpc>
                  <a:spcAft>
                    <a:spcPts val="300"/>
                  </a:spcAft>
                  <a:buFontTx/>
                  <a:buChar char="••"/>
                  <a:defRPr/>
                </a:pPr>
                <a:r>
                  <a:rPr lang="en-US" dirty="0"/>
                  <a:t>Health financing</a:t>
                </a:r>
              </a:p>
              <a:p>
                <a:pPr marL="171450" lvl="1" indent="-171450" defTabSz="800100" fontAlgn="auto">
                  <a:lnSpc>
                    <a:spcPct val="90000"/>
                  </a:lnSpc>
                  <a:spcAft>
                    <a:spcPts val="300"/>
                  </a:spcAft>
                  <a:buFontTx/>
                  <a:buChar char="••"/>
                  <a:defRPr/>
                </a:pPr>
                <a:r>
                  <a:rPr lang="en-US" dirty="0"/>
                  <a:t>Health workforce</a:t>
                </a:r>
              </a:p>
              <a:p>
                <a:pPr marL="171450" lvl="1" indent="-171450" defTabSz="800100" fontAlgn="auto">
                  <a:lnSpc>
                    <a:spcPct val="90000"/>
                  </a:lnSpc>
                  <a:spcAft>
                    <a:spcPts val="300"/>
                  </a:spcAft>
                  <a:buFontTx/>
                  <a:buChar char="••"/>
                  <a:defRPr/>
                </a:pPr>
                <a:r>
                  <a:rPr lang="en-US" dirty="0"/>
                  <a:t>Infrastructure</a:t>
                </a:r>
              </a:p>
              <a:p>
                <a:pPr marL="171450" lvl="1" indent="-171450" defTabSz="800100" fontAlgn="auto">
                  <a:lnSpc>
                    <a:spcPct val="90000"/>
                  </a:lnSpc>
                  <a:spcAft>
                    <a:spcPts val="300"/>
                  </a:spcAft>
                  <a:buFontTx/>
                  <a:buChar char="••"/>
                  <a:defRPr/>
                </a:pPr>
                <a:r>
                  <a:rPr lang="en-US" dirty="0"/>
                  <a:t>Information</a:t>
                </a:r>
              </a:p>
              <a:p>
                <a:pPr marL="171450" lvl="1" indent="-171450" defTabSz="800100" fontAlgn="auto">
                  <a:lnSpc>
                    <a:spcPct val="90000"/>
                  </a:lnSpc>
                  <a:spcAft>
                    <a:spcPts val="300"/>
                  </a:spcAft>
                  <a:buFontTx/>
                  <a:buChar char="••"/>
                  <a:defRPr/>
                </a:pPr>
                <a:r>
                  <a:rPr lang="en-US" dirty="0"/>
                  <a:t>Governance</a:t>
                </a:r>
              </a:p>
            </p:txBody>
          </p:sp>
          <p:sp>
            <p:nvSpPr>
              <p:cNvPr id="22" name="Freeform 21"/>
              <p:cNvSpPr/>
              <p:nvPr/>
            </p:nvSpPr>
            <p:spPr>
              <a:xfrm>
                <a:off x="2656945" y="1736223"/>
                <a:ext cx="1601835" cy="2340849"/>
              </a:xfrm>
              <a:custGeom>
                <a:avLst/>
                <a:gdLst>
                  <a:gd name="connsiteX0" fmla="*/ 0 w 1603014"/>
                  <a:gd name="connsiteY0" fmla="*/ 160301 h 3744000"/>
                  <a:gd name="connsiteX1" fmla="*/ 160301 w 1603014"/>
                  <a:gd name="connsiteY1" fmla="*/ 0 h 3744000"/>
                  <a:gd name="connsiteX2" fmla="*/ 1442713 w 1603014"/>
                  <a:gd name="connsiteY2" fmla="*/ 0 h 3744000"/>
                  <a:gd name="connsiteX3" fmla="*/ 1603014 w 1603014"/>
                  <a:gd name="connsiteY3" fmla="*/ 160301 h 3744000"/>
                  <a:gd name="connsiteX4" fmla="*/ 1603014 w 1603014"/>
                  <a:gd name="connsiteY4" fmla="*/ 3583699 h 3744000"/>
                  <a:gd name="connsiteX5" fmla="*/ 1442713 w 1603014"/>
                  <a:gd name="connsiteY5" fmla="*/ 3744000 h 3744000"/>
                  <a:gd name="connsiteX6" fmla="*/ 160301 w 1603014"/>
                  <a:gd name="connsiteY6" fmla="*/ 3744000 h 3744000"/>
                  <a:gd name="connsiteX7" fmla="*/ 0 w 1603014"/>
                  <a:gd name="connsiteY7" fmla="*/ 3583699 h 3744000"/>
                  <a:gd name="connsiteX8" fmla="*/ 0 w 1603014"/>
                  <a:gd name="connsiteY8" fmla="*/ 160301 h 37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3014" h="3744000">
                    <a:moveTo>
                      <a:pt x="0" y="160301"/>
                    </a:moveTo>
                    <a:cubicBezTo>
                      <a:pt x="0" y="71769"/>
                      <a:pt x="71769" y="0"/>
                      <a:pt x="160301" y="0"/>
                    </a:cubicBezTo>
                    <a:lnTo>
                      <a:pt x="1442713" y="0"/>
                    </a:lnTo>
                    <a:cubicBezTo>
                      <a:pt x="1531245" y="0"/>
                      <a:pt x="1603014" y="71769"/>
                      <a:pt x="1603014" y="160301"/>
                    </a:cubicBezTo>
                    <a:lnTo>
                      <a:pt x="1603014" y="3583699"/>
                    </a:lnTo>
                    <a:cubicBezTo>
                      <a:pt x="1603014" y="3672231"/>
                      <a:pt x="1531245" y="3744000"/>
                      <a:pt x="1442713" y="3744000"/>
                    </a:cubicBezTo>
                    <a:lnTo>
                      <a:pt x="160301" y="3744000"/>
                    </a:lnTo>
                    <a:cubicBezTo>
                      <a:pt x="71769" y="3744000"/>
                      <a:pt x="0" y="3672231"/>
                      <a:pt x="0" y="3583699"/>
                    </a:cubicBezTo>
                    <a:lnTo>
                      <a:pt x="0" y="160301"/>
                    </a:lnTo>
                    <a:close/>
                  </a:path>
                </a:pathLst>
              </a:custGeom>
            </p:spPr>
            <p:style>
              <a:lnRef idx="2">
                <a:schemeClr val="accent3">
                  <a:hueOff val="3750088"/>
                  <a:satOff val="-5627"/>
                  <a:lumOff val="-91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74967" tIns="174967" rIns="174967" bIns="174967" spcCol="1270"/>
              <a:lstStyle/>
              <a:p>
                <a:pPr marL="171450" lvl="1" indent="-171450" defTabSz="800100" fontAlgn="auto">
                  <a:lnSpc>
                    <a:spcPct val="90000"/>
                  </a:lnSpc>
                  <a:spcAft>
                    <a:spcPts val="300"/>
                  </a:spcAft>
                  <a:buFontTx/>
                  <a:buChar char="••"/>
                  <a:defRPr/>
                </a:pPr>
                <a:r>
                  <a:rPr lang="en-US" dirty="0"/>
                  <a:t>Service access and readiness</a:t>
                </a:r>
              </a:p>
              <a:p>
                <a:pPr marL="171450" lvl="1" indent="-171450" defTabSz="800100" fontAlgn="auto">
                  <a:lnSpc>
                    <a:spcPct val="90000"/>
                  </a:lnSpc>
                  <a:spcAft>
                    <a:spcPts val="300"/>
                  </a:spcAft>
                  <a:buFontTx/>
                  <a:buChar char="••"/>
                  <a:defRPr/>
                </a:pPr>
                <a:r>
                  <a:rPr lang="en-US" dirty="0"/>
                  <a:t>Service quality and safety</a:t>
                </a:r>
              </a:p>
            </p:txBody>
          </p:sp>
          <p:sp>
            <p:nvSpPr>
              <p:cNvPr id="25" name="Freeform 24"/>
              <p:cNvSpPr/>
              <p:nvPr/>
            </p:nvSpPr>
            <p:spPr>
              <a:xfrm>
                <a:off x="4722344" y="1736223"/>
                <a:ext cx="1766941" cy="2340849"/>
              </a:xfrm>
              <a:custGeom>
                <a:avLst/>
                <a:gdLst>
                  <a:gd name="connsiteX0" fmla="*/ 0 w 1765490"/>
                  <a:gd name="connsiteY0" fmla="*/ 176549 h 3744000"/>
                  <a:gd name="connsiteX1" fmla="*/ 176549 w 1765490"/>
                  <a:gd name="connsiteY1" fmla="*/ 0 h 3744000"/>
                  <a:gd name="connsiteX2" fmla="*/ 1588941 w 1765490"/>
                  <a:gd name="connsiteY2" fmla="*/ 0 h 3744000"/>
                  <a:gd name="connsiteX3" fmla="*/ 1765490 w 1765490"/>
                  <a:gd name="connsiteY3" fmla="*/ 176549 h 3744000"/>
                  <a:gd name="connsiteX4" fmla="*/ 1765490 w 1765490"/>
                  <a:gd name="connsiteY4" fmla="*/ 3567451 h 3744000"/>
                  <a:gd name="connsiteX5" fmla="*/ 1588941 w 1765490"/>
                  <a:gd name="connsiteY5" fmla="*/ 3744000 h 3744000"/>
                  <a:gd name="connsiteX6" fmla="*/ 176549 w 1765490"/>
                  <a:gd name="connsiteY6" fmla="*/ 3744000 h 3744000"/>
                  <a:gd name="connsiteX7" fmla="*/ 0 w 1765490"/>
                  <a:gd name="connsiteY7" fmla="*/ 3567451 h 3744000"/>
                  <a:gd name="connsiteX8" fmla="*/ 0 w 1765490"/>
                  <a:gd name="connsiteY8" fmla="*/ 176549 h 37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5490" h="3744000">
                    <a:moveTo>
                      <a:pt x="0" y="176549"/>
                    </a:moveTo>
                    <a:cubicBezTo>
                      <a:pt x="0" y="79044"/>
                      <a:pt x="79044" y="0"/>
                      <a:pt x="176549" y="0"/>
                    </a:cubicBezTo>
                    <a:lnTo>
                      <a:pt x="1588941" y="0"/>
                    </a:lnTo>
                    <a:cubicBezTo>
                      <a:pt x="1686446" y="0"/>
                      <a:pt x="1765490" y="79044"/>
                      <a:pt x="1765490" y="176549"/>
                    </a:cubicBezTo>
                    <a:lnTo>
                      <a:pt x="1765490" y="3567451"/>
                    </a:lnTo>
                    <a:cubicBezTo>
                      <a:pt x="1765490" y="3664956"/>
                      <a:pt x="1686446" y="3744000"/>
                      <a:pt x="1588941" y="3744000"/>
                    </a:cubicBezTo>
                    <a:lnTo>
                      <a:pt x="176549" y="3744000"/>
                    </a:lnTo>
                    <a:cubicBezTo>
                      <a:pt x="79044" y="3744000"/>
                      <a:pt x="0" y="3664956"/>
                      <a:pt x="0" y="3567451"/>
                    </a:cubicBezTo>
                    <a:lnTo>
                      <a:pt x="0" y="176549"/>
                    </a:lnTo>
                    <a:close/>
                  </a:path>
                </a:pathLst>
              </a:custGeom>
            </p:spPr>
            <p:style>
              <a:lnRef idx="2">
                <a:schemeClr val="accent3">
                  <a:hueOff val="7500176"/>
                  <a:satOff val="-11253"/>
                  <a:lumOff val="-183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79725" tIns="179725" rIns="179725" bIns="179725" spcCol="1270"/>
              <a:lstStyle/>
              <a:p>
                <a:pPr marL="171450" lvl="1" indent="-171450" defTabSz="800100" fontAlgn="auto">
                  <a:lnSpc>
                    <a:spcPct val="90000"/>
                  </a:lnSpc>
                  <a:spcAft>
                    <a:spcPts val="300"/>
                  </a:spcAft>
                  <a:buFontTx/>
                  <a:buChar char="••"/>
                  <a:defRPr/>
                </a:pPr>
                <a:r>
                  <a:rPr lang="en-US" dirty="0"/>
                  <a:t>Coverage of interventions</a:t>
                </a:r>
              </a:p>
              <a:p>
                <a:pPr marL="171450" lvl="1" indent="-171450" defTabSz="800100" fontAlgn="auto">
                  <a:lnSpc>
                    <a:spcPct val="90000"/>
                  </a:lnSpc>
                  <a:spcAft>
                    <a:spcPts val="300"/>
                  </a:spcAft>
                  <a:buFontTx/>
                  <a:buChar char="••"/>
                  <a:defRPr/>
                </a:pPr>
                <a:r>
                  <a:rPr lang="en-US" dirty="0"/>
                  <a:t>Risk factors and behaviours</a:t>
                </a:r>
              </a:p>
            </p:txBody>
          </p:sp>
          <p:sp>
            <p:nvSpPr>
              <p:cNvPr id="28" name="Freeform 27"/>
              <p:cNvSpPr/>
              <p:nvPr/>
            </p:nvSpPr>
            <p:spPr>
              <a:xfrm>
                <a:off x="6952849" y="1736223"/>
                <a:ext cx="2001897" cy="2340849"/>
              </a:xfrm>
              <a:custGeom>
                <a:avLst/>
                <a:gdLst>
                  <a:gd name="connsiteX0" fmla="*/ 0 w 2002654"/>
                  <a:gd name="connsiteY0" fmla="*/ 200265 h 3744000"/>
                  <a:gd name="connsiteX1" fmla="*/ 200265 w 2002654"/>
                  <a:gd name="connsiteY1" fmla="*/ 0 h 3744000"/>
                  <a:gd name="connsiteX2" fmla="*/ 1802389 w 2002654"/>
                  <a:gd name="connsiteY2" fmla="*/ 0 h 3744000"/>
                  <a:gd name="connsiteX3" fmla="*/ 2002654 w 2002654"/>
                  <a:gd name="connsiteY3" fmla="*/ 200265 h 3744000"/>
                  <a:gd name="connsiteX4" fmla="*/ 2002654 w 2002654"/>
                  <a:gd name="connsiteY4" fmla="*/ 3543735 h 3744000"/>
                  <a:gd name="connsiteX5" fmla="*/ 1802389 w 2002654"/>
                  <a:gd name="connsiteY5" fmla="*/ 3744000 h 3744000"/>
                  <a:gd name="connsiteX6" fmla="*/ 200265 w 2002654"/>
                  <a:gd name="connsiteY6" fmla="*/ 3744000 h 3744000"/>
                  <a:gd name="connsiteX7" fmla="*/ 0 w 2002654"/>
                  <a:gd name="connsiteY7" fmla="*/ 3543735 h 3744000"/>
                  <a:gd name="connsiteX8" fmla="*/ 0 w 2002654"/>
                  <a:gd name="connsiteY8" fmla="*/ 200265 h 37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2654" h="3744000">
                    <a:moveTo>
                      <a:pt x="0" y="200265"/>
                    </a:moveTo>
                    <a:cubicBezTo>
                      <a:pt x="0" y="89662"/>
                      <a:pt x="89662" y="0"/>
                      <a:pt x="200265" y="0"/>
                    </a:cubicBezTo>
                    <a:lnTo>
                      <a:pt x="1802389" y="0"/>
                    </a:lnTo>
                    <a:cubicBezTo>
                      <a:pt x="1912992" y="0"/>
                      <a:pt x="2002654" y="89662"/>
                      <a:pt x="2002654" y="200265"/>
                    </a:cubicBezTo>
                    <a:lnTo>
                      <a:pt x="2002654" y="3543735"/>
                    </a:lnTo>
                    <a:cubicBezTo>
                      <a:pt x="2002654" y="3654338"/>
                      <a:pt x="1912992" y="3744000"/>
                      <a:pt x="1802389" y="3744000"/>
                    </a:cubicBezTo>
                    <a:lnTo>
                      <a:pt x="200265" y="3744000"/>
                    </a:lnTo>
                    <a:cubicBezTo>
                      <a:pt x="89662" y="3744000"/>
                      <a:pt x="0" y="3654338"/>
                      <a:pt x="0" y="3543735"/>
                    </a:cubicBezTo>
                    <a:lnTo>
                      <a:pt x="0" y="200265"/>
                    </a:lnTo>
                    <a:close/>
                  </a:path>
                </a:pathLst>
              </a:custGeom>
            </p:spPr>
            <p:style>
              <a:lnRef idx="2">
                <a:schemeClr val="accent3">
                  <a:hueOff val="11250264"/>
                  <a:satOff val="-16880"/>
                  <a:lumOff val="-274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86672" tIns="186672" rIns="186672" bIns="186672" spcCol="1270"/>
              <a:lstStyle/>
              <a:p>
                <a:pPr marL="171450" lvl="1" indent="-171450" defTabSz="800100" fontAlgn="auto">
                  <a:lnSpc>
                    <a:spcPct val="90000"/>
                  </a:lnSpc>
                  <a:spcAft>
                    <a:spcPts val="300"/>
                  </a:spcAft>
                  <a:buFontTx/>
                  <a:buChar char="••"/>
                  <a:defRPr/>
                </a:pPr>
                <a:r>
                  <a:rPr lang="en-US"/>
                  <a:t>Health status</a:t>
                </a:r>
              </a:p>
              <a:p>
                <a:pPr marL="171450" lvl="1" indent="-171450" defTabSz="800100" fontAlgn="auto">
                  <a:lnSpc>
                    <a:spcPct val="90000"/>
                  </a:lnSpc>
                  <a:spcAft>
                    <a:spcPts val="300"/>
                  </a:spcAft>
                  <a:buFontTx/>
                  <a:buChar char="••"/>
                  <a:defRPr/>
                </a:pPr>
                <a:r>
                  <a:rPr lang="en-US" dirty="0"/>
                  <a:t>Financial risk protection</a:t>
                </a:r>
              </a:p>
              <a:p>
                <a:pPr marL="171450" lvl="1" indent="-171450" defTabSz="800100" fontAlgn="auto">
                  <a:lnSpc>
                    <a:spcPct val="90000"/>
                  </a:lnSpc>
                  <a:spcAft>
                    <a:spcPts val="300"/>
                  </a:spcAft>
                  <a:buFontTx/>
                  <a:buChar char="••"/>
                  <a:defRPr/>
                </a:pPr>
                <a:r>
                  <a:rPr lang="en-US"/>
                  <a:t>Responsiveness</a:t>
                </a:r>
              </a:p>
            </p:txBody>
          </p:sp>
        </p:grpSp>
        <p:sp>
          <p:nvSpPr>
            <p:cNvPr id="33" name="Freeform 32"/>
            <p:cNvSpPr/>
            <p:nvPr/>
          </p:nvSpPr>
          <p:spPr>
            <a:xfrm rot="9">
              <a:off x="4089073" y="1905017"/>
              <a:ext cx="411175" cy="287250"/>
            </a:xfrm>
            <a:custGeom>
              <a:avLst/>
              <a:gdLst>
                <a:gd name="connsiteX0" fmla="*/ 0 w 280038"/>
                <a:gd name="connsiteY0" fmla="*/ 57472 h 287361"/>
                <a:gd name="connsiteX1" fmla="*/ 140019 w 280038"/>
                <a:gd name="connsiteY1" fmla="*/ 57472 h 287361"/>
                <a:gd name="connsiteX2" fmla="*/ 140019 w 280038"/>
                <a:gd name="connsiteY2" fmla="*/ 0 h 287361"/>
                <a:gd name="connsiteX3" fmla="*/ 280038 w 280038"/>
                <a:gd name="connsiteY3" fmla="*/ 143681 h 287361"/>
                <a:gd name="connsiteX4" fmla="*/ 140019 w 280038"/>
                <a:gd name="connsiteY4" fmla="*/ 287361 h 287361"/>
                <a:gd name="connsiteX5" fmla="*/ 140019 w 280038"/>
                <a:gd name="connsiteY5" fmla="*/ 229889 h 287361"/>
                <a:gd name="connsiteX6" fmla="*/ 0 w 280038"/>
                <a:gd name="connsiteY6" fmla="*/ 229889 h 287361"/>
                <a:gd name="connsiteX7" fmla="*/ 0 w 280038"/>
                <a:gd name="connsiteY7" fmla="*/ 57472 h 287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0038" h="287361">
                  <a:moveTo>
                    <a:pt x="0" y="57472"/>
                  </a:moveTo>
                  <a:lnTo>
                    <a:pt x="140019" y="57472"/>
                  </a:lnTo>
                  <a:lnTo>
                    <a:pt x="140019" y="0"/>
                  </a:lnTo>
                  <a:lnTo>
                    <a:pt x="280038" y="143681"/>
                  </a:lnTo>
                  <a:lnTo>
                    <a:pt x="140019" y="287361"/>
                  </a:lnTo>
                  <a:lnTo>
                    <a:pt x="140019" y="229889"/>
                  </a:lnTo>
                  <a:lnTo>
                    <a:pt x="0" y="229889"/>
                  </a:lnTo>
                  <a:lnTo>
                    <a:pt x="0" y="57472"/>
                  </a:lnTo>
                  <a:close/>
                </a:path>
              </a:pathLst>
            </a:cu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0800000" scaled="1"/>
              <a:tileRect/>
            </a:gradFill>
            <a:ln w="6350">
              <a:solidFill>
                <a:schemeClr val="bg1">
                  <a:lumMod val="75000"/>
                </a:schemeClr>
              </a:solidFill>
            </a:ln>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lIns="0" tIns="57472" rIns="84010" bIns="57471" spcCol="1270" anchor="ctr"/>
            <a:lstStyle/>
            <a:p>
              <a:pPr algn="ctr" defTabSz="177800" fontAlgn="auto">
                <a:lnSpc>
                  <a:spcPct val="90000"/>
                </a:lnSpc>
                <a:spcAft>
                  <a:spcPct val="35000"/>
                </a:spcAft>
                <a:defRPr/>
              </a:pPr>
              <a:endParaRPr lang="en-US" sz="400"/>
            </a:p>
          </p:txBody>
        </p:sp>
        <p:sp>
          <p:nvSpPr>
            <p:cNvPr id="34" name="Freeform 33"/>
            <p:cNvSpPr/>
            <p:nvPr/>
          </p:nvSpPr>
          <p:spPr>
            <a:xfrm rot="9">
              <a:off x="6229087" y="1905017"/>
              <a:ext cx="503253" cy="287250"/>
            </a:xfrm>
            <a:custGeom>
              <a:avLst/>
              <a:gdLst>
                <a:gd name="connsiteX0" fmla="*/ 0 w 280038"/>
                <a:gd name="connsiteY0" fmla="*/ 57472 h 287361"/>
                <a:gd name="connsiteX1" fmla="*/ 140019 w 280038"/>
                <a:gd name="connsiteY1" fmla="*/ 57472 h 287361"/>
                <a:gd name="connsiteX2" fmla="*/ 140019 w 280038"/>
                <a:gd name="connsiteY2" fmla="*/ 0 h 287361"/>
                <a:gd name="connsiteX3" fmla="*/ 280038 w 280038"/>
                <a:gd name="connsiteY3" fmla="*/ 143681 h 287361"/>
                <a:gd name="connsiteX4" fmla="*/ 140019 w 280038"/>
                <a:gd name="connsiteY4" fmla="*/ 287361 h 287361"/>
                <a:gd name="connsiteX5" fmla="*/ 140019 w 280038"/>
                <a:gd name="connsiteY5" fmla="*/ 229889 h 287361"/>
                <a:gd name="connsiteX6" fmla="*/ 0 w 280038"/>
                <a:gd name="connsiteY6" fmla="*/ 229889 h 287361"/>
                <a:gd name="connsiteX7" fmla="*/ 0 w 280038"/>
                <a:gd name="connsiteY7" fmla="*/ 57472 h 287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0038" h="287361">
                  <a:moveTo>
                    <a:pt x="0" y="57472"/>
                  </a:moveTo>
                  <a:lnTo>
                    <a:pt x="140019" y="57472"/>
                  </a:lnTo>
                  <a:lnTo>
                    <a:pt x="140019" y="0"/>
                  </a:lnTo>
                  <a:lnTo>
                    <a:pt x="280038" y="143681"/>
                  </a:lnTo>
                  <a:lnTo>
                    <a:pt x="140019" y="287361"/>
                  </a:lnTo>
                  <a:lnTo>
                    <a:pt x="140019" y="229889"/>
                  </a:lnTo>
                  <a:lnTo>
                    <a:pt x="0" y="229889"/>
                  </a:lnTo>
                  <a:lnTo>
                    <a:pt x="0" y="57472"/>
                  </a:lnTo>
                  <a:close/>
                </a:path>
              </a:pathLst>
            </a:cu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0800000" scaled="1"/>
              <a:tileRect/>
            </a:gradFill>
            <a:ln w="6350">
              <a:solidFill>
                <a:schemeClr val="bg1">
                  <a:lumMod val="75000"/>
                </a:schemeClr>
              </a:solidFill>
            </a:ln>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lIns="0" tIns="57472" rIns="84010" bIns="57471" spcCol="1270" anchor="ctr"/>
            <a:lstStyle/>
            <a:p>
              <a:pPr algn="ctr" defTabSz="177800" fontAlgn="auto">
                <a:lnSpc>
                  <a:spcPct val="90000"/>
                </a:lnSpc>
                <a:spcAft>
                  <a:spcPct val="35000"/>
                </a:spcAft>
                <a:defRPr/>
              </a:pPr>
              <a:endParaRPr lang="en-US" sz="40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762000" y="304800"/>
            <a:ext cx="7473950" cy="822325"/>
          </a:xfrm>
        </p:spPr>
        <p:txBody>
          <a:bodyPr lIns="0" tIns="0" rIns="0" bIns="0" anchor="t">
            <a:normAutofit fontScale="90000"/>
          </a:bodyPr>
          <a:lstStyle/>
          <a:p>
            <a:pPr algn="l" eaLnBrk="1" hangingPunct="1">
              <a:lnSpc>
                <a:spcPct val="95000"/>
              </a:lnSpc>
            </a:pPr>
            <a:r>
              <a:rPr lang="en-US" sz="3900" dirty="0" smtClean="0">
                <a:solidFill>
                  <a:schemeClr val="accent1">
                    <a:lumMod val="75000"/>
                  </a:schemeClr>
                </a:solidFill>
              </a:rPr>
              <a:t>Health indicators are important because</a:t>
            </a:r>
          </a:p>
        </p:txBody>
      </p:sp>
      <p:sp>
        <p:nvSpPr>
          <p:cNvPr id="13315" name="Rectangle 2"/>
          <p:cNvSpPr>
            <a:spLocks noGrp="1" noChangeArrowheads="1"/>
          </p:cNvSpPr>
          <p:nvPr>
            <p:ph idx="1"/>
          </p:nvPr>
        </p:nvSpPr>
        <p:spPr>
          <a:xfrm>
            <a:off x="539552" y="1447800"/>
            <a:ext cx="8393311" cy="4368800"/>
          </a:xfrm>
        </p:spPr>
        <p:txBody>
          <a:bodyPr lIns="0" tIns="0" rIns="0" bIns="0">
            <a:normAutofit fontScale="92500" lnSpcReduction="20000"/>
          </a:bodyPr>
          <a:lstStyle/>
          <a:p>
            <a:pPr marL="0" indent="0">
              <a:lnSpc>
                <a:spcPct val="95000"/>
              </a:lnSpc>
              <a:spcBef>
                <a:spcPct val="0"/>
              </a:spcBef>
            </a:pPr>
            <a:r>
              <a:rPr lang="en-US" sz="2400" dirty="0" smtClean="0">
                <a:solidFill>
                  <a:srgbClr val="000000"/>
                </a:solidFill>
              </a:rPr>
              <a:t> They are essential for monitoring and reporting data for decision making about population health. </a:t>
            </a:r>
          </a:p>
          <a:p>
            <a:pPr marL="0" indent="0">
              <a:lnSpc>
                <a:spcPct val="95000"/>
              </a:lnSpc>
              <a:spcBef>
                <a:spcPct val="0"/>
              </a:spcBef>
            </a:pPr>
            <a:endParaRPr lang="en-US" sz="2400" u="sng" dirty="0" smtClean="0">
              <a:solidFill>
                <a:srgbClr val="000000"/>
              </a:solidFill>
            </a:endParaRPr>
          </a:p>
          <a:p>
            <a:pPr marL="0" indent="0">
              <a:lnSpc>
                <a:spcPct val="95000"/>
              </a:lnSpc>
              <a:spcBef>
                <a:spcPct val="0"/>
              </a:spcBef>
            </a:pPr>
            <a:r>
              <a:rPr lang="en-US" sz="2500" dirty="0" smtClean="0">
                <a:solidFill>
                  <a:srgbClr val="000000"/>
                </a:solidFill>
              </a:rPr>
              <a:t>To inform policy makers to formulate evidence based policies and to promote accountability among governmental and non-governmental agencies. </a:t>
            </a:r>
          </a:p>
          <a:p>
            <a:pPr marL="0" indent="0">
              <a:lnSpc>
                <a:spcPct val="95000"/>
              </a:lnSpc>
              <a:spcBef>
                <a:spcPct val="0"/>
              </a:spcBef>
              <a:buNone/>
            </a:pPr>
            <a:endParaRPr lang="en-US" sz="2500" dirty="0" smtClean="0">
              <a:solidFill>
                <a:srgbClr val="000000"/>
              </a:solidFill>
            </a:endParaRPr>
          </a:p>
          <a:p>
            <a:pPr marL="0" indent="0">
              <a:lnSpc>
                <a:spcPct val="95000"/>
              </a:lnSpc>
              <a:spcBef>
                <a:spcPct val="0"/>
              </a:spcBef>
            </a:pPr>
            <a:endParaRPr lang="en-US" sz="2500" dirty="0" smtClean="0">
              <a:solidFill>
                <a:srgbClr val="000000"/>
              </a:solidFill>
            </a:endParaRPr>
          </a:p>
          <a:p>
            <a:pPr marL="0" indent="0">
              <a:lnSpc>
                <a:spcPct val="95000"/>
              </a:lnSpc>
              <a:spcBef>
                <a:spcPct val="0"/>
              </a:spcBef>
            </a:pPr>
            <a:r>
              <a:rPr lang="en-US" sz="2500" dirty="0" smtClean="0">
                <a:solidFill>
                  <a:srgbClr val="000000"/>
                </a:solidFill>
              </a:rPr>
              <a:t>They are critical for setting priorities, assessing the health status at baseline,  planning,  allocating resources, and monitoring progress towards better health status goals </a:t>
            </a:r>
          </a:p>
          <a:p>
            <a:pPr marL="0" indent="0">
              <a:lnSpc>
                <a:spcPct val="95000"/>
              </a:lnSpc>
              <a:spcBef>
                <a:spcPct val="0"/>
              </a:spcBef>
            </a:pPr>
            <a:endParaRPr lang="en-US" sz="2500" dirty="0" smtClean="0">
              <a:solidFill>
                <a:srgbClr val="000000"/>
              </a:solidFill>
            </a:endParaRPr>
          </a:p>
          <a:p>
            <a:pPr marL="0" indent="0">
              <a:lnSpc>
                <a:spcPct val="95000"/>
              </a:lnSpc>
              <a:spcBef>
                <a:spcPct val="0"/>
              </a:spcBef>
            </a:pPr>
            <a:r>
              <a:rPr lang="en-US" sz="2500" dirty="0" smtClean="0">
                <a:solidFill>
                  <a:srgbClr val="000000"/>
                </a:solidFill>
              </a:rPr>
              <a:t> Needed for assessing the health problems and trends to create awareness, engage all the stakeholders in collaborative action and design interventions.</a:t>
            </a:r>
          </a:p>
          <a:p>
            <a:pPr marL="0" indent="0">
              <a:lnSpc>
                <a:spcPct val="95000"/>
              </a:lnSpc>
              <a:spcBef>
                <a:spcPct val="0"/>
              </a:spcBef>
              <a:buNone/>
            </a:pPr>
            <a:endParaRPr lang="en-US" sz="2500" dirty="0" smtClean="0">
              <a:solidFill>
                <a:srgbClr val="000000"/>
              </a:solidFill>
            </a:endParaRPr>
          </a:p>
          <a:p>
            <a:pPr marL="0" indent="0">
              <a:lnSpc>
                <a:spcPct val="95000"/>
              </a:lnSpc>
              <a:spcBef>
                <a:spcPct val="0"/>
              </a:spcBef>
            </a:pPr>
            <a:endParaRPr lang="en-US" sz="2400" dirty="0" smtClean="0">
              <a:solidFill>
                <a:srgbClr val="000000"/>
              </a:solidFill>
              <a:latin typeface="Arial" charset="0"/>
            </a:endParaRPr>
          </a:p>
        </p:txBody>
      </p:sp>
      <p:sp>
        <p:nvSpPr>
          <p:cNvPr id="13317" name="TextBox 4"/>
          <p:cNvSpPr txBox="1">
            <a:spLocks noChangeArrowheads="1"/>
          </p:cNvSpPr>
          <p:nvPr/>
        </p:nvSpPr>
        <p:spPr bwMode="auto">
          <a:xfrm>
            <a:off x="5334000" y="6477000"/>
            <a:ext cx="3657600" cy="369888"/>
          </a:xfrm>
          <a:prstGeom prst="rect">
            <a:avLst/>
          </a:prstGeom>
          <a:noFill/>
          <a:ln w="9525">
            <a:noFill/>
            <a:miter lim="800000"/>
            <a:headEnd/>
            <a:tailEnd/>
          </a:ln>
        </p:spPr>
        <p:txBody>
          <a:bodyPr>
            <a:spAutoFit/>
          </a:bodyPr>
          <a:lstStyle/>
          <a:p>
            <a:r>
              <a:rPr lang="en-US">
                <a:latin typeface="Calibri" pitchFamily="34" charset="0"/>
              </a:rPr>
              <a:t>                 </a:t>
            </a:r>
            <a:r>
              <a:rPr lang="en-US" sz="1600">
                <a:solidFill>
                  <a:schemeClr val="bg1"/>
                </a:solidFill>
                <a:latin typeface="Calibri" pitchFamily="34" charset="0"/>
              </a:rPr>
              <a:t>Health Indicators, Part 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8460432" cy="1139825"/>
          </a:xfrm>
        </p:spPr>
        <p:txBody>
          <a:bodyPr>
            <a:normAutofit/>
          </a:bodyPr>
          <a:lstStyle/>
          <a:p>
            <a:pPr marL="484632" fontAlgn="auto">
              <a:spcAft>
                <a:spcPts val="0"/>
              </a:spcAft>
              <a:defRPr/>
            </a:pPr>
            <a:r>
              <a:rPr lang="en-IE" sz="3200" b="1" dirty="0" smtClean="0">
                <a:solidFill>
                  <a:schemeClr val="tx2">
                    <a:lumMod val="75000"/>
                  </a:schemeClr>
                </a:solidFill>
              </a:rPr>
              <a:t>Important Health Indicators for measurement of Health Status</a:t>
            </a:r>
            <a:endParaRPr lang="en-GB" sz="3200" b="1" dirty="0" smtClean="0">
              <a:solidFill>
                <a:schemeClr val="tx2">
                  <a:lumMod val="75000"/>
                </a:schemeClr>
              </a:solidFill>
            </a:endParaRPr>
          </a:p>
        </p:txBody>
      </p:sp>
      <p:sp>
        <p:nvSpPr>
          <p:cNvPr id="6147" name="Rectangle 3"/>
          <p:cNvSpPr>
            <a:spLocks noGrp="1" noChangeArrowheads="1"/>
          </p:cNvSpPr>
          <p:nvPr>
            <p:ph idx="1"/>
          </p:nvPr>
        </p:nvSpPr>
        <p:spPr>
          <a:xfrm>
            <a:off x="467544" y="1124744"/>
            <a:ext cx="8229600" cy="5876925"/>
          </a:xfrm>
        </p:spPr>
        <p:txBody>
          <a:bodyPr/>
          <a:lstStyle/>
          <a:p>
            <a:r>
              <a:rPr lang="en-IE" sz="2800" dirty="0" smtClean="0"/>
              <a:t>Cause of death</a:t>
            </a:r>
          </a:p>
          <a:p>
            <a:pPr lvl="1"/>
            <a:r>
              <a:rPr lang="en-IE" sz="2400" dirty="0" smtClean="0"/>
              <a:t>Obtained from death certification but limited because of incomplete coverage</a:t>
            </a:r>
          </a:p>
          <a:p>
            <a:r>
              <a:rPr lang="en-IE" sz="2800" dirty="0" smtClean="0"/>
              <a:t>Life expectancy at birth</a:t>
            </a:r>
          </a:p>
          <a:p>
            <a:pPr lvl="1"/>
            <a:r>
              <a:rPr lang="en-IE" sz="2400" i="1" dirty="0" smtClean="0"/>
              <a:t>The average number of years a new-borns baby could expect to live if current trends in mortality were to continue for the rest of  the new-born's life</a:t>
            </a:r>
          </a:p>
          <a:p>
            <a:r>
              <a:rPr lang="en-IE" sz="2800" dirty="0" smtClean="0"/>
              <a:t>Maternal mortality rate</a:t>
            </a:r>
          </a:p>
          <a:p>
            <a:pPr lvl="1"/>
            <a:r>
              <a:rPr lang="en-IE" sz="2400" i="1" dirty="0" smtClean="0"/>
              <a:t>The number of women who die as a result of childbirth and pregnancy related complications per 100,000 live births in a given year</a:t>
            </a:r>
          </a:p>
          <a:p>
            <a:pPr lvl="1">
              <a:buFontTx/>
              <a:buNone/>
            </a:pPr>
            <a:endParaRPr lang="en-IE" sz="1800"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down)">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down)">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down)">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wipe(down)">
                                      <p:cBhvr>
                                        <p:cTn id="22" dur="500"/>
                                        <p:tgtEl>
                                          <p:spTgt spid="61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wipe(down)">
                                      <p:cBhvr>
                                        <p:cTn id="27" dur="500"/>
                                        <p:tgtEl>
                                          <p:spTgt spid="61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6147">
                                            <p:txEl>
                                              <p:pRg st="5" end="5"/>
                                            </p:txEl>
                                          </p:spTgt>
                                        </p:tgtEl>
                                        <p:attrNameLst>
                                          <p:attrName>style.visibility</p:attrName>
                                        </p:attrNameLst>
                                      </p:cBhvr>
                                      <p:to>
                                        <p:strVal val="visible"/>
                                      </p:to>
                                    </p:set>
                                    <p:animEffect transition="in" filter="wipe(down)">
                                      <p:cBhvr>
                                        <p:cTn id="32" dur="5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idx="1"/>
          </p:nvPr>
        </p:nvSpPr>
        <p:spPr>
          <a:xfrm>
            <a:off x="539552" y="1484784"/>
            <a:ext cx="8229600" cy="5616575"/>
          </a:xfrm>
        </p:spPr>
        <p:txBody>
          <a:bodyPr>
            <a:normAutofit/>
          </a:bodyPr>
          <a:lstStyle/>
          <a:p>
            <a:pPr marL="448056" indent="-384048" fontAlgn="auto">
              <a:lnSpc>
                <a:spcPct val="80000"/>
              </a:lnSpc>
              <a:spcAft>
                <a:spcPts val="0"/>
              </a:spcAft>
              <a:buFont typeface="Wingdings 2"/>
              <a:buChar char=""/>
              <a:defRPr/>
            </a:pPr>
            <a:r>
              <a:rPr lang="en-IE" sz="2800" dirty="0" smtClean="0"/>
              <a:t>Infant mortality rate</a:t>
            </a:r>
          </a:p>
          <a:p>
            <a:pPr marL="822960" lvl="1" fontAlgn="auto">
              <a:lnSpc>
                <a:spcPct val="80000"/>
              </a:lnSpc>
              <a:spcAft>
                <a:spcPts val="0"/>
              </a:spcAft>
              <a:buFont typeface="Verdana"/>
              <a:buChar char="›"/>
              <a:defRPr/>
            </a:pPr>
            <a:r>
              <a:rPr lang="en-IE" sz="2400" i="1" dirty="0" smtClean="0"/>
              <a:t>The number of deaths in infants under 1 year per 1,000 live births for a given year</a:t>
            </a:r>
          </a:p>
          <a:p>
            <a:pPr marL="457200" lvl="1" indent="0" fontAlgn="auto">
              <a:lnSpc>
                <a:spcPct val="80000"/>
              </a:lnSpc>
              <a:spcAft>
                <a:spcPts val="0"/>
              </a:spcAft>
              <a:buFontTx/>
              <a:buNone/>
              <a:defRPr/>
            </a:pPr>
            <a:endParaRPr lang="en-IE" sz="2400" i="1" dirty="0" smtClean="0"/>
          </a:p>
          <a:p>
            <a:pPr marL="448056" indent="-384048" fontAlgn="auto">
              <a:lnSpc>
                <a:spcPct val="80000"/>
              </a:lnSpc>
              <a:spcAft>
                <a:spcPts val="0"/>
              </a:spcAft>
              <a:buFont typeface="Wingdings 2"/>
              <a:buChar char=""/>
              <a:defRPr/>
            </a:pPr>
            <a:r>
              <a:rPr lang="en-IE" sz="2800" dirty="0" smtClean="0"/>
              <a:t>Neonatal mortality rate</a:t>
            </a:r>
          </a:p>
          <a:p>
            <a:pPr marL="822960" lvl="1" fontAlgn="auto">
              <a:lnSpc>
                <a:spcPct val="80000"/>
              </a:lnSpc>
              <a:spcAft>
                <a:spcPts val="0"/>
              </a:spcAft>
              <a:buFont typeface="Verdana"/>
              <a:buChar char="›"/>
              <a:defRPr/>
            </a:pPr>
            <a:r>
              <a:rPr lang="en-IE" sz="2400" i="1" dirty="0" smtClean="0"/>
              <a:t>The number of deaths among infants under 28 days in a given year per 1,000 live births in that year</a:t>
            </a:r>
            <a:r>
              <a:rPr lang="en-IE" sz="2400" dirty="0" smtClean="0"/>
              <a:t> </a:t>
            </a:r>
          </a:p>
          <a:p>
            <a:pPr marL="457200" lvl="1" indent="0" fontAlgn="auto">
              <a:lnSpc>
                <a:spcPct val="80000"/>
              </a:lnSpc>
              <a:spcAft>
                <a:spcPts val="0"/>
              </a:spcAft>
              <a:buFontTx/>
              <a:buNone/>
              <a:defRPr/>
            </a:pPr>
            <a:endParaRPr lang="en-IE" sz="2400" dirty="0" smtClean="0"/>
          </a:p>
          <a:p>
            <a:pPr marL="448056" indent="-384048" fontAlgn="auto">
              <a:lnSpc>
                <a:spcPct val="80000"/>
              </a:lnSpc>
              <a:spcAft>
                <a:spcPts val="0"/>
              </a:spcAft>
              <a:buFont typeface="Wingdings 2"/>
              <a:buChar char=""/>
              <a:defRPr/>
            </a:pPr>
            <a:r>
              <a:rPr lang="en-IE" sz="2800" dirty="0" smtClean="0"/>
              <a:t>Under five child mortality rate</a:t>
            </a:r>
          </a:p>
          <a:p>
            <a:pPr marL="822960" lvl="1" fontAlgn="auto">
              <a:lnSpc>
                <a:spcPct val="80000"/>
              </a:lnSpc>
              <a:spcAft>
                <a:spcPts val="0"/>
              </a:spcAft>
              <a:buFont typeface="Verdana"/>
              <a:buChar char="›"/>
              <a:defRPr/>
            </a:pPr>
            <a:r>
              <a:rPr lang="en-IE" sz="2400" i="1" dirty="0" smtClean="0"/>
              <a:t>The probability that a new-born will die before reaching the age of five years, expressed as a number per 1,000 live births</a:t>
            </a:r>
          </a:p>
          <a:p>
            <a:pPr marL="0" indent="0" fontAlgn="auto">
              <a:lnSpc>
                <a:spcPct val="80000"/>
              </a:lnSpc>
              <a:spcAft>
                <a:spcPts val="0"/>
              </a:spcAft>
              <a:buFont typeface="Wingdings" pitchFamily="2" charset="2"/>
              <a:buNone/>
              <a:defRPr/>
            </a:pPr>
            <a:endParaRPr lang="en-GB" sz="2400" dirty="0" smtClean="0"/>
          </a:p>
        </p:txBody>
      </p:sp>
      <p:sp>
        <p:nvSpPr>
          <p:cNvPr id="6" name="Rectangle 2"/>
          <p:cNvSpPr txBox="1">
            <a:spLocks noChangeArrowheads="1"/>
          </p:cNvSpPr>
          <p:nvPr/>
        </p:nvSpPr>
        <p:spPr>
          <a:xfrm>
            <a:off x="0" y="0"/>
            <a:ext cx="9144000" cy="1139825"/>
          </a:xfrm>
          <a:prstGeom prst="rect">
            <a:avLst/>
          </a:prstGeom>
        </p:spPr>
        <p:txBody>
          <a:bodyPr vert="horz" anchor="ctr">
            <a:normAutofit/>
          </a:bodyPr>
          <a:lstStyle/>
          <a:p>
            <a:pPr marL="484632" lvl="0" algn="ctr">
              <a:spcBef>
                <a:spcPct val="0"/>
              </a:spcBef>
              <a:defRPr/>
            </a:pPr>
            <a:r>
              <a:rPr lang="en-IE" sz="3200" b="1" dirty="0" smtClean="0">
                <a:solidFill>
                  <a:schemeClr val="tx2">
                    <a:lumMod val="75000"/>
                  </a:schemeClr>
                </a:solidFill>
              </a:rPr>
              <a:t>Important Health Indicators for measurement of Health Status</a:t>
            </a:r>
            <a:endParaRPr kumimoji="0" lang="en-GB" sz="3200" b="0" i="0" u="none" strike="noStrike" kern="1200" cap="none" spc="0" normalizeH="0" baseline="0" noProof="0" dirty="0" smtClean="0">
              <a:ln w="6350">
                <a:solidFill>
                  <a:schemeClr val="accent1">
                    <a:shade val="43000"/>
                  </a:schemeClr>
                </a:solidFill>
              </a:ln>
              <a:solidFill>
                <a:srgbClr val="FF0000"/>
              </a:solidFill>
              <a:effectLst>
                <a:outerShdw blurRad="26000" dist="26000" dir="14500000" algn="tl" rotWithShape="0">
                  <a:srgbClr val="000000">
                    <a:alpha val="40000"/>
                  </a:srgbClr>
                </a:outerShdw>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wipe(down)">
                                      <p:cBhvr>
                                        <p:cTn id="7" dur="500"/>
                                        <p:tgtEl>
                                          <p:spTgt spid="1013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01379">
                                            <p:txEl>
                                              <p:pRg st="1" end="1"/>
                                            </p:txEl>
                                          </p:spTgt>
                                        </p:tgtEl>
                                        <p:attrNameLst>
                                          <p:attrName>style.visibility</p:attrName>
                                        </p:attrNameLst>
                                      </p:cBhvr>
                                      <p:to>
                                        <p:strVal val="visible"/>
                                      </p:to>
                                    </p:set>
                                    <p:animEffect transition="in" filter="wipe(down)">
                                      <p:cBhvr>
                                        <p:cTn id="12" dur="500"/>
                                        <p:tgtEl>
                                          <p:spTgt spid="1013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101379">
                                            <p:txEl>
                                              <p:pRg st="3" end="3"/>
                                            </p:txEl>
                                          </p:spTgt>
                                        </p:tgtEl>
                                        <p:attrNameLst>
                                          <p:attrName>style.visibility</p:attrName>
                                        </p:attrNameLst>
                                      </p:cBhvr>
                                      <p:to>
                                        <p:strVal val="visible"/>
                                      </p:to>
                                    </p:set>
                                    <p:animEffect transition="in" filter="wipe(down)">
                                      <p:cBhvr>
                                        <p:cTn id="17" dur="500"/>
                                        <p:tgtEl>
                                          <p:spTgt spid="10137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101379">
                                            <p:txEl>
                                              <p:pRg st="4" end="4"/>
                                            </p:txEl>
                                          </p:spTgt>
                                        </p:tgtEl>
                                        <p:attrNameLst>
                                          <p:attrName>style.visibility</p:attrName>
                                        </p:attrNameLst>
                                      </p:cBhvr>
                                      <p:to>
                                        <p:strVal val="visible"/>
                                      </p:to>
                                    </p:set>
                                    <p:animEffect transition="in" filter="wipe(down)">
                                      <p:cBhvr>
                                        <p:cTn id="22" dur="500"/>
                                        <p:tgtEl>
                                          <p:spTgt spid="10137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101379">
                                            <p:txEl>
                                              <p:pRg st="6" end="6"/>
                                            </p:txEl>
                                          </p:spTgt>
                                        </p:tgtEl>
                                        <p:attrNameLst>
                                          <p:attrName>style.visibility</p:attrName>
                                        </p:attrNameLst>
                                      </p:cBhvr>
                                      <p:to>
                                        <p:strVal val="visible"/>
                                      </p:to>
                                    </p:set>
                                    <p:animEffect transition="in" filter="wipe(down)">
                                      <p:cBhvr>
                                        <p:cTn id="27" dur="500"/>
                                        <p:tgtEl>
                                          <p:spTgt spid="101379">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101379">
                                            <p:txEl>
                                              <p:pRg st="7" end="7"/>
                                            </p:txEl>
                                          </p:spTgt>
                                        </p:tgtEl>
                                        <p:attrNameLst>
                                          <p:attrName>style.visibility</p:attrName>
                                        </p:attrNameLst>
                                      </p:cBhvr>
                                      <p:to>
                                        <p:strVal val="visible"/>
                                      </p:to>
                                    </p:set>
                                    <p:animEffect transition="in" filter="wipe(down)">
                                      <p:cBhvr>
                                        <p:cTn id="32" dur="500"/>
                                        <p:tgtEl>
                                          <p:spTgt spid="1013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549</Words>
  <Application>Microsoft Office PowerPoint</Application>
  <PresentationFormat>On-screen Show (4:3)</PresentationFormat>
  <Paragraphs>73</Paragraphs>
  <Slides>6</Slides>
  <Notes>4</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1_Office Theme</vt:lpstr>
      <vt:lpstr>Health Indicator is</vt:lpstr>
      <vt:lpstr>A good indicator depends on</vt:lpstr>
      <vt:lpstr>Health indicators within the Monitoring, Evaluation and Review framework</vt:lpstr>
      <vt:lpstr>Health indicators are important because</vt:lpstr>
      <vt:lpstr>Important Health Indicators for measurement of Health Status</vt:lpstr>
      <vt:lpstr>Slide 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Indicator is</dc:title>
  <dc:creator>Hana</dc:creator>
  <cp:lastModifiedBy>Hana</cp:lastModifiedBy>
  <cp:revision>6</cp:revision>
  <dcterms:created xsi:type="dcterms:W3CDTF">2016-04-20T17:07:25Z</dcterms:created>
  <dcterms:modified xsi:type="dcterms:W3CDTF">2016-05-11T13:05:22Z</dcterms:modified>
</cp:coreProperties>
</file>