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56"/>
  </p:notesMasterIdLst>
  <p:sldIdLst>
    <p:sldId id="257" r:id="rId4"/>
    <p:sldId id="256" r:id="rId5"/>
    <p:sldId id="259" r:id="rId6"/>
    <p:sldId id="260" r:id="rId7"/>
    <p:sldId id="261" r:id="rId8"/>
    <p:sldId id="265" r:id="rId9"/>
    <p:sldId id="268" r:id="rId10"/>
    <p:sldId id="263" r:id="rId11"/>
    <p:sldId id="319" r:id="rId12"/>
    <p:sldId id="304" r:id="rId13"/>
    <p:sldId id="305" r:id="rId14"/>
    <p:sldId id="286" r:id="rId15"/>
    <p:sldId id="322" r:id="rId16"/>
    <p:sldId id="287" r:id="rId17"/>
    <p:sldId id="270" r:id="rId18"/>
    <p:sldId id="271" r:id="rId19"/>
    <p:sldId id="273" r:id="rId20"/>
    <p:sldId id="274" r:id="rId21"/>
    <p:sldId id="292" r:id="rId22"/>
    <p:sldId id="293" r:id="rId23"/>
    <p:sldId id="294" r:id="rId24"/>
    <p:sldId id="310" r:id="rId25"/>
    <p:sldId id="275" r:id="rId26"/>
    <p:sldId id="276" r:id="rId27"/>
    <p:sldId id="277" r:id="rId28"/>
    <p:sldId id="288" r:id="rId29"/>
    <p:sldId id="281" r:id="rId30"/>
    <p:sldId id="278" r:id="rId31"/>
    <p:sldId id="317" r:id="rId32"/>
    <p:sldId id="282" r:id="rId33"/>
    <p:sldId id="291" r:id="rId34"/>
    <p:sldId id="289" r:id="rId35"/>
    <p:sldId id="311" r:id="rId36"/>
    <p:sldId id="313" r:id="rId37"/>
    <p:sldId id="283" r:id="rId38"/>
    <p:sldId id="284" r:id="rId39"/>
    <p:sldId id="302" r:id="rId40"/>
    <p:sldId id="323" r:id="rId41"/>
    <p:sldId id="324" r:id="rId42"/>
    <p:sldId id="325" r:id="rId43"/>
    <p:sldId id="326" r:id="rId44"/>
    <p:sldId id="327" r:id="rId45"/>
    <p:sldId id="328" r:id="rId46"/>
    <p:sldId id="329" r:id="rId47"/>
    <p:sldId id="331" r:id="rId48"/>
    <p:sldId id="332" r:id="rId49"/>
    <p:sldId id="334" r:id="rId50"/>
    <p:sldId id="335" r:id="rId51"/>
    <p:sldId id="336" r:id="rId52"/>
    <p:sldId id="361" r:id="rId53"/>
    <p:sldId id="309" r:id="rId54"/>
    <p:sldId id="30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9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96564DB-CB92-4F7D-92D3-7D0AEFA2B17A}" type="datetimeFigureOut">
              <a:rPr lang="ar-JO" smtClean="0"/>
              <a:t>22/01/1438</a:t>
            </a:fld>
            <a:endParaRPr lang="ar-J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853FB86-492D-4A9D-B936-FA18AEC907D4}" type="slidenum">
              <a:rPr lang="ar-JO" smtClean="0"/>
              <a:t>‹#›</a:t>
            </a:fld>
            <a:endParaRPr lang="ar-JO"/>
          </a:p>
        </p:txBody>
      </p:sp>
    </p:spTree>
    <p:extLst>
      <p:ext uri="{BB962C8B-B14F-4D97-AF65-F5344CB8AC3E}">
        <p14:creationId xmlns:p14="http://schemas.microsoft.com/office/powerpoint/2010/main" val="222751436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cs typeface="Arial" pitchFamily="34" charset="0"/>
            </a:endParaRPr>
          </a:p>
        </p:txBody>
      </p:sp>
      <p:sp>
        <p:nvSpPr>
          <p:cNvPr id="50180" name="Slide Number Placeholder 3"/>
          <p:cNvSpPr>
            <a:spLocks noGrp="1"/>
          </p:cNvSpPr>
          <p:nvPr>
            <p:ph type="sldNum" sz="quarter" idx="5"/>
          </p:nvPr>
        </p:nvSpPr>
        <p:spPr/>
        <p:txBody>
          <a:bodyPr/>
          <a:lstStyle/>
          <a:p>
            <a:pPr>
              <a:defRPr/>
            </a:pPr>
            <a:fld id="{BB9FBEF4-037F-491D-A903-0D5BA9A237E3}" type="slidenum">
              <a:rPr lang="en-US" smtClean="0"/>
              <a:pPr>
                <a:defRPr/>
              </a:pPr>
              <a:t>18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B03988F-3AFE-4467-9A84-D491BC2F4FD0}" type="slidenum">
              <a:rPr lang="en-US"/>
              <a:pPr/>
              <a:t>22</a:t>
            </a:fld>
            <a:endParaRPr lang="en-US"/>
          </a:p>
        </p:txBody>
      </p:sp>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xfrm>
            <a:off x="568271" y="3994638"/>
            <a:ext cx="5871598" cy="3190143"/>
          </a:xfrm>
        </p:spPr>
        <p:txBody>
          <a:bodyPr/>
          <a:lstStyle/>
          <a:p>
            <a:r>
              <a:rPr lang="en-US"/>
              <a:t>The key to understanding atherothrombosis is that the benefit in event reduction from clopidogrel is additive not duplicative of the ASA benefit.</a:t>
            </a:r>
          </a:p>
          <a:p>
            <a:r>
              <a:rPr lang="en-US"/>
              <a:t>As ASA and clopidogrel inhibit different pathways of platelet activation, there is potential for synergy between the two agents.</a:t>
            </a:r>
          </a:p>
          <a:p>
            <a:r>
              <a:rPr lang="en-US"/>
              <a:t>Clopidogrel is a potent, non-competitive inhibitor of ADP-induced platelet aggregation, irreversibly inhibiting the binding of ADP to its platelet membrane receptors.</a:t>
            </a:r>
            <a:r>
              <a:rPr lang="en-US" baseline="30000"/>
              <a:t>1,2</a:t>
            </a:r>
            <a:r>
              <a:rPr lang="en-US"/>
              <a:t> The inhibition is specific and does not significantly affect cyclo-oxygenase or arachidonic acid metabolism.</a:t>
            </a:r>
            <a:r>
              <a:rPr lang="en-US" baseline="30000"/>
              <a:t>3</a:t>
            </a:r>
            <a:endParaRPr lang="en-US"/>
          </a:p>
          <a:p>
            <a:r>
              <a:rPr lang="en-US"/>
              <a:t>ADP binding is necessary for activation of the GPIIb/IIIa receptor, which is the binding site for fibrinogen. Fibrinogen links different platelets together thus forming the platelet aggregate.</a:t>
            </a:r>
            <a:r>
              <a:rPr lang="en-US" baseline="30000"/>
              <a:t>1</a:t>
            </a:r>
            <a:r>
              <a:rPr lang="en-US"/>
              <a:t> Therefore, clopidogrel ultimately inhibits the activation of the GPIIb/IIIa receptor and its binding to fibrinogen.</a:t>
            </a:r>
          </a:p>
          <a:p>
            <a:r>
              <a:rPr lang="en-US"/>
              <a:t>ASA inhibits the cyclo-oxygenase enzyme, preventing the production of prostaglandin and thromboxane A</a:t>
            </a:r>
            <a:r>
              <a:rPr lang="en-US" baseline="-25000"/>
              <a:t>2</a:t>
            </a:r>
            <a:r>
              <a:rPr lang="en-US"/>
              <a:t> (TXA</a:t>
            </a:r>
            <a:r>
              <a:rPr lang="en-US" baseline="-25000"/>
              <a:t>2</a:t>
            </a:r>
            <a:r>
              <a:rPr lang="en-US"/>
              <a:t>) from arachidonic acid. TXA</a:t>
            </a:r>
            <a:r>
              <a:rPr lang="en-US" baseline="-25000"/>
              <a:t>2</a:t>
            </a:r>
            <a:r>
              <a:rPr lang="en-US"/>
              <a:t> activates the GPIIb/IIIa binding site on the platelet, allowing fibrinogen to bind.</a:t>
            </a:r>
            <a:r>
              <a:rPr lang="en-US" baseline="30000"/>
              <a:t>1</a:t>
            </a:r>
            <a:endParaRPr lang="en-US"/>
          </a:p>
          <a:p>
            <a:endParaRPr lang="fr-FR" b="1"/>
          </a:p>
        </p:txBody>
      </p:sp>
      <p:sp>
        <p:nvSpPr>
          <p:cNvPr id="661508" name="Line 4"/>
          <p:cNvSpPr>
            <a:spLocks noChangeShapeType="1"/>
          </p:cNvSpPr>
          <p:nvPr/>
        </p:nvSpPr>
        <p:spPr bwMode="auto">
          <a:xfrm>
            <a:off x="581187" y="7193574"/>
            <a:ext cx="55454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JO"/>
          </a:p>
        </p:txBody>
      </p:sp>
      <p:sp>
        <p:nvSpPr>
          <p:cNvPr id="661509" name="Text Box 5"/>
          <p:cNvSpPr txBox="1">
            <a:spLocks noChangeArrowheads="1"/>
          </p:cNvSpPr>
          <p:nvPr/>
        </p:nvSpPr>
        <p:spPr bwMode="auto">
          <a:xfrm>
            <a:off x="452034" y="7215554"/>
            <a:ext cx="5857068" cy="1518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31925" tIns="65962" rIns="131925" bIns="65962">
            <a:spAutoFit/>
          </a:bodyPr>
          <a:lstStyle/>
          <a:p>
            <a:r>
              <a:rPr lang="en-US"/>
              <a:t>References:</a:t>
            </a:r>
            <a:endParaRPr lang="en-US" sz="2400"/>
          </a:p>
          <a:p>
            <a:pPr>
              <a:spcBef>
                <a:spcPct val="0"/>
              </a:spcBef>
            </a:pPr>
            <a:r>
              <a:rPr lang="en-US" b="0"/>
              <a:t>1. Schafer AI. </a:t>
            </a:r>
            <a:r>
              <a:rPr lang="en-US" b="0" i="1"/>
              <a:t>Am J Med</a:t>
            </a:r>
            <a:r>
              <a:rPr lang="en-US" b="0"/>
              <a:t> 1996; 101: 199–209.</a:t>
            </a:r>
          </a:p>
          <a:p>
            <a:pPr>
              <a:spcBef>
                <a:spcPct val="0"/>
              </a:spcBef>
            </a:pPr>
            <a:r>
              <a:rPr lang="en-US" b="0"/>
              <a:t>2. Clopidogrel Prescribing Information, US, February 2002.</a:t>
            </a:r>
          </a:p>
          <a:p>
            <a:pPr>
              <a:spcBef>
                <a:spcPct val="0"/>
              </a:spcBef>
            </a:pPr>
            <a:r>
              <a:rPr lang="en-US" b="0"/>
              <a:t>3. Schrör K. </a:t>
            </a:r>
            <a:r>
              <a:rPr lang="en-US" b="0" i="1"/>
              <a:t>Platelets</a:t>
            </a:r>
            <a:r>
              <a:rPr lang="en-US" b="0"/>
              <a:t> 1993; 4: 252–61.</a:t>
            </a:r>
          </a:p>
          <a:p>
            <a:pPr>
              <a:spcBef>
                <a:spcPct val="0"/>
              </a:spcBef>
            </a:pPr>
            <a:endParaRPr lang="en-US" b="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lgn="r" rtl="0">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r" rtl="0">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3F591070-195E-4345-8ACB-0173F231DA0B}" type="datetimeFigureOut">
              <a:rPr lang="ar-JO"/>
              <a:pPr>
                <a:defRPr/>
              </a:pPr>
              <a:t>22/01/1438</a:t>
            </a:fld>
            <a:endParaRPr lang="ar-JO"/>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ar-JO">
              <a:solidFill>
                <a:srgbClr val="DEDE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7A462E6F-756A-4489-93F0-0F23DB008E06}" type="slidenum">
              <a:rPr lang="ar-JO">
                <a:solidFill>
                  <a:srgbClr val="DEDEDE"/>
                </a:solidFill>
              </a:rPr>
              <a:pPr>
                <a:defRPr/>
              </a:pPr>
              <a:t>‹#›</a:t>
            </a:fld>
            <a:endParaRPr lang="ar-JO">
              <a:solidFill>
                <a:srgbClr val="DEDEDE"/>
              </a:solidFill>
            </a:endParaRPr>
          </a:p>
        </p:txBody>
      </p:sp>
    </p:spTree>
    <p:extLst>
      <p:ext uri="{BB962C8B-B14F-4D97-AF65-F5344CB8AC3E}">
        <p14:creationId xmlns:p14="http://schemas.microsoft.com/office/powerpoint/2010/main" val="4270837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rtl="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3B97EA48-754C-447D-B917-6E96E3B047C6}" type="datetimeFigureOut">
              <a:rPr lang="ar-JO">
                <a:solidFill>
                  <a:srgbClr val="424456"/>
                </a:solidFill>
              </a:rPr>
              <a:pPr>
                <a:defRPr/>
              </a:pPr>
              <a:t>22/01/1438</a:t>
            </a:fld>
            <a:endParaRPr lang="ar-JO">
              <a:solidFill>
                <a:srgbClr val="424456"/>
              </a:solidFill>
            </a:endParaRPr>
          </a:p>
        </p:txBody>
      </p:sp>
      <p:sp>
        <p:nvSpPr>
          <p:cNvPr id="5"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6" name="Slide Number Placeholder 22"/>
          <p:cNvSpPr>
            <a:spLocks noGrp="1"/>
          </p:cNvSpPr>
          <p:nvPr>
            <p:ph type="sldNum" sz="quarter" idx="12"/>
          </p:nvPr>
        </p:nvSpPr>
        <p:spPr/>
        <p:txBody>
          <a:bodyPr/>
          <a:lstStyle>
            <a:lvl1pPr>
              <a:defRPr/>
            </a:lvl1pPr>
          </a:lstStyle>
          <a:p>
            <a:pPr>
              <a:defRPr/>
            </a:pPr>
            <a:fld id="{E7DF7AA6-C2EA-487B-8F5D-6E29C55091CE}" type="slidenum">
              <a:rPr lang="ar-JO"/>
              <a:pPr>
                <a:defRPr/>
              </a:pPr>
              <a:t>‹#›</a:t>
            </a:fld>
            <a:endParaRPr lang="ar-JO"/>
          </a:p>
        </p:txBody>
      </p:sp>
    </p:spTree>
    <p:extLst>
      <p:ext uri="{BB962C8B-B14F-4D97-AF65-F5344CB8AC3E}">
        <p14:creationId xmlns:p14="http://schemas.microsoft.com/office/powerpoint/2010/main" val="30108829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72BDBFA3-C090-4EF4-86B5-36F772E5F189}" type="datetimeFigureOut">
              <a:rPr lang="ar-JO">
                <a:solidFill>
                  <a:srgbClr val="424456"/>
                </a:solidFill>
              </a:rPr>
              <a:pPr>
                <a:defRPr/>
              </a:pPr>
              <a:t>22/01/1438</a:t>
            </a:fld>
            <a:endParaRPr lang="ar-JO">
              <a:solidFill>
                <a:srgbClr val="424456"/>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E8FEBD4D-0494-4A4E-ADD2-FF00CE19808A}" type="slidenum">
              <a:rPr lang="ar-JO"/>
              <a:pPr>
                <a:defRPr/>
              </a:pPr>
              <a:t>‹#›</a:t>
            </a:fld>
            <a:endParaRPr lang="ar-JO"/>
          </a:p>
        </p:txBody>
      </p:sp>
      <p:sp>
        <p:nvSpPr>
          <p:cNvPr id="9" name="Footer Placeholder 13"/>
          <p:cNvSpPr>
            <a:spLocks noGrp="1"/>
          </p:cNvSpPr>
          <p:nvPr>
            <p:ph type="ftr" sz="quarter" idx="12"/>
          </p:nvPr>
        </p:nvSpPr>
        <p:spPr/>
        <p:txBody>
          <a:bodyPr/>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42691187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3890962" cy="990600"/>
          </a:xfrm>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7"/>
          <p:cNvSpPr>
            <a:spLocks noGrp="1"/>
          </p:cNvSpPr>
          <p:nvPr>
            <p:ph type="body" sz="quarter" idx="18"/>
          </p:nvPr>
        </p:nvSpPr>
        <p:spPr>
          <a:xfrm>
            <a:off x="4820483" y="214313"/>
            <a:ext cx="3894921" cy="1000125"/>
          </a:xfrm>
        </p:spPr>
        <p:txBody>
          <a:bodyPr>
            <a:noAutofit/>
          </a:bodyPr>
          <a:lstStyle>
            <a:lvl1pPr algn="ctr" rtl="0" eaLnBrk="1" latinLnBrk="0" hangingPunct="1">
              <a:spcBef>
                <a:spcPct val="0"/>
              </a:spcBef>
              <a:buFont typeface="Arial" pitchFamily="34" charset="0"/>
              <a:buNone/>
              <a:defRPr kumimoji="0" lang="ar-JO" sz="4400" kern="1200" dirty="0" smtClean="0">
                <a:solidFill>
                  <a:schemeClr val="tx2"/>
                </a:solidFill>
                <a:latin typeface="+mj-lt"/>
                <a:ea typeface="+mj-ea"/>
                <a:cs typeface="+mj-cs"/>
              </a:defRPr>
            </a:lvl1pPr>
          </a:lstStyle>
          <a:p>
            <a:pPr lvl="0"/>
            <a:r>
              <a:rPr lang="en-US" smtClean="0"/>
              <a:t>Click to edit Master text styles</a:t>
            </a:r>
          </a:p>
        </p:txBody>
      </p:sp>
      <p:sp>
        <p:nvSpPr>
          <p:cNvPr id="6" name="Date Placeholder 7"/>
          <p:cNvSpPr>
            <a:spLocks noGrp="1"/>
          </p:cNvSpPr>
          <p:nvPr>
            <p:ph type="dt" sz="half" idx="19"/>
          </p:nvPr>
        </p:nvSpPr>
        <p:spPr/>
        <p:txBody>
          <a:bodyPr rtlCol="0"/>
          <a:lstStyle>
            <a:lvl1pPr>
              <a:defRPr/>
            </a:lvl1pPr>
          </a:lstStyle>
          <a:p>
            <a:pPr>
              <a:defRPr/>
            </a:pPr>
            <a:fld id="{92E1E35A-7751-427A-A259-E7779079C7D7}" type="datetimeFigureOut">
              <a:rPr lang="ar-JO">
                <a:solidFill>
                  <a:srgbClr val="424456"/>
                </a:solidFill>
              </a:rPr>
              <a:pPr>
                <a:defRPr/>
              </a:pPr>
              <a:t>22/01/1438</a:t>
            </a:fld>
            <a:endParaRPr lang="ar-JO">
              <a:solidFill>
                <a:srgbClr val="424456"/>
              </a:solidFill>
            </a:endParaRPr>
          </a:p>
        </p:txBody>
      </p:sp>
      <p:sp>
        <p:nvSpPr>
          <p:cNvPr id="7" name="Slide Number Placeholder 9"/>
          <p:cNvSpPr>
            <a:spLocks noGrp="1"/>
          </p:cNvSpPr>
          <p:nvPr>
            <p:ph type="sldNum" sz="quarter" idx="20"/>
          </p:nvPr>
        </p:nvSpPr>
        <p:spPr/>
        <p:txBody>
          <a:bodyPr rtlCol="0"/>
          <a:lstStyle>
            <a:lvl1pPr>
              <a:defRPr/>
            </a:lvl1pPr>
          </a:lstStyle>
          <a:p>
            <a:pPr>
              <a:defRPr/>
            </a:pPr>
            <a:fld id="{1DB28562-F50B-46AD-9D14-E503271CC859}" type="slidenum">
              <a:rPr lang="ar-JO"/>
              <a:pPr>
                <a:defRPr/>
              </a:pPr>
              <a:t>‹#›</a:t>
            </a:fld>
            <a:endParaRPr lang="ar-JO"/>
          </a:p>
        </p:txBody>
      </p:sp>
      <p:sp>
        <p:nvSpPr>
          <p:cNvPr id="8" name="Footer Placeholder 11"/>
          <p:cNvSpPr>
            <a:spLocks noGrp="1"/>
          </p:cNvSpPr>
          <p:nvPr>
            <p:ph type="ftr" sz="quarter" idx="21"/>
          </p:nvPr>
        </p:nvSpPr>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283501876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C460FB6B-0D98-4050-A707-63A1FA3AF5CE}" type="datetimeFigureOut">
              <a:rPr lang="ar-JO">
                <a:solidFill>
                  <a:srgbClr val="424456"/>
                </a:solidFill>
              </a:rPr>
              <a:pPr>
                <a:defRPr/>
              </a:pPr>
              <a:t>22/01/1438</a:t>
            </a:fld>
            <a:endParaRPr lang="ar-JO">
              <a:solidFill>
                <a:srgbClr val="424456"/>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3877A53F-F47E-479E-8ED6-B6DBB82B9497}" type="slidenum">
              <a:rPr lang="ar-JO"/>
              <a:pPr>
                <a:defRPr/>
              </a:pPr>
              <a:t>‹#›</a:t>
            </a:fld>
            <a:endParaRPr lang="ar-JO"/>
          </a:p>
        </p:txBody>
      </p:sp>
      <p:sp>
        <p:nvSpPr>
          <p:cNvPr id="9" name="Footer Placeholder 13"/>
          <p:cNvSpPr>
            <a:spLocks noGrp="1"/>
          </p:cNvSpPr>
          <p:nvPr>
            <p:ph type="ftr" sz="quarter" idx="12"/>
          </p:nvPr>
        </p:nvSpPr>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248641073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D92C2A9-5037-4071-B287-D546FD23F5C8}" type="datetimeFigureOut">
              <a:rPr lang="ar-JO">
                <a:solidFill>
                  <a:srgbClr val="424456"/>
                </a:solidFill>
              </a:rPr>
              <a:pPr>
                <a:defRPr/>
              </a:pPr>
              <a:t>22/01/1438</a:t>
            </a:fld>
            <a:endParaRPr lang="ar-JO">
              <a:solidFill>
                <a:srgbClr val="424456"/>
              </a:solidFill>
            </a:endParaRPr>
          </a:p>
        </p:txBody>
      </p:sp>
      <p:sp>
        <p:nvSpPr>
          <p:cNvPr id="4"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5" name="Slide Number Placeholder 22"/>
          <p:cNvSpPr>
            <a:spLocks noGrp="1"/>
          </p:cNvSpPr>
          <p:nvPr>
            <p:ph type="sldNum" sz="quarter" idx="12"/>
          </p:nvPr>
        </p:nvSpPr>
        <p:spPr/>
        <p:txBody>
          <a:bodyPr/>
          <a:lstStyle>
            <a:lvl1pPr>
              <a:defRPr/>
            </a:lvl1pPr>
          </a:lstStyle>
          <a:p>
            <a:pPr>
              <a:defRPr/>
            </a:pPr>
            <a:fld id="{0E6CAA20-6FBD-47AB-8CCA-10BAF3B8A822}" type="slidenum">
              <a:rPr lang="ar-JO"/>
              <a:pPr>
                <a:defRPr/>
              </a:pPr>
              <a:t>‹#›</a:t>
            </a:fld>
            <a:endParaRPr lang="ar-JO"/>
          </a:p>
        </p:txBody>
      </p:sp>
    </p:spTree>
    <p:extLst>
      <p:ext uri="{BB962C8B-B14F-4D97-AF65-F5344CB8AC3E}">
        <p14:creationId xmlns:p14="http://schemas.microsoft.com/office/powerpoint/2010/main" val="245725746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06FE4D93-AD97-42E5-B4FE-4C35563AD165}" type="datetimeFigureOut">
              <a:rPr lang="ar-JO">
                <a:solidFill>
                  <a:srgbClr val="424456"/>
                </a:solidFill>
              </a:rPr>
              <a:pPr>
                <a:defRPr/>
              </a:pPr>
              <a:t>22/01/1438</a:t>
            </a:fld>
            <a:endParaRPr lang="ar-JO">
              <a:solidFill>
                <a:srgbClr val="424456"/>
              </a:solidFill>
            </a:endParaRPr>
          </a:p>
        </p:txBody>
      </p:sp>
      <p:sp>
        <p:nvSpPr>
          <p:cNvPr id="3"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2DC1FD6A-788D-4513-A7DD-D26E47EF03C3}" type="slidenum">
              <a:rPr lang="ar-JO">
                <a:solidFill>
                  <a:srgbClr val="424456"/>
                </a:solidFill>
              </a:rPr>
              <a:pPr>
                <a:defRPr/>
              </a:pPr>
              <a:t>‹#›</a:t>
            </a:fld>
            <a:endParaRPr lang="ar-JO">
              <a:solidFill>
                <a:srgbClr val="424456"/>
              </a:solidFill>
            </a:endParaRPr>
          </a:p>
        </p:txBody>
      </p:sp>
    </p:spTree>
    <p:extLst>
      <p:ext uri="{BB962C8B-B14F-4D97-AF65-F5344CB8AC3E}">
        <p14:creationId xmlns:p14="http://schemas.microsoft.com/office/powerpoint/2010/main" val="4896208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1246823-05CF-478A-A27A-7D923751F5A5}" type="datetimeFigureOut">
              <a:rPr lang="ar-JO">
                <a:solidFill>
                  <a:srgbClr val="424456"/>
                </a:solidFill>
              </a:rPr>
              <a:pPr>
                <a:defRPr/>
              </a:pPr>
              <a:t>22/01/1438</a:t>
            </a:fld>
            <a:endParaRPr lang="ar-JO">
              <a:solidFill>
                <a:srgbClr val="424456"/>
              </a:solidFill>
            </a:endParaRPr>
          </a:p>
        </p:txBody>
      </p:sp>
      <p:sp>
        <p:nvSpPr>
          <p:cNvPr id="6"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7" name="Slide Number Placeholder 22"/>
          <p:cNvSpPr>
            <a:spLocks noGrp="1"/>
          </p:cNvSpPr>
          <p:nvPr>
            <p:ph type="sldNum" sz="quarter" idx="12"/>
          </p:nvPr>
        </p:nvSpPr>
        <p:spPr/>
        <p:txBody>
          <a:bodyPr/>
          <a:lstStyle>
            <a:lvl1pPr>
              <a:defRPr/>
            </a:lvl1pPr>
          </a:lstStyle>
          <a:p>
            <a:pPr>
              <a:defRPr/>
            </a:pPr>
            <a:fld id="{4EDE3C25-5BD7-418D-8CCD-EDD8302B964C}" type="slidenum">
              <a:rPr lang="ar-JO"/>
              <a:pPr>
                <a:defRPr/>
              </a:pPr>
              <a:t>‹#›</a:t>
            </a:fld>
            <a:endParaRPr lang="ar-JO"/>
          </a:p>
        </p:txBody>
      </p:sp>
    </p:spTree>
    <p:extLst>
      <p:ext uri="{BB962C8B-B14F-4D97-AF65-F5344CB8AC3E}">
        <p14:creationId xmlns:p14="http://schemas.microsoft.com/office/powerpoint/2010/main" val="20453187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0B24CE2A-1CEE-4688-8473-9380B87CDCC7}" type="datetimeFigureOut">
              <a:rPr lang="ar-JO">
                <a:solidFill>
                  <a:srgbClr val="424456"/>
                </a:solidFill>
              </a:rPr>
              <a:pPr>
                <a:defRPr/>
              </a:pPr>
              <a:t>22/01/1438</a:t>
            </a:fld>
            <a:endParaRPr lang="ar-JO">
              <a:solidFill>
                <a:srgbClr val="424456"/>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B9E6C1E1-8743-43F4-84CE-DAAA2B0B0C44}" type="slidenum">
              <a:rPr lang="ar-JO"/>
              <a:pPr>
                <a:defRPr/>
              </a:pPr>
              <a:t>‹#›</a:t>
            </a:fld>
            <a:endParaRPr lang="ar-JO"/>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13428623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0F720C4-A0D0-44B2-BF44-C4D203960504}" type="datetimeFigureOut">
              <a:rPr lang="ar-JO">
                <a:solidFill>
                  <a:srgbClr val="424456"/>
                </a:solidFill>
              </a:rPr>
              <a:pPr>
                <a:defRPr/>
              </a:pPr>
              <a:t>22/01/1438</a:t>
            </a:fld>
            <a:endParaRPr lang="ar-JO">
              <a:solidFill>
                <a:srgbClr val="424456"/>
              </a:solidFill>
            </a:endParaRPr>
          </a:p>
        </p:txBody>
      </p:sp>
      <p:sp>
        <p:nvSpPr>
          <p:cNvPr id="5"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6" name="Slide Number Placeholder 22"/>
          <p:cNvSpPr>
            <a:spLocks noGrp="1"/>
          </p:cNvSpPr>
          <p:nvPr>
            <p:ph type="sldNum" sz="quarter" idx="12"/>
          </p:nvPr>
        </p:nvSpPr>
        <p:spPr/>
        <p:txBody>
          <a:bodyPr/>
          <a:lstStyle>
            <a:lvl1pPr>
              <a:defRPr/>
            </a:lvl1pPr>
          </a:lstStyle>
          <a:p>
            <a:pPr>
              <a:defRPr/>
            </a:pPr>
            <a:fld id="{12C7EA9A-49FC-4594-B231-311708C15261}" type="slidenum">
              <a:rPr lang="ar-JO"/>
              <a:pPr>
                <a:defRPr/>
              </a:pPr>
              <a:t>‹#›</a:t>
            </a:fld>
            <a:endParaRPr lang="ar-JO"/>
          </a:p>
        </p:txBody>
      </p:sp>
    </p:spTree>
    <p:extLst>
      <p:ext uri="{BB962C8B-B14F-4D97-AF65-F5344CB8AC3E}">
        <p14:creationId xmlns:p14="http://schemas.microsoft.com/office/powerpoint/2010/main" val="42162727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508051E9-EA08-43ED-AC8F-A951368DB1B9}" type="datetimeFigureOut">
              <a:rPr lang="ar-JO">
                <a:solidFill>
                  <a:srgbClr val="424456"/>
                </a:solidFill>
              </a:rPr>
              <a:pPr>
                <a:defRPr/>
              </a:pPr>
              <a:t>22/01/1438</a:t>
            </a:fld>
            <a:endParaRPr lang="ar-JO">
              <a:solidFill>
                <a:srgbClr val="424456"/>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ar-JO">
              <a:solidFill>
                <a:srgbClr val="42445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219D8138-EE2D-4CD5-8C29-B477A61E1F8A}" type="slidenum">
              <a:rPr lang="ar-JO"/>
              <a:pPr>
                <a:defRPr/>
              </a:pPr>
              <a:t>‹#›</a:t>
            </a:fld>
            <a:endParaRPr lang="ar-JO"/>
          </a:p>
        </p:txBody>
      </p:sp>
    </p:spTree>
    <p:extLst>
      <p:ext uri="{BB962C8B-B14F-4D97-AF65-F5344CB8AC3E}">
        <p14:creationId xmlns:p14="http://schemas.microsoft.com/office/powerpoint/2010/main" val="8680445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5803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8076F879-1C6B-4D47-AB90-C8295BF46AC6}" type="datetime1">
              <a:rPr lang="en-GB"/>
              <a:pPr>
                <a:defRPr/>
              </a:pPr>
              <a:t>23/10/2016</a:t>
            </a:fld>
            <a:endParaRPr lang="en-GB"/>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3887932-7A5D-4FCC-86B5-05B4BDC1A7C6}" type="slidenum">
              <a:rPr lang="ar-SA"/>
              <a:pPr>
                <a:defRPr/>
              </a:pPr>
              <a:t>‹#›</a:t>
            </a:fld>
            <a:endParaRPr lang="en-GB"/>
          </a:p>
        </p:txBody>
      </p:sp>
    </p:spTree>
    <p:extLst>
      <p:ext uri="{BB962C8B-B14F-4D97-AF65-F5344CB8AC3E}">
        <p14:creationId xmlns:p14="http://schemas.microsoft.com/office/powerpoint/2010/main" val="1792067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a:lvl1pPr>
          </a:lstStyle>
          <a:p>
            <a:pPr>
              <a:defRPr/>
            </a:pPr>
            <a:endParaRPr lang="en-US"/>
          </a:p>
        </p:txBody>
      </p:sp>
      <p:sp>
        <p:nvSpPr>
          <p:cNvPr id="7" name="Rectangle 12"/>
          <p:cNvSpPr>
            <a:spLocks noGrp="1" noChangeArrowheads="1"/>
          </p:cNvSpPr>
          <p:nvPr>
            <p:ph type="ftr" sz="quarter" idx="11"/>
          </p:nvPr>
        </p:nvSpPr>
        <p:spPr/>
        <p:txBody>
          <a:bodyPr/>
          <a:lstStyle>
            <a:lvl1pPr>
              <a:defRPr/>
            </a:lvl1pPr>
          </a:lstStyle>
          <a:p>
            <a:pPr>
              <a:defRPr/>
            </a:pPr>
            <a:endParaRPr lang="en-US"/>
          </a:p>
        </p:txBody>
      </p:sp>
      <p:sp>
        <p:nvSpPr>
          <p:cNvPr id="8" name="Rectangle 13"/>
          <p:cNvSpPr>
            <a:spLocks noGrp="1" noChangeArrowheads="1"/>
          </p:cNvSpPr>
          <p:nvPr>
            <p:ph type="sldNum" sz="quarter" idx="12"/>
          </p:nvPr>
        </p:nvSpPr>
        <p:spPr/>
        <p:txBody>
          <a:bodyPr/>
          <a:lstStyle>
            <a:lvl1pPr>
              <a:defRPr/>
            </a:lvl1pPr>
          </a:lstStyle>
          <a:p>
            <a:pPr>
              <a:defRPr/>
            </a:pPr>
            <a:fld id="{5DB1E5C8-2213-4D94-926E-BD32F4C6D911}" type="slidenum">
              <a:rPr lang="en-US"/>
              <a:pPr>
                <a:defRPr/>
              </a:pPr>
              <a:t>‹#›</a:t>
            </a:fld>
            <a:endParaRPr lang="en-US"/>
          </a:p>
        </p:txBody>
      </p:sp>
    </p:spTree>
    <p:extLst>
      <p:ext uri="{BB962C8B-B14F-4D97-AF65-F5344CB8AC3E}">
        <p14:creationId xmlns:p14="http://schemas.microsoft.com/office/powerpoint/2010/main" val="3746800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lgn="r" rtl="0">
              <a:defRPr cap="all" baseline="0"/>
            </a:lvl1pPr>
          </a:lstStyle>
          <a:p>
            <a:r>
              <a:rPr lang="en-US" dirty="0"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r" rtl="0">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dirty="0" smtClean="0"/>
              <a:t>Click to edit Master subtitle style</a:t>
            </a:r>
            <a:endParaRPr lang="en-US" dirty="0"/>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6AC68552-8282-4995-B902-5C6275882771}" type="datetimeFigureOut">
              <a:rPr lang="ar-JO"/>
              <a:pPr>
                <a:defRPr/>
              </a:pPr>
              <a:t>22/01/1438</a:t>
            </a:fld>
            <a:endParaRPr lang="ar-JO"/>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ar-JO">
              <a:solidFill>
                <a:srgbClr val="DEDEDE"/>
              </a:solidFill>
            </a:endParaRPr>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14F3905-FB59-49A6-8B28-568E15ACD427}" type="slidenum">
              <a:rPr lang="ar-JO">
                <a:solidFill>
                  <a:srgbClr val="DEDEDE"/>
                </a:solidFill>
              </a:rPr>
              <a:pPr>
                <a:defRPr/>
              </a:pPr>
              <a:t>‹#›</a:t>
            </a:fld>
            <a:endParaRPr lang="ar-JO">
              <a:solidFill>
                <a:srgbClr val="DEDEDE"/>
              </a:solidFill>
            </a:endParaRPr>
          </a:p>
        </p:txBody>
      </p:sp>
    </p:spTree>
    <p:extLst>
      <p:ext uri="{BB962C8B-B14F-4D97-AF65-F5344CB8AC3E}">
        <p14:creationId xmlns:p14="http://schemas.microsoft.com/office/powerpoint/2010/main" val="27586072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lgn="ctr" rtl="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lgn="l" rtl="0">
              <a:defRPr/>
            </a:lvl1pPr>
            <a:lvl2pPr algn="l" rtl="0">
              <a:defRPr/>
            </a:lvl2pPr>
            <a:lvl3pPr algn="l" rtl="0">
              <a:defRPr/>
            </a:lvl3pPr>
            <a:lvl4pPr algn="l" rtl="0">
              <a:defRPr/>
            </a:lvl4pPr>
            <a:lvl5pPr algn="l" rtl="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C6F06F-B999-4C55-A027-5F51425357C3}" type="datetimeFigureOut">
              <a:rPr lang="ar-JO">
                <a:solidFill>
                  <a:srgbClr val="424456"/>
                </a:solidFill>
              </a:rPr>
              <a:pPr>
                <a:defRPr/>
              </a:pPr>
              <a:t>22/01/1438</a:t>
            </a:fld>
            <a:endParaRPr lang="ar-JO">
              <a:solidFill>
                <a:srgbClr val="424456"/>
              </a:solidFill>
            </a:endParaRPr>
          </a:p>
        </p:txBody>
      </p:sp>
      <p:sp>
        <p:nvSpPr>
          <p:cNvPr id="5"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6" name="Slide Number Placeholder 22"/>
          <p:cNvSpPr>
            <a:spLocks noGrp="1"/>
          </p:cNvSpPr>
          <p:nvPr>
            <p:ph type="sldNum" sz="quarter" idx="12"/>
          </p:nvPr>
        </p:nvSpPr>
        <p:spPr/>
        <p:txBody>
          <a:bodyPr/>
          <a:lstStyle>
            <a:lvl1pPr>
              <a:defRPr/>
            </a:lvl1pPr>
          </a:lstStyle>
          <a:p>
            <a:pPr>
              <a:defRPr/>
            </a:pPr>
            <a:fld id="{7EAC2F34-625A-49D5-8EF8-69968112DC2A}" type="slidenum">
              <a:rPr lang="ar-JO"/>
              <a:pPr>
                <a:defRPr/>
              </a:pPr>
              <a:t>‹#›</a:t>
            </a:fld>
            <a:endParaRPr lang="ar-JO"/>
          </a:p>
        </p:txBody>
      </p:sp>
    </p:spTree>
    <p:extLst>
      <p:ext uri="{BB962C8B-B14F-4D97-AF65-F5344CB8AC3E}">
        <p14:creationId xmlns:p14="http://schemas.microsoft.com/office/powerpoint/2010/main" val="36161263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E751D51-5CB2-4475-BDB6-8D4E9640E3C7}" type="datetimeFigureOut">
              <a:rPr lang="ar-JO">
                <a:solidFill>
                  <a:srgbClr val="424456"/>
                </a:solidFill>
              </a:rPr>
              <a:pPr>
                <a:defRPr/>
              </a:pPr>
              <a:t>22/01/1438</a:t>
            </a:fld>
            <a:endParaRPr lang="ar-JO">
              <a:solidFill>
                <a:srgbClr val="424456"/>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4ED86553-5BB3-4538-890F-C6EBE6F971F5}" type="slidenum">
              <a:rPr lang="ar-JO"/>
              <a:pPr>
                <a:defRPr/>
              </a:pPr>
              <a:t>‹#›</a:t>
            </a:fld>
            <a:endParaRPr lang="ar-JO"/>
          </a:p>
        </p:txBody>
      </p:sp>
      <p:sp>
        <p:nvSpPr>
          <p:cNvPr id="9" name="Footer Placeholder 13"/>
          <p:cNvSpPr>
            <a:spLocks noGrp="1"/>
          </p:cNvSpPr>
          <p:nvPr>
            <p:ph type="ftr" sz="quarter" idx="12"/>
          </p:nvPr>
        </p:nvSpPr>
        <p:spPr/>
        <p:txBody>
          <a:bodyPr/>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31942823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3890962" cy="990600"/>
          </a:xfrm>
        </p:spPr>
        <p:txBody>
          <a:body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Text Placeholder 17"/>
          <p:cNvSpPr>
            <a:spLocks noGrp="1"/>
          </p:cNvSpPr>
          <p:nvPr>
            <p:ph type="body" sz="quarter" idx="18"/>
          </p:nvPr>
        </p:nvSpPr>
        <p:spPr>
          <a:xfrm>
            <a:off x="4820483" y="214313"/>
            <a:ext cx="3894921" cy="1000125"/>
          </a:xfrm>
        </p:spPr>
        <p:txBody>
          <a:bodyPr>
            <a:noAutofit/>
          </a:bodyPr>
          <a:lstStyle>
            <a:lvl1pPr algn="ctr" rtl="0" eaLnBrk="1" latinLnBrk="0" hangingPunct="1">
              <a:spcBef>
                <a:spcPct val="0"/>
              </a:spcBef>
              <a:buFont typeface="Arial" pitchFamily="34" charset="0"/>
              <a:buNone/>
              <a:defRPr kumimoji="0" lang="ar-JO" sz="4400" kern="1200" dirty="0" smtClean="0">
                <a:solidFill>
                  <a:schemeClr val="tx2"/>
                </a:solidFill>
                <a:latin typeface="+mj-lt"/>
                <a:ea typeface="+mj-ea"/>
                <a:cs typeface="+mj-cs"/>
              </a:defRPr>
            </a:lvl1pPr>
          </a:lstStyle>
          <a:p>
            <a:pPr lvl="0"/>
            <a:r>
              <a:rPr lang="en-US" smtClean="0"/>
              <a:t>Click to edit Master text styles</a:t>
            </a:r>
          </a:p>
        </p:txBody>
      </p:sp>
      <p:sp>
        <p:nvSpPr>
          <p:cNvPr id="6" name="Date Placeholder 7"/>
          <p:cNvSpPr>
            <a:spLocks noGrp="1"/>
          </p:cNvSpPr>
          <p:nvPr>
            <p:ph type="dt" sz="half" idx="19"/>
          </p:nvPr>
        </p:nvSpPr>
        <p:spPr/>
        <p:txBody>
          <a:bodyPr rtlCol="0"/>
          <a:lstStyle>
            <a:lvl1pPr>
              <a:defRPr/>
            </a:lvl1pPr>
          </a:lstStyle>
          <a:p>
            <a:pPr>
              <a:defRPr/>
            </a:pPr>
            <a:fld id="{58490884-C434-43D4-8CEA-A7E08116B37B}" type="datetimeFigureOut">
              <a:rPr lang="ar-JO">
                <a:solidFill>
                  <a:srgbClr val="424456"/>
                </a:solidFill>
              </a:rPr>
              <a:pPr>
                <a:defRPr/>
              </a:pPr>
              <a:t>22/01/1438</a:t>
            </a:fld>
            <a:endParaRPr lang="ar-JO">
              <a:solidFill>
                <a:srgbClr val="424456"/>
              </a:solidFill>
            </a:endParaRPr>
          </a:p>
        </p:txBody>
      </p:sp>
      <p:sp>
        <p:nvSpPr>
          <p:cNvPr id="7" name="Slide Number Placeholder 9"/>
          <p:cNvSpPr>
            <a:spLocks noGrp="1"/>
          </p:cNvSpPr>
          <p:nvPr>
            <p:ph type="sldNum" sz="quarter" idx="20"/>
          </p:nvPr>
        </p:nvSpPr>
        <p:spPr/>
        <p:txBody>
          <a:bodyPr rtlCol="0"/>
          <a:lstStyle>
            <a:lvl1pPr>
              <a:defRPr/>
            </a:lvl1pPr>
          </a:lstStyle>
          <a:p>
            <a:pPr>
              <a:defRPr/>
            </a:pPr>
            <a:fld id="{3C1BFA12-862E-4674-809B-111C311E49E2}" type="slidenum">
              <a:rPr lang="ar-JO"/>
              <a:pPr>
                <a:defRPr/>
              </a:pPr>
              <a:t>‹#›</a:t>
            </a:fld>
            <a:endParaRPr lang="ar-JO"/>
          </a:p>
        </p:txBody>
      </p:sp>
      <p:sp>
        <p:nvSpPr>
          <p:cNvPr id="8" name="Footer Placeholder 11"/>
          <p:cNvSpPr>
            <a:spLocks noGrp="1"/>
          </p:cNvSpPr>
          <p:nvPr>
            <p:ph type="ftr" sz="quarter" idx="21"/>
          </p:nvPr>
        </p:nvSpPr>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9564442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4985DD65-9C9C-4129-B651-6038C1DA3AC7}" type="datetimeFigureOut">
              <a:rPr lang="ar-JO">
                <a:solidFill>
                  <a:srgbClr val="424456"/>
                </a:solidFill>
              </a:rPr>
              <a:pPr>
                <a:defRPr/>
              </a:pPr>
              <a:t>22/01/1438</a:t>
            </a:fld>
            <a:endParaRPr lang="ar-JO">
              <a:solidFill>
                <a:srgbClr val="424456"/>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9224C858-336A-4035-8D9C-29C49629024B}" type="slidenum">
              <a:rPr lang="ar-JO"/>
              <a:pPr>
                <a:defRPr/>
              </a:pPr>
              <a:t>‹#›</a:t>
            </a:fld>
            <a:endParaRPr lang="ar-JO"/>
          </a:p>
        </p:txBody>
      </p:sp>
      <p:sp>
        <p:nvSpPr>
          <p:cNvPr id="9" name="Footer Placeholder 13"/>
          <p:cNvSpPr>
            <a:spLocks noGrp="1"/>
          </p:cNvSpPr>
          <p:nvPr>
            <p:ph type="ftr" sz="quarter" idx="12"/>
          </p:nvPr>
        </p:nvSpPr>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249355291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0B4BA28C-25EE-49CD-9C4D-F881D1FF3132}" type="datetimeFigureOut">
              <a:rPr lang="ar-JO">
                <a:solidFill>
                  <a:srgbClr val="424456"/>
                </a:solidFill>
              </a:rPr>
              <a:pPr>
                <a:defRPr/>
              </a:pPr>
              <a:t>22/01/1438</a:t>
            </a:fld>
            <a:endParaRPr lang="ar-JO">
              <a:solidFill>
                <a:srgbClr val="424456"/>
              </a:solidFill>
            </a:endParaRPr>
          </a:p>
        </p:txBody>
      </p:sp>
      <p:sp>
        <p:nvSpPr>
          <p:cNvPr id="4"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5" name="Slide Number Placeholder 22"/>
          <p:cNvSpPr>
            <a:spLocks noGrp="1"/>
          </p:cNvSpPr>
          <p:nvPr>
            <p:ph type="sldNum" sz="quarter" idx="12"/>
          </p:nvPr>
        </p:nvSpPr>
        <p:spPr/>
        <p:txBody>
          <a:bodyPr/>
          <a:lstStyle>
            <a:lvl1pPr>
              <a:defRPr/>
            </a:lvl1pPr>
          </a:lstStyle>
          <a:p>
            <a:pPr>
              <a:defRPr/>
            </a:pPr>
            <a:fld id="{712BCE3D-4C29-444B-B40E-12221296DB25}" type="slidenum">
              <a:rPr lang="ar-JO"/>
              <a:pPr>
                <a:defRPr/>
              </a:pPr>
              <a:t>‹#›</a:t>
            </a:fld>
            <a:endParaRPr lang="ar-JO"/>
          </a:p>
        </p:txBody>
      </p:sp>
    </p:spTree>
    <p:extLst>
      <p:ext uri="{BB962C8B-B14F-4D97-AF65-F5344CB8AC3E}">
        <p14:creationId xmlns:p14="http://schemas.microsoft.com/office/powerpoint/2010/main" val="216502042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46699AD-819B-475C-BA87-DF432259B057}" type="datetimeFigureOut">
              <a:rPr lang="ar-JO">
                <a:solidFill>
                  <a:srgbClr val="424456"/>
                </a:solidFill>
              </a:rPr>
              <a:pPr>
                <a:defRPr/>
              </a:pPr>
              <a:t>22/01/1438</a:t>
            </a:fld>
            <a:endParaRPr lang="ar-JO">
              <a:solidFill>
                <a:srgbClr val="424456"/>
              </a:solidFill>
            </a:endParaRPr>
          </a:p>
        </p:txBody>
      </p:sp>
      <p:sp>
        <p:nvSpPr>
          <p:cNvPr id="3"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359D3262-8B8B-4B77-8F93-49E4FB856099}" type="slidenum">
              <a:rPr lang="ar-JO">
                <a:solidFill>
                  <a:srgbClr val="424456"/>
                </a:solidFill>
              </a:rPr>
              <a:pPr>
                <a:defRPr/>
              </a:pPr>
              <a:t>‹#›</a:t>
            </a:fld>
            <a:endParaRPr lang="ar-JO">
              <a:solidFill>
                <a:srgbClr val="424456"/>
              </a:solidFill>
            </a:endParaRPr>
          </a:p>
        </p:txBody>
      </p:sp>
    </p:spTree>
    <p:extLst>
      <p:ext uri="{BB962C8B-B14F-4D97-AF65-F5344CB8AC3E}">
        <p14:creationId xmlns:p14="http://schemas.microsoft.com/office/powerpoint/2010/main" val="12546072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2B57F5A-AD75-4870-9C0A-1BA6ABA38261}" type="datetimeFigureOut">
              <a:rPr lang="ar-JO">
                <a:solidFill>
                  <a:srgbClr val="424456"/>
                </a:solidFill>
              </a:rPr>
              <a:pPr>
                <a:defRPr/>
              </a:pPr>
              <a:t>22/01/1438</a:t>
            </a:fld>
            <a:endParaRPr lang="ar-JO">
              <a:solidFill>
                <a:srgbClr val="424456"/>
              </a:solidFill>
            </a:endParaRPr>
          </a:p>
        </p:txBody>
      </p:sp>
      <p:sp>
        <p:nvSpPr>
          <p:cNvPr id="6"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7" name="Slide Number Placeholder 22"/>
          <p:cNvSpPr>
            <a:spLocks noGrp="1"/>
          </p:cNvSpPr>
          <p:nvPr>
            <p:ph type="sldNum" sz="quarter" idx="12"/>
          </p:nvPr>
        </p:nvSpPr>
        <p:spPr/>
        <p:txBody>
          <a:bodyPr/>
          <a:lstStyle>
            <a:lvl1pPr>
              <a:defRPr/>
            </a:lvl1pPr>
          </a:lstStyle>
          <a:p>
            <a:pPr>
              <a:defRPr/>
            </a:pPr>
            <a:fld id="{0715AF0D-E1D2-4223-8D1C-F3D08C9F6BCA}" type="slidenum">
              <a:rPr lang="ar-JO"/>
              <a:pPr>
                <a:defRPr/>
              </a:pPr>
              <a:t>‹#›</a:t>
            </a:fld>
            <a:endParaRPr lang="ar-JO"/>
          </a:p>
        </p:txBody>
      </p:sp>
    </p:spTree>
    <p:extLst>
      <p:ext uri="{BB962C8B-B14F-4D97-AF65-F5344CB8AC3E}">
        <p14:creationId xmlns:p14="http://schemas.microsoft.com/office/powerpoint/2010/main" val="348279011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6A862E55-824B-4DC9-A643-35CF45FB62AA}" type="datetimeFigureOut">
              <a:rPr lang="ar-JO">
                <a:solidFill>
                  <a:srgbClr val="424456"/>
                </a:solidFill>
              </a:rPr>
              <a:pPr>
                <a:defRPr/>
              </a:pPr>
              <a:t>22/01/1438</a:t>
            </a:fld>
            <a:endParaRPr lang="ar-JO">
              <a:solidFill>
                <a:srgbClr val="424456"/>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834975E3-4680-442D-BC83-D7F861EA9388}" type="slidenum">
              <a:rPr lang="ar-JO"/>
              <a:pPr>
                <a:defRPr/>
              </a:pPr>
              <a:t>‹#›</a:t>
            </a:fld>
            <a:endParaRPr lang="ar-JO"/>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ar-JO">
              <a:solidFill>
                <a:srgbClr val="424456"/>
              </a:solidFill>
            </a:endParaRPr>
          </a:p>
        </p:txBody>
      </p:sp>
    </p:spTree>
    <p:extLst>
      <p:ext uri="{BB962C8B-B14F-4D97-AF65-F5344CB8AC3E}">
        <p14:creationId xmlns:p14="http://schemas.microsoft.com/office/powerpoint/2010/main" val="373170410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0729211-85E2-4117-9D00-31DC45136316}" type="datetimeFigureOut">
              <a:rPr lang="ar-JO">
                <a:solidFill>
                  <a:srgbClr val="424456"/>
                </a:solidFill>
              </a:rPr>
              <a:pPr>
                <a:defRPr/>
              </a:pPr>
              <a:t>22/01/1438</a:t>
            </a:fld>
            <a:endParaRPr lang="ar-JO">
              <a:solidFill>
                <a:srgbClr val="424456"/>
              </a:solidFill>
            </a:endParaRPr>
          </a:p>
        </p:txBody>
      </p:sp>
      <p:sp>
        <p:nvSpPr>
          <p:cNvPr id="5" name="Footer Placeholder 2"/>
          <p:cNvSpPr>
            <a:spLocks noGrp="1"/>
          </p:cNvSpPr>
          <p:nvPr>
            <p:ph type="ftr" sz="quarter" idx="11"/>
          </p:nvPr>
        </p:nvSpPr>
        <p:spPr/>
        <p:txBody>
          <a:bodyPr/>
          <a:lstStyle>
            <a:lvl1pPr>
              <a:defRPr/>
            </a:lvl1pPr>
          </a:lstStyle>
          <a:p>
            <a:pPr>
              <a:defRPr/>
            </a:pPr>
            <a:endParaRPr lang="ar-JO">
              <a:solidFill>
                <a:srgbClr val="424456"/>
              </a:solidFill>
            </a:endParaRPr>
          </a:p>
        </p:txBody>
      </p:sp>
      <p:sp>
        <p:nvSpPr>
          <p:cNvPr id="6" name="Slide Number Placeholder 22"/>
          <p:cNvSpPr>
            <a:spLocks noGrp="1"/>
          </p:cNvSpPr>
          <p:nvPr>
            <p:ph type="sldNum" sz="quarter" idx="12"/>
          </p:nvPr>
        </p:nvSpPr>
        <p:spPr/>
        <p:txBody>
          <a:bodyPr/>
          <a:lstStyle>
            <a:lvl1pPr>
              <a:defRPr/>
            </a:lvl1pPr>
          </a:lstStyle>
          <a:p>
            <a:pPr>
              <a:defRPr/>
            </a:pPr>
            <a:fld id="{20A9C944-B5A3-4552-BBB9-E801E6704632}" type="slidenum">
              <a:rPr lang="ar-JO"/>
              <a:pPr>
                <a:defRPr/>
              </a:pPr>
              <a:t>‹#›</a:t>
            </a:fld>
            <a:endParaRPr lang="ar-JO"/>
          </a:p>
        </p:txBody>
      </p:sp>
    </p:spTree>
    <p:extLst>
      <p:ext uri="{BB962C8B-B14F-4D97-AF65-F5344CB8AC3E}">
        <p14:creationId xmlns:p14="http://schemas.microsoft.com/office/powerpoint/2010/main" val="123118159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rtl="1">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4959BFF4-62D1-4FAF-A1C0-FF8604511FE7}" type="datetimeFigureOut">
              <a:rPr lang="ar-JO">
                <a:solidFill>
                  <a:srgbClr val="424456"/>
                </a:solidFill>
              </a:rPr>
              <a:pPr>
                <a:defRPr/>
              </a:pPr>
              <a:t>22/01/1438</a:t>
            </a:fld>
            <a:endParaRPr lang="ar-JO">
              <a:solidFill>
                <a:srgbClr val="424456"/>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ar-JO">
              <a:solidFill>
                <a:srgbClr val="424456"/>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E5A0E090-98E2-4A48-BAD5-D06B2201B336}" type="slidenum">
              <a:rPr lang="ar-JO"/>
              <a:pPr>
                <a:defRPr/>
              </a:pPr>
              <a:t>‹#›</a:t>
            </a:fld>
            <a:endParaRPr lang="ar-JO"/>
          </a:p>
        </p:txBody>
      </p:sp>
    </p:spTree>
    <p:extLst>
      <p:ext uri="{BB962C8B-B14F-4D97-AF65-F5344CB8AC3E}">
        <p14:creationId xmlns:p14="http://schemas.microsoft.com/office/powerpoint/2010/main" val="94410888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solidFill>
                <a:srgbClr val="424456"/>
              </a:solidFill>
            </a:endParaRPr>
          </a:p>
        </p:txBody>
      </p:sp>
      <p:sp>
        <p:nvSpPr>
          <p:cNvPr id="6" name="Rectangle 12"/>
          <p:cNvSpPr>
            <a:spLocks noGrp="1" noChangeArrowheads="1"/>
          </p:cNvSpPr>
          <p:nvPr>
            <p:ph type="ftr" sz="quarter" idx="11"/>
          </p:nvPr>
        </p:nvSpPr>
        <p:spPr/>
        <p:txBody>
          <a:bodyPr/>
          <a:lstStyle>
            <a:lvl1pPr>
              <a:defRPr/>
            </a:lvl1pPr>
          </a:lstStyle>
          <a:p>
            <a:pPr>
              <a:defRPr/>
            </a:pPr>
            <a:endParaRPr lang="en-US">
              <a:solidFill>
                <a:srgbClr val="424456"/>
              </a:solidFill>
            </a:endParaRPr>
          </a:p>
        </p:txBody>
      </p:sp>
      <p:sp>
        <p:nvSpPr>
          <p:cNvPr id="7" name="Rectangle 13"/>
          <p:cNvSpPr>
            <a:spLocks noGrp="1" noChangeArrowheads="1"/>
          </p:cNvSpPr>
          <p:nvPr>
            <p:ph type="sldNum" sz="quarter" idx="12"/>
          </p:nvPr>
        </p:nvSpPr>
        <p:spPr/>
        <p:txBody>
          <a:bodyPr/>
          <a:lstStyle>
            <a:lvl1pPr>
              <a:defRPr/>
            </a:lvl1pPr>
          </a:lstStyle>
          <a:p>
            <a:pPr>
              <a:defRPr/>
            </a:pPr>
            <a:fld id="{9E7A26C6-7F1C-47AD-8622-C35D3AAE4383}" type="slidenum">
              <a:rPr lang="en-US"/>
              <a:pPr>
                <a:defRPr/>
              </a:pPr>
              <a:t>‹#›</a:t>
            </a:fld>
            <a:endParaRPr lang="en-US"/>
          </a:p>
        </p:txBody>
      </p:sp>
    </p:spTree>
    <p:extLst>
      <p:ext uri="{BB962C8B-B14F-4D97-AF65-F5344CB8AC3E}">
        <p14:creationId xmlns:p14="http://schemas.microsoft.com/office/powerpoint/2010/main" val="2722331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pPr lvl="0"/>
            <a:endParaRPr lang="en-US" noProof="0" smtClean="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8076F879-1C6B-4D47-AB90-C8295BF46AC6}" type="datetime1">
              <a:rPr lang="en-GB">
                <a:solidFill>
                  <a:srgbClr val="424456"/>
                </a:solidFill>
              </a:rPr>
              <a:pPr>
                <a:defRPr/>
              </a:pPr>
              <a:t>23/10/2016</a:t>
            </a:fld>
            <a:endParaRPr lang="en-GB">
              <a:solidFill>
                <a:srgbClr val="424456"/>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424456"/>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23887932-7A5D-4FCC-86B5-05B4BDC1A7C6}" type="slidenum">
              <a:rPr lang="ar-SA"/>
              <a:pPr>
                <a:defRPr/>
              </a:pPr>
              <a:t>‹#›</a:t>
            </a:fld>
            <a:endParaRPr lang="en-GB"/>
          </a:p>
        </p:txBody>
      </p:sp>
    </p:spTree>
    <p:extLst>
      <p:ext uri="{BB962C8B-B14F-4D97-AF65-F5344CB8AC3E}">
        <p14:creationId xmlns:p14="http://schemas.microsoft.com/office/powerpoint/2010/main" val="3785528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760913" y="2362200"/>
            <a:ext cx="3770312" cy="1785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60913" y="4300538"/>
            <a:ext cx="3770312" cy="17859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p:txBody>
          <a:bodyPr/>
          <a:lstStyle>
            <a:lvl1pPr>
              <a:defRPr/>
            </a:lvl1pPr>
          </a:lstStyle>
          <a:p>
            <a:pPr>
              <a:defRPr/>
            </a:pPr>
            <a:endParaRPr lang="en-US">
              <a:solidFill>
                <a:srgbClr val="424456"/>
              </a:solidFill>
            </a:endParaRPr>
          </a:p>
        </p:txBody>
      </p:sp>
      <p:sp>
        <p:nvSpPr>
          <p:cNvPr id="7" name="Rectangle 12"/>
          <p:cNvSpPr>
            <a:spLocks noGrp="1" noChangeArrowheads="1"/>
          </p:cNvSpPr>
          <p:nvPr>
            <p:ph type="ftr" sz="quarter" idx="11"/>
          </p:nvPr>
        </p:nvSpPr>
        <p:spPr/>
        <p:txBody>
          <a:bodyPr/>
          <a:lstStyle>
            <a:lvl1pPr>
              <a:defRPr/>
            </a:lvl1pPr>
          </a:lstStyle>
          <a:p>
            <a:pPr>
              <a:defRPr/>
            </a:pPr>
            <a:endParaRPr lang="en-US">
              <a:solidFill>
                <a:srgbClr val="424456"/>
              </a:solidFill>
            </a:endParaRPr>
          </a:p>
        </p:txBody>
      </p:sp>
      <p:sp>
        <p:nvSpPr>
          <p:cNvPr id="8" name="Rectangle 13"/>
          <p:cNvSpPr>
            <a:spLocks noGrp="1" noChangeArrowheads="1"/>
          </p:cNvSpPr>
          <p:nvPr>
            <p:ph type="sldNum" sz="quarter" idx="12"/>
          </p:nvPr>
        </p:nvSpPr>
        <p:spPr/>
        <p:txBody>
          <a:bodyPr/>
          <a:lstStyle>
            <a:lvl1pPr>
              <a:defRPr/>
            </a:lvl1pPr>
          </a:lstStyle>
          <a:p>
            <a:pPr>
              <a:defRPr/>
            </a:pPr>
            <a:fld id="{5DB1E5C8-2213-4D94-926E-BD32F4C6D911}" type="slidenum">
              <a:rPr lang="en-US"/>
              <a:pPr>
                <a:defRPr/>
              </a:pPr>
              <a:t>‹#›</a:t>
            </a:fld>
            <a:endParaRPr lang="en-US"/>
          </a:p>
        </p:txBody>
      </p:sp>
    </p:spTree>
    <p:extLst>
      <p:ext uri="{BB962C8B-B14F-4D97-AF65-F5344CB8AC3E}">
        <p14:creationId xmlns:p14="http://schemas.microsoft.com/office/powerpoint/2010/main" val="2206103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rtl="1" eaLnBrk="1" fontAlgn="auto" latinLnBrk="0" hangingPunct="1">
              <a:spcBef>
                <a:spcPts val="0"/>
              </a:spcBef>
              <a:spcAft>
                <a:spcPts val="0"/>
              </a:spcAft>
              <a:defRPr kumimoji="0" sz="1400" smtClean="0">
                <a:solidFill>
                  <a:schemeClr val="tx2"/>
                </a:solidFill>
                <a:latin typeface="+mn-lt"/>
                <a:cs typeface="+mn-cs"/>
              </a:defRPr>
            </a:lvl1pPr>
          </a:lstStyle>
          <a:p>
            <a:pPr>
              <a:defRPr/>
            </a:pPr>
            <a:fld id="{30B7D37F-18F3-435A-A01C-BE2ECFD6787D}" type="datetimeFigureOut">
              <a:rPr lang="ar-JO">
                <a:solidFill>
                  <a:srgbClr val="424456"/>
                </a:solidFill>
              </a:rPr>
              <a:pPr>
                <a:defRPr/>
              </a:pPr>
              <a:t>22/01/1438</a:t>
            </a:fld>
            <a:endParaRPr lang="ar-JO">
              <a:solidFill>
                <a:srgbClr val="424456"/>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rtl="1" eaLnBrk="1" fontAlgn="auto" latinLnBrk="0" hangingPunct="1">
              <a:spcBef>
                <a:spcPts val="0"/>
              </a:spcBef>
              <a:spcAft>
                <a:spcPts val="0"/>
              </a:spcAft>
              <a:defRPr kumimoji="0" sz="1400">
                <a:solidFill>
                  <a:schemeClr val="tx2"/>
                </a:solidFill>
                <a:latin typeface="+mn-lt"/>
                <a:cs typeface="+mn-cs"/>
              </a:defRPr>
            </a:lvl1pPr>
          </a:lstStyle>
          <a:p>
            <a:pPr>
              <a:defRPr/>
            </a:pPr>
            <a:endParaRPr lang="ar-JO">
              <a:solidFill>
                <a:srgbClr val="42445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rtl="1" eaLnBrk="1" fontAlgn="auto" latinLnBrk="0" hangingPunct="1">
              <a:spcBef>
                <a:spcPts val="0"/>
              </a:spcBef>
              <a:spcAft>
                <a:spcPts val="0"/>
              </a:spcAft>
              <a:defRPr kumimoji="0" sz="1400" b="1" smtClean="0">
                <a:solidFill>
                  <a:srgbClr val="FFFFFF"/>
                </a:solidFill>
                <a:latin typeface="+mn-lt"/>
                <a:cs typeface="+mn-cs"/>
              </a:defRPr>
            </a:lvl1pPr>
          </a:lstStyle>
          <a:p>
            <a:pPr>
              <a:defRPr/>
            </a:pPr>
            <a:fld id="{8E500473-02FC-46CF-B46B-780EE80381CA}" type="slidenum">
              <a:rPr lang="ar-JO"/>
              <a:pPr>
                <a:defRPr/>
              </a:pPr>
              <a:t>‹#›</a:t>
            </a:fld>
            <a:endParaRPr lang="ar-JO"/>
          </a:p>
        </p:txBody>
      </p:sp>
    </p:spTree>
    <p:extLst>
      <p:ext uri="{BB962C8B-B14F-4D97-AF65-F5344CB8AC3E}">
        <p14:creationId xmlns:p14="http://schemas.microsoft.com/office/powerpoint/2010/main" val="1012853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88" r:id="rId13"/>
    <p:sldLayoutId id="2147483689" r:id="rId14"/>
  </p:sldLayoutIdLst>
  <p:transition>
    <p:fade/>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w Cen MT" pitchFamily="34" charset="0"/>
          <a:cs typeface="Arial" pitchFamily="34" charset="0"/>
        </a:defRPr>
      </a:lvl2pPr>
      <a:lvl3pPr algn="ctr" rtl="0" fontAlgn="base">
        <a:spcBef>
          <a:spcPct val="0"/>
        </a:spcBef>
        <a:spcAft>
          <a:spcPct val="0"/>
        </a:spcAft>
        <a:defRPr sz="4400">
          <a:solidFill>
            <a:schemeClr val="tx2"/>
          </a:solidFill>
          <a:latin typeface="Tw Cen MT" pitchFamily="34" charset="0"/>
          <a:cs typeface="Arial" pitchFamily="34" charset="0"/>
        </a:defRPr>
      </a:lvl3pPr>
      <a:lvl4pPr algn="ctr" rtl="0" fontAlgn="base">
        <a:spcBef>
          <a:spcPct val="0"/>
        </a:spcBef>
        <a:spcAft>
          <a:spcPct val="0"/>
        </a:spcAft>
        <a:defRPr sz="4400">
          <a:solidFill>
            <a:schemeClr val="tx2"/>
          </a:solidFill>
          <a:latin typeface="Tw Cen MT" pitchFamily="34" charset="0"/>
          <a:cs typeface="Arial" pitchFamily="34" charset="0"/>
        </a:defRPr>
      </a:lvl4pPr>
      <a:lvl5pPr algn="ctr" rtl="0" fontAlgn="base">
        <a:spcBef>
          <a:spcPct val="0"/>
        </a:spcBef>
        <a:spcAft>
          <a:spcPct val="0"/>
        </a:spcAft>
        <a:defRPr sz="4400">
          <a:solidFill>
            <a:schemeClr val="tx2"/>
          </a:solidFill>
          <a:latin typeface="Tw Cen MT" pitchFamily="34" charset="0"/>
          <a:cs typeface="Arial" pitchFamily="34" charset="0"/>
        </a:defRPr>
      </a:lvl5pPr>
      <a:lvl6pPr marL="457200" algn="ctr" rtl="0" fontAlgn="base">
        <a:spcBef>
          <a:spcPct val="0"/>
        </a:spcBef>
        <a:spcAft>
          <a:spcPct val="0"/>
        </a:spcAft>
        <a:defRPr sz="4400">
          <a:solidFill>
            <a:schemeClr val="tx2"/>
          </a:solidFill>
          <a:latin typeface="Tw Cen MT" pitchFamily="34" charset="0"/>
          <a:cs typeface="Arial" pitchFamily="34" charset="0"/>
        </a:defRPr>
      </a:lvl6pPr>
      <a:lvl7pPr marL="914400" algn="ctr" rtl="0" fontAlgn="base">
        <a:spcBef>
          <a:spcPct val="0"/>
        </a:spcBef>
        <a:spcAft>
          <a:spcPct val="0"/>
        </a:spcAft>
        <a:defRPr sz="4400">
          <a:solidFill>
            <a:schemeClr val="tx2"/>
          </a:solidFill>
          <a:latin typeface="Tw Cen MT" pitchFamily="34" charset="0"/>
          <a:cs typeface="Arial" pitchFamily="34" charset="0"/>
        </a:defRPr>
      </a:lvl7pPr>
      <a:lvl8pPr marL="1371600" algn="ctr" rtl="0" fontAlgn="base">
        <a:spcBef>
          <a:spcPct val="0"/>
        </a:spcBef>
        <a:spcAft>
          <a:spcPct val="0"/>
        </a:spcAft>
        <a:defRPr sz="4400">
          <a:solidFill>
            <a:schemeClr val="tx2"/>
          </a:solidFill>
          <a:latin typeface="Tw Cen MT" pitchFamily="34" charset="0"/>
          <a:cs typeface="Arial" pitchFamily="34" charset="0"/>
        </a:defRPr>
      </a:lvl8pPr>
      <a:lvl9pPr marL="1828800" algn="ctr" rtl="0" fontAlgn="base">
        <a:spcBef>
          <a:spcPct val="0"/>
        </a:spcBef>
        <a:spcAft>
          <a:spcPct val="0"/>
        </a:spcAft>
        <a:defRPr sz="4400">
          <a:solidFill>
            <a:schemeClr val="tx2"/>
          </a:solidFill>
          <a:latin typeface="Tw Cen MT" pitchFamily="34" charset="0"/>
          <a:cs typeface="Arial"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rtl="1" eaLnBrk="1" fontAlgn="auto" latinLnBrk="0" hangingPunct="1">
              <a:spcBef>
                <a:spcPts val="0"/>
              </a:spcBef>
              <a:spcAft>
                <a:spcPts val="0"/>
              </a:spcAft>
              <a:defRPr kumimoji="0" sz="1400">
                <a:solidFill>
                  <a:schemeClr val="tx2"/>
                </a:solidFill>
                <a:latin typeface="+mn-lt"/>
                <a:cs typeface="+mn-cs"/>
              </a:defRPr>
            </a:lvl1pPr>
          </a:lstStyle>
          <a:p>
            <a:pPr>
              <a:defRPr/>
            </a:pPr>
            <a:fld id="{9A636F42-98E7-4990-BB20-579F1E5C701C}" type="datetimeFigureOut">
              <a:rPr lang="ar-JO">
                <a:solidFill>
                  <a:srgbClr val="424456"/>
                </a:solidFill>
              </a:rPr>
              <a:pPr>
                <a:defRPr/>
              </a:pPr>
              <a:t>22/01/1438</a:t>
            </a:fld>
            <a:endParaRPr lang="ar-JO">
              <a:solidFill>
                <a:srgbClr val="424456"/>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rtl="1" eaLnBrk="1" fontAlgn="auto" latinLnBrk="0" hangingPunct="1">
              <a:spcBef>
                <a:spcPts val="0"/>
              </a:spcBef>
              <a:spcAft>
                <a:spcPts val="0"/>
              </a:spcAft>
              <a:defRPr kumimoji="0" sz="1400">
                <a:solidFill>
                  <a:schemeClr val="tx2"/>
                </a:solidFill>
                <a:latin typeface="+mn-lt"/>
                <a:cs typeface="+mn-cs"/>
              </a:defRPr>
            </a:lvl1pPr>
          </a:lstStyle>
          <a:p>
            <a:pPr>
              <a:defRPr/>
            </a:pPr>
            <a:endParaRPr lang="ar-JO">
              <a:solidFill>
                <a:srgbClr val="424456"/>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rtl="1" eaLnBrk="1" fontAlgn="auto" latinLnBrk="0" hangingPunct="1">
              <a:spcBef>
                <a:spcPts val="0"/>
              </a:spcBef>
              <a:spcAft>
                <a:spcPts val="0"/>
              </a:spcAft>
              <a:defRPr kumimoji="0" sz="1400" b="1">
                <a:solidFill>
                  <a:srgbClr val="FFFFFF"/>
                </a:solidFill>
                <a:latin typeface="+mn-lt"/>
                <a:cs typeface="+mn-cs"/>
              </a:defRPr>
            </a:lvl1pPr>
          </a:lstStyle>
          <a:p>
            <a:pPr>
              <a:defRPr/>
            </a:pPr>
            <a:fld id="{D7C5AB61-F088-4591-B1FA-ED958C852AB2}" type="slidenum">
              <a:rPr lang="ar-JO"/>
              <a:pPr>
                <a:defRPr/>
              </a:pPr>
              <a:t>‹#›</a:t>
            </a:fld>
            <a:endParaRPr lang="ar-JO"/>
          </a:p>
        </p:txBody>
      </p:sp>
    </p:spTree>
    <p:extLst>
      <p:ext uri="{BB962C8B-B14F-4D97-AF65-F5344CB8AC3E}">
        <p14:creationId xmlns:p14="http://schemas.microsoft.com/office/powerpoint/2010/main" val="278407125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w Cen MT" pitchFamily="34" charset="0"/>
          <a:cs typeface="Arial" charset="0"/>
        </a:defRPr>
      </a:lvl2pPr>
      <a:lvl3pPr algn="ctr" rtl="0" eaLnBrk="0" fontAlgn="base" hangingPunct="0">
        <a:spcBef>
          <a:spcPct val="0"/>
        </a:spcBef>
        <a:spcAft>
          <a:spcPct val="0"/>
        </a:spcAft>
        <a:defRPr sz="4400">
          <a:solidFill>
            <a:schemeClr val="tx2"/>
          </a:solidFill>
          <a:latin typeface="Tw Cen MT" pitchFamily="34" charset="0"/>
          <a:cs typeface="Arial" charset="0"/>
        </a:defRPr>
      </a:lvl3pPr>
      <a:lvl4pPr algn="ctr" rtl="0" eaLnBrk="0" fontAlgn="base" hangingPunct="0">
        <a:spcBef>
          <a:spcPct val="0"/>
        </a:spcBef>
        <a:spcAft>
          <a:spcPct val="0"/>
        </a:spcAft>
        <a:defRPr sz="4400">
          <a:solidFill>
            <a:schemeClr val="tx2"/>
          </a:solidFill>
          <a:latin typeface="Tw Cen MT" pitchFamily="34" charset="0"/>
          <a:cs typeface="Arial" charset="0"/>
        </a:defRPr>
      </a:lvl4pPr>
      <a:lvl5pPr algn="ctr" rtl="0" eaLnBrk="0" fontAlgn="base" hangingPunct="0">
        <a:spcBef>
          <a:spcPct val="0"/>
        </a:spcBef>
        <a:spcAft>
          <a:spcPct val="0"/>
        </a:spcAft>
        <a:defRPr sz="4400">
          <a:solidFill>
            <a:schemeClr val="tx2"/>
          </a:solidFill>
          <a:latin typeface="Tw Cen MT" pitchFamily="34" charset="0"/>
          <a:cs typeface="Arial" charset="0"/>
        </a:defRPr>
      </a:lvl5pPr>
      <a:lvl6pPr marL="457200" algn="ctr" rtl="0" fontAlgn="base">
        <a:spcBef>
          <a:spcPct val="0"/>
        </a:spcBef>
        <a:spcAft>
          <a:spcPct val="0"/>
        </a:spcAft>
        <a:defRPr sz="4400">
          <a:solidFill>
            <a:schemeClr val="tx2"/>
          </a:solidFill>
          <a:latin typeface="Tw Cen MT" pitchFamily="34" charset="0"/>
          <a:cs typeface="Arial" charset="0"/>
        </a:defRPr>
      </a:lvl6pPr>
      <a:lvl7pPr marL="914400" algn="ctr" rtl="0" fontAlgn="base">
        <a:spcBef>
          <a:spcPct val="0"/>
        </a:spcBef>
        <a:spcAft>
          <a:spcPct val="0"/>
        </a:spcAft>
        <a:defRPr sz="4400">
          <a:solidFill>
            <a:schemeClr val="tx2"/>
          </a:solidFill>
          <a:latin typeface="Tw Cen MT" pitchFamily="34" charset="0"/>
          <a:cs typeface="Arial" charset="0"/>
        </a:defRPr>
      </a:lvl7pPr>
      <a:lvl8pPr marL="1371600" algn="ctr" rtl="0" fontAlgn="base">
        <a:spcBef>
          <a:spcPct val="0"/>
        </a:spcBef>
        <a:spcAft>
          <a:spcPct val="0"/>
        </a:spcAft>
        <a:defRPr sz="4400">
          <a:solidFill>
            <a:schemeClr val="tx2"/>
          </a:solidFill>
          <a:latin typeface="Tw Cen MT" pitchFamily="34" charset="0"/>
          <a:cs typeface="Arial" charset="0"/>
        </a:defRPr>
      </a:lvl8pPr>
      <a:lvl9pPr marL="1828800" algn="ctr" rtl="0" fontAlgn="base">
        <a:spcBef>
          <a:spcPct val="0"/>
        </a:spcBef>
        <a:spcAft>
          <a:spcPct val="0"/>
        </a:spcAft>
        <a:defRPr sz="4400">
          <a:solidFill>
            <a:schemeClr val="tx2"/>
          </a:solidFill>
          <a:latin typeface="Tw Cen MT" pitchFamily="34" charset="0"/>
          <a:cs typeface="Arial"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r" rtl="1"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r" rtl="1"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r" rtl="1"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r" rtl="1"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27.png"/><Relationship Id="rId1" Type="http://schemas.openxmlformats.org/officeDocument/2006/relationships/slideLayout" Target="../slideLayouts/slideLayout25.xml"/><Relationship Id="rId5" Type="http://schemas.openxmlformats.org/officeDocument/2006/relationships/image" Target="../media/image29.wmf"/><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AutoShape 6"/>
          <p:cNvSpPr>
            <a:spLocks noGrp="1" noChangeArrowheads="1"/>
          </p:cNvSpPr>
          <p:nvPr>
            <p:ph type="title"/>
          </p:nvPr>
        </p:nvSpPr>
        <p:spPr>
          <a:xfrm>
            <a:off x="10886" y="3733800"/>
            <a:ext cx="8534400" cy="2209800"/>
          </a:xfrm>
        </p:spPr>
        <p:txBody>
          <a:bodyPr/>
          <a:lstStyle/>
          <a:p>
            <a:r>
              <a:rPr lang="en-US" sz="2800" b="0" dirty="0">
                <a:solidFill>
                  <a:schemeClr val="folHlink"/>
                </a:solidFill>
                <a:effectLst>
                  <a:outerShdw blurRad="38100" dist="38100" dir="2700000" algn="tl">
                    <a:srgbClr val="C0C0C0"/>
                  </a:outerShdw>
                </a:effectLst>
                <a:latin typeface="Times New Roman" pitchFamily="18" charset="0"/>
              </a:rPr>
              <a:t/>
            </a:r>
            <a:br>
              <a:rPr lang="en-US" sz="2800" b="0" dirty="0">
                <a:solidFill>
                  <a:schemeClr val="folHlink"/>
                </a:solidFill>
                <a:effectLst>
                  <a:outerShdw blurRad="38100" dist="38100" dir="2700000" algn="tl">
                    <a:srgbClr val="C0C0C0"/>
                  </a:outerShdw>
                </a:effectLst>
                <a:latin typeface="Times New Roman" pitchFamily="18" charset="0"/>
              </a:rPr>
            </a:br>
            <a:r>
              <a:rPr lang="en-US" sz="3600" dirty="0">
                <a:solidFill>
                  <a:schemeClr val="bg2">
                    <a:lumMod val="10000"/>
                  </a:schemeClr>
                </a:solidFill>
                <a:effectLst>
                  <a:outerShdw blurRad="38100" dist="38100" dir="2700000" algn="tl">
                    <a:srgbClr val="C0C0C0"/>
                  </a:outerShdw>
                </a:effectLst>
                <a:latin typeface="Times New Roman" pitchFamily="18" charset="0"/>
              </a:rPr>
              <a:t>Mahmoud ABU-ABEELEH</a:t>
            </a:r>
            <a:r>
              <a:rPr lang="en-US" sz="3200" b="0" dirty="0">
                <a:solidFill>
                  <a:schemeClr val="bg2">
                    <a:lumMod val="10000"/>
                  </a:schemeClr>
                </a:solidFill>
                <a:effectLst>
                  <a:outerShdw blurRad="38100" dist="38100" dir="2700000" algn="tl">
                    <a:srgbClr val="C0C0C0"/>
                  </a:outerShdw>
                </a:effectLst>
                <a:latin typeface="Times New Roman" pitchFamily="18" charset="0"/>
              </a:rPr>
              <a:t/>
            </a:r>
            <a:br>
              <a:rPr lang="en-US" sz="3200" b="0" dirty="0">
                <a:solidFill>
                  <a:schemeClr val="bg2">
                    <a:lumMod val="10000"/>
                  </a:schemeClr>
                </a:solidFill>
                <a:effectLst>
                  <a:outerShdw blurRad="38100" dist="38100" dir="2700000" algn="tl">
                    <a:srgbClr val="C0C0C0"/>
                  </a:outerShdw>
                </a:effectLst>
                <a:latin typeface="Times New Roman" pitchFamily="18" charset="0"/>
              </a:rPr>
            </a:br>
            <a:r>
              <a:rPr lang="en-US" sz="3200" b="0" dirty="0" smtClean="0">
                <a:solidFill>
                  <a:schemeClr val="bg2">
                    <a:lumMod val="10000"/>
                  </a:schemeClr>
                </a:solidFill>
                <a:effectLst>
                  <a:outerShdw blurRad="38100" dist="38100" dir="2700000" algn="tl">
                    <a:srgbClr val="C0C0C0"/>
                  </a:outerShdw>
                </a:effectLst>
                <a:latin typeface="Times New Roman" pitchFamily="18" charset="0"/>
              </a:rPr>
              <a:t>Associate </a:t>
            </a:r>
            <a:r>
              <a:rPr lang="en-US" sz="3200" b="0" dirty="0">
                <a:solidFill>
                  <a:schemeClr val="bg2">
                    <a:lumMod val="10000"/>
                  </a:schemeClr>
                </a:solidFill>
                <a:effectLst>
                  <a:outerShdw blurRad="38100" dist="38100" dir="2700000" algn="tl">
                    <a:srgbClr val="C0C0C0"/>
                  </a:outerShdw>
                </a:effectLst>
                <a:latin typeface="Times New Roman" pitchFamily="18" charset="0"/>
              </a:rPr>
              <a:t>Professor of Surgery</a:t>
            </a:r>
            <a:br>
              <a:rPr lang="en-US" sz="3200" b="0" dirty="0">
                <a:solidFill>
                  <a:schemeClr val="bg2">
                    <a:lumMod val="10000"/>
                  </a:schemeClr>
                </a:solidFill>
                <a:effectLst>
                  <a:outerShdw blurRad="38100" dist="38100" dir="2700000" algn="tl">
                    <a:srgbClr val="C0C0C0"/>
                  </a:outerShdw>
                </a:effectLst>
                <a:latin typeface="Times New Roman" pitchFamily="18" charset="0"/>
              </a:rPr>
            </a:br>
            <a:r>
              <a:rPr lang="en-US" sz="3200" b="0" dirty="0">
                <a:solidFill>
                  <a:schemeClr val="bg2">
                    <a:lumMod val="10000"/>
                  </a:schemeClr>
                </a:solidFill>
                <a:effectLst>
                  <a:outerShdw blurRad="38100" dist="38100" dir="2700000" algn="tl">
                    <a:srgbClr val="C0C0C0"/>
                  </a:outerShdw>
                </a:effectLst>
                <a:latin typeface="Times New Roman" pitchFamily="18" charset="0"/>
              </a:rPr>
              <a:t>Division of Cardiothoracic Surgery</a:t>
            </a:r>
            <a:br>
              <a:rPr lang="en-US" sz="3200" b="0" dirty="0">
                <a:solidFill>
                  <a:schemeClr val="bg2">
                    <a:lumMod val="10000"/>
                  </a:schemeClr>
                </a:solidFill>
                <a:effectLst>
                  <a:outerShdw blurRad="38100" dist="38100" dir="2700000" algn="tl">
                    <a:srgbClr val="C0C0C0"/>
                  </a:outerShdw>
                </a:effectLst>
                <a:latin typeface="Times New Roman" pitchFamily="18" charset="0"/>
              </a:rPr>
            </a:br>
            <a:r>
              <a:rPr lang="en-US" sz="3200" b="0" dirty="0">
                <a:solidFill>
                  <a:schemeClr val="bg2">
                    <a:lumMod val="10000"/>
                  </a:schemeClr>
                </a:solidFill>
                <a:effectLst>
                  <a:outerShdw blurRad="38100" dist="38100" dir="2700000" algn="tl">
                    <a:srgbClr val="C0C0C0"/>
                  </a:outerShdw>
                </a:effectLst>
                <a:latin typeface="Times New Roman" pitchFamily="18" charset="0"/>
              </a:rPr>
              <a:t> School of Medicine</a:t>
            </a:r>
            <a:br>
              <a:rPr lang="en-US" sz="3200" b="0" dirty="0">
                <a:solidFill>
                  <a:schemeClr val="bg2">
                    <a:lumMod val="10000"/>
                  </a:schemeClr>
                </a:solidFill>
                <a:effectLst>
                  <a:outerShdw blurRad="38100" dist="38100" dir="2700000" algn="tl">
                    <a:srgbClr val="C0C0C0"/>
                  </a:outerShdw>
                </a:effectLst>
                <a:latin typeface="Times New Roman" pitchFamily="18" charset="0"/>
              </a:rPr>
            </a:br>
            <a:r>
              <a:rPr lang="en-US" sz="3200" b="0" dirty="0" smtClean="0">
                <a:solidFill>
                  <a:schemeClr val="bg2">
                    <a:lumMod val="10000"/>
                  </a:schemeClr>
                </a:solidFill>
                <a:effectLst>
                  <a:outerShdw blurRad="38100" dist="38100" dir="2700000" algn="tl">
                    <a:srgbClr val="C0C0C0"/>
                  </a:outerShdw>
                </a:effectLst>
                <a:latin typeface="Times New Roman" pitchFamily="18" charset="0"/>
              </a:rPr>
              <a:t>The University </a:t>
            </a:r>
            <a:r>
              <a:rPr lang="en-US" sz="3200" b="0" dirty="0">
                <a:solidFill>
                  <a:schemeClr val="bg2">
                    <a:lumMod val="10000"/>
                  </a:schemeClr>
                </a:solidFill>
                <a:effectLst>
                  <a:outerShdw blurRad="38100" dist="38100" dir="2700000" algn="tl">
                    <a:srgbClr val="C0C0C0"/>
                  </a:outerShdw>
                </a:effectLst>
                <a:latin typeface="Times New Roman" pitchFamily="18" charset="0"/>
              </a:rPr>
              <a:t>Of </a:t>
            </a:r>
            <a:r>
              <a:rPr lang="en-US" sz="3200" b="0" dirty="0" smtClean="0">
                <a:solidFill>
                  <a:schemeClr val="bg2">
                    <a:lumMod val="10000"/>
                  </a:schemeClr>
                </a:solidFill>
                <a:effectLst>
                  <a:outerShdw blurRad="38100" dist="38100" dir="2700000" algn="tl">
                    <a:srgbClr val="C0C0C0"/>
                  </a:outerShdw>
                </a:effectLst>
                <a:latin typeface="Times New Roman" pitchFamily="18" charset="0"/>
              </a:rPr>
              <a:t>Jordan</a:t>
            </a:r>
            <a:br>
              <a:rPr lang="en-US" sz="3200" b="0" dirty="0" smtClean="0">
                <a:solidFill>
                  <a:schemeClr val="bg2">
                    <a:lumMod val="10000"/>
                  </a:schemeClr>
                </a:solidFill>
                <a:effectLst>
                  <a:outerShdw blurRad="38100" dist="38100" dir="2700000" algn="tl">
                    <a:srgbClr val="C0C0C0"/>
                  </a:outerShdw>
                </a:effectLst>
                <a:latin typeface="Times New Roman" pitchFamily="18" charset="0"/>
              </a:rPr>
            </a:br>
            <a:r>
              <a:rPr lang="en-US" sz="3200" dirty="0" smtClean="0">
                <a:solidFill>
                  <a:schemeClr val="bg2">
                    <a:lumMod val="10000"/>
                  </a:schemeClr>
                </a:solidFill>
                <a:effectLst>
                  <a:outerShdw blurRad="38100" dist="38100" dir="2700000" algn="tl">
                    <a:srgbClr val="C0C0C0"/>
                  </a:outerShdw>
                </a:effectLst>
                <a:latin typeface="Times New Roman" pitchFamily="18" charset="0"/>
              </a:rPr>
              <a:t>24-10-2016</a:t>
            </a:r>
            <a:endParaRPr lang="en-US" sz="3200" b="0" dirty="0">
              <a:solidFill>
                <a:schemeClr val="bg2">
                  <a:lumMod val="10000"/>
                </a:schemeClr>
              </a:solidFill>
              <a:effectLst>
                <a:outerShdw blurRad="38100" dist="38100" dir="2700000" algn="tl">
                  <a:srgbClr val="C0C0C0"/>
                </a:outerShdw>
              </a:effectLst>
              <a:latin typeface="Times New Roman" pitchFamily="18" charset="0"/>
            </a:endParaRPr>
          </a:p>
        </p:txBody>
      </p:sp>
      <p:sp>
        <p:nvSpPr>
          <p:cNvPr id="2055" name="Rectangle 7"/>
          <p:cNvSpPr>
            <a:spLocks noChangeArrowheads="1"/>
          </p:cNvSpPr>
          <p:nvPr/>
        </p:nvSpPr>
        <p:spPr bwMode="auto">
          <a:xfrm>
            <a:off x="381000" y="1949485"/>
            <a:ext cx="8534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4000" dirty="0" smtClean="0">
                <a:solidFill>
                  <a:schemeClr val="tx2">
                    <a:lumMod val="50000"/>
                  </a:schemeClr>
                </a:solidFill>
                <a:effectLst>
                  <a:outerShdw blurRad="38100" dist="38100" dir="2700000" algn="tl">
                    <a:srgbClr val="C0C0C0"/>
                  </a:outerShdw>
                </a:effectLst>
              </a:rPr>
              <a:t>CORONARY ARTERY DISEASE/VALVE DISEASES   SURGICAL ASPECTS</a:t>
            </a:r>
            <a:endParaRPr lang="en-US" sz="4000" dirty="0">
              <a:solidFill>
                <a:schemeClr val="tx2">
                  <a:lumMod val="50000"/>
                </a:schemeClr>
              </a:solidFill>
              <a:effectLst>
                <a:outerShdw blurRad="38100" dist="38100" dir="2700000" algn="tl">
                  <a:srgbClr val="C0C0C0"/>
                </a:outerShdw>
              </a:effectLst>
            </a:endParaRPr>
          </a:p>
        </p:txBody>
      </p:sp>
    </p:spTree>
    <p:extLst>
      <p:ext uri="{BB962C8B-B14F-4D97-AF65-F5344CB8AC3E}">
        <p14:creationId xmlns:p14="http://schemas.microsoft.com/office/powerpoint/2010/main" val="176569616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934200" cy="990600"/>
          </a:xfrm>
        </p:spPr>
        <p:txBody>
          <a:bodyPr/>
          <a:lstStyle/>
          <a:p>
            <a:pPr lvl="0" fontAlgn="auto">
              <a:spcBef>
                <a:spcPts val="0"/>
              </a:spcBef>
              <a:spcAft>
                <a:spcPts val="0"/>
              </a:spcAft>
            </a:pPr>
            <a:r>
              <a:rPr lang="en-US" sz="2400" b="1" dirty="0" smtClean="0">
                <a:solidFill>
                  <a:schemeClr val="bg2">
                    <a:lumMod val="10000"/>
                  </a:schemeClr>
                </a:solidFill>
                <a:ea typeface="+mn-ea"/>
                <a:cs typeface="+mn-cs"/>
              </a:rPr>
              <a:t>Coronary </a:t>
            </a:r>
            <a:r>
              <a:rPr lang="en-US" sz="2400" b="1" dirty="0">
                <a:solidFill>
                  <a:schemeClr val="bg2">
                    <a:lumMod val="10000"/>
                  </a:schemeClr>
                </a:solidFill>
                <a:ea typeface="+mn-ea"/>
                <a:cs typeface="+mn-cs"/>
              </a:rPr>
              <a:t>Artery Anatomy</a:t>
            </a:r>
            <a:br>
              <a:rPr lang="en-US" sz="2400" b="1" dirty="0">
                <a:solidFill>
                  <a:schemeClr val="bg2">
                    <a:lumMod val="10000"/>
                  </a:schemeClr>
                </a:solidFill>
                <a:ea typeface="+mn-ea"/>
                <a:cs typeface="+mn-cs"/>
              </a:rPr>
            </a:br>
            <a:endParaRPr lang="ar-JO" dirty="0">
              <a:solidFill>
                <a:schemeClr val="bg2">
                  <a:lumMod val="10000"/>
                </a:schemeClr>
              </a:solidFill>
            </a:endParaRPr>
          </a:p>
        </p:txBody>
      </p:sp>
      <p:sp>
        <p:nvSpPr>
          <p:cNvPr id="4" name="Content Placeholder 3"/>
          <p:cNvSpPr>
            <a:spLocks noGrp="1"/>
          </p:cNvSpPr>
          <p:nvPr>
            <p:ph sz="quarter" idx="2"/>
          </p:nvPr>
        </p:nvSpPr>
        <p:spPr/>
        <p:txBody>
          <a:bodyPr/>
          <a:lstStyle/>
          <a:p>
            <a:endParaRPr lang="ar-JO"/>
          </a:p>
        </p:txBody>
      </p:sp>
      <p:sp>
        <p:nvSpPr>
          <p:cNvPr id="5" name="Text Placeholder 4"/>
          <p:cNvSpPr>
            <a:spLocks noGrp="1"/>
          </p:cNvSpPr>
          <p:nvPr>
            <p:ph type="body" sz="quarter" idx="18"/>
          </p:nvPr>
        </p:nvSpPr>
        <p:spPr/>
        <p:txBody>
          <a:bodyPr/>
          <a:lstStyle/>
          <a:p>
            <a:endParaRPr lang="ar-JO"/>
          </a:p>
        </p:txBody>
      </p:sp>
      <p:pic>
        <p:nvPicPr>
          <p:cNvPr id="1026" name="Picture 2" descr="C:\Users\Mahmoud\Desktop\coronaries.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012658" y="1632401"/>
            <a:ext cx="3080084" cy="448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02162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6477000" cy="990600"/>
          </a:xfrm>
        </p:spPr>
        <p:txBody>
          <a:bodyPr/>
          <a:lstStyle/>
          <a:p>
            <a:r>
              <a:rPr lang="en-US" sz="2400" b="1" dirty="0">
                <a:solidFill>
                  <a:srgbClr val="DEDEDE">
                    <a:lumMod val="10000"/>
                  </a:srgbClr>
                </a:solidFill>
              </a:rPr>
              <a:t>The Normal Heart - Coronary Artery Anatomy</a:t>
            </a:r>
            <a:br>
              <a:rPr lang="en-US" sz="2400" b="1" dirty="0">
                <a:solidFill>
                  <a:srgbClr val="DEDEDE">
                    <a:lumMod val="10000"/>
                  </a:srgbClr>
                </a:solidFill>
              </a:rPr>
            </a:br>
            <a:endParaRPr lang="ar-JO" dirty="0"/>
          </a:p>
        </p:txBody>
      </p:sp>
      <p:sp>
        <p:nvSpPr>
          <p:cNvPr id="5" name="Text Placeholder 4"/>
          <p:cNvSpPr>
            <a:spLocks noGrp="1"/>
          </p:cNvSpPr>
          <p:nvPr>
            <p:ph type="body" sz="quarter" idx="18"/>
          </p:nvPr>
        </p:nvSpPr>
        <p:spPr/>
        <p:txBody>
          <a:bodyPr/>
          <a:lstStyle/>
          <a:p>
            <a:endParaRPr lang="ar-JO"/>
          </a:p>
        </p:txBody>
      </p:sp>
      <p:pic>
        <p:nvPicPr>
          <p:cNvPr id="2051" name="Picture 3" descr="C:\Users\Mahmoud\Desktop\a509797847384c_coronary-anatomy6.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2057401"/>
            <a:ext cx="3886200" cy="33280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hmoud\Desktop\images3KSPIDWW.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800600" y="1981200"/>
            <a:ext cx="38100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37358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Ischaemic Heart Disease</a:t>
            </a:r>
          </a:p>
        </p:txBody>
      </p:sp>
      <p:sp>
        <p:nvSpPr>
          <p:cNvPr id="4099" name="Rectangle 3"/>
          <p:cNvSpPr>
            <a:spLocks noGrp="1" noChangeArrowheads="1"/>
          </p:cNvSpPr>
          <p:nvPr>
            <p:ph type="body" idx="1"/>
          </p:nvPr>
        </p:nvSpPr>
        <p:spPr/>
        <p:txBody>
          <a:bodyPr/>
          <a:lstStyle/>
          <a:p>
            <a:r>
              <a:rPr lang="en-US"/>
              <a:t>It results from imbalance between oxygen demand and supply</a:t>
            </a:r>
          </a:p>
        </p:txBody>
      </p:sp>
    </p:spTree>
    <p:extLst>
      <p:ext uri="{BB962C8B-B14F-4D97-AF65-F5344CB8AC3E}">
        <p14:creationId xmlns:p14="http://schemas.microsoft.com/office/powerpoint/2010/main" val="187017471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p:txBody>
          <a:bodyPr/>
          <a:lstStyle/>
          <a:p>
            <a:r>
              <a:rPr lang="en-US" sz="3600" b="1" dirty="0"/>
              <a:t>Canadian Cardiovascular Society</a:t>
            </a:r>
            <a:br>
              <a:rPr lang="en-US" sz="3600" b="1" dirty="0"/>
            </a:br>
            <a:r>
              <a:rPr lang="en-US" sz="3600" b="1" dirty="0"/>
              <a:t>Classification</a:t>
            </a:r>
          </a:p>
        </p:txBody>
      </p:sp>
      <p:sp>
        <p:nvSpPr>
          <p:cNvPr id="537603" name="Rectangle 3"/>
          <p:cNvSpPr>
            <a:spLocks noGrp="1" noChangeArrowheads="1"/>
          </p:cNvSpPr>
          <p:nvPr>
            <p:ph type="body" idx="1"/>
          </p:nvPr>
        </p:nvSpPr>
        <p:spPr/>
        <p:txBody>
          <a:bodyPr/>
          <a:lstStyle/>
          <a:p>
            <a:pPr algn="just">
              <a:buFontTx/>
              <a:buNone/>
            </a:pPr>
            <a:endParaRPr lang="en-US" dirty="0" smtClean="0"/>
          </a:p>
          <a:p>
            <a:pPr algn="just">
              <a:buFontTx/>
              <a:buNone/>
            </a:pPr>
            <a:r>
              <a:rPr lang="en-US" dirty="0" smtClean="0"/>
              <a:t>I</a:t>
            </a:r>
            <a:r>
              <a:rPr lang="en-US" dirty="0"/>
              <a:t>:   No angina with ordinary physical activity</a:t>
            </a:r>
          </a:p>
          <a:p>
            <a:pPr algn="just">
              <a:buFontTx/>
              <a:buNone/>
            </a:pPr>
            <a:r>
              <a:rPr lang="en-US" dirty="0"/>
              <a:t>II:  Slight limitation of ordinary activity</a:t>
            </a:r>
          </a:p>
          <a:p>
            <a:pPr algn="just">
              <a:buFontTx/>
              <a:buNone/>
            </a:pPr>
            <a:r>
              <a:rPr lang="en-US" dirty="0"/>
              <a:t>III: Marked limitation of ordinary activity</a:t>
            </a:r>
          </a:p>
          <a:p>
            <a:pPr algn="just">
              <a:buFontTx/>
              <a:buNone/>
            </a:pPr>
            <a:r>
              <a:rPr lang="en-US" dirty="0"/>
              <a:t>IV: Symptoms with any activity or at rest</a:t>
            </a:r>
          </a:p>
        </p:txBody>
      </p:sp>
    </p:spTree>
    <p:extLst>
      <p:ext uri="{BB962C8B-B14F-4D97-AF65-F5344CB8AC3E}">
        <p14:creationId xmlns:p14="http://schemas.microsoft.com/office/powerpoint/2010/main" val="30010753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Aetiology</a:t>
            </a:r>
          </a:p>
        </p:txBody>
      </p:sp>
      <p:sp>
        <p:nvSpPr>
          <p:cNvPr id="5123" name="Rectangle 3"/>
          <p:cNvSpPr>
            <a:spLocks noGrp="1" noChangeArrowheads="1"/>
          </p:cNvSpPr>
          <p:nvPr>
            <p:ph type="body" idx="1"/>
          </p:nvPr>
        </p:nvSpPr>
        <p:spPr/>
        <p:txBody>
          <a:bodyPr/>
          <a:lstStyle/>
          <a:p>
            <a:r>
              <a:rPr lang="en-US" sz="2800" b="1"/>
              <a:t>Atherosclerosis (&gt;90%)</a:t>
            </a:r>
          </a:p>
          <a:p>
            <a:r>
              <a:rPr lang="en-US" sz="2800" b="1"/>
              <a:t>Embolisation</a:t>
            </a:r>
          </a:p>
          <a:p>
            <a:r>
              <a:rPr lang="en-US" sz="2800" b="1"/>
              <a:t>Coronary spasm</a:t>
            </a:r>
          </a:p>
          <a:p>
            <a:r>
              <a:rPr lang="en-US" sz="2800" b="1"/>
              <a:t>Vasculitis</a:t>
            </a:r>
          </a:p>
          <a:p>
            <a:r>
              <a:rPr lang="en-US" sz="2800" b="1"/>
              <a:t>Ostial stenosis</a:t>
            </a:r>
          </a:p>
          <a:p>
            <a:r>
              <a:rPr lang="en-US" sz="2800" b="1"/>
              <a:t>Severe LVH</a:t>
            </a:r>
          </a:p>
          <a:p>
            <a:r>
              <a:rPr lang="en-US" sz="2800" b="1"/>
              <a:t>Congenital anomalies of the coronary artereis (e.g anomalous origin of LAD artery from pulmonary artery)</a:t>
            </a:r>
          </a:p>
        </p:txBody>
      </p:sp>
    </p:spTree>
    <p:extLst>
      <p:ext uri="{BB962C8B-B14F-4D97-AF65-F5344CB8AC3E}">
        <p14:creationId xmlns:p14="http://schemas.microsoft.com/office/powerpoint/2010/main" val="110440501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p:txBody>
          <a:bodyPr/>
          <a:lstStyle/>
          <a:p>
            <a:pPr>
              <a:defRPr/>
            </a:pPr>
            <a:endParaRPr lang="en-GB" smtClean="0"/>
          </a:p>
        </p:txBody>
      </p:sp>
      <p:pic>
        <p:nvPicPr>
          <p:cNvPr id="20483" name="Picture 2" descr="HQ01646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723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14409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5 Platelets"/>
          <p:cNvPicPr>
            <a:picLocks noGrp="1" noChangeAspect="1" noChangeArrowheads="1"/>
          </p:cNvPicPr>
          <p:nvPr>
            <p:ph type="body" idx="1"/>
          </p:nvPr>
        </p:nvPicPr>
        <p:blipFill>
          <a:blip r:embed="rId2">
            <a:clrChange>
              <a:clrFrom>
                <a:srgbClr val="FFFFFF"/>
              </a:clrFrom>
              <a:clrTo>
                <a:srgbClr val="FFFFFF">
                  <a:alpha val="0"/>
                </a:srgbClr>
              </a:clrTo>
            </a:clrChange>
            <a:lum bright="-12000"/>
            <a:extLst>
              <a:ext uri="{28A0092B-C50C-407E-A947-70E740481C1C}">
                <a14:useLocalDpi xmlns:a14="http://schemas.microsoft.com/office/drawing/2010/main" val="0"/>
              </a:ext>
            </a:extLst>
          </a:blip>
          <a:srcRect/>
          <a:stretch>
            <a:fillRect/>
          </a:stretch>
        </p:blipFill>
        <p:spPr>
          <a:xfrm>
            <a:off x="685800" y="1676400"/>
            <a:ext cx="7693025" cy="4419600"/>
          </a:xfrm>
          <a:noFill/>
        </p:spPr>
      </p:pic>
      <p:sp>
        <p:nvSpPr>
          <p:cNvPr id="21507" name="Text Box 5"/>
          <p:cNvSpPr>
            <a:spLocks noGrp="1" noChangeArrowheads="1"/>
          </p:cNvSpPr>
          <p:nvPr>
            <p:ph type="title"/>
          </p:nvPr>
        </p:nvSpPr>
        <p:spPr>
          <a:xfrm>
            <a:off x="612775" y="228600"/>
            <a:ext cx="8153400" cy="990600"/>
          </a:xfrm>
          <a:noFill/>
        </p:spPr>
        <p:txBody>
          <a:bodyPr/>
          <a:lstStyle/>
          <a:p>
            <a:pPr eaLnBrk="1" hangingPunct="1">
              <a:spcBef>
                <a:spcPct val="50000"/>
              </a:spcBef>
            </a:pPr>
            <a:r>
              <a:rPr lang="en-US" dirty="0" smtClean="0">
                <a:solidFill>
                  <a:schemeClr val="bg2">
                    <a:lumMod val="10000"/>
                  </a:schemeClr>
                </a:solidFill>
                <a:cs typeface="Arial" pitchFamily="34" charset="0"/>
              </a:rPr>
              <a:t>Pathogenesis of ACS</a:t>
            </a:r>
          </a:p>
        </p:txBody>
      </p:sp>
    </p:spTree>
    <p:extLst>
      <p:ext uri="{BB962C8B-B14F-4D97-AF65-F5344CB8AC3E}">
        <p14:creationId xmlns:p14="http://schemas.microsoft.com/office/powerpoint/2010/main" val="279383458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4"/>
          <p:cNvSpPr>
            <a:spLocks noGrp="1" noChangeArrowheads="1"/>
          </p:cNvSpPr>
          <p:nvPr>
            <p:ph type="title"/>
          </p:nvPr>
        </p:nvSpPr>
        <p:spPr/>
        <p:txBody>
          <a:bodyPr/>
          <a:lstStyle/>
          <a:p>
            <a:pPr algn="l" eaLnBrk="1" hangingPunct="1"/>
            <a:r>
              <a:rPr lang="en-US" smtClean="0">
                <a:cs typeface="Arial" pitchFamily="34" charset="0"/>
              </a:rPr>
              <a:t>ATHEROSCLEROSIS</a:t>
            </a:r>
          </a:p>
        </p:txBody>
      </p:sp>
      <p:pic>
        <p:nvPicPr>
          <p:cNvPr id="23555" name="Picture 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70000" y="1981200"/>
            <a:ext cx="2906713" cy="4267200"/>
          </a:xfrm>
          <a:noFill/>
        </p:spPr>
      </p:pic>
      <p:pic>
        <p:nvPicPr>
          <p:cNvPr id="23556" name="Picture 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292725" y="0"/>
            <a:ext cx="3411538" cy="3213100"/>
          </a:xfrm>
          <a:noFill/>
        </p:spPr>
      </p:pic>
      <p:pic>
        <p:nvPicPr>
          <p:cNvPr id="2355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067300" y="3222625"/>
            <a:ext cx="3095625"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956964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4"/>
          <p:cNvSpPr>
            <a:spLocks noGrp="1"/>
          </p:cNvSpPr>
          <p:nvPr>
            <p:ph type="dt" sz="quarter" idx="10"/>
          </p:nvPr>
        </p:nvSpPr>
        <p:spPr/>
        <p:txBody>
          <a:bodyPr/>
          <a:lstStyle/>
          <a:p>
            <a:pPr>
              <a:defRPr/>
            </a:pPr>
            <a:endParaRPr lang="en-GB" dirty="0" smtClean="0"/>
          </a:p>
        </p:txBody>
      </p:sp>
      <p:sp>
        <p:nvSpPr>
          <p:cNvPr id="14339" name="Slide Number Placeholder 6"/>
          <p:cNvSpPr>
            <a:spLocks noGrp="1"/>
          </p:cNvSpPr>
          <p:nvPr>
            <p:ph type="sldNum" sz="quarter" idx="12"/>
          </p:nvPr>
        </p:nvSpPr>
        <p:spPr/>
        <p:txBody>
          <a:bodyPr/>
          <a:lstStyle/>
          <a:p>
            <a:pPr>
              <a:defRPr/>
            </a:pPr>
            <a:fld id="{24186390-38B5-4AFB-B6BF-EE3F59A4F050}" type="slidenum">
              <a:rPr lang="ar-SA" smtClean="0"/>
              <a:pPr>
                <a:defRPr/>
              </a:pPr>
              <a:t>18</a:t>
            </a:fld>
            <a:endParaRPr lang="en-GB" smtClean="0"/>
          </a:p>
        </p:txBody>
      </p:sp>
      <p:sp>
        <p:nvSpPr>
          <p:cNvPr id="24580" name="Rectangle 2"/>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8483" name="Rectangle 3"/>
          <p:cNvSpPr>
            <a:spLocks noGrp="1" noChangeArrowheads="1"/>
          </p:cNvSpPr>
          <p:nvPr>
            <p:ph type="title"/>
          </p:nvPr>
        </p:nvSpPr>
        <p:spPr/>
        <p:txBody>
          <a:bodyPr/>
          <a:lstStyle/>
          <a:p>
            <a:pPr eaLnBrk="1" hangingPunct="1"/>
            <a:r>
              <a:rPr lang="en-US" dirty="0" smtClean="0">
                <a:solidFill>
                  <a:schemeClr val="bg2">
                    <a:lumMod val="10000"/>
                  </a:schemeClr>
                </a:solidFill>
                <a:cs typeface="Arial" pitchFamily="34" charset="0"/>
              </a:rPr>
              <a:t>Risk Factors</a:t>
            </a:r>
          </a:p>
        </p:txBody>
      </p:sp>
      <p:sp>
        <p:nvSpPr>
          <p:cNvPr id="148484" name="Rectangle 4"/>
          <p:cNvSpPr>
            <a:spLocks noGrp="1" noChangeArrowheads="1"/>
          </p:cNvSpPr>
          <p:nvPr>
            <p:ph type="body" sz="half" idx="1"/>
          </p:nvPr>
        </p:nvSpPr>
        <p:spPr>
          <a:xfrm>
            <a:off x="838200" y="1484313"/>
            <a:ext cx="3743325" cy="649287"/>
          </a:xfrm>
          <a:effectLst>
            <a:outerShdw dist="35921" dir="2700000" algn="ctr" rotWithShape="0">
              <a:schemeClr val="bg2"/>
            </a:outerShdw>
          </a:effectLst>
        </p:spPr>
        <p:txBody>
          <a:bodyPr/>
          <a:lstStyle/>
          <a:p>
            <a:pPr eaLnBrk="1" hangingPunct="1">
              <a:buFontTx/>
              <a:buNone/>
              <a:defRPr/>
            </a:pPr>
            <a:r>
              <a:rPr lang="en-US" b="1" u="sng" dirty="0" smtClean="0">
                <a:solidFill>
                  <a:srgbClr val="C00000"/>
                </a:solidFill>
                <a:effectLst>
                  <a:outerShdw blurRad="38100" dist="38100" dir="2700000" algn="tl">
                    <a:srgbClr val="000000">
                      <a:alpha val="43137"/>
                    </a:srgbClr>
                  </a:outerShdw>
                </a:effectLst>
              </a:rPr>
              <a:t>Uncontrollable</a:t>
            </a:r>
          </a:p>
          <a:p>
            <a:pPr eaLnBrk="1" hangingPunct="1">
              <a:buFontTx/>
              <a:buNone/>
              <a:defRPr/>
            </a:pPr>
            <a:endParaRPr lang="en-US" dirty="0" smtClean="0"/>
          </a:p>
        </p:txBody>
      </p:sp>
      <p:sp>
        <p:nvSpPr>
          <p:cNvPr id="24583" name="Text Box 5"/>
          <p:cNvSpPr txBox="1">
            <a:spLocks noChangeArrowheads="1"/>
          </p:cNvSpPr>
          <p:nvPr/>
        </p:nvSpPr>
        <p:spPr bwMode="auto">
          <a:xfrm>
            <a:off x="914400" y="2514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endParaRPr>
          </a:p>
        </p:txBody>
      </p:sp>
      <p:sp>
        <p:nvSpPr>
          <p:cNvPr id="24584" name="Text Box 6"/>
          <p:cNvSpPr txBox="1">
            <a:spLocks noChangeArrowheads="1"/>
          </p:cNvSpPr>
          <p:nvPr/>
        </p:nvSpPr>
        <p:spPr bwMode="auto">
          <a:xfrm>
            <a:off x="1219200" y="2895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2400">
              <a:latin typeface="Times New Roman" pitchFamily="18" charset="0"/>
            </a:endParaRPr>
          </a:p>
        </p:txBody>
      </p:sp>
      <p:sp>
        <p:nvSpPr>
          <p:cNvPr id="24585" name="Text Box 7"/>
          <p:cNvSpPr txBox="1">
            <a:spLocks noChangeArrowheads="1"/>
          </p:cNvSpPr>
          <p:nvPr/>
        </p:nvSpPr>
        <p:spPr bwMode="auto">
          <a:xfrm>
            <a:off x="2422525" y="2936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endParaRPr>
          </a:p>
        </p:txBody>
      </p:sp>
      <p:sp>
        <p:nvSpPr>
          <p:cNvPr id="24586" name="Text Box 8"/>
          <p:cNvSpPr txBox="1">
            <a:spLocks noChangeArrowheads="1"/>
          </p:cNvSpPr>
          <p:nvPr/>
        </p:nvSpPr>
        <p:spPr bwMode="auto">
          <a:xfrm>
            <a:off x="914400" y="2209800"/>
            <a:ext cx="3124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chemeClr val="accent2"/>
              </a:buClr>
              <a:buFontTx/>
              <a:buChar char="•"/>
            </a:pPr>
            <a:r>
              <a:rPr lang="en-US" sz="2400">
                <a:latin typeface="Tahoma" pitchFamily="34" charset="0"/>
              </a:rPr>
              <a:t>Sex</a:t>
            </a:r>
          </a:p>
          <a:p>
            <a:pPr eaLnBrk="1" hangingPunct="1">
              <a:spcBef>
                <a:spcPct val="50000"/>
              </a:spcBef>
              <a:buClr>
                <a:schemeClr val="accent2"/>
              </a:buClr>
              <a:buFontTx/>
              <a:buChar char="•"/>
            </a:pPr>
            <a:r>
              <a:rPr lang="en-US" sz="2400">
                <a:latin typeface="Tahoma" pitchFamily="34" charset="0"/>
              </a:rPr>
              <a:t>Hereditary</a:t>
            </a:r>
          </a:p>
          <a:p>
            <a:pPr eaLnBrk="1" hangingPunct="1">
              <a:spcBef>
                <a:spcPct val="50000"/>
              </a:spcBef>
              <a:buClr>
                <a:schemeClr val="accent2"/>
              </a:buClr>
              <a:buFontTx/>
              <a:buChar char="•"/>
            </a:pPr>
            <a:r>
              <a:rPr lang="en-US" sz="2400">
                <a:latin typeface="Tahoma" pitchFamily="34" charset="0"/>
              </a:rPr>
              <a:t>Race</a:t>
            </a:r>
          </a:p>
          <a:p>
            <a:pPr eaLnBrk="1" hangingPunct="1">
              <a:spcBef>
                <a:spcPct val="50000"/>
              </a:spcBef>
              <a:buClr>
                <a:schemeClr val="accent2"/>
              </a:buClr>
              <a:buFontTx/>
              <a:buChar char="•"/>
            </a:pPr>
            <a:r>
              <a:rPr lang="en-US" sz="2400">
                <a:latin typeface="Tahoma" pitchFamily="34" charset="0"/>
              </a:rPr>
              <a:t>Age</a:t>
            </a:r>
          </a:p>
        </p:txBody>
      </p:sp>
      <p:sp>
        <p:nvSpPr>
          <p:cNvPr id="148489" name="Text Box 9"/>
          <p:cNvSpPr txBox="1">
            <a:spLocks noChangeArrowheads="1"/>
          </p:cNvSpPr>
          <p:nvPr/>
        </p:nvSpPr>
        <p:spPr bwMode="auto">
          <a:xfrm>
            <a:off x="4800600" y="1557338"/>
            <a:ext cx="3617913" cy="460375"/>
          </a:xfrm>
          <a:prstGeom prst="rect">
            <a:avLst/>
          </a:prstGeom>
          <a:noFill/>
          <a:ln w="9525">
            <a:noFill/>
            <a:miter lim="800000"/>
            <a:headEnd/>
            <a:tailEnd/>
          </a:ln>
          <a:effectLst>
            <a:outerShdw dist="35921" dir="2700000" algn="ctr" rotWithShape="0">
              <a:schemeClr val="bg2"/>
            </a:outerShdw>
          </a:effectLst>
        </p:spPr>
        <p:txBody>
          <a:bodyPr>
            <a:spAutoFit/>
          </a:bodyPr>
          <a:lstStyle/>
          <a:p>
            <a:pPr>
              <a:defRPr/>
            </a:pPr>
            <a:r>
              <a:rPr lang="en-US" sz="2400" b="1" u="sng" dirty="0">
                <a:solidFill>
                  <a:srgbClr val="C00000"/>
                </a:solidFill>
                <a:effectLst>
                  <a:outerShdw blurRad="38100" dist="38100" dir="2700000" algn="tl">
                    <a:srgbClr val="000000">
                      <a:alpha val="43137"/>
                    </a:srgbClr>
                  </a:outerShdw>
                </a:effectLst>
                <a:latin typeface="Tahoma" pitchFamily="34" charset="0"/>
                <a:cs typeface="Arial" charset="0"/>
              </a:rPr>
              <a:t>Controllable</a:t>
            </a:r>
          </a:p>
        </p:txBody>
      </p:sp>
      <p:sp>
        <p:nvSpPr>
          <p:cNvPr id="24588" name="Text Box 10"/>
          <p:cNvSpPr txBox="1">
            <a:spLocks noChangeArrowheads="1"/>
          </p:cNvSpPr>
          <p:nvPr/>
        </p:nvSpPr>
        <p:spPr bwMode="auto">
          <a:xfrm>
            <a:off x="5181600" y="2251075"/>
            <a:ext cx="266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n-US" sz="2400">
              <a:latin typeface="Times New Roman" pitchFamily="18" charset="0"/>
            </a:endParaRPr>
          </a:p>
        </p:txBody>
      </p:sp>
      <p:sp>
        <p:nvSpPr>
          <p:cNvPr id="24589" name="Text Box 11"/>
          <p:cNvSpPr txBox="1">
            <a:spLocks noChangeArrowheads="1"/>
          </p:cNvSpPr>
          <p:nvPr/>
        </p:nvSpPr>
        <p:spPr bwMode="auto">
          <a:xfrm>
            <a:off x="5029200" y="2209800"/>
            <a:ext cx="3124200" cy="344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buClr>
                <a:schemeClr val="accent2"/>
              </a:buClr>
              <a:buFontTx/>
              <a:buChar char="•"/>
            </a:pPr>
            <a:r>
              <a:rPr lang="en-US" sz="2200">
                <a:latin typeface="Tahoma" pitchFamily="34" charset="0"/>
              </a:rPr>
              <a:t>High blood pressure</a:t>
            </a:r>
          </a:p>
          <a:p>
            <a:pPr eaLnBrk="1" hangingPunct="1">
              <a:spcBef>
                <a:spcPct val="50000"/>
              </a:spcBef>
              <a:buClr>
                <a:schemeClr val="accent2"/>
              </a:buClr>
              <a:buFontTx/>
              <a:buChar char="•"/>
            </a:pPr>
            <a:r>
              <a:rPr lang="en-US" sz="2200">
                <a:latin typeface="Tahoma" pitchFamily="34" charset="0"/>
              </a:rPr>
              <a:t>High blood cholesterol</a:t>
            </a:r>
          </a:p>
          <a:p>
            <a:pPr eaLnBrk="1" hangingPunct="1">
              <a:spcBef>
                <a:spcPct val="50000"/>
              </a:spcBef>
              <a:buClr>
                <a:schemeClr val="accent2"/>
              </a:buClr>
              <a:buFontTx/>
              <a:buChar char="•"/>
            </a:pPr>
            <a:r>
              <a:rPr lang="en-US" sz="2200">
                <a:latin typeface="Tahoma" pitchFamily="34" charset="0"/>
              </a:rPr>
              <a:t>Smoking</a:t>
            </a:r>
          </a:p>
          <a:p>
            <a:pPr eaLnBrk="1" hangingPunct="1">
              <a:spcBef>
                <a:spcPct val="50000"/>
              </a:spcBef>
              <a:buClr>
                <a:schemeClr val="accent2"/>
              </a:buClr>
              <a:buFontTx/>
              <a:buChar char="•"/>
            </a:pPr>
            <a:r>
              <a:rPr lang="en-US" sz="2200">
                <a:latin typeface="Tahoma" pitchFamily="34" charset="0"/>
              </a:rPr>
              <a:t>Physical activity</a:t>
            </a:r>
          </a:p>
          <a:p>
            <a:pPr eaLnBrk="1" hangingPunct="1">
              <a:spcBef>
                <a:spcPct val="50000"/>
              </a:spcBef>
              <a:buClr>
                <a:schemeClr val="accent2"/>
              </a:buClr>
              <a:buFontTx/>
              <a:buChar char="•"/>
            </a:pPr>
            <a:r>
              <a:rPr lang="en-US" sz="2200">
                <a:latin typeface="Tahoma" pitchFamily="34" charset="0"/>
              </a:rPr>
              <a:t>Obesity</a:t>
            </a:r>
          </a:p>
          <a:p>
            <a:pPr eaLnBrk="1" hangingPunct="1">
              <a:spcBef>
                <a:spcPct val="50000"/>
              </a:spcBef>
              <a:buClr>
                <a:schemeClr val="accent2"/>
              </a:buClr>
              <a:buFontTx/>
              <a:buChar char="•"/>
            </a:pPr>
            <a:r>
              <a:rPr lang="en-US" sz="2200">
                <a:latin typeface="Tahoma" pitchFamily="34" charset="0"/>
              </a:rPr>
              <a:t>Diabetes</a:t>
            </a:r>
          </a:p>
          <a:p>
            <a:pPr eaLnBrk="1" hangingPunct="1">
              <a:spcBef>
                <a:spcPct val="50000"/>
              </a:spcBef>
              <a:buClr>
                <a:schemeClr val="accent2"/>
              </a:buClr>
              <a:buFontTx/>
              <a:buChar char="•"/>
            </a:pPr>
            <a:r>
              <a:rPr lang="en-US" sz="2200">
                <a:latin typeface="Tahoma" pitchFamily="34" charset="0"/>
              </a:rPr>
              <a:t>Stress and anger</a:t>
            </a:r>
          </a:p>
        </p:txBody>
      </p:sp>
    </p:spTree>
    <p:extLst>
      <p:ext uri="{BB962C8B-B14F-4D97-AF65-F5344CB8AC3E}">
        <p14:creationId xmlns:p14="http://schemas.microsoft.com/office/powerpoint/2010/main" val="41898973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iterate type="lt">
                                    <p:tmPct val="100000"/>
                                  </p:iterate>
                                  <p:childTnLst>
                                    <p:set>
                                      <p:cBhvr>
                                        <p:cTn id="6" dur="1" fill="hold">
                                          <p:stCondLst>
                                            <p:cond delay="0"/>
                                          </p:stCondLst>
                                        </p:cTn>
                                        <p:tgtEl>
                                          <p:spTgt spid="148483"/>
                                        </p:tgtEl>
                                        <p:attrNameLst>
                                          <p:attrName>style.visibility</p:attrName>
                                        </p:attrNameLst>
                                      </p:cBhvr>
                                      <p:to>
                                        <p:strVal val="visible"/>
                                      </p:to>
                                    </p:set>
                                    <p:animEffect transition="in" filter="box(in)">
                                      <p:cBhvr>
                                        <p:cTn id="7" dur="75"/>
                                        <p:tgtEl>
                                          <p:spTgt spid="148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CAD</a:t>
            </a:r>
            <a:endParaRPr lang="en-US" dirty="0"/>
          </a:p>
        </p:txBody>
      </p:sp>
      <p:sp>
        <p:nvSpPr>
          <p:cNvPr id="15363" name="Rectangle 3"/>
          <p:cNvSpPr>
            <a:spLocks noGrp="1" noChangeArrowheads="1"/>
          </p:cNvSpPr>
          <p:nvPr>
            <p:ph type="body" idx="1"/>
          </p:nvPr>
        </p:nvSpPr>
        <p:spPr/>
        <p:txBody>
          <a:bodyPr/>
          <a:lstStyle/>
          <a:p>
            <a:pPr marL="609600" indent="-609600"/>
            <a:r>
              <a:rPr lang="en-US" sz="4000" u="sng" dirty="0"/>
              <a:t>Diagnosis</a:t>
            </a:r>
          </a:p>
          <a:p>
            <a:pPr marL="609600" indent="-609600">
              <a:buFontTx/>
              <a:buAutoNum type="arabicPeriod"/>
            </a:pPr>
            <a:r>
              <a:rPr lang="en-US" dirty="0"/>
              <a:t>History</a:t>
            </a:r>
          </a:p>
          <a:p>
            <a:pPr marL="609600" indent="-609600">
              <a:buFontTx/>
              <a:buAutoNum type="arabicPeriod"/>
            </a:pPr>
            <a:r>
              <a:rPr lang="en-US" dirty="0"/>
              <a:t>Physical examination</a:t>
            </a:r>
          </a:p>
          <a:p>
            <a:pPr marL="609600" indent="-609600">
              <a:buFontTx/>
              <a:buAutoNum type="arabicPeriod"/>
            </a:pPr>
            <a:r>
              <a:rPr lang="en-US" dirty="0"/>
              <a:t>ECG findings</a:t>
            </a:r>
          </a:p>
          <a:p>
            <a:pPr marL="609600" indent="-609600">
              <a:buFontTx/>
              <a:buAutoNum type="arabicPeriod"/>
            </a:pPr>
            <a:r>
              <a:rPr lang="en-US" dirty="0" smtClean="0"/>
              <a:t>cardiac </a:t>
            </a:r>
            <a:r>
              <a:rPr lang="en-US" dirty="0"/>
              <a:t>enzymes</a:t>
            </a:r>
          </a:p>
        </p:txBody>
      </p:sp>
    </p:spTree>
    <p:extLst>
      <p:ext uri="{BB962C8B-B14F-4D97-AF65-F5344CB8AC3E}">
        <p14:creationId xmlns:p14="http://schemas.microsoft.com/office/powerpoint/2010/main" val="314986846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Placeholder 1"/>
          <p:cNvSpPr>
            <a:spLocks noGrp="1"/>
          </p:cNvSpPr>
          <p:nvPr>
            <p:ph type="body" idx="1"/>
          </p:nvPr>
        </p:nvSpPr>
        <p:spPr/>
        <p:txBody>
          <a:bodyPr/>
          <a:lstStyle/>
          <a:p>
            <a:r>
              <a:rPr lang="en-US" dirty="0" smtClean="0"/>
              <a:t>HISTORY OF CARDIAC SURGERY</a:t>
            </a:r>
          </a:p>
          <a:p>
            <a:r>
              <a:rPr lang="en-US" dirty="0" smtClean="0"/>
              <a:t>CORONARY ARTERY ANATOMY</a:t>
            </a:r>
          </a:p>
          <a:p>
            <a:r>
              <a:rPr lang="en-US" dirty="0" smtClean="0"/>
              <a:t>ATHEROSCLEROSIS  CAD</a:t>
            </a:r>
          </a:p>
          <a:p>
            <a:r>
              <a:rPr lang="en-US" dirty="0" smtClean="0"/>
              <a:t>DIAGNOSIS </a:t>
            </a:r>
          </a:p>
          <a:p>
            <a:r>
              <a:rPr lang="en-US" dirty="0" smtClean="0"/>
              <a:t>MANAGEMENT</a:t>
            </a:r>
          </a:p>
          <a:p>
            <a:r>
              <a:rPr lang="en-US" dirty="0" smtClean="0"/>
              <a:t>VALVE DISEASES</a:t>
            </a:r>
          </a:p>
          <a:p>
            <a:r>
              <a:rPr lang="en-US" dirty="0" smtClean="0"/>
              <a:t>SURGICAL INDICATIONS /TECHNIQUES</a:t>
            </a:r>
          </a:p>
          <a:p>
            <a:endParaRPr lang="en-US" dirty="0" smtClean="0"/>
          </a:p>
          <a:p>
            <a:endParaRPr lang="ar-JO" dirty="0" smtClean="0"/>
          </a:p>
        </p:txBody>
      </p:sp>
      <p:sp>
        <p:nvSpPr>
          <p:cNvPr id="12291" name="Title 2"/>
          <p:cNvSpPr>
            <a:spLocks noGrp="1"/>
          </p:cNvSpPr>
          <p:nvPr>
            <p:ph type="title"/>
          </p:nvPr>
        </p:nvSpPr>
        <p:spPr/>
        <p:txBody>
          <a:bodyPr/>
          <a:lstStyle/>
          <a:p>
            <a:r>
              <a:rPr lang="en-US" smtClean="0">
                <a:cs typeface="Arial" pitchFamily="34" charset="0"/>
              </a:rPr>
              <a:t>INTRODUCTION</a:t>
            </a:r>
            <a:endParaRPr lang="ar-JO" smtClean="0"/>
          </a:p>
        </p:txBody>
      </p:sp>
    </p:spTree>
    <p:extLst>
      <p:ext uri="{BB962C8B-B14F-4D97-AF65-F5344CB8AC3E}">
        <p14:creationId xmlns:p14="http://schemas.microsoft.com/office/powerpoint/2010/main" val="279279154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260350"/>
            <a:ext cx="8229600" cy="792163"/>
          </a:xfrm>
        </p:spPr>
        <p:txBody>
          <a:bodyPr/>
          <a:lstStyle/>
          <a:p>
            <a:r>
              <a:rPr lang="en-US" b="1" dirty="0"/>
              <a:t>Investigations</a:t>
            </a:r>
          </a:p>
        </p:txBody>
      </p:sp>
      <p:sp>
        <p:nvSpPr>
          <p:cNvPr id="16387" name="Rectangle 3"/>
          <p:cNvSpPr>
            <a:spLocks noGrp="1" noChangeArrowheads="1"/>
          </p:cNvSpPr>
          <p:nvPr>
            <p:ph type="body" idx="1"/>
          </p:nvPr>
        </p:nvSpPr>
        <p:spPr>
          <a:xfrm>
            <a:off x="395288" y="1484313"/>
            <a:ext cx="8229600" cy="5113337"/>
          </a:xfrm>
        </p:spPr>
        <p:txBody>
          <a:bodyPr/>
          <a:lstStyle/>
          <a:p>
            <a:pPr>
              <a:lnSpc>
                <a:spcPct val="90000"/>
              </a:lnSpc>
            </a:pPr>
            <a:r>
              <a:rPr lang="en-US" b="1" dirty="0"/>
              <a:t>ECG</a:t>
            </a:r>
          </a:p>
          <a:p>
            <a:pPr>
              <a:lnSpc>
                <a:spcPct val="90000"/>
              </a:lnSpc>
            </a:pPr>
            <a:r>
              <a:rPr lang="en-US" b="1" dirty="0"/>
              <a:t>Cardiac enzymes</a:t>
            </a:r>
          </a:p>
          <a:p>
            <a:pPr>
              <a:lnSpc>
                <a:spcPct val="90000"/>
              </a:lnSpc>
            </a:pPr>
            <a:r>
              <a:rPr lang="en-US" b="1" dirty="0"/>
              <a:t>Chest x-ray</a:t>
            </a:r>
          </a:p>
          <a:p>
            <a:pPr>
              <a:lnSpc>
                <a:spcPct val="90000"/>
              </a:lnSpc>
            </a:pPr>
            <a:r>
              <a:rPr lang="en-US" b="1" dirty="0"/>
              <a:t>FBS</a:t>
            </a:r>
          </a:p>
          <a:p>
            <a:pPr>
              <a:lnSpc>
                <a:spcPct val="90000"/>
              </a:lnSpc>
            </a:pPr>
            <a:r>
              <a:rPr lang="en-US" b="1" dirty="0"/>
              <a:t>Serum lipids</a:t>
            </a:r>
          </a:p>
          <a:p>
            <a:pPr>
              <a:lnSpc>
                <a:spcPct val="90000"/>
              </a:lnSpc>
            </a:pPr>
            <a:r>
              <a:rPr lang="en-US" b="1" dirty="0"/>
              <a:t>TMT</a:t>
            </a:r>
          </a:p>
          <a:p>
            <a:pPr>
              <a:lnSpc>
                <a:spcPct val="90000"/>
              </a:lnSpc>
            </a:pPr>
            <a:r>
              <a:rPr lang="en-US" b="1" dirty="0"/>
              <a:t>Stress or pharmacologic stress myocardial perfusion </a:t>
            </a:r>
            <a:r>
              <a:rPr lang="en-US" b="1" dirty="0" smtClean="0"/>
              <a:t>studies</a:t>
            </a:r>
          </a:p>
          <a:p>
            <a:pPr>
              <a:lnSpc>
                <a:spcPct val="90000"/>
              </a:lnSpc>
            </a:pPr>
            <a:r>
              <a:rPr lang="en-US" b="1" dirty="0" smtClean="0"/>
              <a:t>Cardiac CT-Scan</a:t>
            </a:r>
          </a:p>
          <a:p>
            <a:pPr>
              <a:lnSpc>
                <a:spcPct val="90000"/>
              </a:lnSpc>
            </a:pPr>
            <a:r>
              <a:rPr lang="en-US" b="1" dirty="0" smtClean="0"/>
              <a:t>Coronary </a:t>
            </a:r>
            <a:r>
              <a:rPr lang="en-US" b="1" dirty="0"/>
              <a:t>angiography</a:t>
            </a:r>
          </a:p>
        </p:txBody>
      </p:sp>
    </p:spTree>
    <p:extLst>
      <p:ext uri="{BB962C8B-B14F-4D97-AF65-F5344CB8AC3E}">
        <p14:creationId xmlns:p14="http://schemas.microsoft.com/office/powerpoint/2010/main" val="39375084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Treatment of </a:t>
            </a:r>
            <a:r>
              <a:rPr lang="en-US" dirty="0" smtClean="0"/>
              <a:t>CAD</a:t>
            </a:r>
            <a:endParaRPr lang="en-US" dirty="0"/>
          </a:p>
        </p:txBody>
      </p:sp>
      <p:sp>
        <p:nvSpPr>
          <p:cNvPr id="17411" name="Rectangle 3"/>
          <p:cNvSpPr>
            <a:spLocks noGrp="1" noChangeArrowheads="1"/>
          </p:cNvSpPr>
          <p:nvPr>
            <p:ph type="body" idx="1"/>
          </p:nvPr>
        </p:nvSpPr>
        <p:spPr/>
        <p:txBody>
          <a:bodyPr/>
          <a:lstStyle/>
          <a:p>
            <a:r>
              <a:rPr lang="en-US" dirty="0"/>
              <a:t>Nitrates</a:t>
            </a:r>
          </a:p>
          <a:p>
            <a:r>
              <a:rPr lang="en-US" dirty="0" smtClean="0"/>
              <a:t>Beta blockers</a:t>
            </a:r>
            <a:endParaRPr lang="en-US" dirty="0"/>
          </a:p>
          <a:p>
            <a:r>
              <a:rPr lang="en-US" dirty="0" smtClean="0"/>
              <a:t>Aspirin/PLAVIX  DUAL ANTIPLATELT THERAPY</a:t>
            </a:r>
            <a:endParaRPr lang="en-US" dirty="0"/>
          </a:p>
          <a:p>
            <a:r>
              <a:rPr lang="en-US" dirty="0" err="1" smtClean="0"/>
              <a:t>Ca</a:t>
            </a:r>
            <a:r>
              <a:rPr lang="en-US" dirty="0" smtClean="0"/>
              <a:t>-channel blockers(in </a:t>
            </a:r>
            <a:r>
              <a:rPr lang="en-US" dirty="0"/>
              <a:t>coronary spasm)</a:t>
            </a:r>
          </a:p>
          <a:p>
            <a:r>
              <a:rPr lang="en-US" dirty="0"/>
              <a:t>Treating the associated risk factors</a:t>
            </a:r>
          </a:p>
          <a:p>
            <a:r>
              <a:rPr lang="en-US" dirty="0" smtClean="0"/>
              <a:t>Treating </a:t>
            </a:r>
            <a:r>
              <a:rPr lang="en-US" dirty="0"/>
              <a:t>the precipitating factor</a:t>
            </a:r>
          </a:p>
          <a:p>
            <a:r>
              <a:rPr lang="en-US" dirty="0" smtClean="0"/>
              <a:t>Revascularization </a:t>
            </a:r>
            <a:r>
              <a:rPr lang="en-US" dirty="0"/>
              <a:t>( if indicated</a:t>
            </a:r>
            <a:r>
              <a:rPr lang="en-US" dirty="0" smtClean="0"/>
              <a:t>) </a:t>
            </a:r>
          </a:p>
          <a:p>
            <a:pPr marL="0" indent="0">
              <a:buNone/>
            </a:pPr>
            <a:r>
              <a:rPr lang="en-US"/>
              <a:t> </a:t>
            </a:r>
            <a:r>
              <a:rPr lang="en-US" smtClean="0"/>
              <a:t>        SURGICAL </a:t>
            </a:r>
            <a:r>
              <a:rPr lang="en-US" dirty="0" smtClean="0"/>
              <a:t>VS INTERVENTIONAL    </a:t>
            </a:r>
            <a:endParaRPr lang="en-US" dirty="0"/>
          </a:p>
        </p:txBody>
      </p:sp>
    </p:spTree>
    <p:extLst>
      <p:ext uri="{BB962C8B-B14F-4D97-AF65-F5344CB8AC3E}">
        <p14:creationId xmlns:p14="http://schemas.microsoft.com/office/powerpoint/2010/main" val="420397914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482" name="Picture 2" descr="Newer Slide 7"/>
          <p:cNvPicPr>
            <a:picLocks noChangeAspect="1" noChangeArrowheads="1"/>
          </p:cNvPicPr>
          <p:nvPr/>
        </p:nvPicPr>
        <p:blipFill>
          <a:blip r:embed="rId3">
            <a:clrChange>
              <a:clrFrom>
                <a:srgbClr val="15476C"/>
              </a:clrFrom>
              <a:clrTo>
                <a:srgbClr val="15476C">
                  <a:alpha val="0"/>
                </a:srgbClr>
              </a:clrTo>
            </a:clrChange>
            <a:extLst>
              <a:ext uri="{28A0092B-C50C-407E-A947-70E740481C1C}">
                <a14:useLocalDpi xmlns:a14="http://schemas.microsoft.com/office/drawing/2010/main" val="0"/>
              </a:ext>
            </a:extLst>
          </a:blip>
          <a:srcRect l="10527" t="15277" r="7018" b="12500"/>
          <a:stretch>
            <a:fillRect/>
          </a:stretch>
        </p:blipFill>
        <p:spPr bwMode="auto">
          <a:xfrm>
            <a:off x="215900" y="1752599"/>
            <a:ext cx="8318500" cy="4906964"/>
          </a:xfrm>
          <a:prstGeom prst="rect">
            <a:avLst/>
          </a:prstGeom>
          <a:noFill/>
          <a:extLst>
            <a:ext uri="{909E8E84-426E-40DD-AFC4-6F175D3DCCD1}">
              <a14:hiddenFill xmlns:a14="http://schemas.microsoft.com/office/drawing/2010/main">
                <a:solidFill>
                  <a:srgbClr val="FFFFFF"/>
                </a:solidFill>
              </a14:hiddenFill>
            </a:ext>
          </a:extLst>
        </p:spPr>
      </p:pic>
      <p:sp>
        <p:nvSpPr>
          <p:cNvPr id="660483" name="Rectangle 3"/>
          <p:cNvSpPr>
            <a:spLocks noChangeArrowheads="1"/>
          </p:cNvSpPr>
          <p:nvPr/>
        </p:nvSpPr>
        <p:spPr bwMode="auto">
          <a:xfrm>
            <a:off x="687388" y="5695950"/>
            <a:ext cx="2627312"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838" tIns="47625" rIns="96838" bIns="47625">
            <a:spAutoFit/>
          </a:bodyPr>
          <a:lstStyle/>
          <a:p>
            <a:pPr defTabSz="977900" eaLnBrk="0" hangingPunct="0">
              <a:spcBef>
                <a:spcPct val="0"/>
              </a:spcBef>
            </a:pPr>
            <a:r>
              <a:rPr lang="en-US" sz="1400" b="0"/>
              <a:t>COX (cyclo-oxygenase)</a:t>
            </a:r>
          </a:p>
          <a:p>
            <a:pPr defTabSz="977900" eaLnBrk="0" hangingPunct="0">
              <a:lnSpc>
                <a:spcPct val="90000"/>
              </a:lnSpc>
              <a:spcBef>
                <a:spcPct val="0"/>
              </a:spcBef>
            </a:pPr>
            <a:r>
              <a:rPr lang="en-US" sz="1400" b="0"/>
              <a:t>ADP (adenosine diphosphate)</a:t>
            </a:r>
          </a:p>
          <a:p>
            <a:pPr defTabSz="977900" eaLnBrk="0" hangingPunct="0">
              <a:spcBef>
                <a:spcPct val="0"/>
              </a:spcBef>
            </a:pPr>
            <a:r>
              <a:rPr lang="en-US" sz="1400" b="0"/>
              <a:t>TXA</a:t>
            </a:r>
            <a:r>
              <a:rPr lang="en-US" sz="1400" b="0" baseline="-25000"/>
              <a:t>2 </a:t>
            </a:r>
            <a:r>
              <a:rPr lang="en-US" sz="1400" b="0"/>
              <a:t>(thromboxane A</a:t>
            </a:r>
            <a:r>
              <a:rPr lang="en-US" sz="1400" b="0" baseline="-25000"/>
              <a:t>2</a:t>
            </a:r>
            <a:r>
              <a:rPr lang="en-US" sz="1400" b="0"/>
              <a:t>)</a:t>
            </a:r>
            <a:endParaRPr lang="en-US" sz="1400">
              <a:solidFill>
                <a:schemeClr val="accent1"/>
              </a:solidFill>
            </a:endParaRPr>
          </a:p>
        </p:txBody>
      </p:sp>
      <p:sp>
        <p:nvSpPr>
          <p:cNvPr id="660484" name="Rectangle 4"/>
          <p:cNvSpPr>
            <a:spLocks noChangeArrowheads="1"/>
          </p:cNvSpPr>
          <p:nvPr/>
        </p:nvSpPr>
        <p:spPr bwMode="auto">
          <a:xfrm>
            <a:off x="1365250" y="2000250"/>
            <a:ext cx="1758950" cy="346075"/>
          </a:xfrm>
          <a:prstGeom prst="rect">
            <a:avLst/>
          </a:prstGeom>
          <a:solidFill>
            <a:srgbClr val="FF99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spAutoFit/>
          </a:bodyPr>
          <a:lstStyle/>
          <a:p>
            <a:pPr eaLnBrk="0" hangingPunct="0">
              <a:spcBef>
                <a:spcPct val="0"/>
              </a:spcBef>
            </a:pPr>
            <a:r>
              <a:rPr lang="en-US" sz="1600">
                <a:solidFill>
                  <a:schemeClr val="bg1"/>
                </a:solidFill>
              </a:rPr>
              <a:t>CLOPIDOGREL</a:t>
            </a:r>
          </a:p>
        </p:txBody>
      </p:sp>
      <p:sp>
        <p:nvSpPr>
          <p:cNvPr id="660485" name="Rectangle 5"/>
          <p:cNvSpPr>
            <a:spLocks noChangeArrowheads="1"/>
          </p:cNvSpPr>
          <p:nvPr/>
        </p:nvSpPr>
        <p:spPr bwMode="auto">
          <a:xfrm>
            <a:off x="2686050" y="4705350"/>
            <a:ext cx="50482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a:solidFill>
                  <a:schemeClr val="bg1"/>
                </a:solidFill>
              </a:rPr>
              <a:t>ASA</a:t>
            </a:r>
          </a:p>
        </p:txBody>
      </p:sp>
      <p:sp>
        <p:nvSpPr>
          <p:cNvPr id="660486" name="Rectangle 6"/>
          <p:cNvSpPr>
            <a:spLocks noChangeArrowheads="1"/>
          </p:cNvSpPr>
          <p:nvPr/>
        </p:nvSpPr>
        <p:spPr bwMode="auto">
          <a:xfrm>
            <a:off x="5200650" y="4686300"/>
            <a:ext cx="514350"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a:solidFill>
                  <a:schemeClr val="bg1"/>
                </a:solidFill>
              </a:rPr>
              <a:t>COX</a:t>
            </a:r>
          </a:p>
        </p:txBody>
      </p:sp>
      <p:sp>
        <p:nvSpPr>
          <p:cNvPr id="660487" name="Rectangle 7"/>
          <p:cNvSpPr>
            <a:spLocks noChangeArrowheads="1"/>
          </p:cNvSpPr>
          <p:nvPr/>
        </p:nvSpPr>
        <p:spPr bwMode="auto">
          <a:xfrm>
            <a:off x="4857750" y="3333750"/>
            <a:ext cx="504825"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a:solidFill>
                  <a:schemeClr val="bg1"/>
                </a:solidFill>
              </a:rPr>
              <a:t>ADP</a:t>
            </a:r>
          </a:p>
        </p:txBody>
      </p:sp>
      <p:sp>
        <p:nvSpPr>
          <p:cNvPr id="660488" name="Rectangle 8"/>
          <p:cNvSpPr>
            <a:spLocks noChangeArrowheads="1"/>
          </p:cNvSpPr>
          <p:nvPr/>
        </p:nvSpPr>
        <p:spPr bwMode="auto">
          <a:xfrm>
            <a:off x="5467350" y="2865438"/>
            <a:ext cx="504825"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a:solidFill>
                  <a:schemeClr val="bg1"/>
                </a:solidFill>
              </a:rPr>
              <a:t>ADP</a:t>
            </a:r>
          </a:p>
        </p:txBody>
      </p:sp>
      <p:sp>
        <p:nvSpPr>
          <p:cNvPr id="660489" name="Rectangle 9"/>
          <p:cNvSpPr>
            <a:spLocks noChangeArrowheads="1"/>
          </p:cNvSpPr>
          <p:nvPr/>
        </p:nvSpPr>
        <p:spPr bwMode="auto">
          <a:xfrm>
            <a:off x="4298950" y="2133600"/>
            <a:ext cx="330200"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sz="1600">
                <a:solidFill>
                  <a:schemeClr val="bg1"/>
                </a:solidFill>
              </a:rPr>
              <a:t>C</a:t>
            </a:r>
          </a:p>
        </p:txBody>
      </p:sp>
      <p:sp>
        <p:nvSpPr>
          <p:cNvPr id="660490" name="Rectangle 10"/>
          <p:cNvSpPr>
            <a:spLocks noChangeArrowheads="1"/>
          </p:cNvSpPr>
          <p:nvPr/>
        </p:nvSpPr>
        <p:spPr bwMode="auto">
          <a:xfrm>
            <a:off x="215900" y="3886200"/>
            <a:ext cx="197485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lnSpc>
                <a:spcPct val="90000"/>
              </a:lnSpc>
              <a:spcBef>
                <a:spcPct val="20000"/>
              </a:spcBef>
            </a:pPr>
            <a:r>
              <a:rPr lang="en-US" sz="1600"/>
              <a:t>GPllb/llla</a:t>
            </a:r>
          </a:p>
          <a:p>
            <a:pPr algn="r" eaLnBrk="0" hangingPunct="0">
              <a:lnSpc>
                <a:spcPct val="90000"/>
              </a:lnSpc>
              <a:spcBef>
                <a:spcPct val="20000"/>
              </a:spcBef>
            </a:pPr>
            <a:r>
              <a:rPr lang="en-US" sz="1400"/>
              <a:t>(Fibrinogen receptor)</a:t>
            </a:r>
            <a:endParaRPr lang="en-US" sz="1600"/>
          </a:p>
        </p:txBody>
      </p:sp>
      <p:grpSp>
        <p:nvGrpSpPr>
          <p:cNvPr id="660491" name="Group 11"/>
          <p:cNvGrpSpPr>
            <a:grpSpLocks/>
          </p:cNvGrpSpPr>
          <p:nvPr/>
        </p:nvGrpSpPr>
        <p:grpSpPr bwMode="auto">
          <a:xfrm>
            <a:off x="7088188" y="3810000"/>
            <a:ext cx="1979612" cy="609600"/>
            <a:chOff x="4416" y="2177"/>
            <a:chExt cx="1247" cy="384"/>
          </a:xfrm>
        </p:grpSpPr>
        <p:sp>
          <p:nvSpPr>
            <p:cNvPr id="660492" name="Rectangle 12"/>
            <p:cNvSpPr>
              <a:spLocks noChangeArrowheads="1"/>
            </p:cNvSpPr>
            <p:nvPr/>
          </p:nvSpPr>
          <p:spPr bwMode="auto">
            <a:xfrm>
              <a:off x="4416" y="2177"/>
              <a:ext cx="1247"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90000"/>
                </a:lnSpc>
                <a:spcBef>
                  <a:spcPct val="20000"/>
                </a:spcBef>
              </a:pPr>
              <a:r>
                <a:rPr lang="en-US" sz="1600"/>
                <a:t>Collagen thrombin</a:t>
              </a:r>
            </a:p>
            <a:p>
              <a:pPr eaLnBrk="0" hangingPunct="0">
                <a:lnSpc>
                  <a:spcPct val="90000"/>
                </a:lnSpc>
                <a:spcBef>
                  <a:spcPct val="20000"/>
                </a:spcBef>
              </a:pPr>
              <a:r>
                <a:rPr lang="en-US" sz="1600"/>
                <a:t>TXA</a:t>
              </a:r>
            </a:p>
          </p:txBody>
        </p:sp>
        <p:sp>
          <p:nvSpPr>
            <p:cNvPr id="660493" name="Text Box 13"/>
            <p:cNvSpPr txBox="1">
              <a:spLocks noChangeArrowheads="1"/>
            </p:cNvSpPr>
            <p:nvPr/>
          </p:nvSpPr>
          <p:spPr bwMode="auto">
            <a:xfrm>
              <a:off x="4670" y="2426"/>
              <a:ext cx="144"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800" b="0"/>
                <a:t>2</a:t>
              </a:r>
              <a:endParaRPr lang="en-GB" sz="2400" b="0">
                <a:latin typeface="Times New Roman" pitchFamily="18" charset="0"/>
              </a:endParaRPr>
            </a:p>
          </p:txBody>
        </p:sp>
      </p:grpSp>
      <p:sp>
        <p:nvSpPr>
          <p:cNvPr id="660494" name="Rectangle 14"/>
          <p:cNvSpPr>
            <a:spLocks noChangeArrowheads="1"/>
          </p:cNvSpPr>
          <p:nvPr/>
        </p:nvSpPr>
        <p:spPr bwMode="auto">
          <a:xfrm>
            <a:off x="5518150" y="4038600"/>
            <a:ext cx="920750" cy="2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70000"/>
              </a:lnSpc>
              <a:spcBef>
                <a:spcPct val="0"/>
              </a:spcBef>
            </a:pPr>
            <a:r>
              <a:rPr lang="en-US">
                <a:solidFill>
                  <a:schemeClr val="bg1"/>
                </a:solidFill>
              </a:rPr>
              <a:t>Activation</a:t>
            </a:r>
          </a:p>
        </p:txBody>
      </p:sp>
      <p:grpSp>
        <p:nvGrpSpPr>
          <p:cNvPr id="660495" name="Group 15"/>
          <p:cNvGrpSpPr>
            <a:grpSpLocks/>
          </p:cNvGrpSpPr>
          <p:nvPr/>
        </p:nvGrpSpPr>
        <p:grpSpPr bwMode="auto">
          <a:xfrm>
            <a:off x="4914900" y="5227638"/>
            <a:ext cx="533400" cy="258762"/>
            <a:chOff x="3072" y="3072"/>
            <a:chExt cx="336" cy="163"/>
          </a:xfrm>
        </p:grpSpPr>
        <p:sp>
          <p:nvSpPr>
            <p:cNvPr id="660496" name="Rectangle 16"/>
            <p:cNvSpPr>
              <a:spLocks noChangeArrowheads="1"/>
            </p:cNvSpPr>
            <p:nvPr/>
          </p:nvSpPr>
          <p:spPr bwMode="auto">
            <a:xfrm>
              <a:off x="3072" y="3072"/>
              <a:ext cx="336"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spcBef>
                  <a:spcPct val="0"/>
                </a:spcBef>
              </a:pPr>
              <a:r>
                <a:rPr lang="en-US">
                  <a:solidFill>
                    <a:schemeClr val="bg1"/>
                  </a:solidFill>
                </a:rPr>
                <a:t>TXA</a:t>
              </a:r>
            </a:p>
          </p:txBody>
        </p:sp>
        <p:sp>
          <p:nvSpPr>
            <p:cNvPr id="660497" name="Text Box 17"/>
            <p:cNvSpPr txBox="1">
              <a:spLocks noChangeArrowheads="1"/>
            </p:cNvSpPr>
            <p:nvPr/>
          </p:nvSpPr>
          <p:spPr bwMode="auto">
            <a:xfrm>
              <a:off x="3264" y="3119"/>
              <a:ext cx="144"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00">
                  <a:solidFill>
                    <a:schemeClr val="bg1"/>
                  </a:solidFill>
                </a:rPr>
                <a:t>2</a:t>
              </a:r>
              <a:endParaRPr lang="en-GB" sz="600">
                <a:solidFill>
                  <a:schemeClr val="bg1"/>
                </a:solidFill>
              </a:endParaRPr>
            </a:p>
          </p:txBody>
        </p:sp>
      </p:grpSp>
      <p:sp>
        <p:nvSpPr>
          <p:cNvPr id="660498" name="Rectangle 18"/>
          <p:cNvSpPr>
            <a:spLocks noChangeArrowheads="1"/>
          </p:cNvSpPr>
          <p:nvPr/>
        </p:nvSpPr>
        <p:spPr bwMode="auto">
          <a:xfrm>
            <a:off x="2244725" y="4926013"/>
            <a:ext cx="1050925" cy="468312"/>
          </a:xfrm>
          <a:prstGeom prst="rect">
            <a:avLst/>
          </a:prstGeom>
          <a:solidFill>
            <a:srgbClr val="FF9999"/>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6038" rIns="0" bIns="46038"/>
          <a:lstStyle/>
          <a:p>
            <a:pPr algn="ctr" eaLnBrk="0" hangingPunct="0">
              <a:lnSpc>
                <a:spcPct val="70000"/>
              </a:lnSpc>
              <a:spcBef>
                <a:spcPct val="0"/>
              </a:spcBef>
            </a:pPr>
            <a:endParaRPr lang="en-US" sz="800" dirty="0">
              <a:solidFill>
                <a:schemeClr val="bg1"/>
              </a:solidFill>
            </a:endParaRPr>
          </a:p>
          <a:p>
            <a:pPr algn="ctr" eaLnBrk="0" hangingPunct="0">
              <a:lnSpc>
                <a:spcPct val="70000"/>
              </a:lnSpc>
              <a:spcBef>
                <a:spcPct val="0"/>
              </a:spcBef>
            </a:pPr>
            <a:r>
              <a:rPr lang="en-US" sz="2000" dirty="0">
                <a:solidFill>
                  <a:schemeClr val="bg1"/>
                </a:solidFill>
              </a:rPr>
              <a:t>ASA</a:t>
            </a:r>
            <a:endParaRPr lang="en-US" sz="1800" dirty="0">
              <a:solidFill>
                <a:schemeClr val="bg1"/>
              </a:solidFill>
            </a:endParaRPr>
          </a:p>
          <a:p>
            <a:pPr algn="ctr" eaLnBrk="0" hangingPunct="0">
              <a:lnSpc>
                <a:spcPct val="70000"/>
              </a:lnSpc>
              <a:spcBef>
                <a:spcPct val="0"/>
              </a:spcBef>
            </a:pPr>
            <a:endParaRPr lang="en-US" sz="800" dirty="0">
              <a:solidFill>
                <a:schemeClr val="bg1"/>
              </a:solidFill>
            </a:endParaRPr>
          </a:p>
        </p:txBody>
      </p:sp>
      <p:sp>
        <p:nvSpPr>
          <p:cNvPr id="660499" name="Rectangle 19"/>
          <p:cNvSpPr>
            <a:spLocks noGrp="1" noChangeArrowheads="1"/>
          </p:cNvSpPr>
          <p:nvPr>
            <p:ph type="title"/>
          </p:nvPr>
        </p:nvSpPr>
        <p:spPr/>
        <p:txBody>
          <a:bodyPr/>
          <a:lstStyle/>
          <a:p>
            <a:r>
              <a:rPr lang="en-US"/>
              <a:t>Synergistic Mode of Action with Clopidogrel and ASA</a:t>
            </a:r>
            <a:r>
              <a:rPr lang="en-US" baseline="30000"/>
              <a:t>1</a:t>
            </a:r>
          </a:p>
        </p:txBody>
      </p:sp>
    </p:spTree>
    <p:extLst>
      <p:ext uri="{BB962C8B-B14F-4D97-AF65-F5344CB8AC3E}">
        <p14:creationId xmlns:p14="http://schemas.microsoft.com/office/powerpoint/2010/main" val="64193870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Grp="1" noChangeArrowheads="1"/>
          </p:cNvSpPr>
          <p:nvPr>
            <p:ph type="title"/>
          </p:nvPr>
        </p:nvSpPr>
        <p:spPr>
          <a:xfrm>
            <a:off x="612775" y="381000"/>
            <a:ext cx="8153400" cy="838200"/>
          </a:xfrm>
        </p:spPr>
        <p:txBody>
          <a:bodyPr/>
          <a:lstStyle/>
          <a:p>
            <a:pPr eaLnBrk="1" hangingPunct="1"/>
            <a:r>
              <a:rPr lang="en-AU" sz="4000" dirty="0" smtClean="0">
                <a:solidFill>
                  <a:schemeClr val="bg2">
                    <a:lumMod val="10000"/>
                  </a:schemeClr>
                </a:solidFill>
                <a:cs typeface="Arial" pitchFamily="34" charset="0"/>
              </a:rPr>
              <a:t>Indications for open-heart surgery</a:t>
            </a:r>
            <a:r>
              <a:rPr lang="en-US" sz="4000" dirty="0" smtClean="0">
                <a:solidFill>
                  <a:schemeClr val="bg2">
                    <a:lumMod val="10000"/>
                  </a:schemeClr>
                </a:solidFill>
                <a:cs typeface="Arial" pitchFamily="34" charset="0"/>
              </a:rPr>
              <a:t/>
            </a:r>
            <a:br>
              <a:rPr lang="en-US" sz="4000" dirty="0" smtClean="0">
                <a:solidFill>
                  <a:schemeClr val="bg2">
                    <a:lumMod val="10000"/>
                  </a:schemeClr>
                </a:solidFill>
                <a:cs typeface="Arial" pitchFamily="34" charset="0"/>
              </a:rPr>
            </a:br>
            <a:endParaRPr lang="en-US" sz="4000" dirty="0" smtClean="0">
              <a:solidFill>
                <a:schemeClr val="bg2">
                  <a:lumMod val="10000"/>
                </a:schemeClr>
              </a:solidFill>
              <a:cs typeface="Arial" pitchFamily="34" charset="0"/>
            </a:endParaRPr>
          </a:p>
        </p:txBody>
      </p:sp>
      <p:sp>
        <p:nvSpPr>
          <p:cNvPr id="25603" name="Rectangle 3"/>
          <p:cNvSpPr>
            <a:spLocks noGrp="1" noChangeArrowheads="1"/>
          </p:cNvSpPr>
          <p:nvPr>
            <p:ph type="body" idx="1"/>
          </p:nvPr>
        </p:nvSpPr>
        <p:spPr>
          <a:xfrm>
            <a:off x="612775" y="1600200"/>
            <a:ext cx="8153400" cy="4495800"/>
          </a:xfrm>
          <a:noFill/>
        </p:spPr>
        <p:txBody>
          <a:bodyPr/>
          <a:lstStyle/>
          <a:p>
            <a:pPr marL="908050" lvl="1" indent="-436563" eaLnBrk="1" hangingPunct="1">
              <a:tabLst>
                <a:tab pos="457200" algn="l"/>
              </a:tabLst>
            </a:pPr>
            <a:r>
              <a:rPr lang="en-AU" sz="3200" dirty="0" smtClean="0">
                <a:solidFill>
                  <a:srgbClr val="C00000"/>
                </a:solidFill>
                <a:cs typeface="Arial" pitchFamily="34" charset="0"/>
              </a:rPr>
              <a:t>Coronary Artery Bypass Grafting: (CABG)</a:t>
            </a:r>
            <a:endParaRPr lang="en-US" sz="3200" dirty="0" smtClean="0">
              <a:solidFill>
                <a:srgbClr val="C00000"/>
              </a:solidFill>
              <a:cs typeface="Arial" pitchFamily="34" charset="0"/>
            </a:endParaRPr>
          </a:p>
          <a:p>
            <a:pPr marL="469900" indent="215900" eaLnBrk="1" hangingPunct="1">
              <a:tabLst>
                <a:tab pos="457200" algn="l"/>
              </a:tabLst>
            </a:pPr>
            <a:r>
              <a:rPr lang="en-AU" dirty="0" smtClean="0">
                <a:cs typeface="Arial" pitchFamily="34" charset="0"/>
              </a:rPr>
              <a:t>Triple vessel disease</a:t>
            </a:r>
            <a:endParaRPr lang="en-US" dirty="0" smtClean="0">
              <a:cs typeface="Arial" pitchFamily="34" charset="0"/>
            </a:endParaRPr>
          </a:p>
          <a:p>
            <a:pPr marL="469900" indent="215900" eaLnBrk="1" hangingPunct="1">
              <a:tabLst>
                <a:tab pos="457200" algn="l"/>
              </a:tabLst>
            </a:pPr>
            <a:r>
              <a:rPr lang="en-AU" dirty="0" smtClean="0">
                <a:cs typeface="Arial" pitchFamily="34" charset="0"/>
              </a:rPr>
              <a:t>Lf main coronary artery disease</a:t>
            </a:r>
          </a:p>
          <a:p>
            <a:pPr marL="469900" indent="215900" eaLnBrk="1" hangingPunct="1">
              <a:tabLst>
                <a:tab pos="457200" algn="l"/>
              </a:tabLst>
            </a:pPr>
            <a:r>
              <a:rPr lang="en-AU" dirty="0" smtClean="0">
                <a:cs typeface="Arial" pitchFamily="34" charset="0"/>
              </a:rPr>
              <a:t>Unstable angina ,failed </a:t>
            </a:r>
            <a:r>
              <a:rPr lang="en-AU" dirty="0" err="1" smtClean="0">
                <a:cs typeface="Arial" pitchFamily="34" charset="0"/>
              </a:rPr>
              <a:t>Mx</a:t>
            </a:r>
            <a:r>
              <a:rPr lang="en-AU" dirty="0" smtClean="0">
                <a:cs typeface="Arial" pitchFamily="34" charset="0"/>
              </a:rPr>
              <a:t> therapy</a:t>
            </a:r>
          </a:p>
          <a:p>
            <a:pPr marL="469900" indent="215900" eaLnBrk="1" hangingPunct="1">
              <a:tabLst>
                <a:tab pos="457200" algn="l"/>
              </a:tabLst>
            </a:pPr>
            <a:r>
              <a:rPr lang="en-AU" dirty="0" smtClean="0">
                <a:cs typeface="Arial" pitchFamily="34" charset="0"/>
              </a:rPr>
              <a:t>Complications of PTCA</a:t>
            </a:r>
            <a:endParaRPr lang="en-US" dirty="0" smtClean="0">
              <a:cs typeface="Arial" pitchFamily="34" charset="0"/>
            </a:endParaRPr>
          </a:p>
          <a:p>
            <a:pPr marL="469900" indent="215900" eaLnBrk="1" hangingPunct="1">
              <a:tabLst>
                <a:tab pos="457200" algn="l"/>
              </a:tabLst>
            </a:pPr>
            <a:r>
              <a:rPr lang="en-AU" dirty="0" smtClean="0">
                <a:cs typeface="Arial" pitchFamily="34" charset="0"/>
              </a:rPr>
              <a:t>Life threatening complications of MI</a:t>
            </a:r>
          </a:p>
          <a:p>
            <a:pPr marL="469900" indent="215900" eaLnBrk="1" hangingPunct="1">
              <a:tabLst>
                <a:tab pos="457200" algn="l"/>
              </a:tabLst>
            </a:pPr>
            <a:r>
              <a:rPr lang="en-AU" dirty="0" smtClean="0">
                <a:cs typeface="Arial" pitchFamily="34" charset="0"/>
              </a:rPr>
              <a:t>Anomalies of Coronary arteries.</a:t>
            </a:r>
          </a:p>
        </p:txBody>
      </p:sp>
    </p:spTree>
    <p:extLst>
      <p:ext uri="{BB962C8B-B14F-4D97-AF65-F5344CB8AC3E}">
        <p14:creationId xmlns:p14="http://schemas.microsoft.com/office/powerpoint/2010/main" val="26925131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AutoShape 2"/>
          <p:cNvSpPr>
            <a:spLocks noGrp="1" noChangeArrowheads="1"/>
          </p:cNvSpPr>
          <p:nvPr>
            <p:ph type="title"/>
          </p:nvPr>
        </p:nvSpPr>
        <p:spPr>
          <a:xfrm>
            <a:off x="612775" y="228600"/>
            <a:ext cx="8153400" cy="990600"/>
          </a:xfrm>
        </p:spPr>
        <p:txBody>
          <a:bodyPr/>
          <a:lstStyle/>
          <a:p>
            <a:pPr eaLnBrk="1" hangingPunct="1">
              <a:defRPr/>
            </a:pPr>
            <a:r>
              <a:rPr lang="en-US" sz="2800" dirty="0" smtClean="0">
                <a:solidFill>
                  <a:schemeClr val="bg2">
                    <a:lumMod val="10000"/>
                  </a:schemeClr>
                </a:solidFill>
                <a:effectLst>
                  <a:outerShdw blurRad="38100" dist="38100" dir="2700000" algn="tl">
                    <a:srgbClr val="C0C0C0"/>
                  </a:outerShdw>
                </a:effectLst>
                <a:latin typeface="Times New Roman" pitchFamily="18" charset="0"/>
              </a:rPr>
              <a:t>Adult Cardiac Surgery: CABG Techniques</a:t>
            </a:r>
          </a:p>
        </p:txBody>
      </p:sp>
      <p:sp>
        <p:nvSpPr>
          <p:cNvPr id="26627" name="Rectangle 3"/>
          <p:cNvSpPr>
            <a:spLocks noGrp="1" noChangeArrowheads="1"/>
          </p:cNvSpPr>
          <p:nvPr>
            <p:ph type="body" idx="1"/>
          </p:nvPr>
        </p:nvSpPr>
        <p:spPr>
          <a:xfrm>
            <a:off x="838200" y="2286000"/>
            <a:ext cx="7693025" cy="3800475"/>
          </a:xfrm>
        </p:spPr>
        <p:txBody>
          <a:bodyPr/>
          <a:lstStyle/>
          <a:p>
            <a:pPr eaLnBrk="1" hangingPunct="1"/>
            <a:r>
              <a:rPr lang="en-US" sz="2400" dirty="0" smtClean="0">
                <a:latin typeface="Times New Roman" pitchFamily="18" charset="0"/>
                <a:cs typeface="Arial" pitchFamily="34" charset="0"/>
              </a:rPr>
              <a:t>Median </a:t>
            </a:r>
            <a:r>
              <a:rPr lang="en-US" sz="2400" dirty="0" err="1" smtClean="0">
                <a:latin typeface="Times New Roman" pitchFamily="18" charset="0"/>
                <a:cs typeface="Arial" pitchFamily="34" charset="0"/>
              </a:rPr>
              <a:t>sternotomy</a:t>
            </a:r>
            <a:endParaRPr lang="en-US" sz="2400" dirty="0" smtClean="0">
              <a:latin typeface="Times New Roman" pitchFamily="18" charset="0"/>
              <a:cs typeface="Arial" pitchFamily="34" charset="0"/>
            </a:endParaRPr>
          </a:p>
          <a:p>
            <a:pPr eaLnBrk="1" hangingPunct="1"/>
            <a:r>
              <a:rPr lang="en-US" sz="2400" dirty="0" smtClean="0">
                <a:latin typeface="Times New Roman" pitchFamily="18" charset="0"/>
                <a:cs typeface="Arial" pitchFamily="34" charset="0"/>
              </a:rPr>
              <a:t>Cardiopulmonary bypass </a:t>
            </a:r>
          </a:p>
          <a:p>
            <a:pPr eaLnBrk="1" hangingPunct="1"/>
            <a:r>
              <a:rPr lang="en-US" sz="2400" dirty="0" err="1" smtClean="0">
                <a:latin typeface="Times New Roman" pitchFamily="18" charset="0"/>
                <a:cs typeface="Arial" pitchFamily="34" charset="0"/>
              </a:rPr>
              <a:t>Cardioplegic</a:t>
            </a:r>
            <a:r>
              <a:rPr lang="en-US" sz="2400" dirty="0" smtClean="0">
                <a:latin typeface="Times New Roman" pitchFamily="18" charset="0"/>
                <a:cs typeface="Arial" pitchFamily="34" charset="0"/>
              </a:rPr>
              <a:t> arrest</a:t>
            </a:r>
          </a:p>
          <a:p>
            <a:pPr eaLnBrk="1" hangingPunct="1"/>
            <a:r>
              <a:rPr lang="en-US" sz="2400" dirty="0" smtClean="0">
                <a:latin typeface="Times New Roman" pitchFamily="18" charset="0"/>
                <a:cs typeface="Arial" pitchFamily="34" charset="0"/>
              </a:rPr>
              <a:t>Mammary artery, reversed saphenous vein, radial artery.</a:t>
            </a:r>
          </a:p>
        </p:txBody>
      </p:sp>
    </p:spTree>
    <p:extLst>
      <p:ext uri="{BB962C8B-B14F-4D97-AF65-F5344CB8AC3E}">
        <p14:creationId xmlns:p14="http://schemas.microsoft.com/office/powerpoint/2010/main" val="309118656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12775" y="228600"/>
            <a:ext cx="8153400" cy="990600"/>
          </a:xfrm>
        </p:spPr>
        <p:txBody>
          <a:bodyPr/>
          <a:lstStyle/>
          <a:p>
            <a:endParaRPr lang="en-US" smtClean="0">
              <a:cs typeface="Arial" pitchFamily="34" charset="0"/>
            </a:endParaRPr>
          </a:p>
        </p:txBody>
      </p:sp>
      <p:pic>
        <p:nvPicPr>
          <p:cNvPr id="27651"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611188" y="1557338"/>
            <a:ext cx="7848600" cy="5300662"/>
          </a:xfrm>
          <a:noFill/>
        </p:spPr>
      </p:pic>
    </p:spTree>
    <p:extLst>
      <p:ext uri="{BB962C8B-B14F-4D97-AF65-F5344CB8AC3E}">
        <p14:creationId xmlns:p14="http://schemas.microsoft.com/office/powerpoint/2010/main" val="191811631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612775" y="228600"/>
            <a:ext cx="8153400" cy="990600"/>
          </a:xfrm>
        </p:spPr>
        <p:txBody>
          <a:bodyPr/>
          <a:lstStyle/>
          <a:p>
            <a:pPr eaLnBrk="1" hangingPunct="1"/>
            <a:endParaRPr lang="en-US" smtClean="0">
              <a:cs typeface="Arial" pitchFamily="34" charset="0"/>
            </a:endParaRPr>
          </a:p>
        </p:txBody>
      </p:sp>
      <p:pic>
        <p:nvPicPr>
          <p:cNvPr id="30723"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143000"/>
            <a:ext cx="5562600" cy="5021263"/>
          </a:xfrm>
          <a:noFill/>
        </p:spPr>
      </p:pic>
    </p:spTree>
    <p:extLst>
      <p:ext uri="{BB962C8B-B14F-4D97-AF65-F5344CB8AC3E}">
        <p14:creationId xmlns:p14="http://schemas.microsoft.com/office/powerpoint/2010/main" val="237606858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4"/>
          <p:cNvSpPr>
            <a:spLocks noGrp="1" noChangeArrowheads="1"/>
          </p:cNvSpPr>
          <p:nvPr>
            <p:ph type="title"/>
          </p:nvPr>
        </p:nvSpPr>
        <p:spPr>
          <a:xfrm>
            <a:off x="762000" y="228600"/>
            <a:ext cx="7924800" cy="1219200"/>
          </a:xfrm>
        </p:spPr>
        <p:txBody>
          <a:bodyPr/>
          <a:lstStyle/>
          <a:p>
            <a:pPr eaLnBrk="1" hangingPunct="1"/>
            <a:r>
              <a:rPr lang="en-US" sz="3200" smtClean="0">
                <a:cs typeface="Arial" pitchFamily="34" charset="0"/>
              </a:rPr>
              <a:t>Heart Lung Machine</a:t>
            </a:r>
            <a:br>
              <a:rPr lang="en-US" sz="3200" smtClean="0">
                <a:cs typeface="Arial" pitchFamily="34" charset="0"/>
              </a:rPr>
            </a:br>
            <a:endParaRPr lang="en-US" sz="3200" smtClean="0">
              <a:cs typeface="Arial" pitchFamily="34" charset="0"/>
            </a:endParaRPr>
          </a:p>
        </p:txBody>
      </p:sp>
      <p:pic>
        <p:nvPicPr>
          <p:cNvPr id="31747"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143000"/>
            <a:ext cx="6248400" cy="4953000"/>
          </a:xfrm>
          <a:noFill/>
        </p:spPr>
      </p:pic>
    </p:spTree>
    <p:extLst>
      <p:ext uri="{BB962C8B-B14F-4D97-AF65-F5344CB8AC3E}">
        <p14:creationId xmlns:p14="http://schemas.microsoft.com/office/powerpoint/2010/main" val="291143990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cab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53562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75704180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1026" name="Picture 2" descr="C:\Users\kids\Desktop\for haitham's work\porc\IMG_8379.JPG"/>
          <p:cNvPicPr>
            <a:picLocks noGrp="1" noChangeAspect="1" noChangeArrowheads="1"/>
          </p:cNvPicPr>
          <p:nvPr>
            <p:ph idx="1"/>
          </p:nvPr>
        </p:nvPicPr>
        <p:blipFill>
          <a:blip r:embed="rId2" cstate="print"/>
          <a:stretch>
            <a:fillRect/>
          </a:stretch>
        </p:blipFill>
        <p:spPr bwMode="auto">
          <a:xfrm rot="5400000">
            <a:off x="1051717" y="1292337"/>
            <a:ext cx="6705603" cy="4389437"/>
          </a:xfrm>
          <a:prstGeom prst="rect">
            <a:avLst/>
          </a:prstGeom>
          <a:noFill/>
        </p:spPr>
      </p:pic>
    </p:spTree>
    <p:extLst>
      <p:ext uri="{BB962C8B-B14F-4D97-AF65-F5344CB8AC3E}">
        <p14:creationId xmlns:p14="http://schemas.microsoft.com/office/powerpoint/2010/main" val="131157294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AutoShape 2"/>
          <p:cNvSpPr>
            <a:spLocks noGrp="1" noChangeArrowheads="1"/>
          </p:cNvSpPr>
          <p:nvPr>
            <p:ph type="title"/>
          </p:nvPr>
        </p:nvSpPr>
        <p:spPr>
          <a:xfrm>
            <a:off x="762000" y="0"/>
            <a:ext cx="7924800" cy="1371600"/>
          </a:xfrm>
        </p:spPr>
        <p:txBody>
          <a:bodyPr/>
          <a:lstStyle/>
          <a:p>
            <a:r>
              <a:rPr lang="en-US" sz="2800" b="0" dirty="0">
                <a:solidFill>
                  <a:schemeClr val="bg2">
                    <a:lumMod val="10000"/>
                  </a:schemeClr>
                </a:solidFill>
                <a:effectLst>
                  <a:outerShdw blurRad="38100" dist="38100" dir="2700000" algn="tl">
                    <a:srgbClr val="C0C0C0"/>
                  </a:outerShdw>
                </a:effectLst>
                <a:latin typeface="Times New Roman" pitchFamily="18" charset="0"/>
              </a:rPr>
              <a:t>Adult Cardiac Surgery: Ischemic Heart Disease (History)</a:t>
            </a:r>
          </a:p>
        </p:txBody>
      </p:sp>
      <p:sp>
        <p:nvSpPr>
          <p:cNvPr id="102403" name="Rectangle 3"/>
          <p:cNvSpPr>
            <a:spLocks noGrp="1" noChangeArrowheads="1"/>
          </p:cNvSpPr>
          <p:nvPr>
            <p:ph type="body" idx="1"/>
          </p:nvPr>
        </p:nvSpPr>
        <p:spPr>
          <a:xfrm>
            <a:off x="457200" y="2209800"/>
            <a:ext cx="8229600" cy="4419600"/>
          </a:xfrm>
        </p:spPr>
        <p:txBody>
          <a:bodyPr/>
          <a:lstStyle/>
          <a:p>
            <a:r>
              <a:rPr lang="en-US" sz="2000" b="1" dirty="0" smtClean="0">
                <a:effectLst>
                  <a:outerShdw blurRad="38100" dist="38100" dir="2700000" algn="tl">
                    <a:srgbClr val="C0C0C0"/>
                  </a:outerShdw>
                </a:effectLst>
                <a:latin typeface="Times New Roman" pitchFamily="18" charset="0"/>
              </a:rPr>
              <a:t>Arthur </a:t>
            </a:r>
            <a:r>
              <a:rPr lang="en-US" sz="2000" b="1" dirty="0">
                <a:effectLst>
                  <a:outerShdw blurRad="38100" dist="38100" dir="2700000" algn="tl">
                    <a:srgbClr val="C0C0C0"/>
                  </a:outerShdw>
                </a:effectLst>
                <a:latin typeface="Times New Roman" pitchFamily="18" charset="0"/>
              </a:rPr>
              <a:t>Vineberg</a:t>
            </a:r>
          </a:p>
          <a:p>
            <a:pPr lvl="1"/>
            <a:r>
              <a:rPr lang="en-US" sz="2000" b="1" dirty="0">
                <a:latin typeface="Times New Roman" pitchFamily="18" charset="0"/>
              </a:rPr>
              <a:t>1940’s</a:t>
            </a:r>
            <a:r>
              <a:rPr lang="en-US" sz="2000" dirty="0">
                <a:latin typeface="Times New Roman" pitchFamily="18" charset="0"/>
              </a:rPr>
              <a:t>- Mobilization of left internal mammary artery with implantation of bleeding end into the left ventricle.</a:t>
            </a:r>
          </a:p>
          <a:p>
            <a:pPr lvl="1"/>
            <a:r>
              <a:rPr lang="en-US" sz="2000" b="1" dirty="0">
                <a:latin typeface="Times New Roman" pitchFamily="18" charset="0"/>
              </a:rPr>
              <a:t>1964</a:t>
            </a:r>
            <a:r>
              <a:rPr lang="en-US" sz="2000" dirty="0">
                <a:latin typeface="Times New Roman" pitchFamily="18" charset="0"/>
              </a:rPr>
              <a:t>- follow-up study on 140 patients</a:t>
            </a:r>
          </a:p>
          <a:p>
            <a:pPr lvl="2">
              <a:buFont typeface="Wingdings" pitchFamily="2" charset="2"/>
              <a:buNone/>
            </a:pPr>
            <a:r>
              <a:rPr lang="en-US" dirty="0">
                <a:latin typeface="Times New Roman" pitchFamily="18" charset="0"/>
              </a:rPr>
              <a:t>		</a:t>
            </a:r>
            <a:r>
              <a:rPr lang="en-US" sz="1800" dirty="0">
                <a:latin typeface="Times New Roman" pitchFamily="18" charset="0"/>
              </a:rPr>
              <a:t>33% mortality</a:t>
            </a:r>
          </a:p>
          <a:p>
            <a:pPr lvl="2">
              <a:buFont typeface="Wingdings" pitchFamily="2" charset="2"/>
              <a:buNone/>
            </a:pPr>
            <a:r>
              <a:rPr lang="en-US" sz="1800" dirty="0">
                <a:latin typeface="Times New Roman" pitchFamily="18" charset="0"/>
              </a:rPr>
              <a:t>		85% relief from angina</a:t>
            </a:r>
            <a:endParaRPr lang="en-US" sz="1800" b="1" dirty="0">
              <a:effectLst>
                <a:outerShdw blurRad="38100" dist="38100" dir="2700000" algn="tl">
                  <a:srgbClr val="C0C0C0"/>
                </a:outerShdw>
              </a:effectLst>
              <a:latin typeface="Times New Roman" pitchFamily="18" charset="0"/>
            </a:endParaRPr>
          </a:p>
          <a:p>
            <a:pPr lvl="2">
              <a:buFont typeface="Wingdings" pitchFamily="2" charset="2"/>
              <a:buNone/>
            </a:pPr>
            <a:endParaRPr lang="en-US" sz="2400" dirty="0">
              <a:latin typeface="Times New Roman" pitchFamily="18" charset="0"/>
            </a:endParaRPr>
          </a:p>
        </p:txBody>
      </p:sp>
    </p:spTree>
    <p:extLst>
      <p:ext uri="{BB962C8B-B14F-4D97-AF65-F5344CB8AC3E}">
        <p14:creationId xmlns:p14="http://schemas.microsoft.com/office/powerpoint/2010/main" val="80851919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pPr eaLnBrk="1" hangingPunct="1"/>
            <a:endParaRPr lang="en-US" smtClean="0">
              <a:cs typeface="Arial" pitchFamily="34" charset="0"/>
            </a:endParaRPr>
          </a:p>
        </p:txBody>
      </p:sp>
      <p:pic>
        <p:nvPicPr>
          <p:cNvPr id="3277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457200"/>
            <a:ext cx="7924800" cy="6400800"/>
          </a:xfrm>
          <a:noFill/>
        </p:spPr>
      </p:pic>
    </p:spTree>
    <p:extLst>
      <p:ext uri="{BB962C8B-B14F-4D97-AF65-F5344CB8AC3E}">
        <p14:creationId xmlns:p14="http://schemas.microsoft.com/office/powerpoint/2010/main" val="53640659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2050" name="Picture 2" descr="C:\Users\Mahmoud\Desktop\12181_01X (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219200" y="1676400"/>
            <a:ext cx="6705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7970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467600" cy="990600"/>
          </a:xfrm>
        </p:spPr>
        <p:txBody>
          <a:bodyPr/>
          <a:lstStyle/>
          <a:p>
            <a:r>
              <a:rPr lang="en-US" dirty="0"/>
              <a:t>Arterial </a:t>
            </a:r>
            <a:r>
              <a:rPr lang="en-US" dirty="0" err="1"/>
              <a:t>vs</a:t>
            </a:r>
            <a:r>
              <a:rPr lang="en-US" dirty="0"/>
              <a:t> Venous conduits</a:t>
            </a:r>
            <a:endParaRPr lang="ar-JO" dirty="0"/>
          </a:p>
        </p:txBody>
      </p:sp>
      <p:sp>
        <p:nvSpPr>
          <p:cNvPr id="5" name="Text Placeholder 4"/>
          <p:cNvSpPr>
            <a:spLocks noGrp="1"/>
          </p:cNvSpPr>
          <p:nvPr>
            <p:ph type="body" sz="quarter" idx="18"/>
          </p:nvPr>
        </p:nvSpPr>
        <p:spPr/>
        <p:txBody>
          <a:bodyPr/>
          <a:lstStyle/>
          <a:p>
            <a:endParaRPr lang="ar-JO" dirty="0"/>
          </a:p>
        </p:txBody>
      </p:sp>
      <p:pic>
        <p:nvPicPr>
          <p:cNvPr id="4098" name="Picture 2" descr="C:\Users\Mahmoud\Desktop\23254 (2).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1" y="1752600"/>
            <a:ext cx="3795712"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hmoud\Desktop\bypass-graft-locations.jp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5105400" y="1905000"/>
            <a:ext cx="2892425" cy="351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823712"/>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arterial revascularization </a:t>
            </a:r>
            <a:endParaRPr lang="ar-JO" dirty="0"/>
          </a:p>
        </p:txBody>
      </p:sp>
      <p:pic>
        <p:nvPicPr>
          <p:cNvPr id="4" name="Content Placeholder 3" descr="2419-PB2-R1.png"/>
          <p:cNvPicPr>
            <a:picLocks noGrp="1" noChangeAspect="1"/>
          </p:cNvPicPr>
          <p:nvPr>
            <p:ph idx="1"/>
          </p:nvPr>
        </p:nvPicPr>
        <p:blipFill>
          <a:blip r:embed="rId2" cstate="print"/>
          <a:stretch>
            <a:fillRect/>
          </a:stretch>
        </p:blipFill>
        <p:spPr>
          <a:xfrm>
            <a:off x="2725975" y="1935163"/>
            <a:ext cx="3692050" cy="4389437"/>
          </a:xfrm>
        </p:spPr>
      </p:pic>
    </p:spTree>
    <p:extLst>
      <p:ext uri="{BB962C8B-B14F-4D97-AF65-F5344CB8AC3E}">
        <p14:creationId xmlns:p14="http://schemas.microsoft.com/office/powerpoint/2010/main" val="1864572843"/>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pic>
        <p:nvPicPr>
          <p:cNvPr id="4" name="Content Placeholder 3" descr="2419-PB4-R1.png"/>
          <p:cNvPicPr>
            <a:picLocks noGrp="1" noChangeAspect="1"/>
          </p:cNvPicPr>
          <p:nvPr>
            <p:ph idx="1"/>
          </p:nvPr>
        </p:nvPicPr>
        <p:blipFill>
          <a:blip r:embed="rId2" cstate="print"/>
          <a:stretch>
            <a:fillRect/>
          </a:stretch>
        </p:blipFill>
        <p:spPr>
          <a:xfrm>
            <a:off x="2324381" y="1944167"/>
            <a:ext cx="4495238" cy="4371429"/>
          </a:xfrm>
        </p:spPr>
      </p:pic>
    </p:spTree>
    <p:extLst>
      <p:ext uri="{BB962C8B-B14F-4D97-AF65-F5344CB8AC3E}">
        <p14:creationId xmlns:p14="http://schemas.microsoft.com/office/powerpoint/2010/main" val="3264955560"/>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12775" y="228600"/>
            <a:ext cx="8153400" cy="990600"/>
          </a:xfrm>
        </p:spPr>
        <p:txBody>
          <a:bodyPr/>
          <a:lstStyle/>
          <a:p>
            <a:r>
              <a:rPr lang="en-US" sz="6600" b="1" smtClean="0">
                <a:cs typeface="Arial" pitchFamily="34" charset="0"/>
              </a:rPr>
              <a:t>PTCA</a:t>
            </a:r>
          </a:p>
        </p:txBody>
      </p:sp>
      <p:pic>
        <p:nvPicPr>
          <p:cNvPr id="33795"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rot="5400000">
            <a:off x="1957388" y="2443163"/>
            <a:ext cx="5157787" cy="3671887"/>
          </a:xfrm>
          <a:noFill/>
        </p:spPr>
      </p:pic>
    </p:spTree>
    <p:extLst>
      <p:ext uri="{BB962C8B-B14F-4D97-AF65-F5344CB8AC3E}">
        <p14:creationId xmlns:p14="http://schemas.microsoft.com/office/powerpoint/2010/main" val="17897029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title"/>
          </p:nvPr>
        </p:nvSpPr>
        <p:spPr/>
        <p:txBody>
          <a:bodyPr/>
          <a:lstStyle/>
          <a:p>
            <a:pPr eaLnBrk="1" hangingPunct="1"/>
            <a:endParaRPr lang="en-US" smtClean="0">
              <a:cs typeface="Arial" pitchFamily="34" charset="0"/>
            </a:endParaRPr>
          </a:p>
        </p:txBody>
      </p:sp>
      <p:pic>
        <p:nvPicPr>
          <p:cNvPr id="34819"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417638" y="2878138"/>
            <a:ext cx="2609850" cy="2690812"/>
          </a:xfrm>
          <a:noFill/>
        </p:spPr>
      </p:pic>
      <p:pic>
        <p:nvPicPr>
          <p:cNvPr id="34820" name="Picture 10"/>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rot="5400000">
            <a:off x="5725318" y="-238918"/>
            <a:ext cx="2189163" cy="2667000"/>
          </a:xfrm>
          <a:noFill/>
        </p:spPr>
      </p:pic>
      <p:pic>
        <p:nvPicPr>
          <p:cNvPr id="34821" name="Picture 11"/>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rot="5400000">
            <a:off x="5518944" y="1948656"/>
            <a:ext cx="2590800" cy="2655888"/>
          </a:xfrm>
          <a:noFill/>
        </p:spPr>
      </p:pic>
      <p:pic>
        <p:nvPicPr>
          <p:cNvPr id="34822"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5338762" y="4719638"/>
            <a:ext cx="29622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57638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endParaRPr lang="en-GB" dirty="0"/>
          </a:p>
        </p:txBody>
      </p:sp>
      <p:sp>
        <p:nvSpPr>
          <p:cNvPr id="9" name="Slide Number Placeholder 3"/>
          <p:cNvSpPr>
            <a:spLocks noGrp="1"/>
          </p:cNvSpPr>
          <p:nvPr>
            <p:ph type="sldNum" sz="quarter" idx="12"/>
          </p:nvPr>
        </p:nvSpPr>
        <p:spPr/>
        <p:txBody>
          <a:bodyPr/>
          <a:lstStyle/>
          <a:p>
            <a:endParaRPr lang="en-GB" dirty="0"/>
          </a:p>
        </p:txBody>
      </p:sp>
      <p:grpSp>
        <p:nvGrpSpPr>
          <p:cNvPr id="152578" name="Group 2"/>
          <p:cNvGrpSpPr>
            <a:grpSpLocks/>
          </p:cNvGrpSpPr>
          <p:nvPr/>
        </p:nvGrpSpPr>
        <p:grpSpPr bwMode="auto">
          <a:xfrm>
            <a:off x="1795463" y="1938338"/>
            <a:ext cx="5554662" cy="2911475"/>
            <a:chOff x="0" y="0"/>
            <a:chExt cx="3499" cy="1834"/>
          </a:xfrm>
        </p:grpSpPr>
        <p:sp>
          <p:nvSpPr>
            <p:cNvPr id="152579" name="Rectangle 3"/>
            <p:cNvSpPr>
              <a:spLocks noChangeArrowheads="1"/>
            </p:cNvSpPr>
            <p:nvPr/>
          </p:nvSpPr>
          <p:spPr bwMode="auto">
            <a:xfrm>
              <a:off x="0" y="0"/>
              <a:ext cx="2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JO"/>
            </a:p>
          </p:txBody>
        </p:sp>
        <p:grpSp>
          <p:nvGrpSpPr>
            <p:cNvPr id="152580" name="Group 4"/>
            <p:cNvGrpSpPr>
              <a:grpSpLocks/>
            </p:cNvGrpSpPr>
            <p:nvPr/>
          </p:nvGrpSpPr>
          <p:grpSpPr bwMode="auto">
            <a:xfrm>
              <a:off x="0" y="0"/>
              <a:ext cx="3499" cy="1834"/>
              <a:chOff x="0" y="0"/>
              <a:chExt cx="3499" cy="1834"/>
            </a:xfrm>
          </p:grpSpPr>
          <p:sp>
            <p:nvSpPr>
              <p:cNvPr id="152581" name="Rectangle 5"/>
              <p:cNvSpPr>
                <a:spLocks noChangeArrowheads="1"/>
              </p:cNvSpPr>
              <p:nvPr/>
            </p:nvSpPr>
            <p:spPr bwMode="auto">
              <a:xfrm>
                <a:off x="0" y="0"/>
                <a:ext cx="3499" cy="18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JO"/>
              </a:p>
            </p:txBody>
          </p:sp>
          <p:sp>
            <p:nvSpPr>
              <p:cNvPr id="152582" name="Rectangle 6"/>
              <p:cNvSpPr>
                <a:spLocks noChangeArrowheads="1"/>
              </p:cNvSpPr>
              <p:nvPr/>
            </p:nvSpPr>
            <p:spPr bwMode="auto">
              <a:xfrm>
                <a:off x="0" y="0"/>
                <a:ext cx="3499" cy="183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900">
                    <a:solidFill>
                      <a:srgbClr val="000000"/>
                    </a:solidFill>
                  </a:rPr>
                  <a:t>  </a:t>
                </a:r>
                <a:r>
                  <a:rPr lang="en-US" sz="18500">
                    <a:solidFill>
                      <a:srgbClr val="000000"/>
                    </a:solidFill>
                  </a:rPr>
                  <a:t> </a:t>
                </a:r>
                <a:r>
                  <a:rPr lang="en-US" sz="900">
                    <a:solidFill>
                      <a:srgbClr val="000000"/>
                    </a:solidFill>
                  </a:rPr>
                  <a:t>                                                                                                                                               </a:t>
                </a:r>
              </a:p>
            </p:txBody>
          </p:sp>
        </p:grpSp>
      </p:grpSp>
      <p:pic>
        <p:nvPicPr>
          <p:cNvPr id="152583" name="Picture 7" descr="Widening a coronary artery"/>
          <p:cNvPicPr>
            <a:picLocks noChangeAspect="1" noChangeArrowheads="1"/>
          </p:cNvPicPr>
          <p:nvPr/>
        </p:nvPicPr>
        <p:blipFill>
          <a:blip r:embed="rId2">
            <a:extLst>
              <a:ext uri="{28A0092B-C50C-407E-A947-70E740481C1C}">
                <a14:useLocalDpi xmlns:a14="http://schemas.microsoft.com/office/drawing/2010/main" val="0"/>
              </a:ext>
            </a:extLst>
          </a:blip>
          <a:srcRect l="2246" r="1123" b="4999"/>
          <a:stretch>
            <a:fillRect/>
          </a:stretch>
        </p:blipFill>
        <p:spPr bwMode="auto">
          <a:xfrm>
            <a:off x="990600" y="1322388"/>
            <a:ext cx="7162800" cy="474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75898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Valvular Heart Disease</a:t>
            </a:r>
          </a:p>
        </p:txBody>
      </p:sp>
      <p:sp>
        <p:nvSpPr>
          <p:cNvPr id="112643" name="Rectangle 3"/>
          <p:cNvSpPr>
            <a:spLocks noGrp="1" noChangeArrowheads="1"/>
          </p:cNvSpPr>
          <p:nvPr>
            <p:ph type="body" idx="1"/>
          </p:nvPr>
        </p:nvSpPr>
        <p:spPr>
          <a:xfrm>
            <a:off x="838200" y="1981200"/>
            <a:ext cx="7693025" cy="4105275"/>
          </a:xfrm>
        </p:spPr>
        <p:txBody>
          <a:bodyPr/>
          <a:lstStyle/>
          <a:p>
            <a:r>
              <a:rPr lang="en-US" sz="2000" b="1" dirty="0">
                <a:effectLst>
                  <a:outerShdw blurRad="38100" dist="38100" dir="2700000" algn="tl">
                    <a:srgbClr val="C0C0C0"/>
                  </a:outerShdw>
                </a:effectLst>
                <a:latin typeface="Times New Roman" pitchFamily="18" charset="0"/>
              </a:rPr>
              <a:t>Aortic stenosis-</a:t>
            </a:r>
            <a:r>
              <a:rPr lang="en-US" sz="2000" dirty="0">
                <a:latin typeface="Times New Roman" pitchFamily="18" charset="0"/>
              </a:rPr>
              <a:t> </a:t>
            </a:r>
          </a:p>
          <a:p>
            <a:pPr lvl="1"/>
            <a:r>
              <a:rPr lang="en-US" sz="1800" dirty="0">
                <a:latin typeface="Times New Roman" pitchFamily="18" charset="0"/>
              </a:rPr>
              <a:t>Age-related degenerative </a:t>
            </a:r>
          </a:p>
          <a:p>
            <a:pPr lvl="1"/>
            <a:r>
              <a:rPr lang="en-US" sz="1800" b="1" dirty="0">
                <a:latin typeface="Times New Roman" pitchFamily="18" charset="0"/>
              </a:rPr>
              <a:t>Mild</a:t>
            </a:r>
            <a:r>
              <a:rPr lang="en-US" sz="1800" dirty="0">
                <a:latin typeface="Times New Roman" pitchFamily="18" charset="0"/>
              </a:rPr>
              <a:t> AS: AVA &gt; 1.5cm</a:t>
            </a:r>
            <a:r>
              <a:rPr lang="en-US" sz="1800" baseline="30000" dirty="0">
                <a:latin typeface="Times New Roman" pitchFamily="18" charset="0"/>
              </a:rPr>
              <a:t>2</a:t>
            </a:r>
            <a:r>
              <a:rPr lang="en-US" sz="1800" dirty="0">
                <a:latin typeface="Times New Roman" pitchFamily="18" charset="0"/>
              </a:rPr>
              <a:t> ; </a:t>
            </a:r>
            <a:r>
              <a:rPr lang="en-US" sz="1800" b="1" dirty="0">
                <a:latin typeface="Times New Roman" pitchFamily="18" charset="0"/>
              </a:rPr>
              <a:t>Moderate</a:t>
            </a:r>
            <a:r>
              <a:rPr lang="en-US" sz="1800" dirty="0">
                <a:latin typeface="Times New Roman" pitchFamily="18" charset="0"/>
              </a:rPr>
              <a:t> 1-1.5cm</a:t>
            </a:r>
            <a:r>
              <a:rPr lang="en-US" sz="1800" baseline="30000" dirty="0">
                <a:latin typeface="Times New Roman" pitchFamily="18" charset="0"/>
              </a:rPr>
              <a:t>2 </a:t>
            </a:r>
            <a:r>
              <a:rPr lang="en-US" sz="1800" dirty="0">
                <a:latin typeface="Times New Roman" pitchFamily="18" charset="0"/>
              </a:rPr>
              <a:t>; </a:t>
            </a:r>
            <a:r>
              <a:rPr lang="en-US" sz="1800" b="1" dirty="0">
                <a:latin typeface="Times New Roman" pitchFamily="18" charset="0"/>
              </a:rPr>
              <a:t>Severe</a:t>
            </a:r>
            <a:r>
              <a:rPr lang="en-US" sz="1800" dirty="0">
                <a:latin typeface="Times New Roman" pitchFamily="18" charset="0"/>
              </a:rPr>
              <a:t> &lt;1cm</a:t>
            </a:r>
            <a:r>
              <a:rPr lang="en-US" sz="1800" baseline="30000" dirty="0">
                <a:latin typeface="Times New Roman" pitchFamily="18" charset="0"/>
              </a:rPr>
              <a:t>2</a:t>
            </a:r>
          </a:p>
          <a:p>
            <a:pPr lvl="1"/>
            <a:r>
              <a:rPr lang="en-US" sz="1800" dirty="0">
                <a:latin typeface="Times New Roman" pitchFamily="18" charset="0"/>
              </a:rPr>
              <a:t>Indications for surgery largely based on symptoms</a:t>
            </a:r>
          </a:p>
          <a:p>
            <a:pPr lvl="2"/>
            <a:r>
              <a:rPr lang="en-US" sz="1600" dirty="0">
                <a:latin typeface="Times New Roman" pitchFamily="18" charset="0"/>
              </a:rPr>
              <a:t>Syncope, angina, dyspnea and CHF</a:t>
            </a:r>
          </a:p>
          <a:p>
            <a:r>
              <a:rPr lang="en-US" sz="2000" b="1" dirty="0">
                <a:effectLst>
                  <a:outerShdw blurRad="38100" dist="38100" dir="2700000" algn="tl">
                    <a:srgbClr val="C0C0C0"/>
                  </a:outerShdw>
                </a:effectLst>
                <a:latin typeface="Times New Roman" pitchFamily="18" charset="0"/>
              </a:rPr>
              <a:t>Aortic regurgitation-</a:t>
            </a:r>
          </a:p>
          <a:p>
            <a:pPr lvl="1"/>
            <a:r>
              <a:rPr lang="en-US" sz="1800" dirty="0">
                <a:latin typeface="Times New Roman" pitchFamily="18" charset="0"/>
              </a:rPr>
              <a:t>Calcific aortic disease, idiopathic degenerative disease, endocarditis, rheumatic disease, bicuspid valve, aortic dissection, Marfan, etc.</a:t>
            </a:r>
          </a:p>
          <a:p>
            <a:pPr lvl="1"/>
            <a:r>
              <a:rPr lang="en-US" sz="1800" dirty="0">
                <a:latin typeface="Times New Roman" pitchFamily="18" charset="0"/>
              </a:rPr>
              <a:t>Indications for surgery</a:t>
            </a:r>
          </a:p>
          <a:p>
            <a:pPr lvl="2"/>
            <a:r>
              <a:rPr lang="en-US" sz="1600" dirty="0">
                <a:latin typeface="Times New Roman" pitchFamily="18" charset="0"/>
              </a:rPr>
              <a:t>Acute AR- inadequate time for ventricular compensation</a:t>
            </a:r>
          </a:p>
          <a:p>
            <a:pPr lvl="2"/>
            <a:r>
              <a:rPr lang="en-US" sz="1600" dirty="0">
                <a:latin typeface="Times New Roman" pitchFamily="18" charset="0"/>
              </a:rPr>
              <a:t>Chronic AR- symptoms, decreasing EF, LVEDD &gt;75mm, LVESD &gt;55mm</a:t>
            </a:r>
          </a:p>
        </p:txBody>
      </p:sp>
    </p:spTree>
    <p:extLst>
      <p:ext uri="{BB962C8B-B14F-4D97-AF65-F5344CB8AC3E}">
        <p14:creationId xmlns:p14="http://schemas.microsoft.com/office/powerpoint/2010/main" val="2155402058"/>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Valve Prostheses</a:t>
            </a:r>
          </a:p>
        </p:txBody>
      </p:sp>
      <p:sp>
        <p:nvSpPr>
          <p:cNvPr id="114691" name="Rectangle 3"/>
          <p:cNvSpPr>
            <a:spLocks noGrp="1" noChangeArrowheads="1"/>
          </p:cNvSpPr>
          <p:nvPr>
            <p:ph type="body" idx="1"/>
          </p:nvPr>
        </p:nvSpPr>
        <p:spPr>
          <a:xfrm>
            <a:off x="838200" y="2057400"/>
            <a:ext cx="7693025" cy="4029075"/>
          </a:xfrm>
        </p:spPr>
        <p:txBody>
          <a:bodyPr/>
          <a:lstStyle/>
          <a:p>
            <a:r>
              <a:rPr lang="en-US" sz="2000" b="1" dirty="0">
                <a:latin typeface="Times New Roman" pitchFamily="18" charset="0"/>
              </a:rPr>
              <a:t>Mechanical Valves</a:t>
            </a:r>
          </a:p>
          <a:p>
            <a:pPr lvl="1"/>
            <a:r>
              <a:rPr lang="en-US" sz="2000" dirty="0">
                <a:latin typeface="Times New Roman" pitchFamily="18" charset="0"/>
              </a:rPr>
              <a:t>Caged-ball valves</a:t>
            </a:r>
          </a:p>
          <a:p>
            <a:pPr lvl="1"/>
            <a:r>
              <a:rPr lang="en-US" sz="2000" dirty="0">
                <a:latin typeface="Times New Roman" pitchFamily="18" charset="0"/>
              </a:rPr>
              <a:t>Tilting disc valves</a:t>
            </a:r>
          </a:p>
          <a:p>
            <a:pPr lvl="2"/>
            <a:r>
              <a:rPr lang="en-US" dirty="0">
                <a:latin typeface="Times New Roman" pitchFamily="18" charset="0"/>
              </a:rPr>
              <a:t>single leaflet</a:t>
            </a:r>
          </a:p>
          <a:p>
            <a:pPr lvl="2"/>
            <a:r>
              <a:rPr lang="en-US" dirty="0" err="1">
                <a:latin typeface="Times New Roman" pitchFamily="18" charset="0"/>
              </a:rPr>
              <a:t>bileaflet</a:t>
            </a:r>
            <a:endParaRPr lang="en-US" dirty="0">
              <a:latin typeface="Times New Roman" pitchFamily="18" charset="0"/>
            </a:endParaRPr>
          </a:p>
          <a:p>
            <a:r>
              <a:rPr lang="en-US" sz="2000" b="1" dirty="0">
                <a:latin typeface="Times New Roman" pitchFamily="18" charset="0"/>
              </a:rPr>
              <a:t>Tissue Valves</a:t>
            </a:r>
          </a:p>
          <a:p>
            <a:pPr lvl="1"/>
            <a:r>
              <a:rPr lang="en-US" sz="2000" dirty="0">
                <a:latin typeface="Times New Roman" pitchFamily="18" charset="0"/>
              </a:rPr>
              <a:t>Animal tissue (porcine aortic valves, bovine pericardium)</a:t>
            </a:r>
          </a:p>
          <a:p>
            <a:pPr lvl="1"/>
            <a:r>
              <a:rPr lang="en-US" sz="2000" dirty="0">
                <a:latin typeface="Times New Roman" pitchFamily="18" charset="0"/>
              </a:rPr>
              <a:t>Human tissue (</a:t>
            </a:r>
            <a:r>
              <a:rPr lang="en-US" sz="2000" dirty="0" err="1">
                <a:latin typeface="Times New Roman" pitchFamily="18" charset="0"/>
              </a:rPr>
              <a:t>Homografts</a:t>
            </a:r>
            <a:r>
              <a:rPr lang="en-US" sz="2000" dirty="0">
                <a:latin typeface="Times New Roman" pitchFamily="18" charset="0"/>
              </a:rPr>
              <a:t>, </a:t>
            </a:r>
            <a:r>
              <a:rPr lang="en-US" sz="2000" dirty="0" err="1">
                <a:latin typeface="Times New Roman" pitchFamily="18" charset="0"/>
              </a:rPr>
              <a:t>Autografts</a:t>
            </a:r>
            <a:r>
              <a:rPr lang="en-US" sz="2000" dirty="0">
                <a:latin typeface="Times New Roman" pitchFamily="18" charset="0"/>
              </a:rPr>
              <a:t>)</a:t>
            </a:r>
          </a:p>
        </p:txBody>
      </p:sp>
    </p:spTree>
    <p:extLst>
      <p:ext uri="{BB962C8B-B14F-4D97-AF65-F5344CB8AC3E}">
        <p14:creationId xmlns:p14="http://schemas.microsoft.com/office/powerpoint/2010/main" val="35011814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descr="vinebe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609600"/>
            <a:ext cx="4446588" cy="60198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11416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Grp="1" noChangeArrowheads="1"/>
          </p:cNvSpPr>
          <p:nvPr>
            <p:ph type="title"/>
          </p:nvPr>
        </p:nvSpPr>
        <p:spPr/>
        <p:txBody>
          <a:bodyPr/>
          <a:lstStyle/>
          <a:p>
            <a:r>
              <a:rPr lang="en-US" sz="3200" b="0">
                <a:solidFill>
                  <a:schemeClr val="folHlink"/>
                </a:solidFill>
                <a:effectLst>
                  <a:outerShdw blurRad="38100" dist="38100" dir="2700000" algn="tl">
                    <a:srgbClr val="C0C0C0"/>
                  </a:outerShdw>
                </a:effectLst>
                <a:latin typeface="Times New Roman" pitchFamily="18" charset="0"/>
              </a:rPr>
              <a:t>Adult Cardiac Surgery</a:t>
            </a:r>
          </a:p>
        </p:txBody>
      </p:sp>
      <p:pic>
        <p:nvPicPr>
          <p:cNvPr id="115716" name="Picture 4" descr="v3-1"/>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t="8182" r="9230" b="5455"/>
          <a:stretch>
            <a:fillRect/>
          </a:stretch>
        </p:blipFill>
        <p:spPr>
          <a:xfrm>
            <a:off x="1408113" y="3114675"/>
            <a:ext cx="2692400" cy="2519363"/>
          </a:xfr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5717" name="Picture 5" descr="v5-1"/>
          <p:cNvPicPr>
            <a:picLocks noChangeAspect="1" noChangeArrowheads="1"/>
          </p:cNvPicPr>
          <p:nvPr/>
        </p:nvPicPr>
        <p:blipFill>
          <a:blip r:embed="rId3">
            <a:extLst>
              <a:ext uri="{28A0092B-C50C-407E-A947-70E740481C1C}">
                <a14:useLocalDpi xmlns:a14="http://schemas.microsoft.com/office/drawing/2010/main" val="0"/>
              </a:ext>
            </a:extLst>
          </a:blip>
          <a:srcRect t="5000" b="6000"/>
          <a:stretch>
            <a:fillRect/>
          </a:stretch>
        </p:blipFill>
        <p:spPr bwMode="auto">
          <a:xfrm>
            <a:off x="4724400" y="2667000"/>
            <a:ext cx="3675063" cy="288448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5237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Aortic Valve Replacement</a:t>
            </a:r>
          </a:p>
        </p:txBody>
      </p:sp>
      <p:sp>
        <p:nvSpPr>
          <p:cNvPr id="113667" name="Rectangle 3"/>
          <p:cNvSpPr>
            <a:spLocks noGrp="1" noChangeArrowheads="1"/>
          </p:cNvSpPr>
          <p:nvPr>
            <p:ph type="body" idx="1"/>
          </p:nvPr>
        </p:nvSpPr>
        <p:spPr>
          <a:xfrm>
            <a:off x="838200" y="3302000"/>
            <a:ext cx="7693025" cy="2784475"/>
          </a:xfrm>
        </p:spPr>
        <p:txBody>
          <a:bodyPr/>
          <a:lstStyle/>
          <a:p>
            <a:r>
              <a:rPr lang="en-US" sz="2000">
                <a:latin typeface="Times New Roman" pitchFamily="18" charset="0"/>
              </a:rPr>
              <a:t>Median sternotomy, hemi-sternotomy</a:t>
            </a:r>
          </a:p>
          <a:p>
            <a:r>
              <a:rPr lang="en-US" sz="2000">
                <a:latin typeface="Times New Roman" pitchFamily="18" charset="0"/>
              </a:rPr>
              <a:t>Cardiopulmonary bypass</a:t>
            </a:r>
          </a:p>
          <a:p>
            <a:r>
              <a:rPr lang="en-US" sz="2000">
                <a:latin typeface="Times New Roman" pitchFamily="18" charset="0"/>
              </a:rPr>
              <a:t>Cardioplegic arrest</a:t>
            </a:r>
          </a:p>
          <a:p>
            <a:r>
              <a:rPr lang="en-US" sz="2000">
                <a:latin typeface="Times New Roman" pitchFamily="18" charset="0"/>
              </a:rPr>
              <a:t>Excision of the valve</a:t>
            </a:r>
          </a:p>
          <a:p>
            <a:r>
              <a:rPr lang="en-US" sz="2000">
                <a:latin typeface="Times New Roman" pitchFamily="18" charset="0"/>
              </a:rPr>
              <a:t>Debridement</a:t>
            </a:r>
          </a:p>
          <a:p>
            <a:r>
              <a:rPr lang="en-US" sz="2000">
                <a:latin typeface="Times New Roman" pitchFamily="18" charset="0"/>
              </a:rPr>
              <a:t>Implantation</a:t>
            </a:r>
          </a:p>
        </p:txBody>
      </p:sp>
    </p:spTree>
    <p:extLst>
      <p:ext uri="{BB962C8B-B14F-4D97-AF65-F5344CB8AC3E}">
        <p14:creationId xmlns:p14="http://schemas.microsoft.com/office/powerpoint/2010/main" val="278576900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3" name="Picture 5" descr="2004-JD-AV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4029075" cy="53721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1361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 Valvular Heart Disease</a:t>
            </a:r>
          </a:p>
        </p:txBody>
      </p:sp>
      <p:sp>
        <p:nvSpPr>
          <p:cNvPr id="116739" name="Rectangle 3"/>
          <p:cNvSpPr>
            <a:spLocks noGrp="1" noChangeArrowheads="1"/>
          </p:cNvSpPr>
          <p:nvPr>
            <p:ph type="body" idx="1"/>
          </p:nvPr>
        </p:nvSpPr>
        <p:spPr>
          <a:xfrm>
            <a:off x="838200" y="2057400"/>
            <a:ext cx="7693025" cy="4029075"/>
          </a:xfrm>
        </p:spPr>
        <p:txBody>
          <a:bodyPr/>
          <a:lstStyle/>
          <a:p>
            <a:r>
              <a:rPr lang="en-US" sz="2000" b="1" dirty="0">
                <a:effectLst>
                  <a:outerShdw blurRad="38100" dist="38100" dir="2700000" algn="tl">
                    <a:srgbClr val="C0C0C0"/>
                  </a:outerShdw>
                </a:effectLst>
                <a:latin typeface="Times New Roman" pitchFamily="18" charset="0"/>
              </a:rPr>
              <a:t>Mitral Regurgitation-</a:t>
            </a:r>
          </a:p>
          <a:p>
            <a:pPr lvl="1"/>
            <a:r>
              <a:rPr lang="en-US" sz="1800" dirty="0" err="1">
                <a:latin typeface="Times New Roman" pitchFamily="18" charset="0"/>
              </a:rPr>
              <a:t>Myxomatous</a:t>
            </a:r>
            <a:r>
              <a:rPr lang="en-US" sz="1800" dirty="0">
                <a:latin typeface="Times New Roman" pitchFamily="18" charset="0"/>
              </a:rPr>
              <a:t> degeneration, ischemic, rheumatic valve disease, endocarditis, chordal rupture, dilated cardiomyopathy, etc.</a:t>
            </a:r>
          </a:p>
          <a:p>
            <a:pPr lvl="1"/>
            <a:r>
              <a:rPr lang="en-US" sz="1800" dirty="0">
                <a:latin typeface="Times New Roman" pitchFamily="18" charset="0"/>
              </a:rPr>
              <a:t>Surgical indications</a:t>
            </a:r>
          </a:p>
          <a:p>
            <a:pPr lvl="2"/>
            <a:r>
              <a:rPr lang="en-US" sz="1600" dirty="0">
                <a:latin typeface="Times New Roman" pitchFamily="18" charset="0"/>
              </a:rPr>
              <a:t>Symptomatic with 3+ to 4+ MR, asymptomatic with 3+ to 4+ MR and a decrease in EF, LV dilatation, new onset of atrial fibrillation</a:t>
            </a:r>
          </a:p>
          <a:p>
            <a:r>
              <a:rPr lang="en-US" sz="2000" b="1" dirty="0">
                <a:effectLst>
                  <a:outerShdw blurRad="38100" dist="38100" dir="2700000" algn="tl">
                    <a:srgbClr val="C0C0C0"/>
                  </a:outerShdw>
                </a:effectLst>
                <a:latin typeface="Times New Roman" pitchFamily="18" charset="0"/>
              </a:rPr>
              <a:t>Mitral Stenosis-</a:t>
            </a:r>
          </a:p>
          <a:p>
            <a:pPr lvl="1"/>
            <a:r>
              <a:rPr lang="en-US" sz="1800" dirty="0">
                <a:latin typeface="Times New Roman" pitchFamily="18" charset="0"/>
              </a:rPr>
              <a:t>Rheumatic heart disease, annular/leaflet calcification, congenital deformities, endocarditis, etc.</a:t>
            </a:r>
          </a:p>
          <a:p>
            <a:pPr lvl="1"/>
            <a:r>
              <a:rPr lang="en-US" sz="1800" dirty="0">
                <a:latin typeface="Times New Roman" pitchFamily="18" charset="0"/>
              </a:rPr>
              <a:t>Surgical indications</a:t>
            </a:r>
          </a:p>
          <a:p>
            <a:pPr lvl="2"/>
            <a:r>
              <a:rPr lang="en-US" sz="1600" dirty="0">
                <a:latin typeface="Times New Roman" pitchFamily="18" charset="0"/>
              </a:rPr>
              <a:t>MVA </a:t>
            </a:r>
            <a:r>
              <a:rPr lang="en-US" sz="1600" dirty="0">
                <a:latin typeface="Times New Roman" pitchFamily="18" charset="0"/>
                <a:cs typeface="Times New Roman" pitchFamily="18" charset="0"/>
              </a:rPr>
              <a:t>≤ 1.0cm</a:t>
            </a:r>
            <a:r>
              <a:rPr lang="en-US" sz="1600" baseline="30000" dirty="0">
                <a:latin typeface="Times New Roman" pitchFamily="18" charset="0"/>
                <a:cs typeface="Times New Roman" pitchFamily="18" charset="0"/>
              </a:rPr>
              <a:t>2  </a:t>
            </a:r>
          </a:p>
        </p:txBody>
      </p:sp>
      <p:pic>
        <p:nvPicPr>
          <p:cNvPr id="116740" name="Picture 4" descr="mitralval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257800"/>
            <a:ext cx="2778125" cy="1423988"/>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2555"/>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 Mitral Valve Surgery</a:t>
            </a:r>
          </a:p>
        </p:txBody>
      </p:sp>
      <p:sp>
        <p:nvSpPr>
          <p:cNvPr id="117763" name="Rectangle 3"/>
          <p:cNvSpPr>
            <a:spLocks noGrp="1" noChangeArrowheads="1"/>
          </p:cNvSpPr>
          <p:nvPr>
            <p:ph type="body" idx="1"/>
          </p:nvPr>
        </p:nvSpPr>
        <p:spPr>
          <a:xfrm>
            <a:off x="838200" y="3302000"/>
            <a:ext cx="7693025" cy="2784475"/>
          </a:xfrm>
        </p:spPr>
        <p:txBody>
          <a:bodyPr/>
          <a:lstStyle/>
          <a:p>
            <a:r>
              <a:rPr lang="en-US" sz="2000">
                <a:latin typeface="Times New Roman" pitchFamily="18" charset="0"/>
              </a:rPr>
              <a:t>Repair more commonly performed than replacement.</a:t>
            </a:r>
          </a:p>
          <a:p>
            <a:r>
              <a:rPr lang="en-US" sz="2000">
                <a:latin typeface="Times New Roman" pitchFamily="18" charset="0"/>
              </a:rPr>
              <a:t>Replacement necessary in some cases</a:t>
            </a:r>
          </a:p>
          <a:p>
            <a:pPr lvl="1"/>
            <a:r>
              <a:rPr lang="en-US" sz="1800">
                <a:latin typeface="Times New Roman" pitchFamily="18" charset="0"/>
              </a:rPr>
              <a:t>Rheumatic heart disease, endocarditis, complications of MI, etc.</a:t>
            </a:r>
          </a:p>
          <a:p>
            <a:r>
              <a:rPr lang="en-US" sz="2000">
                <a:latin typeface="Times New Roman" pitchFamily="18" charset="0"/>
              </a:rPr>
              <a:t>Median sternotomy</a:t>
            </a:r>
          </a:p>
          <a:p>
            <a:r>
              <a:rPr lang="en-US" sz="2000">
                <a:latin typeface="Times New Roman" pitchFamily="18" charset="0"/>
              </a:rPr>
              <a:t>Minimal access incisions</a:t>
            </a:r>
          </a:p>
          <a:p>
            <a:r>
              <a:rPr lang="en-US" sz="2000">
                <a:latin typeface="Times New Roman" pitchFamily="18" charset="0"/>
              </a:rPr>
              <a:t>Cardiopulmonary bypass</a:t>
            </a:r>
          </a:p>
          <a:p>
            <a:r>
              <a:rPr lang="en-US" sz="2000">
                <a:latin typeface="Times New Roman" pitchFamily="18" charset="0"/>
              </a:rPr>
              <a:t>Cardioplegic arrest</a:t>
            </a:r>
          </a:p>
        </p:txBody>
      </p:sp>
    </p:spTree>
    <p:extLst>
      <p:ext uri="{BB962C8B-B14F-4D97-AF65-F5344CB8AC3E}">
        <p14:creationId xmlns:p14="http://schemas.microsoft.com/office/powerpoint/2010/main" val="253781632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4" descr="mitralvalvquadres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63500"/>
            <a:ext cx="8572500" cy="6472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51145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mvrepair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681788" cy="534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41265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p:txBody>
          <a:bodyPr/>
          <a:lstStyle/>
          <a:p>
            <a:r>
              <a:rPr lang="en-US" sz="2800" b="0" dirty="0">
                <a:solidFill>
                  <a:schemeClr val="folHlink"/>
                </a:solidFill>
                <a:effectLst>
                  <a:outerShdw blurRad="38100" dist="38100" dir="2700000" algn="tl">
                    <a:srgbClr val="C0C0C0"/>
                  </a:outerShdw>
                </a:effectLst>
                <a:latin typeface="Times New Roman" pitchFamily="18" charset="0"/>
              </a:rPr>
              <a:t>Adult Cardiac Surgery: </a:t>
            </a:r>
            <a:r>
              <a:rPr lang="en-US" sz="2800" b="0" dirty="0" smtClean="0">
                <a:solidFill>
                  <a:srgbClr val="FFFF00"/>
                </a:solidFill>
                <a:effectLst>
                  <a:outerShdw blurRad="38100" dist="38100" dir="2700000" algn="tl">
                    <a:srgbClr val="C0C0C0"/>
                  </a:outerShdw>
                </a:effectLst>
                <a:latin typeface="Times New Roman" pitchFamily="18" charset="0"/>
              </a:rPr>
              <a:t>ACC/AHA</a:t>
            </a:r>
            <a:endParaRPr lang="en-US" sz="2800" b="0" dirty="0">
              <a:solidFill>
                <a:srgbClr val="FFFF00"/>
              </a:solidFill>
              <a:effectLst>
                <a:outerShdw blurRad="38100" dist="38100" dir="2700000" algn="tl">
                  <a:srgbClr val="C0C0C0"/>
                </a:outerShdw>
              </a:effectLst>
              <a:latin typeface="Times New Roman" pitchFamily="18" charset="0"/>
            </a:endParaRPr>
          </a:p>
        </p:txBody>
      </p:sp>
      <p:sp>
        <p:nvSpPr>
          <p:cNvPr id="119811" name="Rectangle 3"/>
          <p:cNvSpPr>
            <a:spLocks noGrp="1" noChangeArrowheads="1"/>
          </p:cNvSpPr>
          <p:nvPr>
            <p:ph type="body" idx="1"/>
          </p:nvPr>
        </p:nvSpPr>
        <p:spPr>
          <a:xfrm>
            <a:off x="838200" y="2057400"/>
            <a:ext cx="7693025" cy="4029075"/>
          </a:xfrm>
        </p:spPr>
        <p:txBody>
          <a:bodyPr/>
          <a:lstStyle/>
          <a:p>
            <a:r>
              <a:rPr lang="en-US" sz="2400" dirty="0">
                <a:latin typeface="Times New Roman" pitchFamily="18" charset="0"/>
              </a:rPr>
              <a:t>All patients with mechanical valves require warfarin therapy. Even with warfarin, risk of thromboembolism (TE) is 1-2%/yr.</a:t>
            </a:r>
          </a:p>
          <a:p>
            <a:r>
              <a:rPr lang="en-US" sz="2400" dirty="0">
                <a:latin typeface="Times New Roman" pitchFamily="18" charset="0"/>
              </a:rPr>
              <a:t>Risk of TE in patients with biological valves in NSR is 0.7%/yr.</a:t>
            </a:r>
          </a:p>
          <a:p>
            <a:r>
              <a:rPr lang="en-US" sz="2400" dirty="0">
                <a:latin typeface="Times New Roman" pitchFamily="18" charset="0"/>
              </a:rPr>
              <a:t>Risk of TE is greater with a valve in the mitral (mechanical or biological) than aortic position.</a:t>
            </a:r>
          </a:p>
        </p:txBody>
      </p:sp>
    </p:spTree>
    <p:extLst>
      <p:ext uri="{BB962C8B-B14F-4D97-AF65-F5344CB8AC3E}">
        <p14:creationId xmlns:p14="http://schemas.microsoft.com/office/powerpoint/2010/main" val="35767923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p:txBody>
          <a:bodyPr/>
          <a:lstStyle/>
          <a:p>
            <a:r>
              <a:rPr lang="en-US" sz="2800" b="0">
                <a:solidFill>
                  <a:schemeClr val="folHlink"/>
                </a:solidFill>
                <a:effectLst>
                  <a:outerShdw blurRad="38100" dist="38100" dir="2700000" algn="tl">
                    <a:srgbClr val="C0C0C0"/>
                  </a:outerShdw>
                </a:effectLst>
                <a:latin typeface="Times New Roman" pitchFamily="18" charset="0"/>
              </a:rPr>
              <a:t>Adult Cardiac Surgery: </a:t>
            </a:r>
            <a:r>
              <a:rPr lang="en-US" sz="2800" b="0">
                <a:solidFill>
                  <a:srgbClr val="FFFF00"/>
                </a:solidFill>
                <a:effectLst>
                  <a:outerShdw blurRad="38100" dist="38100" dir="2700000" algn="tl">
                    <a:srgbClr val="C0C0C0"/>
                  </a:outerShdw>
                </a:effectLst>
                <a:latin typeface="Times New Roman" pitchFamily="18" charset="0"/>
              </a:rPr>
              <a:t>ACC/AHA Task Force: 1998</a:t>
            </a:r>
          </a:p>
        </p:txBody>
      </p:sp>
      <p:sp>
        <p:nvSpPr>
          <p:cNvPr id="120835" name="Rectangle 3"/>
          <p:cNvSpPr>
            <a:spLocks noGrp="1" noChangeArrowheads="1"/>
          </p:cNvSpPr>
          <p:nvPr>
            <p:ph type="body" idx="1"/>
          </p:nvPr>
        </p:nvSpPr>
        <p:spPr>
          <a:xfrm>
            <a:off x="457200" y="2362200"/>
            <a:ext cx="8229600" cy="4038600"/>
          </a:xfrm>
        </p:spPr>
        <p:txBody>
          <a:bodyPr/>
          <a:lstStyle/>
          <a:p>
            <a:r>
              <a:rPr lang="en-US" sz="2400">
                <a:latin typeface="Times New Roman" pitchFamily="18" charset="0"/>
              </a:rPr>
              <a:t>Aortic position</a:t>
            </a:r>
          </a:p>
          <a:p>
            <a:pPr lvl="1"/>
            <a:r>
              <a:rPr lang="en-US" sz="2000">
                <a:latin typeface="Times New Roman" pitchFamily="18" charset="0"/>
              </a:rPr>
              <a:t>Bileaflet- INR of 2-3</a:t>
            </a:r>
          </a:p>
          <a:p>
            <a:pPr lvl="1"/>
            <a:r>
              <a:rPr lang="en-US" sz="2000">
                <a:latin typeface="Times New Roman" pitchFamily="18" charset="0"/>
              </a:rPr>
              <a:t>Other disk valves and Starr-Edwards- INR 2.5-3.5</a:t>
            </a:r>
          </a:p>
          <a:p>
            <a:pPr lvl="1"/>
            <a:r>
              <a:rPr lang="en-US" sz="2000">
                <a:latin typeface="Times New Roman" pitchFamily="18" charset="0"/>
              </a:rPr>
              <a:t>In patients with higher risk of TE, INR 2.5-3.5 with addition of aspirin 80-100mg/d. (AF, </a:t>
            </a:r>
            <a:r>
              <a:rPr lang="en-US" sz="2000">
                <a:latin typeface="Times New Roman" pitchFamily="18" charset="0"/>
                <a:cs typeface="Times New Roman" pitchFamily="18" charset="0"/>
              </a:rPr>
              <a:t>↓EF</a:t>
            </a:r>
            <a:r>
              <a:rPr lang="en-US" sz="2000">
                <a:latin typeface="Times New Roman" pitchFamily="18" charset="0"/>
              </a:rPr>
              <a:t>, prior TE, hypercoagulable state)</a:t>
            </a:r>
          </a:p>
          <a:p>
            <a:r>
              <a:rPr lang="en-US" sz="2400">
                <a:latin typeface="Times New Roman" pitchFamily="18" charset="0"/>
              </a:rPr>
              <a:t>Mitral position</a:t>
            </a:r>
          </a:p>
          <a:p>
            <a:pPr lvl="1"/>
            <a:r>
              <a:rPr lang="en-US" sz="2000">
                <a:latin typeface="Times New Roman" pitchFamily="18" charset="0"/>
              </a:rPr>
              <a:t>All- INR 2.5-3.5</a:t>
            </a:r>
          </a:p>
        </p:txBody>
      </p:sp>
    </p:spTree>
    <p:extLst>
      <p:ext uri="{BB962C8B-B14F-4D97-AF65-F5344CB8AC3E}">
        <p14:creationId xmlns:p14="http://schemas.microsoft.com/office/powerpoint/2010/main" val="284906770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p:cNvSpPr>
            <a:spLocks noGrp="1" noChangeArrowheads="1"/>
          </p:cNvSpPr>
          <p:nvPr>
            <p:ph type="title"/>
          </p:nvPr>
        </p:nvSpPr>
        <p:spPr/>
        <p:txBody>
          <a:bodyPr/>
          <a:lstStyle/>
          <a:p>
            <a:r>
              <a:rPr lang="en-US" sz="2800" b="0" dirty="0">
                <a:solidFill>
                  <a:schemeClr val="tx1"/>
                </a:solidFill>
                <a:effectLst>
                  <a:outerShdw blurRad="38100" dist="38100" dir="2700000" algn="tl">
                    <a:srgbClr val="C0C0C0"/>
                  </a:outerShdw>
                </a:effectLst>
                <a:latin typeface="Times New Roman" pitchFamily="18" charset="0"/>
              </a:rPr>
              <a:t>Adult Cardiac Surgery: ACC/AHA </a:t>
            </a:r>
          </a:p>
        </p:txBody>
      </p:sp>
      <p:sp>
        <p:nvSpPr>
          <p:cNvPr id="121859" name="Rectangle 3"/>
          <p:cNvSpPr>
            <a:spLocks noGrp="1" noChangeArrowheads="1"/>
          </p:cNvSpPr>
          <p:nvPr>
            <p:ph type="body" idx="1"/>
          </p:nvPr>
        </p:nvSpPr>
        <p:spPr>
          <a:xfrm>
            <a:off x="838200" y="2286000"/>
            <a:ext cx="7693025" cy="3800475"/>
          </a:xfrm>
        </p:spPr>
        <p:txBody>
          <a:bodyPr/>
          <a:lstStyle/>
          <a:p>
            <a:r>
              <a:rPr lang="en-US" sz="2400" dirty="0">
                <a:latin typeface="Times New Roman" pitchFamily="18" charset="0"/>
              </a:rPr>
              <a:t>Tissue prosthesis-</a:t>
            </a:r>
          </a:p>
          <a:p>
            <a:pPr lvl="1"/>
            <a:r>
              <a:rPr lang="en-US" sz="2000" dirty="0">
                <a:latin typeface="Times New Roman" pitchFamily="18" charset="0"/>
              </a:rPr>
              <a:t>Anticoagulation recommended in first 3 months, although aspirin alone in aortic position in some centers. INR 2.5-3.5</a:t>
            </a:r>
          </a:p>
          <a:p>
            <a:pPr lvl="1"/>
            <a:r>
              <a:rPr lang="en-US" sz="2000" dirty="0">
                <a:latin typeface="Times New Roman" pitchFamily="18" charset="0"/>
              </a:rPr>
              <a:t>After 3 months, discontinue unless other circumstances</a:t>
            </a:r>
          </a:p>
          <a:p>
            <a:endParaRPr lang="en-US" sz="2400" dirty="0">
              <a:latin typeface="Times New Roman" pitchFamily="18" charset="0"/>
            </a:endParaRPr>
          </a:p>
        </p:txBody>
      </p:sp>
    </p:spTree>
    <p:extLst>
      <p:ext uri="{BB962C8B-B14F-4D97-AF65-F5344CB8AC3E}">
        <p14:creationId xmlns:p14="http://schemas.microsoft.com/office/powerpoint/2010/main" val="165670517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AutoShape 2"/>
          <p:cNvSpPr>
            <a:spLocks noGrp="1" noChangeArrowheads="1"/>
          </p:cNvSpPr>
          <p:nvPr>
            <p:ph type="title"/>
          </p:nvPr>
        </p:nvSpPr>
        <p:spPr/>
        <p:txBody>
          <a:bodyPr/>
          <a:lstStyle/>
          <a:p>
            <a:r>
              <a:rPr lang="en-US" sz="2800" b="0" dirty="0">
                <a:solidFill>
                  <a:schemeClr val="bg2">
                    <a:lumMod val="10000"/>
                  </a:schemeClr>
                </a:solidFill>
                <a:effectLst>
                  <a:outerShdw blurRad="38100" dist="38100" dir="2700000" algn="tl">
                    <a:srgbClr val="C0C0C0"/>
                  </a:outerShdw>
                </a:effectLst>
                <a:latin typeface="Times New Roman" pitchFamily="18" charset="0"/>
              </a:rPr>
              <a:t>Adult Cardiac Surgery: Ischemic Heart Disease (History)</a:t>
            </a:r>
          </a:p>
        </p:txBody>
      </p:sp>
      <p:sp>
        <p:nvSpPr>
          <p:cNvPr id="103427" name="Rectangle 3"/>
          <p:cNvSpPr>
            <a:spLocks noGrp="1" noChangeArrowheads="1"/>
          </p:cNvSpPr>
          <p:nvPr>
            <p:ph type="body" idx="1"/>
          </p:nvPr>
        </p:nvSpPr>
        <p:spPr>
          <a:xfrm>
            <a:off x="838200" y="1981200"/>
            <a:ext cx="7693025" cy="4105275"/>
          </a:xfrm>
        </p:spPr>
        <p:txBody>
          <a:bodyPr/>
          <a:lstStyle/>
          <a:p>
            <a:r>
              <a:rPr lang="en-US" sz="2000" b="1" dirty="0" smtClean="0">
                <a:effectLst>
                  <a:outerShdw blurRad="38100" dist="38100" dir="2700000" algn="tl">
                    <a:srgbClr val="C0C0C0"/>
                  </a:outerShdw>
                </a:effectLst>
                <a:latin typeface="Times New Roman" pitchFamily="18" charset="0"/>
              </a:rPr>
              <a:t> </a:t>
            </a:r>
            <a:r>
              <a:rPr lang="en-US" sz="2000" b="1" dirty="0">
                <a:effectLst>
                  <a:outerShdw blurRad="38100" dist="38100" dir="2700000" algn="tl">
                    <a:srgbClr val="C0C0C0"/>
                  </a:outerShdw>
                </a:effectLst>
                <a:latin typeface="Times New Roman" pitchFamily="18" charset="0"/>
              </a:rPr>
              <a:t>Mason </a:t>
            </a:r>
            <a:r>
              <a:rPr lang="en-US" sz="2000" b="1" dirty="0" err="1">
                <a:effectLst>
                  <a:outerShdw blurRad="38100" dist="38100" dir="2700000" algn="tl">
                    <a:srgbClr val="C0C0C0"/>
                  </a:outerShdw>
                </a:effectLst>
                <a:latin typeface="Times New Roman" pitchFamily="18" charset="0"/>
              </a:rPr>
              <a:t>Sones</a:t>
            </a:r>
            <a:r>
              <a:rPr lang="en-US" sz="2000" b="1" dirty="0">
                <a:effectLst>
                  <a:outerShdw blurRad="38100" dist="38100" dir="2700000" algn="tl">
                    <a:srgbClr val="C0C0C0"/>
                  </a:outerShdw>
                </a:effectLst>
                <a:latin typeface="Times New Roman" pitchFamily="18" charset="0"/>
              </a:rPr>
              <a:t>, </a:t>
            </a:r>
            <a:endParaRPr lang="en-US" sz="2000" dirty="0">
              <a:latin typeface="Times New Roman" pitchFamily="18" charset="0"/>
            </a:endParaRPr>
          </a:p>
          <a:p>
            <a:pPr lvl="3">
              <a:buFontTx/>
              <a:buNone/>
            </a:pPr>
            <a:endParaRPr lang="en-US" sz="2000" b="1" dirty="0" smtClean="0">
              <a:latin typeface="Times New Roman" pitchFamily="18" charset="0"/>
            </a:endParaRPr>
          </a:p>
          <a:p>
            <a:pPr lvl="3">
              <a:buFontTx/>
              <a:buNone/>
            </a:pPr>
            <a:r>
              <a:rPr lang="en-US" sz="2000" b="1" dirty="0" smtClean="0">
                <a:latin typeface="Times New Roman" pitchFamily="18" charset="0"/>
              </a:rPr>
              <a:t>1962- </a:t>
            </a:r>
            <a:r>
              <a:rPr lang="en-US" sz="2000" dirty="0">
                <a:latin typeface="Times New Roman" pitchFamily="18" charset="0"/>
              </a:rPr>
              <a:t>direct and reproducible catheterization of the coronary arteries.</a:t>
            </a:r>
            <a:r>
              <a:rPr lang="en-US" sz="2000" dirty="0"/>
              <a:t>  </a:t>
            </a:r>
          </a:p>
          <a:p>
            <a:pPr lvl="3">
              <a:buFontTx/>
              <a:buNone/>
            </a:pPr>
            <a:endParaRPr lang="en-US" sz="2000" dirty="0"/>
          </a:p>
          <a:p>
            <a:pPr lvl="3">
              <a:buFontTx/>
              <a:buNone/>
            </a:pPr>
            <a:r>
              <a:rPr lang="en-US" sz="2000" dirty="0"/>
              <a:t>	</a:t>
            </a:r>
            <a:r>
              <a:rPr lang="en-US" i="1" dirty="0"/>
              <a:t>“</a:t>
            </a:r>
            <a:r>
              <a:rPr lang="en-US" i="1" dirty="0">
                <a:latin typeface="Times New Roman" pitchFamily="18" charset="0"/>
              </a:rPr>
              <a:t>Collectively, all of the </a:t>
            </a:r>
            <a:r>
              <a:rPr lang="en-US" i="1" dirty="0" err="1">
                <a:latin typeface="Times New Roman" pitchFamily="18" charset="0"/>
              </a:rPr>
              <a:t>cardiological</a:t>
            </a:r>
            <a:r>
              <a:rPr lang="en-US" i="1" dirty="0">
                <a:latin typeface="Times New Roman" pitchFamily="18" charset="0"/>
              </a:rPr>
              <a:t> advances in this century pale in comparison with this priceless achievement.”</a:t>
            </a:r>
          </a:p>
          <a:p>
            <a:pPr lvl="3">
              <a:buFontTx/>
              <a:buNone/>
            </a:pPr>
            <a:r>
              <a:rPr lang="en-US" i="1" dirty="0"/>
              <a:t>						</a:t>
            </a:r>
            <a:r>
              <a:rPr lang="en-US" sz="1600" dirty="0">
                <a:latin typeface="Times New Roman" pitchFamily="18" charset="0"/>
              </a:rPr>
              <a:t>Floyd Loop, MD</a:t>
            </a:r>
            <a:endParaRPr lang="en-US" sz="1600" dirty="0">
              <a:effectLst>
                <a:outerShdw blurRad="38100" dist="38100" dir="2700000" algn="tl">
                  <a:srgbClr val="C0C0C0"/>
                </a:outerShdw>
              </a:effectLst>
              <a:latin typeface="Times New Roman" pitchFamily="18" charset="0"/>
            </a:endParaRPr>
          </a:p>
          <a:p>
            <a:endParaRPr lang="en-US" dirty="0"/>
          </a:p>
        </p:txBody>
      </p:sp>
    </p:spTree>
    <p:extLst>
      <p:ext uri="{BB962C8B-B14F-4D97-AF65-F5344CB8AC3E}">
        <p14:creationId xmlns:p14="http://schemas.microsoft.com/office/powerpoint/2010/main" val="403734332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b="1" dirty="0"/>
              <a:t>Recovery for all patients after heart surgery </a:t>
            </a:r>
            <a:endParaRPr lang="ar-JO" dirty="0"/>
          </a:p>
        </p:txBody>
      </p:sp>
      <p:sp>
        <p:nvSpPr>
          <p:cNvPr id="55299" name="Content Placeholder 2"/>
          <p:cNvSpPr>
            <a:spLocks noGrp="1"/>
          </p:cNvSpPr>
          <p:nvPr>
            <p:ph sz="quarter" idx="1"/>
          </p:nvPr>
        </p:nvSpPr>
        <p:spPr>
          <a:xfrm>
            <a:off x="612775" y="1600200"/>
            <a:ext cx="8153400" cy="4495800"/>
          </a:xfrm>
        </p:spPr>
        <p:txBody>
          <a:bodyPr/>
          <a:lstStyle/>
          <a:p>
            <a:r>
              <a:rPr lang="en-US" dirty="0" smtClean="0">
                <a:cs typeface="Arial" pitchFamily="34" charset="0"/>
              </a:rPr>
              <a:t>Quitting smoking </a:t>
            </a:r>
          </a:p>
          <a:p>
            <a:r>
              <a:rPr lang="en-US" dirty="0" smtClean="0">
                <a:cs typeface="Arial" pitchFamily="34" charset="0"/>
              </a:rPr>
              <a:t>Treating high cholesterol </a:t>
            </a:r>
          </a:p>
          <a:p>
            <a:r>
              <a:rPr lang="en-US" dirty="0" smtClean="0">
                <a:cs typeface="Arial" pitchFamily="34" charset="0"/>
              </a:rPr>
              <a:t>Managing high blood pressure and diabetes </a:t>
            </a:r>
          </a:p>
          <a:p>
            <a:r>
              <a:rPr lang="en-US" dirty="0" smtClean="0">
                <a:cs typeface="Arial" pitchFamily="34" charset="0"/>
              </a:rPr>
              <a:t>Exercising regularly </a:t>
            </a:r>
          </a:p>
          <a:p>
            <a:r>
              <a:rPr lang="en-US" dirty="0" smtClean="0">
                <a:cs typeface="Arial" pitchFamily="34" charset="0"/>
              </a:rPr>
              <a:t>Maintaining a healthy weight </a:t>
            </a:r>
          </a:p>
          <a:p>
            <a:r>
              <a:rPr lang="en-US" dirty="0" smtClean="0">
                <a:cs typeface="Arial" pitchFamily="34" charset="0"/>
              </a:rPr>
              <a:t>Eating a heart-healthy diet </a:t>
            </a:r>
          </a:p>
          <a:p>
            <a:r>
              <a:rPr lang="en-US" dirty="0" smtClean="0">
                <a:cs typeface="Arial" pitchFamily="34" charset="0"/>
              </a:rPr>
              <a:t>Participating in a cardiac rehabilitation program</a:t>
            </a:r>
          </a:p>
          <a:p>
            <a:r>
              <a:rPr lang="en-US" smtClean="0">
                <a:cs typeface="Arial" pitchFamily="34" charset="0"/>
              </a:rPr>
              <a:t>Following up for regular clinic visits</a:t>
            </a:r>
          </a:p>
          <a:p>
            <a:endParaRPr lang="ar-JO" dirty="0" smtClean="0"/>
          </a:p>
        </p:txBody>
      </p:sp>
    </p:spTree>
    <p:extLst>
      <p:ext uri="{BB962C8B-B14F-4D97-AF65-F5344CB8AC3E}">
        <p14:creationId xmlns:p14="http://schemas.microsoft.com/office/powerpoint/2010/main" val="346913355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dirty="0"/>
          </a:p>
        </p:txBody>
      </p:sp>
      <p:sp>
        <p:nvSpPr>
          <p:cNvPr id="3" name="Content Placeholder 2"/>
          <p:cNvSpPr>
            <a:spLocks noGrp="1"/>
          </p:cNvSpPr>
          <p:nvPr>
            <p:ph sz="quarter" idx="1"/>
          </p:nvPr>
        </p:nvSpPr>
        <p:spPr/>
        <p:txBody>
          <a:bodyPr/>
          <a:lstStyle/>
          <a:p>
            <a:r>
              <a:rPr lang="en-US" sz="6600" dirty="0" smtClean="0"/>
              <a:t>  Any  Questions    </a:t>
            </a:r>
            <a:endParaRPr lang="ar-JO" sz="6600" dirty="0"/>
          </a:p>
        </p:txBody>
      </p:sp>
    </p:spTree>
    <p:extLst>
      <p:ext uri="{BB962C8B-B14F-4D97-AF65-F5344CB8AC3E}">
        <p14:creationId xmlns:p14="http://schemas.microsoft.com/office/powerpoint/2010/main" val="3408354697"/>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ar-JO" dirty="0"/>
          </a:p>
        </p:txBody>
      </p:sp>
      <p:sp>
        <p:nvSpPr>
          <p:cNvPr id="3" name="Content Placeholder 2"/>
          <p:cNvSpPr>
            <a:spLocks noGrp="1"/>
          </p:cNvSpPr>
          <p:nvPr>
            <p:ph sz="quarter" idx="1"/>
          </p:nvPr>
        </p:nvSpPr>
        <p:spPr/>
        <p:txBody>
          <a:bodyPr/>
          <a:lstStyle/>
          <a:p>
            <a:endParaRPr lang="ar-JO" dirty="0"/>
          </a:p>
        </p:txBody>
      </p:sp>
    </p:spTree>
    <p:extLst>
      <p:ext uri="{BB962C8B-B14F-4D97-AF65-F5344CB8AC3E}">
        <p14:creationId xmlns:p14="http://schemas.microsoft.com/office/powerpoint/2010/main" val="39142423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schemeClr val="bg2">
                    <a:lumMod val="10000"/>
                  </a:schemeClr>
                </a:solidFill>
                <a:effectLst>
                  <a:outerShdw blurRad="38100" dist="38100" dir="2700000" algn="tl">
                    <a:srgbClr val="C0C0C0"/>
                  </a:outerShdw>
                </a:effectLst>
                <a:latin typeface="Times New Roman" pitchFamily="18" charset="0"/>
              </a:rPr>
              <a:t>Adult Cardiac Surgery: Ischemic Heart Disease (History)</a:t>
            </a:r>
            <a:endParaRPr lang="ar-JO" sz="3200" dirty="0"/>
          </a:p>
        </p:txBody>
      </p:sp>
      <p:sp>
        <p:nvSpPr>
          <p:cNvPr id="3" name="Content Placeholder 2"/>
          <p:cNvSpPr>
            <a:spLocks noGrp="1"/>
          </p:cNvSpPr>
          <p:nvPr>
            <p:ph sz="quarter" idx="2"/>
          </p:nvPr>
        </p:nvSpPr>
        <p:spPr/>
        <p:txBody>
          <a:bodyPr/>
          <a:lstStyle/>
          <a:p>
            <a:pPr lvl="1">
              <a:buFontTx/>
              <a:buNone/>
            </a:pPr>
            <a:r>
              <a:rPr lang="en-US" sz="2000" i="1" dirty="0" smtClean="0">
                <a:effectLst>
                  <a:outerShdw blurRad="38100" dist="38100" dir="2700000" algn="tl">
                    <a:srgbClr val="C0C0C0"/>
                  </a:outerShdw>
                </a:effectLst>
                <a:latin typeface="Times New Roman" pitchFamily="18" charset="0"/>
              </a:rPr>
              <a:t>“</a:t>
            </a:r>
            <a:r>
              <a:rPr lang="en-US" sz="1800" i="1" dirty="0" smtClean="0">
                <a:effectLst>
                  <a:outerShdw blurRad="38100" dist="38100" dir="2700000" algn="tl">
                    <a:srgbClr val="C0C0C0"/>
                  </a:outerShdw>
                </a:effectLst>
                <a:latin typeface="Times New Roman" pitchFamily="18" charset="0"/>
              </a:rPr>
              <a:t>During the long night, helplessly watching the patient struggle for life as her blood became darker and her veins more distended, the idea naturally occurred to me that if it were possible to remove some of the blue blood…put oxygen into that blood and allow carbon dioxide to escape from it, and then to inject continuously the now-red blood back into the patient’s arteries, we might have saved her life.”</a:t>
            </a:r>
          </a:p>
          <a:p>
            <a:pPr lvl="1"/>
            <a:r>
              <a:rPr lang="en-US" sz="2000" dirty="0" smtClean="0">
                <a:latin typeface="Times New Roman" pitchFamily="18" charset="0"/>
              </a:rPr>
              <a:t>Heart-lung machine</a:t>
            </a:r>
          </a:p>
          <a:p>
            <a:pPr lvl="1"/>
            <a:r>
              <a:rPr lang="en-US" sz="2000" dirty="0" smtClean="0">
                <a:latin typeface="Times New Roman" pitchFamily="18" charset="0"/>
              </a:rPr>
              <a:t>May 6, 1953- ASD closure</a:t>
            </a:r>
          </a:p>
          <a:p>
            <a:endParaRPr lang="ar-JO" dirty="0"/>
          </a:p>
        </p:txBody>
      </p:sp>
      <p:sp>
        <p:nvSpPr>
          <p:cNvPr id="5" name="Text Placeholder 4"/>
          <p:cNvSpPr>
            <a:spLocks noGrp="1"/>
          </p:cNvSpPr>
          <p:nvPr>
            <p:ph type="body" sz="quarter" idx="1"/>
          </p:nvPr>
        </p:nvSpPr>
        <p:spPr/>
        <p:txBody>
          <a:bodyPr/>
          <a:lstStyle/>
          <a:p>
            <a:r>
              <a:rPr lang="en-US" dirty="0">
                <a:solidFill>
                  <a:schemeClr val="bg2">
                    <a:lumMod val="10000"/>
                  </a:schemeClr>
                </a:solidFill>
                <a:effectLst>
                  <a:outerShdw blurRad="38100" dist="38100" dir="2700000" algn="tl">
                    <a:srgbClr val="C0C0C0"/>
                  </a:outerShdw>
                </a:effectLst>
                <a:latin typeface="Times New Roman" pitchFamily="18" charset="0"/>
              </a:rPr>
              <a:t>John H. Gibbon, Jr.</a:t>
            </a:r>
          </a:p>
          <a:p>
            <a:endParaRPr lang="ar-JO" dirty="0"/>
          </a:p>
        </p:txBody>
      </p:sp>
      <p:sp>
        <p:nvSpPr>
          <p:cNvPr id="6" name="Text Placeholder 5"/>
          <p:cNvSpPr>
            <a:spLocks noGrp="1"/>
          </p:cNvSpPr>
          <p:nvPr>
            <p:ph type="body" sz="quarter" idx="3"/>
          </p:nvPr>
        </p:nvSpPr>
        <p:spPr/>
        <p:txBody>
          <a:bodyPr/>
          <a:lstStyle/>
          <a:p>
            <a:endParaRPr lang="ar-JO"/>
          </a:p>
        </p:txBody>
      </p:sp>
      <p:pic>
        <p:nvPicPr>
          <p:cNvPr id="7" name="Picture 2"/>
          <p:cNvPicPr>
            <a:picLocks noGrp="1" noChangeAspect="1" noChangeArrowheads="1"/>
          </p:cNvPicPr>
          <p:nvPr>
            <p:ph sz="quarter" idx="4"/>
          </p:nvPr>
        </p:nvPicPr>
        <p:blipFill>
          <a:blip r:embed="rId2"/>
          <a:srcRect/>
          <a:stretch>
            <a:fillRect/>
          </a:stretch>
        </p:blipFill>
        <p:spPr bwMode="auto">
          <a:xfrm rot="5400000">
            <a:off x="5092845" y="2438400"/>
            <a:ext cx="3301709" cy="3581400"/>
          </a:xfrm>
          <a:prstGeom prst="rect">
            <a:avLst/>
          </a:prstGeom>
          <a:noFill/>
          <a:ln w="9525">
            <a:noFill/>
            <a:miter lim="800000"/>
            <a:headEnd/>
            <a:tailEnd/>
          </a:ln>
          <a:effectLst/>
        </p:spPr>
      </p:pic>
    </p:spTree>
    <p:extLst>
      <p:ext uri="{BB962C8B-B14F-4D97-AF65-F5344CB8AC3E}">
        <p14:creationId xmlns:p14="http://schemas.microsoft.com/office/powerpoint/2010/main" val="13625559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4"/>
          <p:cNvSpPr>
            <a:spLocks noGrp="1" noChangeArrowheads="1"/>
          </p:cNvSpPr>
          <p:nvPr>
            <p:ph type="title"/>
          </p:nvPr>
        </p:nvSpPr>
        <p:spPr>
          <a:xfrm>
            <a:off x="762000" y="228600"/>
            <a:ext cx="7924800" cy="1219200"/>
          </a:xfrm>
        </p:spPr>
        <p:txBody>
          <a:bodyPr/>
          <a:lstStyle/>
          <a:p>
            <a:pPr eaLnBrk="1" hangingPunct="1"/>
            <a:r>
              <a:rPr lang="en-US" sz="3200" smtClean="0">
                <a:cs typeface="Arial" pitchFamily="34" charset="0"/>
              </a:rPr>
              <a:t>Heart Lung Machine</a:t>
            </a:r>
            <a:br>
              <a:rPr lang="en-US" sz="3200" smtClean="0">
                <a:cs typeface="Arial" pitchFamily="34" charset="0"/>
              </a:rPr>
            </a:br>
            <a:endParaRPr lang="en-US" sz="3200" smtClean="0">
              <a:cs typeface="Arial" pitchFamily="34" charset="0"/>
            </a:endParaRPr>
          </a:p>
        </p:txBody>
      </p:sp>
      <p:pic>
        <p:nvPicPr>
          <p:cNvPr id="17411"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143000"/>
            <a:ext cx="6248400" cy="4953000"/>
          </a:xfrm>
          <a:noFill/>
        </p:spPr>
      </p:pic>
    </p:spTree>
    <p:extLst>
      <p:ext uri="{BB962C8B-B14F-4D97-AF65-F5344CB8AC3E}">
        <p14:creationId xmlns:p14="http://schemas.microsoft.com/office/powerpoint/2010/main" val="197023832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AutoShape 2"/>
          <p:cNvSpPr>
            <a:spLocks noGrp="1" noChangeArrowheads="1"/>
          </p:cNvSpPr>
          <p:nvPr>
            <p:ph type="title"/>
          </p:nvPr>
        </p:nvSpPr>
        <p:spPr/>
        <p:txBody>
          <a:bodyPr/>
          <a:lstStyle/>
          <a:p>
            <a:r>
              <a:rPr lang="en-US" sz="3200" b="0" dirty="0">
                <a:solidFill>
                  <a:schemeClr val="bg2">
                    <a:lumMod val="10000"/>
                  </a:schemeClr>
                </a:solidFill>
                <a:effectLst>
                  <a:outerShdw blurRad="38100" dist="38100" dir="2700000" algn="tl">
                    <a:srgbClr val="C0C0C0"/>
                  </a:outerShdw>
                </a:effectLst>
                <a:latin typeface="Times New Roman" pitchFamily="18" charset="0"/>
              </a:rPr>
              <a:t>Adult Cardiac Surgery: Ischemic Heart Disease (History)</a:t>
            </a:r>
          </a:p>
        </p:txBody>
      </p:sp>
      <p:sp>
        <p:nvSpPr>
          <p:cNvPr id="100355" name="Rectangle 3"/>
          <p:cNvSpPr>
            <a:spLocks noGrp="1" noChangeArrowheads="1"/>
          </p:cNvSpPr>
          <p:nvPr>
            <p:ph type="body" idx="1"/>
          </p:nvPr>
        </p:nvSpPr>
        <p:spPr>
          <a:xfrm>
            <a:off x="685800" y="2133600"/>
            <a:ext cx="7693025" cy="4029075"/>
          </a:xfrm>
        </p:spPr>
        <p:txBody>
          <a:bodyPr/>
          <a:lstStyle/>
          <a:p>
            <a:endParaRPr lang="en-US" sz="2000" dirty="0" smtClean="0">
              <a:latin typeface="Times New Roman" pitchFamily="18" charset="0"/>
            </a:endParaRPr>
          </a:p>
          <a:p>
            <a:r>
              <a:rPr lang="en-US" sz="2100" b="1" dirty="0" smtClean="0">
                <a:solidFill>
                  <a:schemeClr val="bg2">
                    <a:lumMod val="10000"/>
                  </a:schemeClr>
                </a:solidFill>
                <a:latin typeface="Times New Roman" pitchFamily="18" charset="0"/>
              </a:rPr>
              <a:t>KOLOSOV</a:t>
            </a:r>
            <a:r>
              <a:rPr lang="en-US" sz="2100" dirty="0" smtClean="0">
                <a:latin typeface="Times New Roman" pitchFamily="18" charset="0"/>
              </a:rPr>
              <a:t>   LIMA  -LAD   1964  IN Russia</a:t>
            </a:r>
            <a:endParaRPr lang="en-US" sz="2100" dirty="0">
              <a:latin typeface="Times New Roman" pitchFamily="18" charset="0"/>
            </a:endParaRPr>
          </a:p>
          <a:p>
            <a:r>
              <a:rPr lang="en-US" sz="2000" b="1" dirty="0" smtClean="0">
                <a:latin typeface="Times New Roman" pitchFamily="18" charset="0"/>
              </a:rPr>
              <a:t>Frank </a:t>
            </a:r>
            <a:r>
              <a:rPr lang="en-US" sz="2000" b="1" dirty="0">
                <a:latin typeface="Times New Roman" pitchFamily="18" charset="0"/>
              </a:rPr>
              <a:t>Spencer/George Green</a:t>
            </a:r>
          </a:p>
          <a:p>
            <a:pPr lvl="1"/>
            <a:r>
              <a:rPr lang="en-US" sz="1800" dirty="0">
                <a:latin typeface="Times New Roman" pitchFamily="18" charset="0"/>
              </a:rPr>
              <a:t>Internal mammary artery</a:t>
            </a:r>
          </a:p>
        </p:txBody>
      </p:sp>
    </p:spTree>
    <p:extLst>
      <p:ext uri="{BB962C8B-B14F-4D97-AF65-F5344CB8AC3E}">
        <p14:creationId xmlns:p14="http://schemas.microsoft.com/office/powerpoint/2010/main" val="318973463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10000"/>
                  </a:schemeClr>
                </a:solidFill>
              </a:rPr>
              <a:t>Coronary </a:t>
            </a:r>
            <a:r>
              <a:rPr lang="en-US" b="1" dirty="0">
                <a:solidFill>
                  <a:schemeClr val="bg2">
                    <a:lumMod val="10000"/>
                  </a:schemeClr>
                </a:solidFill>
              </a:rPr>
              <a:t>Artery Anatomy</a:t>
            </a:r>
            <a:endParaRPr lang="ar-JO" dirty="0"/>
          </a:p>
        </p:txBody>
      </p:sp>
      <p:pic>
        <p:nvPicPr>
          <p:cNvPr id="4" name="Picture 6" descr="ct_car_07"/>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441575" y="1600200"/>
            <a:ext cx="4495800" cy="4495800"/>
          </a:xfrm>
          <a:noFill/>
        </p:spPr>
      </p:pic>
    </p:spTree>
    <p:extLst>
      <p:ext uri="{BB962C8B-B14F-4D97-AF65-F5344CB8AC3E}">
        <p14:creationId xmlns:p14="http://schemas.microsoft.com/office/powerpoint/2010/main" val="3868945270"/>
      </p:ext>
    </p:extLst>
  </p:cSld>
  <p:clrMapOvr>
    <a:masterClrMapping/>
  </p:clrMapOvr>
  <p:transition>
    <p:fade/>
  </p:transition>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1_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otalTime>156</TotalTime>
  <Words>1171</Words>
  <Application>Microsoft Office PowerPoint</Application>
  <PresentationFormat>On-screen Show (4:3)</PresentationFormat>
  <Paragraphs>215</Paragraphs>
  <Slides>52</Slides>
  <Notes>2</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Office Theme</vt:lpstr>
      <vt:lpstr>Median</vt:lpstr>
      <vt:lpstr>1_Median</vt:lpstr>
      <vt:lpstr> Mahmoud ABU-ABEELEH Associate Professor of Surgery Division of Cardiothoracic Surgery  School of Medicine The University Of Jordan 24-10-2016</vt:lpstr>
      <vt:lpstr>INTRODUCTION</vt:lpstr>
      <vt:lpstr>Adult Cardiac Surgery: Ischemic Heart Disease (History)</vt:lpstr>
      <vt:lpstr>PowerPoint Presentation</vt:lpstr>
      <vt:lpstr>Adult Cardiac Surgery: Ischemic Heart Disease (History)</vt:lpstr>
      <vt:lpstr>Adult Cardiac Surgery: Ischemic Heart Disease (History)</vt:lpstr>
      <vt:lpstr>Heart Lung Machine </vt:lpstr>
      <vt:lpstr>Adult Cardiac Surgery: Ischemic Heart Disease (History)</vt:lpstr>
      <vt:lpstr>Coronary Artery Anatomy</vt:lpstr>
      <vt:lpstr>Coronary Artery Anatomy </vt:lpstr>
      <vt:lpstr>The Normal Heart - Coronary Artery Anatomy </vt:lpstr>
      <vt:lpstr>Ischaemic Heart Disease</vt:lpstr>
      <vt:lpstr>Canadian Cardiovascular Society Classification</vt:lpstr>
      <vt:lpstr>Aetiology</vt:lpstr>
      <vt:lpstr>PowerPoint Presentation</vt:lpstr>
      <vt:lpstr>Pathogenesis of ACS</vt:lpstr>
      <vt:lpstr>ATHEROSCLEROSIS</vt:lpstr>
      <vt:lpstr>Risk Factors</vt:lpstr>
      <vt:lpstr>CAD</vt:lpstr>
      <vt:lpstr>Investigations</vt:lpstr>
      <vt:lpstr>Treatment of CAD</vt:lpstr>
      <vt:lpstr>Synergistic Mode of Action with Clopidogrel and ASA1</vt:lpstr>
      <vt:lpstr>Indications for open-heart surgery </vt:lpstr>
      <vt:lpstr>Adult Cardiac Surgery: CABG Techniques</vt:lpstr>
      <vt:lpstr>PowerPoint Presentation</vt:lpstr>
      <vt:lpstr>PowerPoint Presentation</vt:lpstr>
      <vt:lpstr>Heart Lung Machine </vt:lpstr>
      <vt:lpstr>PowerPoint Presentation</vt:lpstr>
      <vt:lpstr>PowerPoint Presentation</vt:lpstr>
      <vt:lpstr>PowerPoint Presentation</vt:lpstr>
      <vt:lpstr>PowerPoint Presentation</vt:lpstr>
      <vt:lpstr>Arterial vs Venous conduits</vt:lpstr>
      <vt:lpstr>Total  arterial revascularization </vt:lpstr>
      <vt:lpstr>PowerPoint Presentation</vt:lpstr>
      <vt:lpstr>PTCA</vt:lpstr>
      <vt:lpstr>PowerPoint Presentation</vt:lpstr>
      <vt:lpstr>PowerPoint Presentation</vt:lpstr>
      <vt:lpstr>Adult Cardiac Surgery: Valvular Heart Disease</vt:lpstr>
      <vt:lpstr>Adult Cardiac Surgery: Valve Prostheses</vt:lpstr>
      <vt:lpstr>Adult Cardiac Surgery</vt:lpstr>
      <vt:lpstr>Adult Cardiac Surgery: Aortic Valve Replacement</vt:lpstr>
      <vt:lpstr>PowerPoint Presentation</vt:lpstr>
      <vt:lpstr>Adult Cardiac Surgery : Valvular Heart Disease</vt:lpstr>
      <vt:lpstr>Adult Cardiac Surgery : Mitral Valve Surgery</vt:lpstr>
      <vt:lpstr>PowerPoint Presentation</vt:lpstr>
      <vt:lpstr>PowerPoint Presentation</vt:lpstr>
      <vt:lpstr>Adult Cardiac Surgery: ACC/AHA</vt:lpstr>
      <vt:lpstr>Adult Cardiac Surgery: ACC/AHA Task Force: 1998</vt:lpstr>
      <vt:lpstr>Adult Cardiac Surgery: ACC/AHA </vt:lpstr>
      <vt:lpstr>Recovery for all patients after heart surgery </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Mahmoud ABU-ABEELEH Associate Professor of Surgery Division of Cardiothoracic Surgery  School of Medicine The University Of Jordan 7-9-2015</dc:title>
  <dc:creator>Mahmoud</dc:creator>
  <cp:lastModifiedBy>Mahmoud</cp:lastModifiedBy>
  <cp:revision>69</cp:revision>
  <dcterms:created xsi:type="dcterms:W3CDTF">2006-08-16T00:00:00Z</dcterms:created>
  <dcterms:modified xsi:type="dcterms:W3CDTF">2016-10-23T18:28:09Z</dcterms:modified>
</cp:coreProperties>
</file>