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302" r:id="rId3"/>
    <p:sldId id="300" r:id="rId4"/>
    <p:sldId id="258" r:id="rId5"/>
    <p:sldId id="257" r:id="rId6"/>
    <p:sldId id="259" r:id="rId7"/>
    <p:sldId id="260" r:id="rId8"/>
    <p:sldId id="261" r:id="rId9"/>
    <p:sldId id="273" r:id="rId10"/>
    <p:sldId id="263" r:id="rId11"/>
    <p:sldId id="264" r:id="rId12"/>
    <p:sldId id="265" r:id="rId13"/>
    <p:sldId id="266" r:id="rId14"/>
    <p:sldId id="267" r:id="rId15"/>
    <p:sldId id="276" r:id="rId16"/>
    <p:sldId id="268" r:id="rId17"/>
    <p:sldId id="269" r:id="rId18"/>
    <p:sldId id="270" r:id="rId19"/>
    <p:sldId id="271" r:id="rId20"/>
    <p:sldId id="286" r:id="rId21"/>
    <p:sldId id="274" r:id="rId22"/>
    <p:sldId id="275" r:id="rId23"/>
    <p:sldId id="279" r:id="rId24"/>
    <p:sldId id="277" r:id="rId25"/>
    <p:sldId id="304" r:id="rId26"/>
    <p:sldId id="278" r:id="rId27"/>
    <p:sldId id="303" r:id="rId28"/>
    <p:sldId id="281" r:id="rId29"/>
    <p:sldId id="287" r:id="rId30"/>
    <p:sldId id="282" r:id="rId31"/>
    <p:sldId id="283" r:id="rId32"/>
    <p:sldId id="284" r:id="rId33"/>
    <p:sldId id="288" r:id="rId34"/>
    <p:sldId id="289" r:id="rId35"/>
    <p:sldId id="290" r:id="rId36"/>
    <p:sldId id="291" r:id="rId37"/>
    <p:sldId id="294" r:id="rId38"/>
    <p:sldId id="301" r:id="rId39"/>
    <p:sldId id="299" r:id="rId40"/>
    <p:sldId id="292" r:id="rId41"/>
    <p:sldId id="295" r:id="rId42"/>
    <p:sldId id="297" r:id="rId43"/>
    <p:sldId id="293" r:id="rId44"/>
    <p:sldId id="29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524C38D-8E0A-4FB4-A940-B3BEC984811C}" type="datetimeFigureOut">
              <a:rPr lang="en-US" smtClean="0"/>
              <a:pPr/>
              <a:t>25-Sep-17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BCFBA1-724E-4991-AD97-678A65FBB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C38D-8E0A-4FB4-A940-B3BEC984811C}" type="datetimeFigureOut">
              <a:rPr lang="en-US" smtClean="0"/>
              <a:pPr/>
              <a:t>25-Sep-17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FBA1-724E-4991-AD97-678A65FBB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524C38D-8E0A-4FB4-A940-B3BEC984811C}" type="datetimeFigureOut">
              <a:rPr lang="en-US" smtClean="0"/>
              <a:pPr/>
              <a:t>25-Sep-17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ABCFBA1-724E-4991-AD97-678A65FBB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C38D-8E0A-4FB4-A940-B3BEC984811C}" type="datetimeFigureOut">
              <a:rPr lang="en-US" smtClean="0"/>
              <a:pPr/>
              <a:t>25-Sep-17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BCFBA1-724E-4991-AD97-678A65FBBE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C38D-8E0A-4FB4-A940-B3BEC984811C}" type="datetimeFigureOut">
              <a:rPr lang="en-US" smtClean="0"/>
              <a:pPr/>
              <a:t>25-Sep-17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ABCFBA1-724E-4991-AD97-678A65FBBE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524C38D-8E0A-4FB4-A940-B3BEC984811C}" type="datetimeFigureOut">
              <a:rPr lang="en-US" smtClean="0"/>
              <a:pPr/>
              <a:t>25-Sep-17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BCFBA1-724E-4991-AD97-678A65FBBE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524C38D-8E0A-4FB4-A940-B3BEC984811C}" type="datetimeFigureOut">
              <a:rPr lang="en-US" smtClean="0"/>
              <a:pPr/>
              <a:t>25-Sep-17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BCFBA1-724E-4991-AD97-678A65FBBE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C38D-8E0A-4FB4-A940-B3BEC984811C}" type="datetimeFigureOut">
              <a:rPr lang="en-US" smtClean="0"/>
              <a:pPr/>
              <a:t>25-Sep-17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BCFBA1-724E-4991-AD97-678A65FBB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C38D-8E0A-4FB4-A940-B3BEC984811C}" type="datetimeFigureOut">
              <a:rPr lang="en-US" smtClean="0"/>
              <a:pPr/>
              <a:t>25-Sep-17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BCFBA1-724E-4991-AD97-678A65FBB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C38D-8E0A-4FB4-A940-B3BEC984811C}" type="datetimeFigureOut">
              <a:rPr lang="en-US" smtClean="0"/>
              <a:pPr/>
              <a:t>25-Sep-17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BCFBA1-724E-4991-AD97-678A65FBBE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524C38D-8E0A-4FB4-A940-B3BEC984811C}" type="datetimeFigureOut">
              <a:rPr lang="en-US" smtClean="0"/>
              <a:pPr/>
              <a:t>25-Sep-17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ABCFBA1-724E-4991-AD97-678A65FBBE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24C38D-8E0A-4FB4-A940-B3BEC984811C}" type="datetimeFigureOut">
              <a:rPr lang="en-US" smtClean="0"/>
              <a:pPr/>
              <a:t>25-Sep-17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BCFBA1-724E-4991-AD97-678A65FBB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Hemorrhoids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 OF ANAL CUSHIONS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0201" y="1676400"/>
            <a:ext cx="556169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 OF ANAL CUSHIONS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compliant and conformable plug. Hemorrhoidectomy  impairs  continence  to  infused saline</a:t>
            </a:r>
          </a:p>
          <a:p>
            <a:r>
              <a:rPr lang="en-US" dirty="0"/>
              <a:t>account for approximately 15%–20% of the anal </a:t>
            </a:r>
            <a:r>
              <a:rPr lang="en-US" dirty="0" smtClean="0"/>
              <a:t>resting pressure</a:t>
            </a:r>
          </a:p>
          <a:p>
            <a:r>
              <a:rPr lang="en-US" dirty="0"/>
              <a:t>sensory information that enables individuals to </a:t>
            </a:r>
            <a:r>
              <a:rPr lang="en-US" dirty="0" smtClean="0"/>
              <a:t>discriminate between </a:t>
            </a:r>
            <a:r>
              <a:rPr lang="en-US" dirty="0"/>
              <a:t>liquid, solid, and gas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NOMENCLATURE AND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skin tags are discrete folds  of skin arising from the anal verge.</a:t>
            </a:r>
          </a:p>
          <a:p>
            <a:pPr lvl="1"/>
            <a:r>
              <a:rPr lang="en-US" dirty="0" smtClean="0"/>
              <a:t> independent  of  any hemorrhoidal problem.</a:t>
            </a:r>
          </a:p>
          <a:p>
            <a:r>
              <a:rPr lang="en-US" dirty="0" smtClean="0"/>
              <a:t>External hemorrhoids comprise the dilated vascular plexus that is located below the dentate line and covered by squamous epithelium.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NOMENCLATURE AND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Internal hemorrhoids are the symptomatic, exaggerated, submucosal vascular tissue located above the dentate line and covered by transitional and columnar epithelium.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NOMENCLATURE AND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Grade1</a:t>
            </a:r>
            <a:r>
              <a:rPr lang="en-US" dirty="0" smtClean="0"/>
              <a:t> internal hemorrhoids are those that bulge into the lumen of the anal canal and may produce painless bleeding.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Grade 2 </a:t>
            </a:r>
            <a:r>
              <a:rPr lang="en-US" dirty="0" smtClean="0"/>
              <a:t>internal hemorrhoids are those that protrude at the time of a bowel movement but reduce spontaneously.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 Grade 3 </a:t>
            </a:r>
            <a:r>
              <a:rPr lang="en-US" dirty="0" smtClean="0"/>
              <a:t>internal hemorrhoids are those that protrude spontaneously or at the time of a bowel movement and require manual replacement. 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Grade  4  </a:t>
            </a:r>
            <a:r>
              <a:rPr lang="en-US" dirty="0" smtClean="0"/>
              <a:t>internal  hemorrhoids  are  those  that  are permanently prolapsed and irreducible despite attempts at manual replacement. They may or may not be complicated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sites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853406"/>
            <a:ext cx="38481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Rectal mucosal prolapse </a:t>
            </a:r>
          </a:p>
          <a:p>
            <a:r>
              <a:rPr lang="en-US" dirty="0" smtClean="0"/>
              <a:t>Hypertrophied  anal  papillae</a:t>
            </a:r>
          </a:p>
          <a:p>
            <a:r>
              <a:rPr lang="pt-BR" dirty="0" smtClean="0"/>
              <a:t>Rectal polyps</a:t>
            </a:r>
          </a:p>
          <a:p>
            <a:r>
              <a:rPr lang="pt-BR" dirty="0" smtClean="0"/>
              <a:t> melanoma</a:t>
            </a:r>
          </a:p>
          <a:p>
            <a:r>
              <a:rPr lang="pt-BR" dirty="0" smtClean="0"/>
              <a:t> carcinoma</a:t>
            </a:r>
          </a:p>
          <a:p>
            <a:r>
              <a:rPr lang="pt-BR" dirty="0" smtClean="0"/>
              <a:t> rectal prolapse</a:t>
            </a:r>
          </a:p>
          <a:p>
            <a:r>
              <a:rPr lang="pt-BR" dirty="0" smtClean="0"/>
              <a:t> Fissure</a:t>
            </a:r>
          </a:p>
          <a:p>
            <a:r>
              <a:rPr lang="pt-BR" dirty="0" smtClean="0"/>
              <a:t>intersphincteric  abscess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Symptoms: Bleeding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Bleeding is bright red and  painless  and  occurs  at  the  end  of  defecation.  </a:t>
            </a:r>
          </a:p>
          <a:p>
            <a:r>
              <a:rPr lang="en-US" dirty="0" smtClean="0"/>
              <a:t>The patient complains of blood dripping or squirting into the toilet bowl. </a:t>
            </a:r>
          </a:p>
          <a:p>
            <a:r>
              <a:rPr lang="en-US" dirty="0" smtClean="0"/>
              <a:t>The bleeding also may be occult, resulting in anemia, which  is rare,  or guaiac-positive stools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Prolapse</a:t>
            </a:r>
          </a:p>
          <a:p>
            <a:r>
              <a:rPr lang="en-US" dirty="0" smtClean="0"/>
              <a:t>Pain when complicated</a:t>
            </a:r>
            <a:endParaRPr lang="en-US" dirty="0" smtClean="0"/>
          </a:p>
          <a:p>
            <a:r>
              <a:rPr lang="en-US" dirty="0" smtClean="0"/>
              <a:t>Mucous and fecal leakage</a:t>
            </a:r>
            <a:endParaRPr lang="en-US" dirty="0"/>
          </a:p>
          <a:p>
            <a:r>
              <a:rPr lang="en-US" dirty="0" smtClean="0"/>
              <a:t>Pruritus</a:t>
            </a:r>
          </a:p>
          <a:p>
            <a:r>
              <a:rPr lang="en-US" dirty="0" smtClean="0"/>
              <a:t>Excoriation  of the perianal skin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Inspection; Straining</a:t>
            </a:r>
          </a:p>
          <a:p>
            <a:r>
              <a:rPr lang="en-US" dirty="0" smtClean="0"/>
              <a:t>Digital </a:t>
            </a:r>
            <a:r>
              <a:rPr lang="en-US" dirty="0" smtClean="0"/>
              <a:t>examination; </a:t>
            </a:r>
            <a:r>
              <a:rPr lang="en-US" dirty="0" smtClean="0">
                <a:solidFill>
                  <a:srgbClr val="FF0000"/>
                </a:solidFill>
              </a:rPr>
              <a:t>SOFT IMPALPABLE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Anoscopy</a:t>
            </a:r>
          </a:p>
          <a:p>
            <a:r>
              <a:rPr lang="en-US" dirty="0" smtClean="0"/>
              <a:t>Proctoscopy or flexible sigmoidoscopy</a:t>
            </a:r>
          </a:p>
          <a:p>
            <a:r>
              <a:rPr lang="en-US" dirty="0" smtClean="0"/>
              <a:t>Colonoscopy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pic>
        <p:nvPicPr>
          <p:cNvPr id="4" name="Content Placeholder 3" descr="ano4.bmp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828800"/>
            <a:ext cx="5714999" cy="4267199"/>
          </a:xfrm>
        </p:spPr>
      </p:pic>
    </p:spTree>
    <p:extLst>
      <p:ext uri="{BB962C8B-B14F-4D97-AF65-F5344CB8AC3E}">
        <p14:creationId xmlns:p14="http://schemas.microsoft.com/office/powerpoint/2010/main" val="3833743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4 hemorrhoids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48912"/>
            <a:ext cx="3248469" cy="36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Medical;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degree</a:t>
            </a:r>
          </a:p>
          <a:p>
            <a:r>
              <a:rPr lang="en-US" dirty="0" smtClean="0"/>
              <a:t>Minor procedures; failed medical </a:t>
            </a:r>
            <a:r>
              <a:rPr lang="en-US" dirty="0"/>
              <a:t>Rx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smtClean="0"/>
              <a:t>degree, some 3</a:t>
            </a:r>
            <a:r>
              <a:rPr lang="en-US" baseline="30000" dirty="0" smtClean="0"/>
              <a:t>rd</a:t>
            </a:r>
            <a:r>
              <a:rPr lang="en-US" dirty="0" smtClean="0"/>
              <a:t> degree</a:t>
            </a:r>
            <a:endParaRPr lang="en-US" dirty="0"/>
          </a:p>
          <a:p>
            <a:r>
              <a:rPr lang="en-US" dirty="0" smtClean="0"/>
              <a:t>Surgery; 3</a:t>
            </a:r>
            <a:r>
              <a:rPr lang="en-US" baseline="30000" dirty="0" smtClean="0"/>
              <a:t>rd</a:t>
            </a:r>
            <a:r>
              <a:rPr lang="en-US" dirty="0" smtClean="0"/>
              <a:t> and </a:t>
            </a:r>
            <a:r>
              <a:rPr lang="en-US" smtClean="0"/>
              <a:t>4</a:t>
            </a:r>
            <a:r>
              <a:rPr lang="en-US" baseline="30000" smtClean="0"/>
              <a:t>th</a:t>
            </a:r>
            <a:r>
              <a:rPr lang="en-US" smtClean="0"/>
              <a:t> degree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Diet and bulk-forming agents</a:t>
            </a:r>
          </a:p>
          <a:p>
            <a:r>
              <a:rPr lang="en-US" dirty="0" smtClean="0"/>
              <a:t>Ointments</a:t>
            </a:r>
            <a:r>
              <a:rPr lang="en-US" dirty="0"/>
              <a:t>, creams, gels, suppositories, foams, and </a:t>
            </a:r>
            <a:r>
              <a:rPr lang="en-US" dirty="0" smtClean="0"/>
              <a:t>pads</a:t>
            </a:r>
          </a:p>
          <a:p>
            <a:r>
              <a:rPr lang="en-US" dirty="0" smtClean="0"/>
              <a:t>Vasoconstrictors, Protectants, Astringents, Antiseptics, </a:t>
            </a:r>
            <a:r>
              <a:rPr lang="en-US" dirty="0" err="1" smtClean="0"/>
              <a:t>Keratolytics</a:t>
            </a:r>
            <a:r>
              <a:rPr lang="en-US" dirty="0" smtClean="0"/>
              <a:t>, Analgesics, Corticosteroids.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Other procedures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Sclerotherapy</a:t>
            </a:r>
          </a:p>
          <a:p>
            <a:r>
              <a:rPr lang="en-US" dirty="0" smtClean="0"/>
              <a:t>Cryotherapy???</a:t>
            </a:r>
            <a:endParaRPr lang="en-US" dirty="0" smtClean="0"/>
          </a:p>
          <a:p>
            <a:r>
              <a:rPr lang="en-US" dirty="0" smtClean="0"/>
              <a:t>Infrared coagulation</a:t>
            </a:r>
          </a:p>
          <a:p>
            <a:r>
              <a:rPr lang="en-US" dirty="0" smtClean="0"/>
              <a:t>Doppler guided hemorrhoidal artery ligation</a:t>
            </a:r>
          </a:p>
          <a:p>
            <a:r>
              <a:rPr lang="en-US" dirty="0" smtClean="0"/>
              <a:t>Anal Stretch; ??? obsolete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Rubber Band Ligation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7400" y="1600200"/>
            <a:ext cx="4953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Rubber Band Ligation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79512" y="2090737"/>
            <a:ext cx="70199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9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Infrared Photocoagulation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486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Doppler guided hemorrhoidal artery ligation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298141" y="2057400"/>
            <a:ext cx="3810000" cy="4114800"/>
          </a:xfrm>
          <a:prstGeom prst="rect">
            <a:avLst/>
          </a:prstGeom>
        </p:spPr>
      </p:pic>
      <p:pic>
        <p:nvPicPr>
          <p:cNvPr id="1028" name="Picture 4" descr="http://i1.ytimg.com/vi/TLM_FSw_DME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399"/>
            <a:ext cx="4648200" cy="408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18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Hemorrhoidectomy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Closed hemorrhoidectomy</a:t>
            </a:r>
          </a:p>
          <a:p>
            <a:r>
              <a:rPr lang="en-US" dirty="0" smtClean="0"/>
              <a:t>Open  hemorrhoidectomy =Excision and Ligation</a:t>
            </a:r>
          </a:p>
          <a:p>
            <a:r>
              <a:rPr lang="en-US" dirty="0" smtClean="0"/>
              <a:t>Whitehead Hemorrhoidectomy</a:t>
            </a:r>
          </a:p>
          <a:p>
            <a:r>
              <a:rPr lang="en-US" dirty="0" smtClean="0"/>
              <a:t>Laser Hemorrhoidectomy</a:t>
            </a:r>
          </a:p>
          <a:p>
            <a:r>
              <a:rPr lang="en-US" dirty="0" smtClean="0"/>
              <a:t>Stapled hemorrhoidectomy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Stapled Hemorrhoidectomy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1115" y="1713494"/>
            <a:ext cx="6326085" cy="453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</a:p>
        </p:txBody>
      </p:sp>
      <p:pic>
        <p:nvPicPr>
          <p:cNvPr id="5123" name="Content Placeholder 3" descr="ano13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57400" y="1905000"/>
            <a:ext cx="4953000" cy="4495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THROMBOSED EXTERNAL HEMORRHOIDS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abrupt onset of an anal mass and pain that peaks within 48 hours. </a:t>
            </a:r>
          </a:p>
          <a:p>
            <a:r>
              <a:rPr lang="en-US" dirty="0" smtClean="0"/>
              <a:t>The pain becomes minimal after the fourth day.</a:t>
            </a:r>
          </a:p>
          <a:p>
            <a:r>
              <a:rPr lang="en-US" dirty="0" smtClean="0"/>
              <a:t> If left alone, the thrombus will shrink and dissolve in a few weeks. </a:t>
            </a:r>
          </a:p>
          <a:p>
            <a:r>
              <a:rPr lang="en-US" dirty="0" smtClean="0"/>
              <a:t>Occasionally, the skin overlying the  thrombus  becomes  necrotic,  causing  bleeding  and discharge or infection, which may cause further necrosis and more pain. </a:t>
            </a:r>
          </a:p>
          <a:p>
            <a:r>
              <a:rPr lang="en-US" dirty="0" smtClean="0"/>
              <a:t>A large thrombus can result in a skin tag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THROMBOSED EXTERNAL HEMORRHOIDS</a:t>
            </a:r>
            <a:endParaRPr lang="en-US" dirty="0"/>
          </a:p>
        </p:txBody>
      </p:sp>
      <p:pic>
        <p:nvPicPr>
          <p:cNvPr id="4" name="Content Placeholder 3" descr="external-hemorrhoids-hemroid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2682081"/>
            <a:ext cx="2590800" cy="23622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THROMBOSED EXTERNAL HEMORRHOIDS</a:t>
            </a:r>
            <a:endParaRPr lang="en-US" dirty="0"/>
          </a:p>
        </p:txBody>
      </p:sp>
      <p:pic>
        <p:nvPicPr>
          <p:cNvPr id="4" name="Content Placeholder 3" descr="external-bleeding-hemroids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077244"/>
            <a:ext cx="3095625" cy="357187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Anal Fissure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Younger and middle aged adults but also may occur in infants, children, and the  elderly.  Fissures  are  equally  common  in  both  sexes.</a:t>
            </a:r>
          </a:p>
          <a:p>
            <a:r>
              <a:rPr lang="en-US" dirty="0" smtClean="0"/>
              <a:t>Anterior  fissures  are  more  common  in  women  than  in men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 Fissure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Acute  fissure; a tear</a:t>
            </a:r>
          </a:p>
          <a:p>
            <a:r>
              <a:rPr lang="en-US" dirty="0" smtClean="0"/>
              <a:t>Chronic fissure; sentinel  pile, hypertrophied anal papilla, fibrous induration</a:t>
            </a:r>
          </a:p>
          <a:p>
            <a:r>
              <a:rPr lang="en-US" dirty="0" smtClean="0"/>
              <a:t>Abscess and fistula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PREDISPOSING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Primary; hypertonic  Internal anal sphincter (IAS)</a:t>
            </a:r>
          </a:p>
          <a:p>
            <a:endParaRPr lang="en-US" dirty="0" smtClean="0"/>
          </a:p>
          <a:p>
            <a:r>
              <a:rPr lang="en-US" dirty="0" smtClean="0"/>
              <a:t>Secondary fissures (low pressure fissure)</a:t>
            </a:r>
          </a:p>
          <a:p>
            <a:pPr lvl="1"/>
            <a:r>
              <a:rPr lang="en-US" dirty="0" smtClean="0"/>
              <a:t> Anatomic  anal  abnormality (e.g. postpartum)  </a:t>
            </a:r>
          </a:p>
          <a:p>
            <a:pPr lvl="1"/>
            <a:r>
              <a:rPr lang="en-US" dirty="0" smtClean="0"/>
              <a:t> Inflammatory  bowel  disease</a:t>
            </a:r>
          </a:p>
          <a:p>
            <a:pPr lvl="1"/>
            <a:r>
              <a:rPr lang="en-US" dirty="0" smtClean="0"/>
              <a:t> HIV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pain in the anus during and after defecation</a:t>
            </a:r>
          </a:p>
          <a:p>
            <a:r>
              <a:rPr lang="en-US" dirty="0" smtClean="0"/>
              <a:t>Bleeding; streaks</a:t>
            </a:r>
            <a:endParaRPr lang="en-US" dirty="0" smtClean="0"/>
          </a:p>
          <a:p>
            <a:r>
              <a:rPr lang="en-US" dirty="0" smtClean="0"/>
              <a:t>Constipation; cause and consequence</a:t>
            </a:r>
            <a:endParaRPr lang="en-US" dirty="0" smtClean="0"/>
          </a:p>
          <a:p>
            <a:r>
              <a:rPr lang="en-US" dirty="0" smtClean="0"/>
              <a:t>large sentinel pile</a:t>
            </a:r>
          </a:p>
          <a:p>
            <a:r>
              <a:rPr lang="en-US" dirty="0" smtClean="0"/>
              <a:t>Discharge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81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it chronic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History more than 1month</a:t>
            </a:r>
          </a:p>
          <a:p>
            <a:r>
              <a:rPr lang="en-US" dirty="0" smtClean="0"/>
              <a:t>Presence of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Sentinel pile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Hypertrophied anal papilla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Fibrosis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Submucous fistula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 fissure</a:t>
            </a:r>
            <a:br>
              <a:rPr lang="en-US" dirty="0" smtClean="0"/>
            </a:br>
            <a:r>
              <a:rPr lang="en-US" dirty="0" smtClean="0"/>
              <a:t>Acute vs. chronic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2600" y="1981200"/>
            <a:ext cx="541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Hemorrhoids are not varicose veins. </a:t>
            </a:r>
          </a:p>
          <a:p>
            <a:r>
              <a:rPr lang="en-US" dirty="0" smtClean="0"/>
              <a:t>everyone has anal cushions. The anal cushions are composed of blood vessels, smooth muscle (</a:t>
            </a:r>
            <a:r>
              <a:rPr lang="en-US" dirty="0" err="1" smtClean="0"/>
              <a:t>Treitz’s</a:t>
            </a:r>
            <a:r>
              <a:rPr lang="en-US" dirty="0" smtClean="0"/>
              <a:t> muscle), and elastic connective tissue in the submucosa</a:t>
            </a:r>
          </a:p>
          <a:p>
            <a:r>
              <a:rPr lang="en-US" dirty="0" smtClean="0"/>
              <a:t>They are located in the upper anal canal, from the dentate line to the anorectal ring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anal fissure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1600200"/>
            <a:ext cx="33527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Treatment; Acute fissure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Conservative</a:t>
            </a:r>
          </a:p>
          <a:p>
            <a:pPr lvl="1"/>
            <a:r>
              <a:rPr lang="en-US" dirty="0" smtClean="0"/>
              <a:t>Bulk-forming agents</a:t>
            </a:r>
          </a:p>
          <a:p>
            <a:pPr lvl="1"/>
            <a:r>
              <a:rPr lang="en-US" dirty="0" smtClean="0"/>
              <a:t>Local preparations</a:t>
            </a:r>
          </a:p>
          <a:p>
            <a:pPr lvl="1"/>
            <a:r>
              <a:rPr lang="en-US" dirty="0" smtClean="0"/>
              <a:t>Warm Sitz baths</a:t>
            </a:r>
          </a:p>
          <a:p>
            <a:r>
              <a:rPr lang="en-US" dirty="0" smtClean="0"/>
              <a:t>Pharmacologic Sphincterotomy;  Glyceryl Trinitrate, Calcium Channel Antagonists, Botulinum Toxin </a:t>
            </a:r>
          </a:p>
          <a:p>
            <a:r>
              <a:rPr lang="en-US" dirty="0" smtClean="0"/>
              <a:t>Sphincterotomy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Treatment Chronic fissure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Conservative; same as acute</a:t>
            </a:r>
          </a:p>
          <a:p>
            <a:r>
              <a:rPr lang="en-US" dirty="0" smtClean="0"/>
              <a:t>Internal sphincterotomy </a:t>
            </a:r>
            <a:r>
              <a:rPr lang="en-US" dirty="0" smtClean="0">
                <a:solidFill>
                  <a:srgbClr val="FF0000"/>
                </a:solidFill>
              </a:rPr>
              <a:t>(lateral partial)</a:t>
            </a:r>
          </a:p>
          <a:p>
            <a:r>
              <a:rPr lang="en-US" dirty="0" smtClean="0"/>
              <a:t>Classic Excision</a:t>
            </a:r>
          </a:p>
          <a:p>
            <a:r>
              <a:rPr lang="en-US" dirty="0" smtClean="0"/>
              <a:t>V-Y Anoplasty (Advancement Flap Technique)</a:t>
            </a:r>
          </a:p>
          <a:p>
            <a:r>
              <a:rPr lang="en-US" dirty="0" smtClean="0"/>
              <a:t> Finger Anal Sphincter Stretch; ??? Obsolete</a:t>
            </a:r>
          </a:p>
          <a:p>
            <a:r>
              <a:rPr lang="en-US" dirty="0" smtClean="0"/>
              <a:t>Controlled intermittent anal dilatation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Partial lateral internal sphincterotomy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96945" y="2053590"/>
            <a:ext cx="2385060" cy="358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Treatment Chronic fissure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1752600"/>
            <a:ext cx="8533069" cy="331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029200" cy="441960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cushions lie in the following constant sites:</a:t>
            </a:r>
          </a:p>
          <a:p>
            <a:r>
              <a:rPr lang="en-US" dirty="0" smtClean="0"/>
              <a:t> left lateral, right anterolateral, and right posterolateral. </a:t>
            </a:r>
          </a:p>
          <a:p>
            <a:r>
              <a:rPr lang="en-US" dirty="0" smtClean="0"/>
              <a:t>Smaller discrete secondary cushions may be present between the main cushions. The configuration is remarkably constant and apparently bears no relationship to the terminal branching of the superior rectal artery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PREVALENCE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prevalence rate of 4.4%.</a:t>
            </a:r>
          </a:p>
          <a:p>
            <a:r>
              <a:rPr lang="en-US" dirty="0" smtClean="0"/>
              <a:t> peak between age 45 and 65 years</a:t>
            </a:r>
          </a:p>
          <a:p>
            <a:r>
              <a:rPr lang="en-US" dirty="0" smtClean="0"/>
              <a:t> Hemorrhoidectomies are performed 1.3 times more  commonly  in  males  than  in  females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ETIOLOGY AND 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hemorrhoids  are  no  more  common  in  patients  with  portal hypertension than in the population at large</a:t>
            </a:r>
          </a:p>
          <a:p>
            <a:r>
              <a:rPr lang="en-US" dirty="0" smtClean="0"/>
              <a:t> Thomson concluded that a sliding downward of the anal cushions is the correct etiologic theory (</a:t>
            </a:r>
            <a:r>
              <a:rPr lang="en-US" dirty="0" smtClean="0">
                <a:solidFill>
                  <a:srgbClr val="FF0000"/>
                </a:solidFill>
              </a:rPr>
              <a:t>shearing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 Hemorrhoids result from disruption of the anchoring and flattening action of the musculus submucosae ani (</a:t>
            </a:r>
            <a:r>
              <a:rPr lang="en-US" dirty="0" err="1" smtClean="0">
                <a:solidFill>
                  <a:srgbClr val="00B050"/>
                </a:solidFill>
              </a:rPr>
              <a:t>Treitz’s</a:t>
            </a:r>
            <a:r>
              <a:rPr lang="en-US" dirty="0" smtClean="0">
                <a:solidFill>
                  <a:srgbClr val="00B050"/>
                </a:solidFill>
              </a:rPr>
              <a:t> muscle</a:t>
            </a:r>
            <a:r>
              <a:rPr lang="en-US" dirty="0" smtClean="0"/>
              <a:t>) and its richly intermingled elastic fibers. Hypertrophy and congestion of the vascular tissue are secondary</a:t>
            </a:r>
          </a:p>
          <a:p>
            <a:r>
              <a:rPr lang="en-US" dirty="0" smtClean="0"/>
              <a:t> higher anal resting pressures in patients with hemorrhoids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ETIOLOGY AND 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Constipation</a:t>
            </a:r>
          </a:p>
          <a:p>
            <a:r>
              <a:rPr lang="en-US" dirty="0" smtClean="0"/>
              <a:t>Prolonged straining</a:t>
            </a:r>
          </a:p>
          <a:p>
            <a:r>
              <a:rPr lang="en-US" dirty="0" smtClean="0"/>
              <a:t>Diarrhea</a:t>
            </a:r>
          </a:p>
          <a:p>
            <a:r>
              <a:rPr lang="en-US" dirty="0" smtClean="0"/>
              <a:t>Pregnancy</a:t>
            </a:r>
            <a:endParaRPr lang="en-US" dirty="0"/>
          </a:p>
          <a:p>
            <a:r>
              <a:rPr lang="en-US" dirty="0" smtClean="0"/>
              <a:t>Heredity</a:t>
            </a:r>
          </a:p>
          <a:p>
            <a:r>
              <a:rPr lang="en-US" dirty="0" smtClean="0"/>
              <a:t>Erect posture</a:t>
            </a:r>
          </a:p>
          <a:p>
            <a:r>
              <a:rPr lang="en-US" dirty="0" smtClean="0"/>
              <a:t>Absence </a:t>
            </a:r>
            <a:r>
              <a:rPr lang="en-US" dirty="0"/>
              <a:t>of valves within the </a:t>
            </a:r>
            <a:r>
              <a:rPr lang="en-US" dirty="0" smtClean="0"/>
              <a:t>hemorrhoidal  </a:t>
            </a:r>
            <a:r>
              <a:rPr lang="en-US" dirty="0"/>
              <a:t>sinusoids,  </a:t>
            </a:r>
            <a:endParaRPr lang="en-US" dirty="0" smtClean="0"/>
          </a:p>
          <a:p>
            <a:r>
              <a:rPr lang="en-US" dirty="0" smtClean="0"/>
              <a:t>Increased  intra-abdominal  pressure</a:t>
            </a:r>
          </a:p>
          <a:p>
            <a:r>
              <a:rPr lang="en-US" dirty="0" smtClean="0"/>
              <a:t>Aging </a:t>
            </a:r>
            <a:r>
              <a:rPr lang="en-US" dirty="0"/>
              <a:t>(deterioration of anal </a:t>
            </a:r>
            <a:r>
              <a:rPr lang="en-US" dirty="0" smtClean="0"/>
              <a:t>supporting </a:t>
            </a:r>
            <a:r>
              <a:rPr lang="en-US" dirty="0"/>
              <a:t>tissues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Internal </a:t>
            </a:r>
            <a:r>
              <a:rPr lang="en-US" dirty="0"/>
              <a:t>sphincter abnormalities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379</TotalTime>
  <Words>963</Words>
  <Application>Microsoft Office PowerPoint</Application>
  <PresentationFormat>On-screen Show (4:3)</PresentationFormat>
  <Paragraphs>154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Tw Cen MT</vt:lpstr>
      <vt:lpstr>Wingdings</vt:lpstr>
      <vt:lpstr>Wingdings 2</vt:lpstr>
      <vt:lpstr>Median</vt:lpstr>
      <vt:lpstr>Hemorrhoids</vt:lpstr>
      <vt:lpstr>Anatomy</vt:lpstr>
      <vt:lpstr>Anatomy</vt:lpstr>
      <vt:lpstr>Anatomy</vt:lpstr>
      <vt:lpstr>Anatomy</vt:lpstr>
      <vt:lpstr>Anatomy</vt:lpstr>
      <vt:lpstr> PREVALENCE</vt:lpstr>
      <vt:lpstr> ETIOLOGY AND PATHOGENESIS</vt:lpstr>
      <vt:lpstr>ETIOLOGY AND PATHOGENESIS</vt:lpstr>
      <vt:lpstr>FUNCTION OF ANAL CUSHIONS</vt:lpstr>
      <vt:lpstr>FUNCTION OF ANAL CUSHIONS</vt:lpstr>
      <vt:lpstr>NOMENCLATURE AND CLASSIFICATION</vt:lpstr>
      <vt:lpstr>NOMENCLATURE AND CLASSIFICATION</vt:lpstr>
      <vt:lpstr>NOMENCLATURE AND CLASSIFICATION</vt:lpstr>
      <vt:lpstr>Classic sites</vt:lpstr>
      <vt:lpstr> DIFFERENTIAL DIAGNOSIS</vt:lpstr>
      <vt:lpstr>Symptoms: Bleeding</vt:lpstr>
      <vt:lpstr>Other symptoms</vt:lpstr>
      <vt:lpstr>EXAMINATION</vt:lpstr>
      <vt:lpstr>Grade 4 hemorrhoids</vt:lpstr>
      <vt:lpstr>treatment</vt:lpstr>
      <vt:lpstr>Medical </vt:lpstr>
      <vt:lpstr>Other procedures </vt:lpstr>
      <vt:lpstr>Rubber Band Ligation</vt:lpstr>
      <vt:lpstr>Rubber Band Ligation</vt:lpstr>
      <vt:lpstr>Infrared Photocoagulation</vt:lpstr>
      <vt:lpstr>Doppler guided hemorrhoidal artery ligation </vt:lpstr>
      <vt:lpstr>Hemorrhoidectomy</vt:lpstr>
      <vt:lpstr>Stapled Hemorrhoidectomy</vt:lpstr>
      <vt:lpstr>THROMBOSED EXTERNAL HEMORRHOIDS</vt:lpstr>
      <vt:lpstr>THROMBOSED EXTERNAL HEMORRHOIDS</vt:lpstr>
      <vt:lpstr>THROMBOSED EXTERNAL HEMORRHOIDS</vt:lpstr>
      <vt:lpstr> Anal Fissure</vt:lpstr>
      <vt:lpstr>Anal Fissure</vt:lpstr>
      <vt:lpstr>PREDISPOSING FACTORS</vt:lpstr>
      <vt:lpstr>symptoms</vt:lpstr>
      <vt:lpstr>site</vt:lpstr>
      <vt:lpstr>When is it chronic</vt:lpstr>
      <vt:lpstr>anal fissure Acute vs. chronic</vt:lpstr>
      <vt:lpstr>Chronic anal fissure</vt:lpstr>
      <vt:lpstr>Treatment; Acute fissure</vt:lpstr>
      <vt:lpstr> Treatment Chronic fissure</vt:lpstr>
      <vt:lpstr>Partial lateral internal sphincterotomy</vt:lpstr>
      <vt:lpstr> Treatment Chronic fissure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Hemorrhoids</dc:title>
  <dc:creator>me</dc:creator>
  <cp:lastModifiedBy>my</cp:lastModifiedBy>
  <cp:revision>52</cp:revision>
  <dcterms:created xsi:type="dcterms:W3CDTF">2010-12-05T02:11:22Z</dcterms:created>
  <dcterms:modified xsi:type="dcterms:W3CDTF">2017-09-25T16:22:09Z</dcterms:modified>
</cp:coreProperties>
</file>