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9" r:id="rId30"/>
    <p:sldId id="284" r:id="rId31"/>
    <p:sldId id="285"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1577" autoAdjust="0"/>
  </p:normalViewPr>
  <p:slideViewPr>
    <p:cSldViewPr>
      <p:cViewPr varScale="1">
        <p:scale>
          <a:sx n="87" d="100"/>
          <a:sy n="87" d="100"/>
        </p:scale>
        <p:origin x="182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953C43-8A89-41DD-B9A2-61D1D279F33B}" type="datetimeFigureOut">
              <a:rPr lang="en-US" smtClean="0"/>
              <a:t>3/23/16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B7B997-E9DC-430D-B4FB-FF08C9D49954}" type="slidenum">
              <a:rPr lang="en-US" smtClean="0"/>
              <a:t>‹#›</a:t>
            </a:fld>
            <a:endParaRPr lang="en-US"/>
          </a:p>
        </p:txBody>
      </p:sp>
    </p:spTree>
    <p:extLst>
      <p:ext uri="{BB962C8B-B14F-4D97-AF65-F5344CB8AC3E}">
        <p14:creationId xmlns:p14="http://schemas.microsoft.com/office/powerpoint/2010/main" val="238153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50938" y="692150"/>
            <a:ext cx="4556125" cy="3416300"/>
          </a:xfrm>
          <a:ln cap="flat"/>
        </p:spPr>
      </p:sp>
      <p:sp>
        <p:nvSpPr>
          <p:cNvPr id="98307" name="Rectangle 3"/>
          <p:cNvSpPr>
            <a:spLocks noGrp="1" noChangeArrowheads="1"/>
          </p:cNvSpPr>
          <p:nvPr>
            <p:ph type="body" idx="1"/>
          </p:nvPr>
        </p:nvSpPr>
        <p:spPr>
          <a:noFill/>
          <a:ln>
            <a:solidFill>
              <a:schemeClr val="tx1"/>
            </a:solidFill>
          </a:ln>
          <a:extLst>
            <a:ext uri="{909E8E84-426E-40DD-AFC4-6F175D3DCCD1}">
              <a14:hiddenFill xmlns:a14="http://schemas.microsoft.com/office/drawing/2010/main">
                <a:solidFill>
                  <a:srgbClr val="FFFFFF"/>
                </a:solidFill>
              </a14:hiddenFill>
            </a:ext>
          </a:extLst>
        </p:spPr>
        <p:txBody>
          <a:bodyPr lIns="90485" tIns="44448" rIns="90485" bIns="44448"/>
          <a:lstStyle/>
          <a:p>
            <a:pPr algn="just" defTabSz="911225"/>
            <a:r>
              <a:rPr lang="en-US" altLang="en-US" b="1" smtClean="0"/>
              <a:t>Hepatitis C: A Global Health Problem</a:t>
            </a:r>
            <a:r>
              <a:rPr lang="en-US" altLang="en-US" smtClean="0"/>
              <a:t> </a:t>
            </a:r>
          </a:p>
          <a:p>
            <a:pPr algn="just" defTabSz="911225"/>
            <a:endParaRPr lang="en-US" altLang="en-US" smtClean="0"/>
          </a:p>
          <a:p>
            <a:pPr algn="just" defTabSz="911225"/>
            <a:r>
              <a:rPr lang="en-US" altLang="en-US" smtClean="0"/>
              <a:t>According to CDC estimates, approximately 3-4 million people in the US are currently infected with the hepatitis C virus (see map). There are, however, a few distinct geographic regions where infection is especially common.  In Egypt, for example, HCV infection occurs in 10% to 30% of the general population. Likewise, the prevalence of infection is greater than 10% in certain parts of Asia and high rates of infection have been found in certain geographic regions of Japan, Taiwan, and Italy.  In such areas, HCV infection is generally more prevalent among persons over the age of 40 and uncommon under the age of 20.  This cohort effect suggests that transmission probably occurred through a practice that has been discontinued, such as traditional folk remedies or reuse of needles for injection.  In developing countries, nosocomial transmission is most likely the principal route of HCV infection.  Evidence from Egypt, Romania, and other nations, before economic transition, point to various percutaneous practices performed in the context of traditional and nontraditional medical care. </a:t>
            </a:r>
          </a:p>
          <a:p>
            <a:pPr algn="just" defTabSz="911225"/>
            <a:r>
              <a:rPr lang="en-US" altLang="en-US" smtClean="0"/>
              <a:t>The incidence of acute hepatitis C in the US has decreased during the last decade, from approximately 180,000 cases per year to approximately 30,000 to 50,000 cases per year.</a:t>
            </a:r>
          </a:p>
          <a:p>
            <a:pPr algn="just" defTabSz="911225"/>
            <a:endParaRPr lang="en-US" altLang="en-US" smtClean="0"/>
          </a:p>
          <a:p>
            <a:pPr defTabSz="911225"/>
            <a:r>
              <a:rPr lang="en-US" altLang="en-US" b="1" smtClean="0"/>
              <a:t>References</a:t>
            </a:r>
          </a:p>
          <a:p>
            <a:pPr defTabSz="911225">
              <a:buFontTx/>
              <a:buAutoNum type="arabicPeriod"/>
            </a:pPr>
            <a:r>
              <a:rPr lang="en-US" altLang="en-US" smtClean="0"/>
              <a:t>Cohen J. The scientific challenge of hepatitis C. </a:t>
            </a:r>
            <a:r>
              <a:rPr lang="en-US" altLang="en-US" i="1" smtClean="0"/>
              <a:t>Science.</a:t>
            </a:r>
            <a:r>
              <a:rPr lang="en-US" altLang="en-US" smtClean="0"/>
              <a:t> 1999;285(5424):26-27.</a:t>
            </a:r>
          </a:p>
          <a:p>
            <a:pPr defTabSz="911225">
              <a:spcBef>
                <a:spcPct val="0"/>
              </a:spcBef>
              <a:buFontTx/>
              <a:buAutoNum type="arabicPeriod"/>
            </a:pPr>
            <a:r>
              <a:rPr lang="en-US" smtClean="0"/>
              <a:t>Alter MJ. Epidemiology of Hepatitis C. </a:t>
            </a:r>
            <a:r>
              <a:rPr lang="en-US" i="1" smtClean="0"/>
              <a:t>Hepatology</a:t>
            </a:r>
            <a:r>
              <a:rPr lang="en-US" smtClean="0"/>
              <a:t>. 1997;26(suppl 1):62S-65S.</a:t>
            </a:r>
          </a:p>
          <a:p>
            <a:pPr defTabSz="911225">
              <a:spcBef>
                <a:spcPct val="0"/>
              </a:spcBef>
              <a:buFontTx/>
              <a:buAutoNum type="arabicPeriod"/>
            </a:pPr>
            <a:r>
              <a:rPr lang="en-US" altLang="en-US" smtClean="0"/>
              <a:t>World Health Organization. Weekly epidemiological report. 1999;74:421-428. Available at: http://www.who.int/wer/pdf/1999/wer7449.pdf. Accessed February 19, 2003.</a:t>
            </a:r>
          </a:p>
          <a:p>
            <a:pPr defTabSz="911225"/>
            <a:endParaRPr lang="en-US" altLang="en-US" smtClean="0"/>
          </a:p>
        </p:txBody>
      </p:sp>
    </p:spTree>
    <p:extLst>
      <p:ext uri="{BB962C8B-B14F-4D97-AF65-F5344CB8AC3E}">
        <p14:creationId xmlns:p14="http://schemas.microsoft.com/office/powerpoint/2010/main" val="135642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43000" y="685800"/>
            <a:ext cx="4572000" cy="3429000"/>
          </a:xfrm>
          <a:ln/>
        </p:spPr>
      </p:sp>
      <p:sp>
        <p:nvSpPr>
          <p:cNvPr id="1854467" name="Rectangle 3"/>
          <p:cNvSpPr>
            <a:spLocks noGrp="1" noChangeArrowheads="1"/>
          </p:cNvSpPr>
          <p:nvPr>
            <p:ph type="body" idx="1"/>
          </p:nvPr>
        </p:nvSpPr>
        <p:spPr/>
        <p:txBody>
          <a:bodyPr/>
          <a:lstStyle/>
          <a:p>
            <a:pPr>
              <a:tabLst>
                <a:tab pos="228600" algn="l"/>
              </a:tabLst>
              <a:defRPr/>
            </a:pPr>
            <a:r>
              <a:rPr lang="en-US" b="1" smtClean="0"/>
              <a:t>Lecture Notes</a:t>
            </a:r>
            <a:endParaRPr lang="en-US" smtClean="0"/>
          </a:p>
          <a:p>
            <a:pPr>
              <a:tabLst>
                <a:tab pos="228600" algn="l"/>
              </a:tabLst>
              <a:defRPr/>
            </a:pPr>
            <a:r>
              <a:rPr lang="en-US" smtClean="0"/>
              <a:t>Approximately 60% of cases of hepatitis C are due to injection drug use. Fifteen percent of cases may be sexually transmitted. Ten percent of cases are due to transfusion-related infections. Unknown sources account for approximately 10% of cases and nosocomial, occupational, and perinatal exposure together account for another 5%.</a:t>
            </a:r>
            <a:r>
              <a:rPr lang="en-US" baseline="30000" smtClean="0"/>
              <a:t>1</a:t>
            </a:r>
            <a:endParaRPr lang="en-US" smtClean="0"/>
          </a:p>
          <a:p>
            <a:pPr>
              <a:tabLst>
                <a:tab pos="228600" algn="l"/>
              </a:tabLst>
              <a:defRPr/>
            </a:pPr>
            <a:endParaRPr lang="en-US" smtClean="0"/>
          </a:p>
          <a:p>
            <a:pPr>
              <a:tabLst>
                <a:tab pos="228600" algn="l"/>
              </a:tabLst>
              <a:defRPr/>
            </a:pPr>
            <a:r>
              <a:rPr lang="en-US" b="1" smtClean="0"/>
              <a:t>Reference</a:t>
            </a:r>
            <a:endParaRPr lang="en-US" smtClean="0"/>
          </a:p>
          <a:p>
            <a:pPr>
              <a:tabLst>
                <a:tab pos="228600" algn="l"/>
              </a:tabLst>
              <a:defRPr/>
            </a:pPr>
            <a:r>
              <a:rPr lang="en-US" sz="900" smtClean="0"/>
              <a:t>1.	CDC. Hepatitis C Slide set. Available at: </a:t>
            </a:r>
            <a:br>
              <a:rPr lang="en-US" sz="900" smtClean="0"/>
            </a:br>
            <a:r>
              <a:rPr lang="en-US" sz="900" smtClean="0"/>
              <a:t>	http://www.cdc.gov/ncidod/diseases/hepatitis/slideset. September 25, 2000. </a:t>
            </a:r>
            <a:br>
              <a:rPr lang="en-US" sz="900" smtClean="0"/>
            </a:br>
            <a:r>
              <a:rPr lang="en-US" sz="900" smtClean="0"/>
              <a:t>	Accessed: February 5, 2002.</a:t>
            </a:r>
            <a:endParaRPr lang="en-US" sz="1800" smtClean="0">
              <a:effectLst>
                <a:outerShdw blurRad="38100" dist="38100" dir="2700000" algn="tl">
                  <a:srgbClr val="C0C0C0"/>
                </a:outerShdw>
              </a:effectLst>
            </a:endParaRPr>
          </a:p>
        </p:txBody>
      </p:sp>
    </p:spTree>
    <p:extLst>
      <p:ext uri="{BB962C8B-B14F-4D97-AF65-F5344CB8AC3E}">
        <p14:creationId xmlns:p14="http://schemas.microsoft.com/office/powerpoint/2010/main" val="225510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43000" y="685800"/>
            <a:ext cx="4572000" cy="3429000"/>
          </a:xfrm>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Lecture Notes</a:t>
            </a:r>
            <a:endParaRPr lang="en-US" smtClean="0"/>
          </a:p>
          <a:p>
            <a:r>
              <a:rPr lang="en-US" smtClean="0"/>
              <a:t>Approximately 85% of infected individuals will develop chronic hepatitis. Of these, 20% to 50% will progress to develop cirrhosis. One quarter of those with cirrhosis will progress to hepatic decompensation and 1% to 4% will progress to hepatocellular carcinoma. This progression typically takes place over the course of 20 to 30 years.</a:t>
            </a:r>
          </a:p>
          <a:p>
            <a:endParaRPr lang="en-US" smtClean="0"/>
          </a:p>
          <a:p>
            <a:endParaRPr lang="en-US" smtClean="0"/>
          </a:p>
        </p:txBody>
      </p:sp>
    </p:spTree>
    <p:extLst>
      <p:ext uri="{BB962C8B-B14F-4D97-AF65-F5344CB8AC3E}">
        <p14:creationId xmlns:p14="http://schemas.microsoft.com/office/powerpoint/2010/main" val="1985988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3886200" y="-1588"/>
            <a:ext cx="29718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137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p>
            <a:pPr algn="r"/>
            <a:r>
              <a:rPr lang="en-US" sz="1000" i="1"/>
              <a:t>51</a:t>
            </a:r>
          </a:p>
        </p:txBody>
      </p:sp>
      <p:sp>
        <p:nvSpPr>
          <p:cNvPr id="10138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1381" name="Rectangle 5"/>
          <p:cNvSpPr>
            <a:spLocks noChangeArrowheads="1"/>
          </p:cNvSpPr>
          <p:nvPr/>
        </p:nvSpPr>
        <p:spPr bwMode="auto">
          <a:xfrm>
            <a:off x="0" y="-1588"/>
            <a:ext cx="29718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1382" name="Rectangle 6"/>
          <p:cNvSpPr>
            <a:spLocks noGrp="1" noRot="1" noChangeAspect="1" noChangeArrowheads="1" noTextEdit="1"/>
          </p:cNvSpPr>
          <p:nvPr>
            <p:ph type="sldImg"/>
          </p:nvPr>
        </p:nvSpPr>
        <p:spPr>
          <a:xfrm>
            <a:off x="1187450" y="688975"/>
            <a:ext cx="4483100" cy="3362325"/>
          </a:xfrm>
          <a:ln cap="flat"/>
        </p:spPr>
      </p:sp>
      <p:sp>
        <p:nvSpPr>
          <p:cNvPr id="10138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ru-RU" smtClean="0"/>
          </a:p>
        </p:txBody>
      </p:sp>
    </p:spTree>
    <p:extLst>
      <p:ext uri="{BB962C8B-B14F-4D97-AF65-F5344CB8AC3E}">
        <p14:creationId xmlns:p14="http://schemas.microsoft.com/office/powerpoint/2010/main" val="164175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886200" y="-1588"/>
            <a:ext cx="29718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240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p>
            <a:pPr algn="r"/>
            <a:r>
              <a:rPr lang="en-US" sz="1000" i="1"/>
              <a:t>52</a:t>
            </a:r>
          </a:p>
        </p:txBody>
      </p:sp>
      <p:sp>
        <p:nvSpPr>
          <p:cNvPr id="10240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2405" name="Rectangle 5"/>
          <p:cNvSpPr>
            <a:spLocks noChangeArrowheads="1"/>
          </p:cNvSpPr>
          <p:nvPr/>
        </p:nvSpPr>
        <p:spPr bwMode="auto">
          <a:xfrm>
            <a:off x="0" y="-1588"/>
            <a:ext cx="29718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2406" name="Rectangle 6"/>
          <p:cNvSpPr>
            <a:spLocks noGrp="1" noRot="1" noChangeAspect="1" noChangeArrowheads="1" noTextEdit="1"/>
          </p:cNvSpPr>
          <p:nvPr>
            <p:ph type="sldImg"/>
          </p:nvPr>
        </p:nvSpPr>
        <p:spPr>
          <a:xfrm>
            <a:off x="1187450" y="688975"/>
            <a:ext cx="4483100" cy="3362325"/>
          </a:xfrm>
          <a:ln cap="flat"/>
        </p:spPr>
      </p:sp>
      <p:sp>
        <p:nvSpPr>
          <p:cNvPr id="10240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ru-RU" smtClean="0"/>
          </a:p>
        </p:txBody>
      </p:sp>
    </p:spTree>
    <p:extLst>
      <p:ext uri="{BB962C8B-B14F-4D97-AF65-F5344CB8AC3E}">
        <p14:creationId xmlns:p14="http://schemas.microsoft.com/office/powerpoint/2010/main" val="1930121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208088" y="774700"/>
            <a:ext cx="4441825" cy="3332163"/>
          </a:xfrm>
          <a:ln/>
        </p:spPr>
      </p:sp>
      <p:sp>
        <p:nvSpPr>
          <p:cNvPr id="103427" name="Rectangle 3"/>
          <p:cNvSpPr>
            <a:spLocks noGrp="1" noChangeArrowheads="1"/>
          </p:cNvSpPr>
          <p:nvPr>
            <p:ph type="body" idx="1"/>
          </p:nvPr>
        </p:nvSpPr>
        <p:spPr>
          <a:xfrm>
            <a:off x="914400" y="4340225"/>
            <a:ext cx="5027613" cy="41195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Slide 316</a:t>
            </a:r>
          </a:p>
          <a:p>
            <a:r>
              <a:rPr lang="en-US" b="1" smtClean="0"/>
              <a:t>Epidemiology</a:t>
            </a:r>
          </a:p>
          <a:p>
            <a:r>
              <a:rPr lang="en-US" smtClean="0">
                <a:solidFill>
                  <a:srgbClr val="000000"/>
                </a:solidFill>
              </a:rPr>
              <a:t>Transmission is not usually directly from human to human, as the attack ratre within households is only about 2% [Smith].  Contaminated water supplies are usually the route of infection in large epidemics.  Sporadic cases often have no clear source of infection.  The rare individuals who acquire infection from swine seem to have a mild illness due to attenuation of the virus.</a:t>
            </a:r>
          </a:p>
          <a:p>
            <a:r>
              <a:rPr lang="en-US" smtClean="0">
                <a:solidFill>
                  <a:srgbClr val="000000"/>
                </a:solidFill>
              </a:rPr>
              <a:t>Hepatitis E is a dangerous illness in the last trimester of pregnancy, because essentially all newborns acquire the infection from their mothers and the case fatality rate is high (next slide).</a:t>
            </a:r>
          </a:p>
          <a:p>
            <a:endParaRPr lang="en-US" smtClean="0"/>
          </a:p>
        </p:txBody>
      </p:sp>
    </p:spTree>
    <p:extLst>
      <p:ext uri="{BB962C8B-B14F-4D97-AF65-F5344CB8AC3E}">
        <p14:creationId xmlns:p14="http://schemas.microsoft.com/office/powerpoint/2010/main" val="1812823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4382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6253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7398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476250"/>
            <a:ext cx="7086600" cy="127635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85800" y="1981200"/>
            <a:ext cx="7772400" cy="4114800"/>
          </a:xfrm>
        </p:spPr>
        <p:txBody>
          <a:bodyPr>
            <a:normAutofit/>
          </a:bodyPr>
          <a:lstStyle/>
          <a:p>
            <a:pPr lvl="0"/>
            <a:endParaRPr lang="ru-RU" noProof="0" smtClean="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22EDCD9-E855-4FAE-AD1F-84B624DE22BD}" type="slidenum">
              <a:rPr lang="en-US"/>
              <a:pPr>
                <a:defRPr/>
              </a:pPr>
              <a:t>‹#›</a:t>
            </a:fld>
            <a:endParaRPr lang="en-US"/>
          </a:p>
        </p:txBody>
      </p:sp>
    </p:spTree>
    <p:extLst>
      <p:ext uri="{BB962C8B-B14F-4D97-AF65-F5344CB8AC3E}">
        <p14:creationId xmlns:p14="http://schemas.microsoft.com/office/powerpoint/2010/main" val="477152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476250"/>
            <a:ext cx="7086600" cy="127635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8467"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39734" y="1981200"/>
            <a:ext cx="3818467"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3118144-FF13-42DA-8DA9-CACDAE941CDC}" type="slidenum">
              <a:rPr lang="en-US"/>
              <a:pPr>
                <a:defRPr/>
              </a:pPr>
              <a:t>‹#›</a:t>
            </a:fld>
            <a:endParaRPr lang="en-US"/>
          </a:p>
        </p:txBody>
      </p:sp>
    </p:spTree>
    <p:extLst>
      <p:ext uri="{BB962C8B-B14F-4D97-AF65-F5344CB8AC3E}">
        <p14:creationId xmlns:p14="http://schemas.microsoft.com/office/powerpoint/2010/main" val="544342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1309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20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262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090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913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217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27186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536917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1526823" y="765176"/>
            <a:ext cx="761717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6600" b="1"/>
              <a:t>HEPATITIS C</a:t>
            </a:r>
          </a:p>
        </p:txBody>
      </p:sp>
      <p:pic>
        <p:nvPicPr>
          <p:cNvPr id="53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345" y="2060576"/>
            <a:ext cx="1934633"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764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Рисунок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333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Рисунок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 y="-3175"/>
            <a:ext cx="915246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270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dirty="0"/>
          </a:p>
        </p:txBody>
      </p:sp>
      <p:sp>
        <p:nvSpPr>
          <p:cNvPr id="64515" name="Chart Placeholder 2"/>
          <p:cNvSpPr>
            <a:spLocks noGrp="1" noTextEdit="1"/>
          </p:cNvSpPr>
          <p:nvPr>
            <p:ph type="chart" idx="1"/>
          </p:nvPr>
        </p:nvSpPr>
        <p:spPr/>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6"/>
            <a:ext cx="9144000" cy="674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900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dirty="0"/>
          </a:p>
        </p:txBody>
      </p:sp>
      <p:sp>
        <p:nvSpPr>
          <p:cNvPr id="65539" name="Chart Placeholder 2"/>
          <p:cNvSpPr>
            <a:spLocks noGrp="1" noTextEdit="1"/>
          </p:cNvSpPr>
          <p:nvPr>
            <p:ph type="chart" idx="1"/>
          </p:nvPr>
        </p:nvSpPr>
        <p:spPr/>
      </p:sp>
      <p:pic>
        <p:nvPicPr>
          <p:cNvPr id="65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443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163"/>
            <a:ext cx="9052278" cy="674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184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blue 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985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34" y="0"/>
            <a:ext cx="83227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449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84314"/>
            <a:ext cx="9052278" cy="537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5" name="TextBox 1"/>
          <p:cNvSpPr txBox="1">
            <a:spLocks noChangeArrowheads="1"/>
          </p:cNvSpPr>
          <p:nvPr/>
        </p:nvSpPr>
        <p:spPr bwMode="auto">
          <a:xfrm>
            <a:off x="1371600" y="381001"/>
            <a:ext cx="5760156"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5400" b="1"/>
              <a:t>HEPATITIS D</a:t>
            </a:r>
          </a:p>
        </p:txBody>
      </p:sp>
    </p:spTree>
    <p:extLst>
      <p:ext uri="{BB962C8B-B14F-4D97-AF65-F5344CB8AC3E}">
        <p14:creationId xmlns:p14="http://schemas.microsoft.com/office/powerpoint/2010/main" val="397127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66799" name="Group 47"/>
          <p:cNvGraphicFramePr>
            <a:graphicFrameLocks noGrp="1"/>
          </p:cNvGraphicFramePr>
          <p:nvPr/>
        </p:nvGraphicFramePr>
        <p:xfrm>
          <a:off x="155223" y="1412876"/>
          <a:ext cx="8792634" cy="5184771"/>
        </p:xfrm>
        <a:graphic>
          <a:graphicData uri="http://schemas.openxmlformats.org/drawingml/2006/table">
            <a:tbl>
              <a:tblPr/>
              <a:tblGrid>
                <a:gridCol w="4356455"/>
                <a:gridCol w="4436179"/>
              </a:tblGrid>
              <a:tr h="400316">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dirty="0" smtClean="0">
                          <a:ln>
                            <a:noFill/>
                          </a:ln>
                          <a:solidFill>
                            <a:schemeClr val="tx1"/>
                          </a:solidFill>
                          <a:effectLst/>
                          <a:latin typeface="Arial" pitchFamily="34" charset="0"/>
                          <a:cs typeface="Times New Roman" pitchFamily="18" charset="0"/>
                        </a:rPr>
                        <a:t>Virus</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Hepatitis D</a:t>
                      </a:r>
                      <a:endParaRPr kumimoji="0" lang="ru-RU" sz="1800" b="1" i="0" u="none" strike="noStrike" cap="none" normalizeH="0" baseline="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817">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dirty="0" smtClean="0">
                          <a:ln>
                            <a:noFill/>
                          </a:ln>
                          <a:solidFill>
                            <a:schemeClr val="tx1"/>
                          </a:solidFill>
                          <a:effectLst/>
                          <a:latin typeface="Arial" pitchFamily="34" charset="0"/>
                          <a:cs typeface="Times New Roman" pitchFamily="18" charset="0"/>
                        </a:rPr>
                        <a:t>Family</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dirty="0" smtClean="0">
                          <a:ln>
                            <a:noFill/>
                          </a:ln>
                          <a:solidFill>
                            <a:schemeClr val="tx1"/>
                          </a:solidFill>
                          <a:effectLst/>
                          <a:latin typeface="Arial" pitchFamily="34" charset="0"/>
                          <a:cs typeface="Times New Roman" pitchFamily="18" charset="0"/>
                        </a:rPr>
                        <a:t>Unclassified</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1835">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dirty="0" smtClean="0">
                          <a:ln>
                            <a:noFill/>
                          </a:ln>
                          <a:solidFill>
                            <a:schemeClr val="tx1"/>
                          </a:solidFill>
                          <a:effectLst/>
                          <a:latin typeface="Arial" pitchFamily="34" charset="0"/>
                          <a:cs typeface="Times New Roman" pitchFamily="18" charset="0"/>
                        </a:rPr>
                        <a:t>Genus</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1" u="none" strike="noStrike" cap="none" normalizeH="0" baseline="0" dirty="0" err="1" smtClean="0">
                          <a:ln>
                            <a:noFill/>
                          </a:ln>
                          <a:solidFill>
                            <a:schemeClr val="tx1"/>
                          </a:solidFill>
                          <a:effectLst/>
                          <a:latin typeface="Arial" pitchFamily="34" charset="0"/>
                          <a:cs typeface="Times New Roman" pitchFamily="18" charset="0"/>
                        </a:rPr>
                        <a:t>Deltavirus</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817">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dirty="0" err="1" smtClean="0">
                          <a:ln>
                            <a:noFill/>
                          </a:ln>
                          <a:solidFill>
                            <a:schemeClr val="tx1"/>
                          </a:solidFill>
                          <a:effectLst/>
                          <a:latin typeface="Arial" pitchFamily="34" charset="0"/>
                          <a:cs typeface="Times New Roman" pitchFamily="18" charset="0"/>
                        </a:rPr>
                        <a:t>Virion</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dirty="0" smtClean="0">
                          <a:ln>
                            <a:noFill/>
                          </a:ln>
                          <a:solidFill>
                            <a:schemeClr val="tx1"/>
                          </a:solidFill>
                          <a:effectLst/>
                          <a:latin typeface="Arial" pitchFamily="34" charset="0"/>
                          <a:cs typeface="Times New Roman" pitchFamily="18" charset="0"/>
                        </a:rPr>
                        <a:t>35 nm spherical</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817">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Envelope</a:t>
                      </a:r>
                      <a:endParaRPr kumimoji="0" lang="ru-RU" sz="1800" b="1" i="0" u="none" strike="noStrike" cap="none" normalizeH="0" baseline="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dirty="0" smtClean="0">
                          <a:ln>
                            <a:noFill/>
                          </a:ln>
                          <a:solidFill>
                            <a:schemeClr val="tx1"/>
                          </a:solidFill>
                          <a:effectLst/>
                          <a:latin typeface="Arial" pitchFamily="34" charset="0"/>
                          <a:cs typeface="Times New Roman" pitchFamily="18" charset="0"/>
                        </a:rPr>
                        <a:t>Yes (</a:t>
                      </a:r>
                      <a:r>
                        <a:rPr kumimoji="0" lang="en-US" sz="1800" b="1" i="0" u="none" strike="noStrike" cap="none" normalizeH="0" baseline="0" dirty="0" err="1" smtClean="0">
                          <a:ln>
                            <a:noFill/>
                          </a:ln>
                          <a:solidFill>
                            <a:schemeClr val="tx1"/>
                          </a:solidFill>
                          <a:effectLst/>
                          <a:latin typeface="Arial" pitchFamily="34" charset="0"/>
                          <a:cs typeface="Times New Roman" pitchFamily="18" charset="0"/>
                        </a:rPr>
                        <a:t>HBsAg</a:t>
                      </a:r>
                      <a:r>
                        <a:rPr kumimoji="0" lang="en-US" sz="1800" b="1" i="0" u="none" strike="noStrike" cap="none" normalizeH="0" baseline="0" dirty="0" smtClean="0">
                          <a:ln>
                            <a:noFill/>
                          </a:ln>
                          <a:solidFill>
                            <a:schemeClr val="tx1"/>
                          </a:solidFill>
                          <a:effectLst/>
                          <a:latin typeface="Arial" pitchFamily="34" charset="0"/>
                          <a:cs typeface="Times New Roman" pitchFamily="18" charset="0"/>
                        </a:rPr>
                        <a:t>)</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817">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Genome</a:t>
                      </a:r>
                      <a:endParaRPr kumimoji="0" lang="ru-RU" sz="1800" b="1" i="0" u="none" strike="noStrike" cap="none" normalizeH="0" baseline="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dirty="0" err="1" smtClean="0">
                          <a:ln>
                            <a:noFill/>
                          </a:ln>
                          <a:solidFill>
                            <a:schemeClr val="tx1"/>
                          </a:solidFill>
                          <a:effectLst/>
                          <a:latin typeface="Arial" pitchFamily="34" charset="0"/>
                          <a:cs typeface="Times New Roman" pitchFamily="18" charset="0"/>
                        </a:rPr>
                        <a:t>ssRNA</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817">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Genome size</a:t>
                      </a:r>
                      <a:endParaRPr kumimoji="0" lang="ru-RU" sz="1800" b="1" i="0" u="none" strike="noStrike" cap="none" normalizeH="0" baseline="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dirty="0" smtClean="0">
                          <a:ln>
                            <a:noFill/>
                          </a:ln>
                          <a:solidFill>
                            <a:schemeClr val="tx1"/>
                          </a:solidFill>
                          <a:effectLst/>
                          <a:latin typeface="Arial" pitchFamily="34" charset="0"/>
                          <a:cs typeface="Times New Roman" pitchFamily="18" charset="0"/>
                        </a:rPr>
                        <a:t>1,7 kb</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316">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Stability</a:t>
                      </a:r>
                      <a:endParaRPr kumimoji="0" lang="ru-RU" sz="1800" b="1" i="0" u="none" strike="noStrike" cap="none" normalizeH="0" baseline="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dirty="0" smtClean="0">
                          <a:ln>
                            <a:noFill/>
                          </a:ln>
                          <a:solidFill>
                            <a:schemeClr val="tx1"/>
                          </a:solidFill>
                          <a:effectLst/>
                          <a:latin typeface="Arial" pitchFamily="34" charset="0"/>
                          <a:cs typeface="Times New Roman" pitchFamily="18" charset="0"/>
                        </a:rPr>
                        <a:t>Acid-sensitive</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951">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Transmission</a:t>
                      </a:r>
                      <a:endParaRPr kumimoji="0" lang="ru-RU" sz="1800" b="1" i="0" u="none" strike="noStrike" cap="none" normalizeH="0" baseline="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dirty="0" smtClean="0">
                          <a:ln>
                            <a:noFill/>
                          </a:ln>
                          <a:solidFill>
                            <a:schemeClr val="tx1"/>
                          </a:solidFill>
                          <a:effectLst/>
                          <a:latin typeface="Arial" pitchFamily="34" charset="0"/>
                          <a:cs typeface="Times New Roman" pitchFamily="18" charset="0"/>
                        </a:rPr>
                        <a:t>Parenteral</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817">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Prevalence</a:t>
                      </a:r>
                      <a:endParaRPr kumimoji="0" lang="ru-RU" sz="1800" b="1" i="0" u="none" strike="noStrike" cap="none" normalizeH="0" baseline="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dirty="0" smtClean="0">
                          <a:ln>
                            <a:noFill/>
                          </a:ln>
                          <a:solidFill>
                            <a:schemeClr val="tx1"/>
                          </a:solidFill>
                          <a:effectLst/>
                          <a:latin typeface="Arial" pitchFamily="34" charset="0"/>
                          <a:cs typeface="Times New Roman" pitchFamily="18" charset="0"/>
                        </a:rPr>
                        <a:t>Low, regional</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817">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Fulminant disease</a:t>
                      </a:r>
                      <a:endParaRPr kumimoji="0" lang="en-US" sz="1800" b="1" i="0" u="none" strike="noStrike" cap="none" normalizeH="0" baseline="0" smtClean="0">
                        <a:ln>
                          <a:noFill/>
                        </a:ln>
                        <a:solidFill>
                          <a:schemeClr val="tx1"/>
                        </a:solidFill>
                        <a:effectLst/>
                        <a:latin typeface="Arial" pitchFamily="34"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dirty="0" smtClean="0">
                          <a:ln>
                            <a:noFill/>
                          </a:ln>
                          <a:solidFill>
                            <a:schemeClr val="tx1"/>
                          </a:solidFill>
                          <a:effectLst/>
                          <a:latin typeface="Arial" pitchFamily="34" charset="0"/>
                          <a:cs typeface="Times New Roman" pitchFamily="18" charset="0"/>
                        </a:rPr>
                        <a:t>Frequent</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817">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Chronic disease</a:t>
                      </a:r>
                      <a:endParaRPr kumimoji="0" lang="ru-RU" sz="1800" b="1" i="0" u="none" strike="noStrike" cap="none" normalizeH="0" baseline="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dirty="0" smtClean="0">
                          <a:ln>
                            <a:noFill/>
                          </a:ln>
                          <a:solidFill>
                            <a:schemeClr val="tx1"/>
                          </a:solidFill>
                          <a:effectLst/>
                          <a:latin typeface="Arial" pitchFamily="34" charset="0"/>
                          <a:cs typeface="Times New Roman" pitchFamily="18" charset="0"/>
                        </a:rPr>
                        <a:t>Often</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817">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Oncogenic</a:t>
                      </a:r>
                      <a:endParaRPr kumimoji="0" lang="ru-RU" sz="1800" b="1" i="0" u="none" strike="noStrike" cap="none" normalizeH="0" baseline="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1800" b="1" i="0" u="none" strike="noStrike" cap="none" normalizeH="0" baseline="0" dirty="0" smtClean="0">
                          <a:ln>
                            <a:noFill/>
                          </a:ln>
                          <a:solidFill>
                            <a:schemeClr val="tx1"/>
                          </a:solidFill>
                          <a:effectLst/>
                          <a:latin typeface="Arial" pitchFamily="34" charset="0"/>
                          <a:cs typeface="Times New Roman" pitchFamily="18" charset="0"/>
                        </a:rPr>
                        <a:t>?</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0702" name="Text Box 46"/>
          <p:cNvSpPr txBox="1">
            <a:spLocks noChangeArrowheads="1"/>
          </p:cNvSpPr>
          <p:nvPr/>
        </p:nvSpPr>
        <p:spPr bwMode="auto">
          <a:xfrm>
            <a:off x="859368" y="333376"/>
            <a:ext cx="76736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600" b="1">
                <a:latin typeface="Arial" pitchFamily="34" charset="0"/>
              </a:rPr>
              <a:t>Characteristics  of hepatitis D viruses</a:t>
            </a:r>
            <a:endParaRPr lang="ru-RU" sz="3600" b="1">
              <a:latin typeface="Arial" pitchFamily="34" charset="0"/>
            </a:endParaRPr>
          </a:p>
        </p:txBody>
      </p:sp>
    </p:spTree>
    <p:extLst>
      <p:ext uri="{BB962C8B-B14F-4D97-AF65-F5344CB8AC3E}">
        <p14:creationId xmlns:p14="http://schemas.microsoft.com/office/powerpoint/2010/main" val="487967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716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134" y="260351"/>
            <a:ext cx="8640234" cy="64817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106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452967" y="1219200"/>
            <a:ext cx="8278988" cy="5213350"/>
            <a:chOff x="285" y="625"/>
            <a:chExt cx="5215" cy="3443"/>
          </a:xfrm>
        </p:grpSpPr>
        <p:sp>
          <p:nvSpPr>
            <p:cNvPr id="54288" name="Freeform 3"/>
            <p:cNvSpPr>
              <a:spLocks/>
            </p:cNvSpPr>
            <p:nvPr/>
          </p:nvSpPr>
          <p:spPr bwMode="ltGray">
            <a:xfrm>
              <a:off x="3479" y="625"/>
              <a:ext cx="7" cy="9"/>
            </a:xfrm>
            <a:custGeom>
              <a:avLst/>
              <a:gdLst>
                <a:gd name="T0" fmla="*/ 1 w 7"/>
                <a:gd name="T1" fmla="*/ 8 h 9"/>
                <a:gd name="T2" fmla="*/ 0 w 7"/>
                <a:gd name="T3" fmla="*/ 0 h 9"/>
                <a:gd name="T4" fmla="*/ 6 w 7"/>
                <a:gd name="T5" fmla="*/ 4 h 9"/>
                <a:gd name="T6" fmla="*/ 1 w 7"/>
                <a:gd name="T7" fmla="*/ 8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9">
                  <a:moveTo>
                    <a:pt x="1" y="8"/>
                  </a:moveTo>
                  <a:lnTo>
                    <a:pt x="0" y="0"/>
                  </a:lnTo>
                  <a:lnTo>
                    <a:pt x="6" y="4"/>
                  </a:lnTo>
                  <a:lnTo>
                    <a:pt x="1" y="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289" name="Freeform 4"/>
            <p:cNvSpPr>
              <a:spLocks/>
            </p:cNvSpPr>
            <p:nvPr/>
          </p:nvSpPr>
          <p:spPr bwMode="ltGray">
            <a:xfrm>
              <a:off x="3909" y="2477"/>
              <a:ext cx="11" cy="9"/>
            </a:xfrm>
            <a:custGeom>
              <a:avLst/>
              <a:gdLst>
                <a:gd name="T0" fmla="*/ 0 w 11"/>
                <a:gd name="T1" fmla="*/ 0 h 10"/>
                <a:gd name="T2" fmla="*/ 3 w 11"/>
                <a:gd name="T3" fmla="*/ 4 h 10"/>
                <a:gd name="T4" fmla="*/ 10 w 11"/>
                <a:gd name="T5" fmla="*/ 5 h 10"/>
                <a:gd name="T6" fmla="*/ 0 w 11"/>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0" y="0"/>
                  </a:moveTo>
                  <a:lnTo>
                    <a:pt x="3" y="4"/>
                  </a:lnTo>
                  <a:lnTo>
                    <a:pt x="10" y="9"/>
                  </a:lnTo>
                  <a:lnTo>
                    <a:pt x="0"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290" name="Freeform 5"/>
            <p:cNvSpPr>
              <a:spLocks/>
            </p:cNvSpPr>
            <p:nvPr/>
          </p:nvSpPr>
          <p:spPr bwMode="ltGray">
            <a:xfrm>
              <a:off x="2497" y="2091"/>
              <a:ext cx="1083" cy="1508"/>
            </a:xfrm>
            <a:custGeom>
              <a:avLst/>
              <a:gdLst>
                <a:gd name="T0" fmla="*/ 720 w 1083"/>
                <a:gd name="T1" fmla="*/ 120 h 1506"/>
                <a:gd name="T2" fmla="*/ 623 w 1083"/>
                <a:gd name="T3" fmla="*/ 88 h 1506"/>
                <a:gd name="T4" fmla="*/ 578 w 1083"/>
                <a:gd name="T5" fmla="*/ 142 h 1506"/>
                <a:gd name="T6" fmla="*/ 542 w 1083"/>
                <a:gd name="T7" fmla="*/ 124 h 1506"/>
                <a:gd name="T8" fmla="*/ 472 w 1083"/>
                <a:gd name="T9" fmla="*/ 96 h 1506"/>
                <a:gd name="T10" fmla="*/ 446 w 1083"/>
                <a:gd name="T11" fmla="*/ 51 h 1506"/>
                <a:gd name="T12" fmla="*/ 402 w 1083"/>
                <a:gd name="T13" fmla="*/ 0 h 1506"/>
                <a:gd name="T14" fmla="*/ 250 w 1083"/>
                <a:gd name="T15" fmla="*/ 30 h 1506"/>
                <a:gd name="T16" fmla="*/ 172 w 1083"/>
                <a:gd name="T17" fmla="*/ 17 h 1506"/>
                <a:gd name="T18" fmla="*/ 131 w 1083"/>
                <a:gd name="T19" fmla="*/ 76 h 1506"/>
                <a:gd name="T20" fmla="*/ 95 w 1083"/>
                <a:gd name="T21" fmla="*/ 174 h 1506"/>
                <a:gd name="T22" fmla="*/ 36 w 1083"/>
                <a:gd name="T23" fmla="*/ 259 h 1506"/>
                <a:gd name="T24" fmla="*/ 6 w 1083"/>
                <a:gd name="T25" fmla="*/ 342 h 1506"/>
                <a:gd name="T26" fmla="*/ 2 w 1083"/>
                <a:gd name="T27" fmla="*/ 488 h 1506"/>
                <a:gd name="T28" fmla="*/ 8 w 1083"/>
                <a:gd name="T29" fmla="*/ 548 h 1506"/>
                <a:gd name="T30" fmla="*/ 43 w 1083"/>
                <a:gd name="T31" fmla="*/ 610 h 1506"/>
                <a:gd name="T32" fmla="*/ 116 w 1083"/>
                <a:gd name="T33" fmla="*/ 691 h 1506"/>
                <a:gd name="T34" fmla="*/ 179 w 1083"/>
                <a:gd name="T35" fmla="*/ 691 h 1506"/>
                <a:gd name="T36" fmla="*/ 250 w 1083"/>
                <a:gd name="T37" fmla="*/ 672 h 1506"/>
                <a:gd name="T38" fmla="*/ 297 w 1083"/>
                <a:gd name="T39" fmla="*/ 676 h 1506"/>
                <a:gd name="T40" fmla="*/ 365 w 1083"/>
                <a:gd name="T41" fmla="*/ 701 h 1506"/>
                <a:gd name="T42" fmla="*/ 409 w 1083"/>
                <a:gd name="T43" fmla="*/ 737 h 1506"/>
                <a:gd name="T44" fmla="*/ 409 w 1083"/>
                <a:gd name="T45" fmla="*/ 839 h 1506"/>
                <a:gd name="T46" fmla="*/ 442 w 1083"/>
                <a:gd name="T47" fmla="*/ 925 h 1506"/>
                <a:gd name="T48" fmla="*/ 458 w 1083"/>
                <a:gd name="T49" fmla="*/ 1064 h 1506"/>
                <a:gd name="T50" fmla="*/ 454 w 1083"/>
                <a:gd name="T51" fmla="*/ 1198 h 1506"/>
                <a:gd name="T52" fmla="*/ 476 w 1083"/>
                <a:gd name="T53" fmla="*/ 1300 h 1506"/>
                <a:gd name="T54" fmla="*/ 501 w 1083"/>
                <a:gd name="T55" fmla="*/ 1359 h 1506"/>
                <a:gd name="T56" fmla="*/ 531 w 1083"/>
                <a:gd name="T57" fmla="*/ 1444 h 1506"/>
                <a:gd name="T58" fmla="*/ 572 w 1083"/>
                <a:gd name="T59" fmla="*/ 1513 h 1506"/>
                <a:gd name="T60" fmla="*/ 664 w 1083"/>
                <a:gd name="T61" fmla="*/ 1473 h 1506"/>
                <a:gd name="T62" fmla="*/ 750 w 1083"/>
                <a:gd name="T63" fmla="*/ 1398 h 1506"/>
                <a:gd name="T64" fmla="*/ 775 w 1083"/>
                <a:gd name="T65" fmla="*/ 1308 h 1506"/>
                <a:gd name="T66" fmla="*/ 820 w 1083"/>
                <a:gd name="T67" fmla="*/ 1239 h 1506"/>
                <a:gd name="T68" fmla="*/ 849 w 1083"/>
                <a:gd name="T69" fmla="*/ 1145 h 1506"/>
                <a:gd name="T70" fmla="*/ 905 w 1083"/>
                <a:gd name="T71" fmla="*/ 1024 h 1506"/>
                <a:gd name="T72" fmla="*/ 905 w 1083"/>
                <a:gd name="T73" fmla="*/ 875 h 1506"/>
                <a:gd name="T74" fmla="*/ 938 w 1083"/>
                <a:gd name="T75" fmla="*/ 798 h 1506"/>
                <a:gd name="T76" fmla="*/ 1012 w 1083"/>
                <a:gd name="T77" fmla="*/ 701 h 1506"/>
                <a:gd name="T78" fmla="*/ 1071 w 1083"/>
                <a:gd name="T79" fmla="*/ 594 h 1506"/>
                <a:gd name="T80" fmla="*/ 1075 w 1083"/>
                <a:gd name="T81" fmla="*/ 534 h 1506"/>
                <a:gd name="T82" fmla="*/ 1012 w 1083"/>
                <a:gd name="T83" fmla="*/ 548 h 1506"/>
                <a:gd name="T84" fmla="*/ 964 w 1083"/>
                <a:gd name="T85" fmla="*/ 530 h 1506"/>
                <a:gd name="T86" fmla="*/ 899 w 1083"/>
                <a:gd name="T87" fmla="*/ 456 h 1506"/>
                <a:gd name="T88" fmla="*/ 867 w 1083"/>
                <a:gd name="T89" fmla="*/ 397 h 1506"/>
                <a:gd name="T90" fmla="*/ 826 w 1083"/>
                <a:gd name="T91" fmla="*/ 264 h 1506"/>
                <a:gd name="T92" fmla="*/ 812 w 1083"/>
                <a:gd name="T93" fmla="*/ 237 h 15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3" h="1506">
                  <a:moveTo>
                    <a:pt x="786" y="128"/>
                  </a:moveTo>
                  <a:lnTo>
                    <a:pt x="767" y="118"/>
                  </a:lnTo>
                  <a:lnTo>
                    <a:pt x="720" y="120"/>
                  </a:lnTo>
                  <a:lnTo>
                    <a:pt x="676" y="108"/>
                  </a:lnTo>
                  <a:lnTo>
                    <a:pt x="650" y="100"/>
                  </a:lnTo>
                  <a:lnTo>
                    <a:pt x="623" y="88"/>
                  </a:lnTo>
                  <a:lnTo>
                    <a:pt x="608" y="91"/>
                  </a:lnTo>
                  <a:lnTo>
                    <a:pt x="583" y="117"/>
                  </a:lnTo>
                  <a:lnTo>
                    <a:pt x="578" y="142"/>
                  </a:lnTo>
                  <a:lnTo>
                    <a:pt x="572" y="145"/>
                  </a:lnTo>
                  <a:lnTo>
                    <a:pt x="546" y="129"/>
                  </a:lnTo>
                  <a:lnTo>
                    <a:pt x="542" y="124"/>
                  </a:lnTo>
                  <a:lnTo>
                    <a:pt x="509" y="108"/>
                  </a:lnTo>
                  <a:lnTo>
                    <a:pt x="505" y="100"/>
                  </a:lnTo>
                  <a:lnTo>
                    <a:pt x="472" y="96"/>
                  </a:lnTo>
                  <a:lnTo>
                    <a:pt x="446" y="80"/>
                  </a:lnTo>
                  <a:lnTo>
                    <a:pt x="439" y="56"/>
                  </a:lnTo>
                  <a:lnTo>
                    <a:pt x="446" y="51"/>
                  </a:lnTo>
                  <a:lnTo>
                    <a:pt x="442" y="21"/>
                  </a:lnTo>
                  <a:lnTo>
                    <a:pt x="436" y="6"/>
                  </a:lnTo>
                  <a:lnTo>
                    <a:pt x="402" y="0"/>
                  </a:lnTo>
                  <a:lnTo>
                    <a:pt x="317" y="5"/>
                  </a:lnTo>
                  <a:lnTo>
                    <a:pt x="291" y="10"/>
                  </a:lnTo>
                  <a:lnTo>
                    <a:pt x="250" y="30"/>
                  </a:lnTo>
                  <a:lnTo>
                    <a:pt x="228" y="42"/>
                  </a:lnTo>
                  <a:lnTo>
                    <a:pt x="195" y="35"/>
                  </a:lnTo>
                  <a:lnTo>
                    <a:pt x="172" y="17"/>
                  </a:lnTo>
                  <a:lnTo>
                    <a:pt x="165" y="26"/>
                  </a:lnTo>
                  <a:lnTo>
                    <a:pt x="154" y="51"/>
                  </a:lnTo>
                  <a:lnTo>
                    <a:pt x="131" y="76"/>
                  </a:lnTo>
                  <a:lnTo>
                    <a:pt x="112" y="100"/>
                  </a:lnTo>
                  <a:lnTo>
                    <a:pt x="98" y="149"/>
                  </a:lnTo>
                  <a:lnTo>
                    <a:pt x="95" y="174"/>
                  </a:lnTo>
                  <a:lnTo>
                    <a:pt x="50" y="223"/>
                  </a:lnTo>
                  <a:lnTo>
                    <a:pt x="43" y="235"/>
                  </a:lnTo>
                  <a:lnTo>
                    <a:pt x="36" y="259"/>
                  </a:lnTo>
                  <a:lnTo>
                    <a:pt x="20" y="284"/>
                  </a:lnTo>
                  <a:lnTo>
                    <a:pt x="6" y="312"/>
                  </a:lnTo>
                  <a:lnTo>
                    <a:pt x="6" y="342"/>
                  </a:lnTo>
                  <a:lnTo>
                    <a:pt x="2" y="378"/>
                  </a:lnTo>
                  <a:lnTo>
                    <a:pt x="0" y="452"/>
                  </a:lnTo>
                  <a:lnTo>
                    <a:pt x="2" y="484"/>
                  </a:lnTo>
                  <a:lnTo>
                    <a:pt x="0" y="455"/>
                  </a:lnTo>
                  <a:lnTo>
                    <a:pt x="3" y="520"/>
                  </a:lnTo>
                  <a:lnTo>
                    <a:pt x="8" y="544"/>
                  </a:lnTo>
                  <a:lnTo>
                    <a:pt x="17" y="558"/>
                  </a:lnTo>
                  <a:lnTo>
                    <a:pt x="36" y="582"/>
                  </a:lnTo>
                  <a:lnTo>
                    <a:pt x="43" y="606"/>
                  </a:lnTo>
                  <a:lnTo>
                    <a:pt x="53" y="631"/>
                  </a:lnTo>
                  <a:lnTo>
                    <a:pt x="79" y="659"/>
                  </a:lnTo>
                  <a:lnTo>
                    <a:pt x="116" y="687"/>
                  </a:lnTo>
                  <a:lnTo>
                    <a:pt x="142" y="704"/>
                  </a:lnTo>
                  <a:lnTo>
                    <a:pt x="161" y="700"/>
                  </a:lnTo>
                  <a:lnTo>
                    <a:pt x="179" y="687"/>
                  </a:lnTo>
                  <a:lnTo>
                    <a:pt x="225" y="685"/>
                  </a:lnTo>
                  <a:lnTo>
                    <a:pt x="246" y="672"/>
                  </a:lnTo>
                  <a:lnTo>
                    <a:pt x="250" y="668"/>
                  </a:lnTo>
                  <a:lnTo>
                    <a:pt x="268" y="643"/>
                  </a:lnTo>
                  <a:lnTo>
                    <a:pt x="272" y="643"/>
                  </a:lnTo>
                  <a:lnTo>
                    <a:pt x="297" y="672"/>
                  </a:lnTo>
                  <a:lnTo>
                    <a:pt x="328" y="676"/>
                  </a:lnTo>
                  <a:lnTo>
                    <a:pt x="342" y="676"/>
                  </a:lnTo>
                  <a:lnTo>
                    <a:pt x="365" y="697"/>
                  </a:lnTo>
                  <a:lnTo>
                    <a:pt x="379" y="697"/>
                  </a:lnTo>
                  <a:lnTo>
                    <a:pt x="409" y="708"/>
                  </a:lnTo>
                  <a:lnTo>
                    <a:pt x="409" y="733"/>
                  </a:lnTo>
                  <a:lnTo>
                    <a:pt x="402" y="758"/>
                  </a:lnTo>
                  <a:lnTo>
                    <a:pt x="397" y="807"/>
                  </a:lnTo>
                  <a:lnTo>
                    <a:pt x="409" y="835"/>
                  </a:lnTo>
                  <a:lnTo>
                    <a:pt x="420" y="851"/>
                  </a:lnTo>
                  <a:lnTo>
                    <a:pt x="439" y="880"/>
                  </a:lnTo>
                  <a:lnTo>
                    <a:pt x="442" y="921"/>
                  </a:lnTo>
                  <a:lnTo>
                    <a:pt x="461" y="1002"/>
                  </a:lnTo>
                  <a:lnTo>
                    <a:pt x="465" y="1028"/>
                  </a:lnTo>
                  <a:lnTo>
                    <a:pt x="458" y="1060"/>
                  </a:lnTo>
                  <a:lnTo>
                    <a:pt x="450" y="1089"/>
                  </a:lnTo>
                  <a:lnTo>
                    <a:pt x="442" y="1166"/>
                  </a:lnTo>
                  <a:lnTo>
                    <a:pt x="454" y="1190"/>
                  </a:lnTo>
                  <a:lnTo>
                    <a:pt x="472" y="1219"/>
                  </a:lnTo>
                  <a:lnTo>
                    <a:pt x="472" y="1248"/>
                  </a:lnTo>
                  <a:lnTo>
                    <a:pt x="476" y="1292"/>
                  </a:lnTo>
                  <a:lnTo>
                    <a:pt x="478" y="1297"/>
                  </a:lnTo>
                  <a:lnTo>
                    <a:pt x="494" y="1325"/>
                  </a:lnTo>
                  <a:lnTo>
                    <a:pt x="501" y="1351"/>
                  </a:lnTo>
                  <a:lnTo>
                    <a:pt x="509" y="1382"/>
                  </a:lnTo>
                  <a:lnTo>
                    <a:pt x="524" y="1410"/>
                  </a:lnTo>
                  <a:lnTo>
                    <a:pt x="531" y="1436"/>
                  </a:lnTo>
                  <a:lnTo>
                    <a:pt x="535" y="1460"/>
                  </a:lnTo>
                  <a:lnTo>
                    <a:pt x="542" y="1485"/>
                  </a:lnTo>
                  <a:lnTo>
                    <a:pt x="572" y="1505"/>
                  </a:lnTo>
                  <a:lnTo>
                    <a:pt x="593" y="1489"/>
                  </a:lnTo>
                  <a:lnTo>
                    <a:pt x="641" y="1473"/>
                  </a:lnTo>
                  <a:lnTo>
                    <a:pt x="664" y="1465"/>
                  </a:lnTo>
                  <a:lnTo>
                    <a:pt x="708" y="1440"/>
                  </a:lnTo>
                  <a:lnTo>
                    <a:pt x="733" y="1416"/>
                  </a:lnTo>
                  <a:lnTo>
                    <a:pt x="750" y="1390"/>
                  </a:lnTo>
                  <a:lnTo>
                    <a:pt x="761" y="1367"/>
                  </a:lnTo>
                  <a:lnTo>
                    <a:pt x="768" y="1342"/>
                  </a:lnTo>
                  <a:lnTo>
                    <a:pt x="775" y="1300"/>
                  </a:lnTo>
                  <a:lnTo>
                    <a:pt x="786" y="1288"/>
                  </a:lnTo>
                  <a:lnTo>
                    <a:pt x="816" y="1260"/>
                  </a:lnTo>
                  <a:lnTo>
                    <a:pt x="820" y="1231"/>
                  </a:lnTo>
                  <a:lnTo>
                    <a:pt x="820" y="1199"/>
                  </a:lnTo>
                  <a:lnTo>
                    <a:pt x="831" y="1166"/>
                  </a:lnTo>
                  <a:lnTo>
                    <a:pt x="849" y="1137"/>
                  </a:lnTo>
                  <a:lnTo>
                    <a:pt x="894" y="1092"/>
                  </a:lnTo>
                  <a:lnTo>
                    <a:pt x="905" y="1067"/>
                  </a:lnTo>
                  <a:lnTo>
                    <a:pt x="905" y="1020"/>
                  </a:lnTo>
                  <a:lnTo>
                    <a:pt x="909" y="961"/>
                  </a:lnTo>
                  <a:lnTo>
                    <a:pt x="905" y="933"/>
                  </a:lnTo>
                  <a:lnTo>
                    <a:pt x="905" y="871"/>
                  </a:lnTo>
                  <a:lnTo>
                    <a:pt x="912" y="843"/>
                  </a:lnTo>
                  <a:lnTo>
                    <a:pt x="924" y="818"/>
                  </a:lnTo>
                  <a:lnTo>
                    <a:pt x="938" y="794"/>
                  </a:lnTo>
                  <a:lnTo>
                    <a:pt x="972" y="750"/>
                  </a:lnTo>
                  <a:lnTo>
                    <a:pt x="997" y="720"/>
                  </a:lnTo>
                  <a:lnTo>
                    <a:pt x="1012" y="697"/>
                  </a:lnTo>
                  <a:lnTo>
                    <a:pt x="1038" y="659"/>
                  </a:lnTo>
                  <a:lnTo>
                    <a:pt x="1060" y="623"/>
                  </a:lnTo>
                  <a:lnTo>
                    <a:pt x="1071" y="590"/>
                  </a:lnTo>
                  <a:lnTo>
                    <a:pt x="1082" y="565"/>
                  </a:lnTo>
                  <a:lnTo>
                    <a:pt x="1082" y="549"/>
                  </a:lnTo>
                  <a:lnTo>
                    <a:pt x="1075" y="530"/>
                  </a:lnTo>
                  <a:lnTo>
                    <a:pt x="1060" y="525"/>
                  </a:lnTo>
                  <a:lnTo>
                    <a:pt x="1034" y="544"/>
                  </a:lnTo>
                  <a:lnTo>
                    <a:pt x="1012" y="544"/>
                  </a:lnTo>
                  <a:lnTo>
                    <a:pt x="990" y="541"/>
                  </a:lnTo>
                  <a:lnTo>
                    <a:pt x="968" y="541"/>
                  </a:lnTo>
                  <a:lnTo>
                    <a:pt x="964" y="526"/>
                  </a:lnTo>
                  <a:lnTo>
                    <a:pt x="960" y="526"/>
                  </a:lnTo>
                  <a:lnTo>
                    <a:pt x="945" y="484"/>
                  </a:lnTo>
                  <a:lnTo>
                    <a:pt x="899" y="452"/>
                  </a:lnTo>
                  <a:lnTo>
                    <a:pt x="887" y="438"/>
                  </a:lnTo>
                  <a:lnTo>
                    <a:pt x="885" y="405"/>
                  </a:lnTo>
                  <a:lnTo>
                    <a:pt x="867" y="393"/>
                  </a:lnTo>
                  <a:lnTo>
                    <a:pt x="855" y="338"/>
                  </a:lnTo>
                  <a:lnTo>
                    <a:pt x="828" y="298"/>
                  </a:lnTo>
                  <a:lnTo>
                    <a:pt x="826" y="264"/>
                  </a:lnTo>
                  <a:lnTo>
                    <a:pt x="820" y="249"/>
                  </a:lnTo>
                  <a:lnTo>
                    <a:pt x="812" y="239"/>
                  </a:lnTo>
                  <a:lnTo>
                    <a:pt x="812" y="237"/>
                  </a:lnTo>
                  <a:lnTo>
                    <a:pt x="805" y="184"/>
                  </a:lnTo>
                  <a:lnTo>
                    <a:pt x="786" y="12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291" name="Freeform 6"/>
            <p:cNvSpPr>
              <a:spLocks/>
            </p:cNvSpPr>
            <p:nvPr/>
          </p:nvSpPr>
          <p:spPr bwMode="ltGray">
            <a:xfrm>
              <a:off x="2610" y="1521"/>
              <a:ext cx="1196" cy="1096"/>
            </a:xfrm>
            <a:custGeom>
              <a:avLst/>
              <a:gdLst>
                <a:gd name="T0" fmla="*/ 508 w 1196"/>
                <a:gd name="T1" fmla="*/ 4 h 1096"/>
                <a:gd name="T2" fmla="*/ 497 w 1196"/>
                <a:gd name="T3" fmla="*/ 57 h 1096"/>
                <a:gd name="T4" fmla="*/ 469 w 1196"/>
                <a:gd name="T5" fmla="*/ 56 h 1096"/>
                <a:gd name="T6" fmla="*/ 446 w 1196"/>
                <a:gd name="T7" fmla="*/ 132 h 1096"/>
                <a:gd name="T8" fmla="*/ 332 w 1196"/>
                <a:gd name="T9" fmla="*/ 144 h 1096"/>
                <a:gd name="T10" fmla="*/ 315 w 1196"/>
                <a:gd name="T11" fmla="*/ 87 h 1096"/>
                <a:gd name="T12" fmla="*/ 270 w 1196"/>
                <a:gd name="T13" fmla="*/ 102 h 1096"/>
                <a:gd name="T14" fmla="*/ 222 w 1196"/>
                <a:gd name="T15" fmla="*/ 165 h 1096"/>
                <a:gd name="T16" fmla="*/ 170 w 1196"/>
                <a:gd name="T17" fmla="*/ 205 h 1096"/>
                <a:gd name="T18" fmla="*/ 152 w 1196"/>
                <a:gd name="T19" fmla="*/ 266 h 1096"/>
                <a:gd name="T20" fmla="*/ 107 w 1196"/>
                <a:gd name="T21" fmla="*/ 299 h 1096"/>
                <a:gd name="T22" fmla="*/ 98 w 1196"/>
                <a:gd name="T23" fmla="*/ 324 h 1096"/>
                <a:gd name="T24" fmla="*/ 96 w 1196"/>
                <a:gd name="T25" fmla="*/ 421 h 1096"/>
                <a:gd name="T26" fmla="*/ 23 w 1196"/>
                <a:gd name="T27" fmla="*/ 426 h 1096"/>
                <a:gd name="T28" fmla="*/ 0 w 1196"/>
                <a:gd name="T29" fmla="*/ 510 h 1096"/>
                <a:gd name="T30" fmla="*/ 45 w 1196"/>
                <a:gd name="T31" fmla="*/ 568 h 1096"/>
                <a:gd name="T32" fmla="*/ 126 w 1196"/>
                <a:gd name="T33" fmla="*/ 564 h 1096"/>
                <a:gd name="T34" fmla="*/ 179 w 1196"/>
                <a:gd name="T35" fmla="*/ 510 h 1096"/>
                <a:gd name="T36" fmla="*/ 200 w 1196"/>
                <a:gd name="T37" fmla="*/ 462 h 1096"/>
                <a:gd name="T38" fmla="*/ 269 w 1196"/>
                <a:gd name="T39" fmla="*/ 428 h 1096"/>
                <a:gd name="T40" fmla="*/ 285 w 1196"/>
                <a:gd name="T41" fmla="*/ 400 h 1096"/>
                <a:gd name="T42" fmla="*/ 345 w 1196"/>
                <a:gd name="T43" fmla="*/ 466 h 1096"/>
                <a:gd name="T44" fmla="*/ 396 w 1196"/>
                <a:gd name="T45" fmla="*/ 531 h 1096"/>
                <a:gd name="T46" fmla="*/ 421 w 1196"/>
                <a:gd name="T47" fmla="*/ 504 h 1096"/>
                <a:gd name="T48" fmla="*/ 435 w 1196"/>
                <a:gd name="T49" fmla="*/ 502 h 1096"/>
                <a:gd name="T50" fmla="*/ 403 w 1196"/>
                <a:gd name="T51" fmla="*/ 453 h 1096"/>
                <a:gd name="T52" fmla="*/ 352 w 1196"/>
                <a:gd name="T53" fmla="*/ 399 h 1096"/>
                <a:gd name="T54" fmla="*/ 385 w 1196"/>
                <a:gd name="T55" fmla="*/ 416 h 1096"/>
                <a:gd name="T56" fmla="*/ 452 w 1196"/>
                <a:gd name="T57" fmla="*/ 474 h 1096"/>
                <a:gd name="T58" fmla="*/ 492 w 1196"/>
                <a:gd name="T59" fmla="*/ 523 h 1096"/>
                <a:gd name="T60" fmla="*/ 490 w 1196"/>
                <a:gd name="T61" fmla="*/ 540 h 1096"/>
                <a:gd name="T62" fmla="*/ 513 w 1196"/>
                <a:gd name="T63" fmla="*/ 568 h 1096"/>
                <a:gd name="T64" fmla="*/ 524 w 1196"/>
                <a:gd name="T65" fmla="*/ 539 h 1096"/>
                <a:gd name="T66" fmla="*/ 551 w 1196"/>
                <a:gd name="T67" fmla="*/ 539 h 1096"/>
                <a:gd name="T68" fmla="*/ 623 w 1196"/>
                <a:gd name="T69" fmla="*/ 595 h 1096"/>
                <a:gd name="T70" fmla="*/ 692 w 1196"/>
                <a:gd name="T71" fmla="*/ 585 h 1096"/>
                <a:gd name="T72" fmla="*/ 696 w 1196"/>
                <a:gd name="T73" fmla="*/ 646 h 1096"/>
                <a:gd name="T74" fmla="*/ 692 w 1196"/>
                <a:gd name="T75" fmla="*/ 755 h 1096"/>
                <a:gd name="T76" fmla="*/ 751 w 1196"/>
                <a:gd name="T77" fmla="*/ 870 h 1096"/>
                <a:gd name="T78" fmla="*/ 799 w 1196"/>
                <a:gd name="T79" fmla="*/ 955 h 1096"/>
                <a:gd name="T80" fmla="*/ 849 w 1196"/>
                <a:gd name="T81" fmla="*/ 1094 h 1096"/>
                <a:gd name="T82" fmla="*/ 899 w 1196"/>
                <a:gd name="T83" fmla="*/ 1065 h 1096"/>
                <a:gd name="T84" fmla="*/ 992 w 1196"/>
                <a:gd name="T85" fmla="*/ 1017 h 1096"/>
                <a:gd name="T86" fmla="*/ 1085 w 1196"/>
                <a:gd name="T87" fmla="*/ 923 h 1096"/>
                <a:gd name="T88" fmla="*/ 1063 w 1196"/>
                <a:gd name="T89" fmla="*/ 831 h 1096"/>
                <a:gd name="T90" fmla="*/ 995 w 1196"/>
                <a:gd name="T91" fmla="*/ 810 h 1096"/>
                <a:gd name="T92" fmla="*/ 1032 w 1196"/>
                <a:gd name="T93" fmla="*/ 789 h 1096"/>
                <a:gd name="T94" fmla="*/ 1150 w 1196"/>
                <a:gd name="T95" fmla="*/ 829 h 10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96" h="1096">
                  <a:moveTo>
                    <a:pt x="584" y="2"/>
                  </a:moveTo>
                  <a:lnTo>
                    <a:pt x="565" y="0"/>
                  </a:lnTo>
                  <a:lnTo>
                    <a:pt x="537" y="12"/>
                  </a:lnTo>
                  <a:lnTo>
                    <a:pt x="508" y="4"/>
                  </a:lnTo>
                  <a:lnTo>
                    <a:pt x="505" y="10"/>
                  </a:lnTo>
                  <a:lnTo>
                    <a:pt x="510" y="66"/>
                  </a:lnTo>
                  <a:lnTo>
                    <a:pt x="504" y="72"/>
                  </a:lnTo>
                  <a:lnTo>
                    <a:pt x="497" y="57"/>
                  </a:lnTo>
                  <a:lnTo>
                    <a:pt x="489" y="33"/>
                  </a:lnTo>
                  <a:lnTo>
                    <a:pt x="480" y="27"/>
                  </a:lnTo>
                  <a:lnTo>
                    <a:pt x="475" y="33"/>
                  </a:lnTo>
                  <a:lnTo>
                    <a:pt x="469" y="56"/>
                  </a:lnTo>
                  <a:lnTo>
                    <a:pt x="466" y="66"/>
                  </a:lnTo>
                  <a:lnTo>
                    <a:pt x="462" y="95"/>
                  </a:lnTo>
                  <a:lnTo>
                    <a:pt x="458" y="128"/>
                  </a:lnTo>
                  <a:lnTo>
                    <a:pt x="446" y="132"/>
                  </a:lnTo>
                  <a:lnTo>
                    <a:pt x="429" y="126"/>
                  </a:lnTo>
                  <a:lnTo>
                    <a:pt x="385" y="132"/>
                  </a:lnTo>
                  <a:lnTo>
                    <a:pt x="361" y="144"/>
                  </a:lnTo>
                  <a:lnTo>
                    <a:pt x="332" y="144"/>
                  </a:lnTo>
                  <a:lnTo>
                    <a:pt x="328" y="138"/>
                  </a:lnTo>
                  <a:lnTo>
                    <a:pt x="326" y="115"/>
                  </a:lnTo>
                  <a:lnTo>
                    <a:pt x="322" y="102"/>
                  </a:lnTo>
                  <a:lnTo>
                    <a:pt x="315" y="87"/>
                  </a:lnTo>
                  <a:lnTo>
                    <a:pt x="303" y="77"/>
                  </a:lnTo>
                  <a:lnTo>
                    <a:pt x="282" y="77"/>
                  </a:lnTo>
                  <a:lnTo>
                    <a:pt x="275" y="82"/>
                  </a:lnTo>
                  <a:lnTo>
                    <a:pt x="270" y="102"/>
                  </a:lnTo>
                  <a:lnTo>
                    <a:pt x="277" y="128"/>
                  </a:lnTo>
                  <a:lnTo>
                    <a:pt x="277" y="138"/>
                  </a:lnTo>
                  <a:lnTo>
                    <a:pt x="259" y="155"/>
                  </a:lnTo>
                  <a:lnTo>
                    <a:pt x="222" y="165"/>
                  </a:lnTo>
                  <a:lnTo>
                    <a:pt x="200" y="167"/>
                  </a:lnTo>
                  <a:lnTo>
                    <a:pt x="196" y="170"/>
                  </a:lnTo>
                  <a:lnTo>
                    <a:pt x="186" y="195"/>
                  </a:lnTo>
                  <a:lnTo>
                    <a:pt x="170" y="205"/>
                  </a:lnTo>
                  <a:lnTo>
                    <a:pt x="170" y="208"/>
                  </a:lnTo>
                  <a:lnTo>
                    <a:pt x="184" y="233"/>
                  </a:lnTo>
                  <a:lnTo>
                    <a:pt x="177" y="248"/>
                  </a:lnTo>
                  <a:lnTo>
                    <a:pt x="152" y="266"/>
                  </a:lnTo>
                  <a:lnTo>
                    <a:pt x="133" y="264"/>
                  </a:lnTo>
                  <a:lnTo>
                    <a:pt x="120" y="258"/>
                  </a:lnTo>
                  <a:lnTo>
                    <a:pt x="115" y="275"/>
                  </a:lnTo>
                  <a:lnTo>
                    <a:pt x="107" y="299"/>
                  </a:lnTo>
                  <a:lnTo>
                    <a:pt x="77" y="303"/>
                  </a:lnTo>
                  <a:lnTo>
                    <a:pt x="65" y="310"/>
                  </a:lnTo>
                  <a:lnTo>
                    <a:pt x="70" y="320"/>
                  </a:lnTo>
                  <a:lnTo>
                    <a:pt x="98" y="324"/>
                  </a:lnTo>
                  <a:lnTo>
                    <a:pt x="127" y="346"/>
                  </a:lnTo>
                  <a:lnTo>
                    <a:pt x="137" y="376"/>
                  </a:lnTo>
                  <a:lnTo>
                    <a:pt x="137" y="390"/>
                  </a:lnTo>
                  <a:lnTo>
                    <a:pt x="96" y="421"/>
                  </a:lnTo>
                  <a:lnTo>
                    <a:pt x="74" y="415"/>
                  </a:lnTo>
                  <a:lnTo>
                    <a:pt x="68" y="432"/>
                  </a:lnTo>
                  <a:lnTo>
                    <a:pt x="35" y="423"/>
                  </a:lnTo>
                  <a:lnTo>
                    <a:pt x="23" y="426"/>
                  </a:lnTo>
                  <a:lnTo>
                    <a:pt x="12" y="433"/>
                  </a:lnTo>
                  <a:lnTo>
                    <a:pt x="15" y="471"/>
                  </a:lnTo>
                  <a:lnTo>
                    <a:pt x="11" y="502"/>
                  </a:lnTo>
                  <a:lnTo>
                    <a:pt x="0" y="510"/>
                  </a:lnTo>
                  <a:lnTo>
                    <a:pt x="3" y="531"/>
                  </a:lnTo>
                  <a:lnTo>
                    <a:pt x="15" y="560"/>
                  </a:lnTo>
                  <a:lnTo>
                    <a:pt x="34" y="561"/>
                  </a:lnTo>
                  <a:lnTo>
                    <a:pt x="45" y="568"/>
                  </a:lnTo>
                  <a:lnTo>
                    <a:pt x="71" y="575"/>
                  </a:lnTo>
                  <a:lnTo>
                    <a:pt x="85" y="573"/>
                  </a:lnTo>
                  <a:lnTo>
                    <a:pt x="101" y="571"/>
                  </a:lnTo>
                  <a:lnTo>
                    <a:pt x="126" y="564"/>
                  </a:lnTo>
                  <a:lnTo>
                    <a:pt x="152" y="531"/>
                  </a:lnTo>
                  <a:lnTo>
                    <a:pt x="159" y="502"/>
                  </a:lnTo>
                  <a:lnTo>
                    <a:pt x="163" y="497"/>
                  </a:lnTo>
                  <a:lnTo>
                    <a:pt x="179" y="510"/>
                  </a:lnTo>
                  <a:lnTo>
                    <a:pt x="183" y="507"/>
                  </a:lnTo>
                  <a:lnTo>
                    <a:pt x="188" y="486"/>
                  </a:lnTo>
                  <a:lnTo>
                    <a:pt x="193" y="471"/>
                  </a:lnTo>
                  <a:lnTo>
                    <a:pt x="200" y="462"/>
                  </a:lnTo>
                  <a:lnTo>
                    <a:pt x="222" y="445"/>
                  </a:lnTo>
                  <a:lnTo>
                    <a:pt x="234" y="433"/>
                  </a:lnTo>
                  <a:lnTo>
                    <a:pt x="263" y="429"/>
                  </a:lnTo>
                  <a:lnTo>
                    <a:pt x="269" y="428"/>
                  </a:lnTo>
                  <a:lnTo>
                    <a:pt x="277" y="433"/>
                  </a:lnTo>
                  <a:lnTo>
                    <a:pt x="275" y="421"/>
                  </a:lnTo>
                  <a:lnTo>
                    <a:pt x="275" y="412"/>
                  </a:lnTo>
                  <a:lnTo>
                    <a:pt x="285" y="400"/>
                  </a:lnTo>
                  <a:lnTo>
                    <a:pt x="311" y="421"/>
                  </a:lnTo>
                  <a:lnTo>
                    <a:pt x="326" y="445"/>
                  </a:lnTo>
                  <a:lnTo>
                    <a:pt x="337" y="462"/>
                  </a:lnTo>
                  <a:lnTo>
                    <a:pt x="345" y="466"/>
                  </a:lnTo>
                  <a:lnTo>
                    <a:pt x="371" y="482"/>
                  </a:lnTo>
                  <a:lnTo>
                    <a:pt x="394" y="494"/>
                  </a:lnTo>
                  <a:lnTo>
                    <a:pt x="402" y="504"/>
                  </a:lnTo>
                  <a:lnTo>
                    <a:pt x="396" y="531"/>
                  </a:lnTo>
                  <a:lnTo>
                    <a:pt x="399" y="535"/>
                  </a:lnTo>
                  <a:lnTo>
                    <a:pt x="415" y="527"/>
                  </a:lnTo>
                  <a:lnTo>
                    <a:pt x="424" y="508"/>
                  </a:lnTo>
                  <a:lnTo>
                    <a:pt x="421" y="504"/>
                  </a:lnTo>
                  <a:lnTo>
                    <a:pt x="414" y="488"/>
                  </a:lnTo>
                  <a:lnTo>
                    <a:pt x="425" y="486"/>
                  </a:lnTo>
                  <a:lnTo>
                    <a:pt x="431" y="497"/>
                  </a:lnTo>
                  <a:lnTo>
                    <a:pt x="435" y="502"/>
                  </a:lnTo>
                  <a:lnTo>
                    <a:pt x="445" y="494"/>
                  </a:lnTo>
                  <a:lnTo>
                    <a:pt x="446" y="489"/>
                  </a:lnTo>
                  <a:lnTo>
                    <a:pt x="426" y="471"/>
                  </a:lnTo>
                  <a:lnTo>
                    <a:pt x="403" y="453"/>
                  </a:lnTo>
                  <a:lnTo>
                    <a:pt x="381" y="445"/>
                  </a:lnTo>
                  <a:lnTo>
                    <a:pt x="367" y="437"/>
                  </a:lnTo>
                  <a:lnTo>
                    <a:pt x="359" y="426"/>
                  </a:lnTo>
                  <a:lnTo>
                    <a:pt x="352" y="399"/>
                  </a:lnTo>
                  <a:lnTo>
                    <a:pt x="356" y="392"/>
                  </a:lnTo>
                  <a:lnTo>
                    <a:pt x="364" y="380"/>
                  </a:lnTo>
                  <a:lnTo>
                    <a:pt x="381" y="389"/>
                  </a:lnTo>
                  <a:lnTo>
                    <a:pt x="385" y="416"/>
                  </a:lnTo>
                  <a:lnTo>
                    <a:pt x="403" y="422"/>
                  </a:lnTo>
                  <a:lnTo>
                    <a:pt x="429" y="445"/>
                  </a:lnTo>
                  <a:lnTo>
                    <a:pt x="452" y="466"/>
                  </a:lnTo>
                  <a:lnTo>
                    <a:pt x="452" y="474"/>
                  </a:lnTo>
                  <a:lnTo>
                    <a:pt x="459" y="495"/>
                  </a:lnTo>
                  <a:lnTo>
                    <a:pt x="473" y="519"/>
                  </a:lnTo>
                  <a:lnTo>
                    <a:pt x="480" y="514"/>
                  </a:lnTo>
                  <a:lnTo>
                    <a:pt x="492" y="523"/>
                  </a:lnTo>
                  <a:lnTo>
                    <a:pt x="496" y="527"/>
                  </a:lnTo>
                  <a:lnTo>
                    <a:pt x="508" y="537"/>
                  </a:lnTo>
                  <a:lnTo>
                    <a:pt x="508" y="543"/>
                  </a:lnTo>
                  <a:lnTo>
                    <a:pt x="490" y="540"/>
                  </a:lnTo>
                  <a:lnTo>
                    <a:pt x="480" y="550"/>
                  </a:lnTo>
                  <a:lnTo>
                    <a:pt x="486" y="575"/>
                  </a:lnTo>
                  <a:lnTo>
                    <a:pt x="508" y="576"/>
                  </a:lnTo>
                  <a:lnTo>
                    <a:pt x="513" y="568"/>
                  </a:lnTo>
                  <a:lnTo>
                    <a:pt x="522" y="567"/>
                  </a:lnTo>
                  <a:lnTo>
                    <a:pt x="525" y="550"/>
                  </a:lnTo>
                  <a:lnTo>
                    <a:pt x="534" y="540"/>
                  </a:lnTo>
                  <a:lnTo>
                    <a:pt x="524" y="539"/>
                  </a:lnTo>
                  <a:lnTo>
                    <a:pt x="522" y="534"/>
                  </a:lnTo>
                  <a:lnTo>
                    <a:pt x="533" y="521"/>
                  </a:lnTo>
                  <a:lnTo>
                    <a:pt x="549" y="517"/>
                  </a:lnTo>
                  <a:lnTo>
                    <a:pt x="551" y="539"/>
                  </a:lnTo>
                  <a:lnTo>
                    <a:pt x="557" y="554"/>
                  </a:lnTo>
                  <a:lnTo>
                    <a:pt x="577" y="576"/>
                  </a:lnTo>
                  <a:lnTo>
                    <a:pt x="599" y="585"/>
                  </a:lnTo>
                  <a:lnTo>
                    <a:pt x="623" y="595"/>
                  </a:lnTo>
                  <a:lnTo>
                    <a:pt x="639" y="582"/>
                  </a:lnTo>
                  <a:lnTo>
                    <a:pt x="673" y="589"/>
                  </a:lnTo>
                  <a:lnTo>
                    <a:pt x="676" y="591"/>
                  </a:lnTo>
                  <a:lnTo>
                    <a:pt x="692" y="585"/>
                  </a:lnTo>
                  <a:lnTo>
                    <a:pt x="699" y="581"/>
                  </a:lnTo>
                  <a:lnTo>
                    <a:pt x="707" y="588"/>
                  </a:lnTo>
                  <a:lnTo>
                    <a:pt x="710" y="613"/>
                  </a:lnTo>
                  <a:lnTo>
                    <a:pt x="696" y="646"/>
                  </a:lnTo>
                  <a:lnTo>
                    <a:pt x="694" y="663"/>
                  </a:lnTo>
                  <a:lnTo>
                    <a:pt x="676" y="683"/>
                  </a:lnTo>
                  <a:lnTo>
                    <a:pt x="673" y="698"/>
                  </a:lnTo>
                  <a:lnTo>
                    <a:pt x="692" y="755"/>
                  </a:lnTo>
                  <a:lnTo>
                    <a:pt x="705" y="789"/>
                  </a:lnTo>
                  <a:lnTo>
                    <a:pt x="725" y="810"/>
                  </a:lnTo>
                  <a:lnTo>
                    <a:pt x="733" y="837"/>
                  </a:lnTo>
                  <a:lnTo>
                    <a:pt x="751" y="870"/>
                  </a:lnTo>
                  <a:lnTo>
                    <a:pt x="755" y="890"/>
                  </a:lnTo>
                  <a:lnTo>
                    <a:pt x="755" y="898"/>
                  </a:lnTo>
                  <a:lnTo>
                    <a:pt x="788" y="931"/>
                  </a:lnTo>
                  <a:lnTo>
                    <a:pt x="799" y="955"/>
                  </a:lnTo>
                  <a:lnTo>
                    <a:pt x="814" y="980"/>
                  </a:lnTo>
                  <a:lnTo>
                    <a:pt x="821" y="1009"/>
                  </a:lnTo>
                  <a:lnTo>
                    <a:pt x="829" y="1041"/>
                  </a:lnTo>
                  <a:lnTo>
                    <a:pt x="849" y="1094"/>
                  </a:lnTo>
                  <a:lnTo>
                    <a:pt x="851" y="1095"/>
                  </a:lnTo>
                  <a:lnTo>
                    <a:pt x="855" y="1090"/>
                  </a:lnTo>
                  <a:lnTo>
                    <a:pt x="877" y="1082"/>
                  </a:lnTo>
                  <a:lnTo>
                    <a:pt x="899" y="1065"/>
                  </a:lnTo>
                  <a:lnTo>
                    <a:pt x="921" y="1058"/>
                  </a:lnTo>
                  <a:lnTo>
                    <a:pt x="944" y="1041"/>
                  </a:lnTo>
                  <a:lnTo>
                    <a:pt x="969" y="1029"/>
                  </a:lnTo>
                  <a:lnTo>
                    <a:pt x="992" y="1017"/>
                  </a:lnTo>
                  <a:lnTo>
                    <a:pt x="1018" y="996"/>
                  </a:lnTo>
                  <a:lnTo>
                    <a:pt x="1044" y="980"/>
                  </a:lnTo>
                  <a:lnTo>
                    <a:pt x="1077" y="948"/>
                  </a:lnTo>
                  <a:lnTo>
                    <a:pt x="1085" y="923"/>
                  </a:lnTo>
                  <a:lnTo>
                    <a:pt x="1098" y="898"/>
                  </a:lnTo>
                  <a:lnTo>
                    <a:pt x="1098" y="890"/>
                  </a:lnTo>
                  <a:lnTo>
                    <a:pt x="1080" y="858"/>
                  </a:lnTo>
                  <a:lnTo>
                    <a:pt x="1063" y="831"/>
                  </a:lnTo>
                  <a:lnTo>
                    <a:pt x="1032" y="805"/>
                  </a:lnTo>
                  <a:lnTo>
                    <a:pt x="1021" y="805"/>
                  </a:lnTo>
                  <a:lnTo>
                    <a:pt x="1000" y="812"/>
                  </a:lnTo>
                  <a:lnTo>
                    <a:pt x="995" y="810"/>
                  </a:lnTo>
                  <a:lnTo>
                    <a:pt x="1000" y="801"/>
                  </a:lnTo>
                  <a:lnTo>
                    <a:pt x="1002" y="795"/>
                  </a:lnTo>
                  <a:lnTo>
                    <a:pt x="1021" y="789"/>
                  </a:lnTo>
                  <a:lnTo>
                    <a:pt x="1032" y="789"/>
                  </a:lnTo>
                  <a:lnTo>
                    <a:pt x="1054" y="801"/>
                  </a:lnTo>
                  <a:lnTo>
                    <a:pt x="1096" y="846"/>
                  </a:lnTo>
                  <a:lnTo>
                    <a:pt x="1106" y="841"/>
                  </a:lnTo>
                  <a:lnTo>
                    <a:pt x="1150" y="829"/>
                  </a:lnTo>
                  <a:lnTo>
                    <a:pt x="1195" y="833"/>
                  </a:lnTo>
                  <a:lnTo>
                    <a:pt x="584" y="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292" name="Freeform 7"/>
            <p:cNvSpPr>
              <a:spLocks/>
            </p:cNvSpPr>
            <p:nvPr/>
          </p:nvSpPr>
          <p:spPr bwMode="ltGray">
            <a:xfrm>
              <a:off x="2830" y="1187"/>
              <a:ext cx="1375" cy="1510"/>
            </a:xfrm>
            <a:custGeom>
              <a:avLst/>
              <a:gdLst>
                <a:gd name="T0" fmla="*/ 1042 w 1375"/>
                <a:gd name="T1" fmla="*/ 1214 h 1510"/>
                <a:gd name="T2" fmla="*/ 1055 w 1375"/>
                <a:gd name="T3" fmla="*/ 1240 h 1510"/>
                <a:gd name="T4" fmla="*/ 1097 w 1375"/>
                <a:gd name="T5" fmla="*/ 1343 h 1510"/>
                <a:gd name="T6" fmla="*/ 1137 w 1375"/>
                <a:gd name="T7" fmla="*/ 1436 h 1510"/>
                <a:gd name="T8" fmla="*/ 1160 w 1375"/>
                <a:gd name="T9" fmla="*/ 1507 h 1510"/>
                <a:gd name="T10" fmla="*/ 1186 w 1375"/>
                <a:gd name="T11" fmla="*/ 1502 h 1510"/>
                <a:gd name="T12" fmla="*/ 1209 w 1375"/>
                <a:gd name="T13" fmla="*/ 1445 h 1510"/>
                <a:gd name="T14" fmla="*/ 1234 w 1375"/>
                <a:gd name="T15" fmla="*/ 1351 h 1510"/>
                <a:gd name="T16" fmla="*/ 1283 w 1375"/>
                <a:gd name="T17" fmla="*/ 1294 h 1510"/>
                <a:gd name="T18" fmla="*/ 1319 w 1375"/>
                <a:gd name="T19" fmla="*/ 1253 h 1510"/>
                <a:gd name="T20" fmla="*/ 787 w 1375"/>
                <a:gd name="T21" fmla="*/ 47 h 1510"/>
                <a:gd name="T22" fmla="*/ 764 w 1375"/>
                <a:gd name="T23" fmla="*/ 67 h 1510"/>
                <a:gd name="T24" fmla="*/ 691 w 1375"/>
                <a:gd name="T25" fmla="*/ 67 h 1510"/>
                <a:gd name="T26" fmla="*/ 609 w 1375"/>
                <a:gd name="T27" fmla="*/ 117 h 1510"/>
                <a:gd name="T28" fmla="*/ 593 w 1375"/>
                <a:gd name="T29" fmla="*/ 106 h 1510"/>
                <a:gd name="T30" fmla="*/ 550 w 1375"/>
                <a:gd name="T31" fmla="*/ 65 h 1510"/>
                <a:gd name="T32" fmla="*/ 553 w 1375"/>
                <a:gd name="T33" fmla="*/ 113 h 1510"/>
                <a:gd name="T34" fmla="*/ 495 w 1375"/>
                <a:gd name="T35" fmla="*/ 170 h 1510"/>
                <a:gd name="T36" fmla="*/ 495 w 1375"/>
                <a:gd name="T37" fmla="*/ 201 h 1510"/>
                <a:gd name="T38" fmla="*/ 419 w 1375"/>
                <a:gd name="T39" fmla="*/ 133 h 1510"/>
                <a:gd name="T40" fmla="*/ 473 w 1375"/>
                <a:gd name="T41" fmla="*/ 143 h 1510"/>
                <a:gd name="T42" fmla="*/ 516 w 1375"/>
                <a:gd name="T43" fmla="*/ 129 h 1510"/>
                <a:gd name="T44" fmla="*/ 493 w 1375"/>
                <a:gd name="T45" fmla="*/ 90 h 1510"/>
                <a:gd name="T46" fmla="*/ 392 w 1375"/>
                <a:gd name="T47" fmla="*/ 55 h 1510"/>
                <a:gd name="T48" fmla="*/ 361 w 1375"/>
                <a:gd name="T49" fmla="*/ 47 h 1510"/>
                <a:gd name="T50" fmla="*/ 365 w 1375"/>
                <a:gd name="T51" fmla="*/ 30 h 1510"/>
                <a:gd name="T52" fmla="*/ 338 w 1375"/>
                <a:gd name="T53" fmla="*/ 0 h 1510"/>
                <a:gd name="T54" fmla="*/ 290 w 1375"/>
                <a:gd name="T55" fmla="*/ 2 h 1510"/>
                <a:gd name="T56" fmla="*/ 250 w 1375"/>
                <a:gd name="T57" fmla="*/ 23 h 1510"/>
                <a:gd name="T58" fmla="*/ 206 w 1375"/>
                <a:gd name="T59" fmla="*/ 51 h 1510"/>
                <a:gd name="T60" fmla="*/ 140 w 1375"/>
                <a:gd name="T61" fmla="*/ 97 h 1510"/>
                <a:gd name="T62" fmla="*/ 102 w 1375"/>
                <a:gd name="T63" fmla="*/ 174 h 1510"/>
                <a:gd name="T64" fmla="*/ 21 w 1375"/>
                <a:gd name="T65" fmla="*/ 252 h 1510"/>
                <a:gd name="T66" fmla="*/ 13 w 1375"/>
                <a:gd name="T67" fmla="*/ 314 h 1510"/>
                <a:gd name="T68" fmla="*/ 32 w 1375"/>
                <a:gd name="T69" fmla="*/ 376 h 1510"/>
                <a:gd name="T70" fmla="*/ 43 w 1375"/>
                <a:gd name="T71" fmla="*/ 390 h 1510"/>
                <a:gd name="T72" fmla="*/ 99 w 1375"/>
                <a:gd name="T73" fmla="*/ 364 h 1510"/>
                <a:gd name="T74" fmla="*/ 129 w 1375"/>
                <a:gd name="T75" fmla="*/ 445 h 1510"/>
                <a:gd name="T76" fmla="*/ 160 w 1375"/>
                <a:gd name="T77" fmla="*/ 445 h 1510"/>
                <a:gd name="T78" fmla="*/ 189 w 1375"/>
                <a:gd name="T79" fmla="*/ 384 h 1510"/>
                <a:gd name="T80" fmla="*/ 199 w 1375"/>
                <a:gd name="T81" fmla="*/ 325 h 1510"/>
                <a:gd name="T82" fmla="*/ 206 w 1375"/>
                <a:gd name="T83" fmla="*/ 243 h 1510"/>
                <a:gd name="T84" fmla="*/ 254 w 1375"/>
                <a:gd name="T85" fmla="*/ 174 h 1510"/>
                <a:gd name="T86" fmla="*/ 291 w 1375"/>
                <a:gd name="T87" fmla="*/ 174 h 1510"/>
                <a:gd name="T88" fmla="*/ 247 w 1375"/>
                <a:gd name="T89" fmla="*/ 227 h 1510"/>
                <a:gd name="T90" fmla="*/ 247 w 1375"/>
                <a:gd name="T91" fmla="*/ 309 h 1510"/>
                <a:gd name="T92" fmla="*/ 335 w 1375"/>
                <a:gd name="T93" fmla="*/ 312 h 1510"/>
                <a:gd name="T94" fmla="*/ 975 w 1375"/>
                <a:gd name="T95" fmla="*/ 1167 h 15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75" h="1510">
                  <a:moveTo>
                    <a:pt x="975" y="1167"/>
                  </a:moveTo>
                  <a:lnTo>
                    <a:pt x="1006" y="1187"/>
                  </a:lnTo>
                  <a:lnTo>
                    <a:pt x="1042" y="1214"/>
                  </a:lnTo>
                  <a:lnTo>
                    <a:pt x="1029" y="1220"/>
                  </a:lnTo>
                  <a:lnTo>
                    <a:pt x="1026" y="1230"/>
                  </a:lnTo>
                  <a:lnTo>
                    <a:pt x="1055" y="1240"/>
                  </a:lnTo>
                  <a:lnTo>
                    <a:pt x="1076" y="1260"/>
                  </a:lnTo>
                  <a:lnTo>
                    <a:pt x="1082" y="1282"/>
                  </a:lnTo>
                  <a:lnTo>
                    <a:pt x="1097" y="1343"/>
                  </a:lnTo>
                  <a:lnTo>
                    <a:pt x="1097" y="1371"/>
                  </a:lnTo>
                  <a:lnTo>
                    <a:pt x="1112" y="1394"/>
                  </a:lnTo>
                  <a:lnTo>
                    <a:pt x="1137" y="1436"/>
                  </a:lnTo>
                  <a:lnTo>
                    <a:pt x="1142" y="1474"/>
                  </a:lnTo>
                  <a:lnTo>
                    <a:pt x="1153" y="1498"/>
                  </a:lnTo>
                  <a:lnTo>
                    <a:pt x="1160" y="1507"/>
                  </a:lnTo>
                  <a:lnTo>
                    <a:pt x="1172" y="1509"/>
                  </a:lnTo>
                  <a:lnTo>
                    <a:pt x="1178" y="1509"/>
                  </a:lnTo>
                  <a:lnTo>
                    <a:pt x="1186" y="1502"/>
                  </a:lnTo>
                  <a:lnTo>
                    <a:pt x="1197" y="1490"/>
                  </a:lnTo>
                  <a:lnTo>
                    <a:pt x="1209" y="1462"/>
                  </a:lnTo>
                  <a:lnTo>
                    <a:pt x="1209" y="1445"/>
                  </a:lnTo>
                  <a:lnTo>
                    <a:pt x="1213" y="1420"/>
                  </a:lnTo>
                  <a:lnTo>
                    <a:pt x="1216" y="1388"/>
                  </a:lnTo>
                  <a:lnTo>
                    <a:pt x="1234" y="1351"/>
                  </a:lnTo>
                  <a:lnTo>
                    <a:pt x="1237" y="1347"/>
                  </a:lnTo>
                  <a:lnTo>
                    <a:pt x="1256" y="1318"/>
                  </a:lnTo>
                  <a:lnTo>
                    <a:pt x="1283" y="1294"/>
                  </a:lnTo>
                  <a:lnTo>
                    <a:pt x="1294" y="1282"/>
                  </a:lnTo>
                  <a:lnTo>
                    <a:pt x="1308" y="1253"/>
                  </a:lnTo>
                  <a:lnTo>
                    <a:pt x="1319" y="1253"/>
                  </a:lnTo>
                  <a:lnTo>
                    <a:pt x="1370" y="1224"/>
                  </a:lnTo>
                  <a:lnTo>
                    <a:pt x="1374" y="1220"/>
                  </a:lnTo>
                  <a:lnTo>
                    <a:pt x="787" y="47"/>
                  </a:lnTo>
                  <a:lnTo>
                    <a:pt x="784" y="48"/>
                  </a:lnTo>
                  <a:lnTo>
                    <a:pt x="780" y="67"/>
                  </a:lnTo>
                  <a:lnTo>
                    <a:pt x="764" y="67"/>
                  </a:lnTo>
                  <a:lnTo>
                    <a:pt x="742" y="72"/>
                  </a:lnTo>
                  <a:lnTo>
                    <a:pt x="727" y="76"/>
                  </a:lnTo>
                  <a:lnTo>
                    <a:pt x="691" y="67"/>
                  </a:lnTo>
                  <a:lnTo>
                    <a:pt x="664" y="76"/>
                  </a:lnTo>
                  <a:lnTo>
                    <a:pt x="639" y="97"/>
                  </a:lnTo>
                  <a:lnTo>
                    <a:pt x="609" y="117"/>
                  </a:lnTo>
                  <a:lnTo>
                    <a:pt x="598" y="129"/>
                  </a:lnTo>
                  <a:lnTo>
                    <a:pt x="591" y="128"/>
                  </a:lnTo>
                  <a:lnTo>
                    <a:pt x="593" y="106"/>
                  </a:lnTo>
                  <a:lnTo>
                    <a:pt x="585" y="80"/>
                  </a:lnTo>
                  <a:lnTo>
                    <a:pt x="561" y="67"/>
                  </a:lnTo>
                  <a:lnTo>
                    <a:pt x="550" y="65"/>
                  </a:lnTo>
                  <a:lnTo>
                    <a:pt x="542" y="72"/>
                  </a:lnTo>
                  <a:lnTo>
                    <a:pt x="553" y="101"/>
                  </a:lnTo>
                  <a:lnTo>
                    <a:pt x="553" y="113"/>
                  </a:lnTo>
                  <a:lnTo>
                    <a:pt x="550" y="137"/>
                  </a:lnTo>
                  <a:lnTo>
                    <a:pt x="546" y="140"/>
                  </a:lnTo>
                  <a:lnTo>
                    <a:pt x="495" y="170"/>
                  </a:lnTo>
                  <a:lnTo>
                    <a:pt x="497" y="179"/>
                  </a:lnTo>
                  <a:lnTo>
                    <a:pt x="511" y="201"/>
                  </a:lnTo>
                  <a:lnTo>
                    <a:pt x="495" y="201"/>
                  </a:lnTo>
                  <a:lnTo>
                    <a:pt x="455" y="174"/>
                  </a:lnTo>
                  <a:lnTo>
                    <a:pt x="436" y="157"/>
                  </a:lnTo>
                  <a:lnTo>
                    <a:pt x="419" y="133"/>
                  </a:lnTo>
                  <a:lnTo>
                    <a:pt x="448" y="140"/>
                  </a:lnTo>
                  <a:lnTo>
                    <a:pt x="460" y="129"/>
                  </a:lnTo>
                  <a:lnTo>
                    <a:pt x="473" y="143"/>
                  </a:lnTo>
                  <a:lnTo>
                    <a:pt x="499" y="140"/>
                  </a:lnTo>
                  <a:lnTo>
                    <a:pt x="506" y="133"/>
                  </a:lnTo>
                  <a:lnTo>
                    <a:pt x="516" y="129"/>
                  </a:lnTo>
                  <a:lnTo>
                    <a:pt x="513" y="113"/>
                  </a:lnTo>
                  <a:lnTo>
                    <a:pt x="505" y="97"/>
                  </a:lnTo>
                  <a:lnTo>
                    <a:pt x="493" y="90"/>
                  </a:lnTo>
                  <a:lnTo>
                    <a:pt x="467" y="69"/>
                  </a:lnTo>
                  <a:lnTo>
                    <a:pt x="439" y="59"/>
                  </a:lnTo>
                  <a:lnTo>
                    <a:pt x="392" y="55"/>
                  </a:lnTo>
                  <a:lnTo>
                    <a:pt x="397" y="42"/>
                  </a:lnTo>
                  <a:lnTo>
                    <a:pt x="383" y="39"/>
                  </a:lnTo>
                  <a:lnTo>
                    <a:pt x="361" y="47"/>
                  </a:lnTo>
                  <a:lnTo>
                    <a:pt x="354" y="47"/>
                  </a:lnTo>
                  <a:lnTo>
                    <a:pt x="350" y="43"/>
                  </a:lnTo>
                  <a:lnTo>
                    <a:pt x="365" y="30"/>
                  </a:lnTo>
                  <a:lnTo>
                    <a:pt x="372" y="27"/>
                  </a:lnTo>
                  <a:lnTo>
                    <a:pt x="368" y="14"/>
                  </a:lnTo>
                  <a:lnTo>
                    <a:pt x="338" y="0"/>
                  </a:lnTo>
                  <a:lnTo>
                    <a:pt x="305" y="11"/>
                  </a:lnTo>
                  <a:lnTo>
                    <a:pt x="296" y="2"/>
                  </a:lnTo>
                  <a:lnTo>
                    <a:pt x="290" y="2"/>
                  </a:lnTo>
                  <a:lnTo>
                    <a:pt x="276" y="11"/>
                  </a:lnTo>
                  <a:lnTo>
                    <a:pt x="273" y="14"/>
                  </a:lnTo>
                  <a:lnTo>
                    <a:pt x="250" y="23"/>
                  </a:lnTo>
                  <a:lnTo>
                    <a:pt x="232" y="39"/>
                  </a:lnTo>
                  <a:lnTo>
                    <a:pt x="228" y="43"/>
                  </a:lnTo>
                  <a:lnTo>
                    <a:pt x="206" y="51"/>
                  </a:lnTo>
                  <a:lnTo>
                    <a:pt x="180" y="67"/>
                  </a:lnTo>
                  <a:lnTo>
                    <a:pt x="159" y="82"/>
                  </a:lnTo>
                  <a:lnTo>
                    <a:pt x="140" y="97"/>
                  </a:lnTo>
                  <a:lnTo>
                    <a:pt x="130" y="121"/>
                  </a:lnTo>
                  <a:lnTo>
                    <a:pt x="113" y="149"/>
                  </a:lnTo>
                  <a:lnTo>
                    <a:pt x="102" y="174"/>
                  </a:lnTo>
                  <a:lnTo>
                    <a:pt x="87" y="199"/>
                  </a:lnTo>
                  <a:lnTo>
                    <a:pt x="43" y="243"/>
                  </a:lnTo>
                  <a:lnTo>
                    <a:pt x="21" y="252"/>
                  </a:lnTo>
                  <a:lnTo>
                    <a:pt x="2" y="278"/>
                  </a:lnTo>
                  <a:lnTo>
                    <a:pt x="0" y="288"/>
                  </a:lnTo>
                  <a:lnTo>
                    <a:pt x="13" y="314"/>
                  </a:lnTo>
                  <a:lnTo>
                    <a:pt x="24" y="364"/>
                  </a:lnTo>
                  <a:lnTo>
                    <a:pt x="36" y="360"/>
                  </a:lnTo>
                  <a:lnTo>
                    <a:pt x="32" y="376"/>
                  </a:lnTo>
                  <a:lnTo>
                    <a:pt x="32" y="387"/>
                  </a:lnTo>
                  <a:lnTo>
                    <a:pt x="37" y="388"/>
                  </a:lnTo>
                  <a:lnTo>
                    <a:pt x="43" y="390"/>
                  </a:lnTo>
                  <a:lnTo>
                    <a:pt x="69" y="387"/>
                  </a:lnTo>
                  <a:lnTo>
                    <a:pt x="98" y="360"/>
                  </a:lnTo>
                  <a:lnTo>
                    <a:pt x="99" y="364"/>
                  </a:lnTo>
                  <a:lnTo>
                    <a:pt x="113" y="387"/>
                  </a:lnTo>
                  <a:lnTo>
                    <a:pt x="113" y="415"/>
                  </a:lnTo>
                  <a:lnTo>
                    <a:pt x="129" y="445"/>
                  </a:lnTo>
                  <a:lnTo>
                    <a:pt x="151" y="451"/>
                  </a:lnTo>
                  <a:lnTo>
                    <a:pt x="154" y="436"/>
                  </a:lnTo>
                  <a:lnTo>
                    <a:pt x="160" y="445"/>
                  </a:lnTo>
                  <a:lnTo>
                    <a:pt x="174" y="432"/>
                  </a:lnTo>
                  <a:lnTo>
                    <a:pt x="184" y="410"/>
                  </a:lnTo>
                  <a:lnTo>
                    <a:pt x="189" y="384"/>
                  </a:lnTo>
                  <a:lnTo>
                    <a:pt x="199" y="365"/>
                  </a:lnTo>
                  <a:lnTo>
                    <a:pt x="192" y="354"/>
                  </a:lnTo>
                  <a:lnTo>
                    <a:pt x="199" y="325"/>
                  </a:lnTo>
                  <a:lnTo>
                    <a:pt x="189" y="308"/>
                  </a:lnTo>
                  <a:lnTo>
                    <a:pt x="195" y="269"/>
                  </a:lnTo>
                  <a:lnTo>
                    <a:pt x="206" y="243"/>
                  </a:lnTo>
                  <a:lnTo>
                    <a:pt x="228" y="231"/>
                  </a:lnTo>
                  <a:lnTo>
                    <a:pt x="247" y="202"/>
                  </a:lnTo>
                  <a:lnTo>
                    <a:pt x="254" y="174"/>
                  </a:lnTo>
                  <a:lnTo>
                    <a:pt x="261" y="166"/>
                  </a:lnTo>
                  <a:lnTo>
                    <a:pt x="283" y="164"/>
                  </a:lnTo>
                  <a:lnTo>
                    <a:pt x="291" y="174"/>
                  </a:lnTo>
                  <a:lnTo>
                    <a:pt x="291" y="179"/>
                  </a:lnTo>
                  <a:lnTo>
                    <a:pt x="273" y="202"/>
                  </a:lnTo>
                  <a:lnTo>
                    <a:pt x="247" y="227"/>
                  </a:lnTo>
                  <a:lnTo>
                    <a:pt x="239" y="239"/>
                  </a:lnTo>
                  <a:lnTo>
                    <a:pt x="238" y="266"/>
                  </a:lnTo>
                  <a:lnTo>
                    <a:pt x="247" y="309"/>
                  </a:lnTo>
                  <a:lnTo>
                    <a:pt x="269" y="320"/>
                  </a:lnTo>
                  <a:lnTo>
                    <a:pt x="300" y="323"/>
                  </a:lnTo>
                  <a:lnTo>
                    <a:pt x="335" y="312"/>
                  </a:lnTo>
                  <a:lnTo>
                    <a:pt x="354" y="321"/>
                  </a:lnTo>
                  <a:lnTo>
                    <a:pt x="365" y="336"/>
                  </a:lnTo>
                  <a:lnTo>
                    <a:pt x="975" y="116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293" name="Freeform 8"/>
            <p:cNvSpPr>
              <a:spLocks/>
            </p:cNvSpPr>
            <p:nvPr/>
          </p:nvSpPr>
          <p:spPr bwMode="ltGray">
            <a:xfrm>
              <a:off x="3616" y="1149"/>
              <a:ext cx="1062" cy="1831"/>
            </a:xfrm>
            <a:custGeom>
              <a:avLst/>
              <a:gdLst>
                <a:gd name="T0" fmla="*/ 301 w 1062"/>
                <a:gd name="T1" fmla="*/ 54 h 1831"/>
                <a:gd name="T2" fmla="*/ 274 w 1062"/>
                <a:gd name="T3" fmla="*/ 20 h 1831"/>
                <a:gd name="T4" fmla="*/ 218 w 1062"/>
                <a:gd name="T5" fmla="*/ 17 h 1831"/>
                <a:gd name="T6" fmla="*/ 218 w 1062"/>
                <a:gd name="T7" fmla="*/ 41 h 1831"/>
                <a:gd name="T8" fmla="*/ 200 w 1062"/>
                <a:gd name="T9" fmla="*/ 26 h 1831"/>
                <a:gd name="T10" fmla="*/ 192 w 1062"/>
                <a:gd name="T11" fmla="*/ 0 h 1831"/>
                <a:gd name="T12" fmla="*/ 167 w 1062"/>
                <a:gd name="T13" fmla="*/ 34 h 1831"/>
                <a:gd name="T14" fmla="*/ 181 w 1062"/>
                <a:gd name="T15" fmla="*/ 102 h 1831"/>
                <a:gd name="T16" fmla="*/ 219 w 1062"/>
                <a:gd name="T17" fmla="*/ 115 h 1831"/>
                <a:gd name="T18" fmla="*/ 188 w 1062"/>
                <a:gd name="T19" fmla="*/ 176 h 1831"/>
                <a:gd name="T20" fmla="*/ 130 w 1062"/>
                <a:gd name="T21" fmla="*/ 198 h 1831"/>
                <a:gd name="T22" fmla="*/ 125 w 1062"/>
                <a:gd name="T23" fmla="*/ 179 h 1831"/>
                <a:gd name="T24" fmla="*/ 174 w 1062"/>
                <a:gd name="T25" fmla="*/ 171 h 1831"/>
                <a:gd name="T26" fmla="*/ 177 w 1062"/>
                <a:gd name="T27" fmla="*/ 106 h 1831"/>
                <a:gd name="T28" fmla="*/ 165 w 1062"/>
                <a:gd name="T29" fmla="*/ 66 h 1831"/>
                <a:gd name="T30" fmla="*/ 150 w 1062"/>
                <a:gd name="T31" fmla="*/ 30 h 1831"/>
                <a:gd name="T32" fmla="*/ 116 w 1062"/>
                <a:gd name="T33" fmla="*/ 2 h 1831"/>
                <a:gd name="T34" fmla="*/ 74 w 1062"/>
                <a:gd name="T35" fmla="*/ 53 h 1831"/>
                <a:gd name="T36" fmla="*/ 108 w 1062"/>
                <a:gd name="T37" fmla="*/ 119 h 1831"/>
                <a:gd name="T38" fmla="*/ 37 w 1062"/>
                <a:gd name="T39" fmla="*/ 82 h 1831"/>
                <a:gd name="T40" fmla="*/ 587 w 1062"/>
                <a:gd name="T41" fmla="*/ 1258 h 1831"/>
                <a:gd name="T42" fmla="*/ 632 w 1062"/>
                <a:gd name="T43" fmla="*/ 1336 h 1831"/>
                <a:gd name="T44" fmla="*/ 657 w 1062"/>
                <a:gd name="T45" fmla="*/ 1385 h 1831"/>
                <a:gd name="T46" fmla="*/ 691 w 1062"/>
                <a:gd name="T47" fmla="*/ 1393 h 1831"/>
                <a:gd name="T48" fmla="*/ 713 w 1062"/>
                <a:gd name="T49" fmla="*/ 1459 h 1831"/>
                <a:gd name="T50" fmla="*/ 725 w 1062"/>
                <a:gd name="T51" fmla="*/ 1573 h 1831"/>
                <a:gd name="T52" fmla="*/ 765 w 1062"/>
                <a:gd name="T53" fmla="*/ 1654 h 1831"/>
                <a:gd name="T54" fmla="*/ 732 w 1062"/>
                <a:gd name="T55" fmla="*/ 1629 h 1831"/>
                <a:gd name="T56" fmla="*/ 710 w 1062"/>
                <a:gd name="T57" fmla="*/ 1585 h 1831"/>
                <a:gd name="T58" fmla="*/ 665 w 1062"/>
                <a:gd name="T59" fmla="*/ 1594 h 1831"/>
                <a:gd name="T60" fmla="*/ 695 w 1062"/>
                <a:gd name="T61" fmla="*/ 1662 h 1831"/>
                <a:gd name="T62" fmla="*/ 717 w 1062"/>
                <a:gd name="T63" fmla="*/ 1684 h 1831"/>
                <a:gd name="T64" fmla="*/ 754 w 1062"/>
                <a:gd name="T65" fmla="*/ 1725 h 1831"/>
                <a:gd name="T66" fmla="*/ 773 w 1062"/>
                <a:gd name="T67" fmla="*/ 1781 h 1831"/>
                <a:gd name="T68" fmla="*/ 813 w 1062"/>
                <a:gd name="T69" fmla="*/ 1830 h 1831"/>
                <a:gd name="T70" fmla="*/ 842 w 1062"/>
                <a:gd name="T71" fmla="*/ 1794 h 1831"/>
                <a:gd name="T72" fmla="*/ 817 w 1062"/>
                <a:gd name="T73" fmla="*/ 1725 h 1831"/>
                <a:gd name="T74" fmla="*/ 806 w 1062"/>
                <a:gd name="T75" fmla="*/ 1680 h 1831"/>
                <a:gd name="T76" fmla="*/ 802 w 1062"/>
                <a:gd name="T77" fmla="*/ 1626 h 1831"/>
                <a:gd name="T78" fmla="*/ 751 w 1062"/>
                <a:gd name="T79" fmla="*/ 1540 h 1831"/>
                <a:gd name="T80" fmla="*/ 739 w 1062"/>
                <a:gd name="T81" fmla="*/ 1486 h 1831"/>
                <a:gd name="T82" fmla="*/ 751 w 1062"/>
                <a:gd name="T83" fmla="*/ 1443 h 1831"/>
                <a:gd name="T84" fmla="*/ 809 w 1062"/>
                <a:gd name="T85" fmla="*/ 1499 h 1831"/>
                <a:gd name="T86" fmla="*/ 842 w 1062"/>
                <a:gd name="T87" fmla="*/ 1528 h 1831"/>
                <a:gd name="T88" fmla="*/ 887 w 1062"/>
                <a:gd name="T89" fmla="*/ 1454 h 1831"/>
                <a:gd name="T90" fmla="*/ 883 w 1062"/>
                <a:gd name="T91" fmla="*/ 1377 h 1831"/>
                <a:gd name="T92" fmla="*/ 832 w 1062"/>
                <a:gd name="T93" fmla="*/ 1321 h 1831"/>
                <a:gd name="T94" fmla="*/ 849 w 1062"/>
                <a:gd name="T95" fmla="*/ 1287 h 1831"/>
                <a:gd name="T96" fmla="*/ 861 w 1062"/>
                <a:gd name="T97" fmla="*/ 1341 h 1831"/>
                <a:gd name="T98" fmla="*/ 891 w 1062"/>
                <a:gd name="T99" fmla="*/ 1291 h 1831"/>
                <a:gd name="T100" fmla="*/ 931 w 1062"/>
                <a:gd name="T101" fmla="*/ 1284 h 1831"/>
                <a:gd name="T102" fmla="*/ 998 w 1062"/>
                <a:gd name="T103" fmla="*/ 1230 h 1831"/>
                <a:gd name="T104" fmla="*/ 1051 w 1062"/>
                <a:gd name="T105" fmla="*/ 1131 h 1831"/>
                <a:gd name="T106" fmla="*/ 1051 w 1062"/>
                <a:gd name="T107" fmla="*/ 1033 h 1831"/>
                <a:gd name="T108" fmla="*/ 1012 w 1062"/>
                <a:gd name="T109" fmla="*/ 977 h 1831"/>
                <a:gd name="T110" fmla="*/ 1045 w 1062"/>
                <a:gd name="T111" fmla="*/ 931 h 1831"/>
                <a:gd name="T112" fmla="*/ 1002 w 1062"/>
                <a:gd name="T113" fmla="*/ 915 h 1831"/>
                <a:gd name="T114" fmla="*/ 310 w 1062"/>
                <a:gd name="T115" fmla="*/ 57 h 18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62" h="1831">
                  <a:moveTo>
                    <a:pt x="310" y="57"/>
                  </a:moveTo>
                  <a:lnTo>
                    <a:pt x="306" y="63"/>
                  </a:lnTo>
                  <a:lnTo>
                    <a:pt x="301" y="54"/>
                  </a:lnTo>
                  <a:lnTo>
                    <a:pt x="295" y="59"/>
                  </a:lnTo>
                  <a:lnTo>
                    <a:pt x="292" y="34"/>
                  </a:lnTo>
                  <a:lnTo>
                    <a:pt x="274" y="20"/>
                  </a:lnTo>
                  <a:lnTo>
                    <a:pt x="246" y="10"/>
                  </a:lnTo>
                  <a:lnTo>
                    <a:pt x="240" y="13"/>
                  </a:lnTo>
                  <a:lnTo>
                    <a:pt x="218" y="17"/>
                  </a:lnTo>
                  <a:lnTo>
                    <a:pt x="211" y="26"/>
                  </a:lnTo>
                  <a:lnTo>
                    <a:pt x="214" y="37"/>
                  </a:lnTo>
                  <a:lnTo>
                    <a:pt x="218" y="41"/>
                  </a:lnTo>
                  <a:lnTo>
                    <a:pt x="214" y="46"/>
                  </a:lnTo>
                  <a:lnTo>
                    <a:pt x="204" y="46"/>
                  </a:lnTo>
                  <a:lnTo>
                    <a:pt x="200" y="26"/>
                  </a:lnTo>
                  <a:lnTo>
                    <a:pt x="200" y="9"/>
                  </a:lnTo>
                  <a:lnTo>
                    <a:pt x="196" y="0"/>
                  </a:lnTo>
                  <a:lnTo>
                    <a:pt x="192" y="0"/>
                  </a:lnTo>
                  <a:lnTo>
                    <a:pt x="186" y="21"/>
                  </a:lnTo>
                  <a:lnTo>
                    <a:pt x="165" y="26"/>
                  </a:lnTo>
                  <a:lnTo>
                    <a:pt x="167" y="34"/>
                  </a:lnTo>
                  <a:lnTo>
                    <a:pt x="174" y="47"/>
                  </a:lnTo>
                  <a:lnTo>
                    <a:pt x="177" y="59"/>
                  </a:lnTo>
                  <a:lnTo>
                    <a:pt x="181" y="102"/>
                  </a:lnTo>
                  <a:lnTo>
                    <a:pt x="208" y="105"/>
                  </a:lnTo>
                  <a:lnTo>
                    <a:pt x="218" y="109"/>
                  </a:lnTo>
                  <a:lnTo>
                    <a:pt x="219" y="115"/>
                  </a:lnTo>
                  <a:lnTo>
                    <a:pt x="199" y="123"/>
                  </a:lnTo>
                  <a:lnTo>
                    <a:pt x="196" y="152"/>
                  </a:lnTo>
                  <a:lnTo>
                    <a:pt x="188" y="176"/>
                  </a:lnTo>
                  <a:lnTo>
                    <a:pt x="150" y="195"/>
                  </a:lnTo>
                  <a:lnTo>
                    <a:pt x="135" y="198"/>
                  </a:lnTo>
                  <a:lnTo>
                    <a:pt x="130" y="198"/>
                  </a:lnTo>
                  <a:lnTo>
                    <a:pt x="109" y="178"/>
                  </a:lnTo>
                  <a:lnTo>
                    <a:pt x="112" y="168"/>
                  </a:lnTo>
                  <a:lnTo>
                    <a:pt x="125" y="179"/>
                  </a:lnTo>
                  <a:lnTo>
                    <a:pt x="144" y="184"/>
                  </a:lnTo>
                  <a:lnTo>
                    <a:pt x="150" y="179"/>
                  </a:lnTo>
                  <a:lnTo>
                    <a:pt x="174" y="171"/>
                  </a:lnTo>
                  <a:lnTo>
                    <a:pt x="183" y="162"/>
                  </a:lnTo>
                  <a:lnTo>
                    <a:pt x="187" y="115"/>
                  </a:lnTo>
                  <a:lnTo>
                    <a:pt x="177" y="106"/>
                  </a:lnTo>
                  <a:lnTo>
                    <a:pt x="169" y="102"/>
                  </a:lnTo>
                  <a:lnTo>
                    <a:pt x="169" y="90"/>
                  </a:lnTo>
                  <a:lnTo>
                    <a:pt x="165" y="66"/>
                  </a:lnTo>
                  <a:lnTo>
                    <a:pt x="163" y="59"/>
                  </a:lnTo>
                  <a:lnTo>
                    <a:pt x="161" y="47"/>
                  </a:lnTo>
                  <a:lnTo>
                    <a:pt x="150" y="30"/>
                  </a:lnTo>
                  <a:lnTo>
                    <a:pt x="152" y="10"/>
                  </a:lnTo>
                  <a:lnTo>
                    <a:pt x="144" y="0"/>
                  </a:lnTo>
                  <a:lnTo>
                    <a:pt x="116" y="2"/>
                  </a:lnTo>
                  <a:lnTo>
                    <a:pt x="106" y="4"/>
                  </a:lnTo>
                  <a:lnTo>
                    <a:pt x="95" y="34"/>
                  </a:lnTo>
                  <a:lnTo>
                    <a:pt x="74" y="53"/>
                  </a:lnTo>
                  <a:lnTo>
                    <a:pt x="72" y="68"/>
                  </a:lnTo>
                  <a:lnTo>
                    <a:pt x="91" y="91"/>
                  </a:lnTo>
                  <a:lnTo>
                    <a:pt x="108" y="119"/>
                  </a:lnTo>
                  <a:lnTo>
                    <a:pt x="80" y="87"/>
                  </a:lnTo>
                  <a:lnTo>
                    <a:pt x="60" y="76"/>
                  </a:lnTo>
                  <a:lnTo>
                    <a:pt x="37" y="82"/>
                  </a:lnTo>
                  <a:lnTo>
                    <a:pt x="17" y="80"/>
                  </a:lnTo>
                  <a:lnTo>
                    <a:pt x="0" y="86"/>
                  </a:lnTo>
                  <a:lnTo>
                    <a:pt x="587" y="1258"/>
                  </a:lnTo>
                  <a:lnTo>
                    <a:pt x="595" y="1266"/>
                  </a:lnTo>
                  <a:lnTo>
                    <a:pt x="607" y="1296"/>
                  </a:lnTo>
                  <a:lnTo>
                    <a:pt x="632" y="1336"/>
                  </a:lnTo>
                  <a:lnTo>
                    <a:pt x="628" y="1361"/>
                  </a:lnTo>
                  <a:lnTo>
                    <a:pt x="636" y="1381"/>
                  </a:lnTo>
                  <a:lnTo>
                    <a:pt x="657" y="1385"/>
                  </a:lnTo>
                  <a:lnTo>
                    <a:pt x="680" y="1381"/>
                  </a:lnTo>
                  <a:lnTo>
                    <a:pt x="684" y="1381"/>
                  </a:lnTo>
                  <a:lnTo>
                    <a:pt x="691" y="1393"/>
                  </a:lnTo>
                  <a:lnTo>
                    <a:pt x="695" y="1430"/>
                  </a:lnTo>
                  <a:lnTo>
                    <a:pt x="710" y="1454"/>
                  </a:lnTo>
                  <a:lnTo>
                    <a:pt x="713" y="1459"/>
                  </a:lnTo>
                  <a:lnTo>
                    <a:pt x="713" y="1520"/>
                  </a:lnTo>
                  <a:lnTo>
                    <a:pt x="717" y="1548"/>
                  </a:lnTo>
                  <a:lnTo>
                    <a:pt x="725" y="1573"/>
                  </a:lnTo>
                  <a:lnTo>
                    <a:pt x="746" y="1606"/>
                  </a:lnTo>
                  <a:lnTo>
                    <a:pt x="765" y="1629"/>
                  </a:lnTo>
                  <a:lnTo>
                    <a:pt x="765" y="1654"/>
                  </a:lnTo>
                  <a:lnTo>
                    <a:pt x="762" y="1659"/>
                  </a:lnTo>
                  <a:lnTo>
                    <a:pt x="754" y="1659"/>
                  </a:lnTo>
                  <a:lnTo>
                    <a:pt x="732" y="1629"/>
                  </a:lnTo>
                  <a:lnTo>
                    <a:pt x="721" y="1601"/>
                  </a:lnTo>
                  <a:lnTo>
                    <a:pt x="717" y="1590"/>
                  </a:lnTo>
                  <a:lnTo>
                    <a:pt x="710" y="1585"/>
                  </a:lnTo>
                  <a:lnTo>
                    <a:pt x="695" y="1601"/>
                  </a:lnTo>
                  <a:lnTo>
                    <a:pt x="683" y="1591"/>
                  </a:lnTo>
                  <a:lnTo>
                    <a:pt x="665" y="1594"/>
                  </a:lnTo>
                  <a:lnTo>
                    <a:pt x="662" y="1601"/>
                  </a:lnTo>
                  <a:lnTo>
                    <a:pt x="680" y="1633"/>
                  </a:lnTo>
                  <a:lnTo>
                    <a:pt x="695" y="1662"/>
                  </a:lnTo>
                  <a:lnTo>
                    <a:pt x="699" y="1696"/>
                  </a:lnTo>
                  <a:lnTo>
                    <a:pt x="707" y="1704"/>
                  </a:lnTo>
                  <a:lnTo>
                    <a:pt x="717" y="1684"/>
                  </a:lnTo>
                  <a:lnTo>
                    <a:pt x="721" y="1680"/>
                  </a:lnTo>
                  <a:lnTo>
                    <a:pt x="728" y="1687"/>
                  </a:lnTo>
                  <a:lnTo>
                    <a:pt x="754" y="1725"/>
                  </a:lnTo>
                  <a:lnTo>
                    <a:pt x="757" y="1764"/>
                  </a:lnTo>
                  <a:lnTo>
                    <a:pt x="762" y="1773"/>
                  </a:lnTo>
                  <a:lnTo>
                    <a:pt x="773" y="1781"/>
                  </a:lnTo>
                  <a:lnTo>
                    <a:pt x="795" y="1802"/>
                  </a:lnTo>
                  <a:lnTo>
                    <a:pt x="809" y="1827"/>
                  </a:lnTo>
                  <a:lnTo>
                    <a:pt x="813" y="1830"/>
                  </a:lnTo>
                  <a:lnTo>
                    <a:pt x="824" y="1823"/>
                  </a:lnTo>
                  <a:lnTo>
                    <a:pt x="835" y="1818"/>
                  </a:lnTo>
                  <a:lnTo>
                    <a:pt x="842" y="1794"/>
                  </a:lnTo>
                  <a:lnTo>
                    <a:pt x="832" y="1756"/>
                  </a:lnTo>
                  <a:lnTo>
                    <a:pt x="824" y="1749"/>
                  </a:lnTo>
                  <a:lnTo>
                    <a:pt x="817" y="1725"/>
                  </a:lnTo>
                  <a:lnTo>
                    <a:pt x="784" y="1687"/>
                  </a:lnTo>
                  <a:lnTo>
                    <a:pt x="784" y="1680"/>
                  </a:lnTo>
                  <a:lnTo>
                    <a:pt x="806" y="1680"/>
                  </a:lnTo>
                  <a:lnTo>
                    <a:pt x="820" y="1674"/>
                  </a:lnTo>
                  <a:lnTo>
                    <a:pt x="817" y="1650"/>
                  </a:lnTo>
                  <a:lnTo>
                    <a:pt x="802" y="1626"/>
                  </a:lnTo>
                  <a:lnTo>
                    <a:pt x="791" y="1594"/>
                  </a:lnTo>
                  <a:lnTo>
                    <a:pt x="773" y="1565"/>
                  </a:lnTo>
                  <a:lnTo>
                    <a:pt x="751" y="1540"/>
                  </a:lnTo>
                  <a:lnTo>
                    <a:pt x="736" y="1516"/>
                  </a:lnTo>
                  <a:lnTo>
                    <a:pt x="736" y="1499"/>
                  </a:lnTo>
                  <a:lnTo>
                    <a:pt x="739" y="1486"/>
                  </a:lnTo>
                  <a:lnTo>
                    <a:pt x="739" y="1450"/>
                  </a:lnTo>
                  <a:lnTo>
                    <a:pt x="743" y="1446"/>
                  </a:lnTo>
                  <a:lnTo>
                    <a:pt x="751" y="1443"/>
                  </a:lnTo>
                  <a:lnTo>
                    <a:pt x="776" y="1471"/>
                  </a:lnTo>
                  <a:lnTo>
                    <a:pt x="787" y="1495"/>
                  </a:lnTo>
                  <a:lnTo>
                    <a:pt x="809" y="1499"/>
                  </a:lnTo>
                  <a:lnTo>
                    <a:pt x="820" y="1524"/>
                  </a:lnTo>
                  <a:lnTo>
                    <a:pt x="824" y="1536"/>
                  </a:lnTo>
                  <a:lnTo>
                    <a:pt x="842" y="1528"/>
                  </a:lnTo>
                  <a:lnTo>
                    <a:pt x="858" y="1503"/>
                  </a:lnTo>
                  <a:lnTo>
                    <a:pt x="877" y="1479"/>
                  </a:lnTo>
                  <a:lnTo>
                    <a:pt x="887" y="1454"/>
                  </a:lnTo>
                  <a:lnTo>
                    <a:pt x="883" y="1426"/>
                  </a:lnTo>
                  <a:lnTo>
                    <a:pt x="887" y="1401"/>
                  </a:lnTo>
                  <a:lnTo>
                    <a:pt x="883" y="1377"/>
                  </a:lnTo>
                  <a:lnTo>
                    <a:pt x="861" y="1357"/>
                  </a:lnTo>
                  <a:lnTo>
                    <a:pt x="835" y="1325"/>
                  </a:lnTo>
                  <a:lnTo>
                    <a:pt x="832" y="1321"/>
                  </a:lnTo>
                  <a:lnTo>
                    <a:pt x="832" y="1316"/>
                  </a:lnTo>
                  <a:lnTo>
                    <a:pt x="847" y="1291"/>
                  </a:lnTo>
                  <a:lnTo>
                    <a:pt x="849" y="1287"/>
                  </a:lnTo>
                  <a:lnTo>
                    <a:pt x="854" y="1291"/>
                  </a:lnTo>
                  <a:lnTo>
                    <a:pt x="861" y="1316"/>
                  </a:lnTo>
                  <a:lnTo>
                    <a:pt x="861" y="1341"/>
                  </a:lnTo>
                  <a:lnTo>
                    <a:pt x="891" y="1336"/>
                  </a:lnTo>
                  <a:lnTo>
                    <a:pt x="898" y="1321"/>
                  </a:lnTo>
                  <a:lnTo>
                    <a:pt x="891" y="1291"/>
                  </a:lnTo>
                  <a:lnTo>
                    <a:pt x="891" y="1287"/>
                  </a:lnTo>
                  <a:lnTo>
                    <a:pt x="917" y="1284"/>
                  </a:lnTo>
                  <a:lnTo>
                    <a:pt x="931" y="1284"/>
                  </a:lnTo>
                  <a:lnTo>
                    <a:pt x="954" y="1279"/>
                  </a:lnTo>
                  <a:lnTo>
                    <a:pt x="976" y="1258"/>
                  </a:lnTo>
                  <a:lnTo>
                    <a:pt x="998" y="1230"/>
                  </a:lnTo>
                  <a:lnTo>
                    <a:pt x="1017" y="1205"/>
                  </a:lnTo>
                  <a:lnTo>
                    <a:pt x="1028" y="1167"/>
                  </a:lnTo>
                  <a:lnTo>
                    <a:pt x="1051" y="1131"/>
                  </a:lnTo>
                  <a:lnTo>
                    <a:pt x="1046" y="1076"/>
                  </a:lnTo>
                  <a:lnTo>
                    <a:pt x="1061" y="1060"/>
                  </a:lnTo>
                  <a:lnTo>
                    <a:pt x="1051" y="1033"/>
                  </a:lnTo>
                  <a:lnTo>
                    <a:pt x="1031" y="1009"/>
                  </a:lnTo>
                  <a:lnTo>
                    <a:pt x="1017" y="993"/>
                  </a:lnTo>
                  <a:lnTo>
                    <a:pt x="1012" y="977"/>
                  </a:lnTo>
                  <a:lnTo>
                    <a:pt x="1018" y="950"/>
                  </a:lnTo>
                  <a:lnTo>
                    <a:pt x="1039" y="940"/>
                  </a:lnTo>
                  <a:lnTo>
                    <a:pt x="1045" y="931"/>
                  </a:lnTo>
                  <a:lnTo>
                    <a:pt x="1046" y="915"/>
                  </a:lnTo>
                  <a:lnTo>
                    <a:pt x="1039" y="911"/>
                  </a:lnTo>
                  <a:lnTo>
                    <a:pt x="1002" y="915"/>
                  </a:lnTo>
                  <a:lnTo>
                    <a:pt x="969" y="911"/>
                  </a:lnTo>
                  <a:lnTo>
                    <a:pt x="961" y="898"/>
                  </a:lnTo>
                  <a:lnTo>
                    <a:pt x="310" y="5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294" name="Freeform 9"/>
            <p:cNvSpPr>
              <a:spLocks/>
            </p:cNvSpPr>
            <p:nvPr/>
          </p:nvSpPr>
          <p:spPr bwMode="ltGray">
            <a:xfrm>
              <a:off x="3875" y="986"/>
              <a:ext cx="1081" cy="1149"/>
            </a:xfrm>
            <a:custGeom>
              <a:avLst/>
              <a:gdLst>
                <a:gd name="T0" fmla="*/ 662 w 1081"/>
                <a:gd name="T1" fmla="*/ 183 h 1149"/>
                <a:gd name="T2" fmla="*/ 644 w 1081"/>
                <a:gd name="T3" fmla="*/ 159 h 1149"/>
                <a:gd name="T4" fmla="*/ 618 w 1081"/>
                <a:gd name="T5" fmla="*/ 123 h 1149"/>
                <a:gd name="T6" fmla="*/ 588 w 1081"/>
                <a:gd name="T7" fmla="*/ 151 h 1149"/>
                <a:gd name="T8" fmla="*/ 525 w 1081"/>
                <a:gd name="T9" fmla="*/ 131 h 1149"/>
                <a:gd name="T10" fmla="*/ 410 w 1081"/>
                <a:gd name="T11" fmla="*/ 124 h 1149"/>
                <a:gd name="T12" fmla="*/ 388 w 1081"/>
                <a:gd name="T13" fmla="*/ 142 h 1149"/>
                <a:gd name="T14" fmla="*/ 359 w 1081"/>
                <a:gd name="T15" fmla="*/ 139 h 1149"/>
                <a:gd name="T16" fmla="*/ 403 w 1081"/>
                <a:gd name="T17" fmla="*/ 120 h 1149"/>
                <a:gd name="T18" fmla="*/ 425 w 1081"/>
                <a:gd name="T19" fmla="*/ 58 h 1149"/>
                <a:gd name="T20" fmla="*/ 362 w 1081"/>
                <a:gd name="T21" fmla="*/ 28 h 1149"/>
                <a:gd name="T22" fmla="*/ 325 w 1081"/>
                <a:gd name="T23" fmla="*/ 37 h 1149"/>
                <a:gd name="T24" fmla="*/ 266 w 1081"/>
                <a:gd name="T25" fmla="*/ 4 h 1149"/>
                <a:gd name="T26" fmla="*/ 263 w 1081"/>
                <a:gd name="T27" fmla="*/ 45 h 1149"/>
                <a:gd name="T28" fmla="*/ 237 w 1081"/>
                <a:gd name="T29" fmla="*/ 58 h 1149"/>
                <a:gd name="T30" fmla="*/ 199 w 1081"/>
                <a:gd name="T31" fmla="*/ 58 h 1149"/>
                <a:gd name="T32" fmla="*/ 148 w 1081"/>
                <a:gd name="T33" fmla="*/ 78 h 1149"/>
                <a:gd name="T34" fmla="*/ 69 w 1081"/>
                <a:gd name="T35" fmla="*/ 98 h 1149"/>
                <a:gd name="T36" fmla="*/ 44 w 1081"/>
                <a:gd name="T37" fmla="*/ 139 h 1149"/>
                <a:gd name="T38" fmla="*/ 3 w 1081"/>
                <a:gd name="T39" fmla="*/ 158 h 1149"/>
                <a:gd name="T40" fmla="*/ 43 w 1081"/>
                <a:gd name="T41" fmla="*/ 189 h 1149"/>
                <a:gd name="T42" fmla="*/ 703 w 1081"/>
                <a:gd name="T43" fmla="*/ 1062 h 1149"/>
                <a:gd name="T44" fmla="*/ 748 w 1081"/>
                <a:gd name="T45" fmla="*/ 1039 h 1149"/>
                <a:gd name="T46" fmla="*/ 799 w 1081"/>
                <a:gd name="T47" fmla="*/ 1030 h 1149"/>
                <a:gd name="T48" fmla="*/ 810 w 1081"/>
                <a:gd name="T49" fmla="*/ 1062 h 1149"/>
                <a:gd name="T50" fmla="*/ 847 w 1081"/>
                <a:gd name="T51" fmla="*/ 1123 h 1149"/>
                <a:gd name="T52" fmla="*/ 888 w 1081"/>
                <a:gd name="T53" fmla="*/ 1144 h 1149"/>
                <a:gd name="T54" fmla="*/ 885 w 1081"/>
                <a:gd name="T55" fmla="*/ 1054 h 1149"/>
                <a:gd name="T56" fmla="*/ 905 w 1081"/>
                <a:gd name="T57" fmla="*/ 967 h 1149"/>
                <a:gd name="T58" fmla="*/ 964 w 1081"/>
                <a:gd name="T59" fmla="*/ 915 h 1149"/>
                <a:gd name="T60" fmla="*/ 998 w 1081"/>
                <a:gd name="T61" fmla="*/ 841 h 1149"/>
                <a:gd name="T62" fmla="*/ 991 w 1081"/>
                <a:gd name="T63" fmla="*/ 727 h 1149"/>
                <a:gd name="T64" fmla="*/ 998 w 1081"/>
                <a:gd name="T65" fmla="*/ 715 h 1149"/>
                <a:gd name="T66" fmla="*/ 1010 w 1081"/>
                <a:gd name="T67" fmla="*/ 760 h 1149"/>
                <a:gd name="T68" fmla="*/ 1028 w 1081"/>
                <a:gd name="T69" fmla="*/ 874 h 1149"/>
                <a:gd name="T70" fmla="*/ 1056 w 1081"/>
                <a:gd name="T71" fmla="*/ 869 h 1149"/>
                <a:gd name="T72" fmla="*/ 1064 w 1081"/>
                <a:gd name="T73" fmla="*/ 822 h 1149"/>
                <a:gd name="T74" fmla="*/ 1047 w 1081"/>
                <a:gd name="T75" fmla="*/ 783 h 1149"/>
                <a:gd name="T76" fmla="*/ 1025 w 1081"/>
                <a:gd name="T77" fmla="*/ 711 h 1149"/>
                <a:gd name="T78" fmla="*/ 1069 w 1081"/>
                <a:gd name="T79" fmla="*/ 702 h 1149"/>
                <a:gd name="T80" fmla="*/ 1035 w 1081"/>
                <a:gd name="T81" fmla="*/ 683 h 1149"/>
                <a:gd name="T82" fmla="*/ 991 w 1081"/>
                <a:gd name="T83" fmla="*/ 690 h 1149"/>
                <a:gd name="T84" fmla="*/ 946 w 1081"/>
                <a:gd name="T85" fmla="*/ 683 h 1149"/>
                <a:gd name="T86" fmla="*/ 902 w 1081"/>
                <a:gd name="T87" fmla="*/ 662 h 11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81" h="1149">
                  <a:moveTo>
                    <a:pt x="717" y="209"/>
                  </a:moveTo>
                  <a:lnTo>
                    <a:pt x="684" y="196"/>
                  </a:lnTo>
                  <a:lnTo>
                    <a:pt x="662" y="183"/>
                  </a:lnTo>
                  <a:lnTo>
                    <a:pt x="640" y="176"/>
                  </a:lnTo>
                  <a:lnTo>
                    <a:pt x="636" y="172"/>
                  </a:lnTo>
                  <a:lnTo>
                    <a:pt x="644" y="159"/>
                  </a:lnTo>
                  <a:lnTo>
                    <a:pt x="658" y="155"/>
                  </a:lnTo>
                  <a:lnTo>
                    <a:pt x="640" y="135"/>
                  </a:lnTo>
                  <a:lnTo>
                    <a:pt x="618" y="123"/>
                  </a:lnTo>
                  <a:lnTo>
                    <a:pt x="600" y="123"/>
                  </a:lnTo>
                  <a:lnTo>
                    <a:pt x="588" y="147"/>
                  </a:lnTo>
                  <a:lnTo>
                    <a:pt x="588" y="151"/>
                  </a:lnTo>
                  <a:lnTo>
                    <a:pt x="577" y="151"/>
                  </a:lnTo>
                  <a:lnTo>
                    <a:pt x="548" y="147"/>
                  </a:lnTo>
                  <a:lnTo>
                    <a:pt x="525" y="131"/>
                  </a:lnTo>
                  <a:lnTo>
                    <a:pt x="515" y="127"/>
                  </a:lnTo>
                  <a:lnTo>
                    <a:pt x="432" y="123"/>
                  </a:lnTo>
                  <a:lnTo>
                    <a:pt x="410" y="124"/>
                  </a:lnTo>
                  <a:lnTo>
                    <a:pt x="403" y="124"/>
                  </a:lnTo>
                  <a:lnTo>
                    <a:pt x="395" y="135"/>
                  </a:lnTo>
                  <a:lnTo>
                    <a:pt x="388" y="142"/>
                  </a:lnTo>
                  <a:lnTo>
                    <a:pt x="364" y="149"/>
                  </a:lnTo>
                  <a:lnTo>
                    <a:pt x="352" y="147"/>
                  </a:lnTo>
                  <a:lnTo>
                    <a:pt x="359" y="139"/>
                  </a:lnTo>
                  <a:lnTo>
                    <a:pt x="381" y="126"/>
                  </a:lnTo>
                  <a:lnTo>
                    <a:pt x="401" y="120"/>
                  </a:lnTo>
                  <a:lnTo>
                    <a:pt x="403" y="120"/>
                  </a:lnTo>
                  <a:lnTo>
                    <a:pt x="426" y="99"/>
                  </a:lnTo>
                  <a:lnTo>
                    <a:pt x="431" y="78"/>
                  </a:lnTo>
                  <a:lnTo>
                    <a:pt x="425" y="58"/>
                  </a:lnTo>
                  <a:lnTo>
                    <a:pt x="413" y="45"/>
                  </a:lnTo>
                  <a:lnTo>
                    <a:pt x="385" y="33"/>
                  </a:lnTo>
                  <a:lnTo>
                    <a:pt x="362" y="28"/>
                  </a:lnTo>
                  <a:lnTo>
                    <a:pt x="348" y="45"/>
                  </a:lnTo>
                  <a:lnTo>
                    <a:pt x="328" y="41"/>
                  </a:lnTo>
                  <a:lnTo>
                    <a:pt x="325" y="37"/>
                  </a:lnTo>
                  <a:lnTo>
                    <a:pt x="307" y="4"/>
                  </a:lnTo>
                  <a:lnTo>
                    <a:pt x="289" y="0"/>
                  </a:lnTo>
                  <a:lnTo>
                    <a:pt x="266" y="4"/>
                  </a:lnTo>
                  <a:lnTo>
                    <a:pt x="259" y="17"/>
                  </a:lnTo>
                  <a:lnTo>
                    <a:pt x="263" y="41"/>
                  </a:lnTo>
                  <a:lnTo>
                    <a:pt x="263" y="45"/>
                  </a:lnTo>
                  <a:lnTo>
                    <a:pt x="239" y="45"/>
                  </a:lnTo>
                  <a:lnTo>
                    <a:pt x="232" y="49"/>
                  </a:lnTo>
                  <a:lnTo>
                    <a:pt x="237" y="58"/>
                  </a:lnTo>
                  <a:lnTo>
                    <a:pt x="237" y="66"/>
                  </a:lnTo>
                  <a:lnTo>
                    <a:pt x="225" y="66"/>
                  </a:lnTo>
                  <a:lnTo>
                    <a:pt x="199" y="58"/>
                  </a:lnTo>
                  <a:lnTo>
                    <a:pt x="195" y="53"/>
                  </a:lnTo>
                  <a:lnTo>
                    <a:pt x="152" y="74"/>
                  </a:lnTo>
                  <a:lnTo>
                    <a:pt x="148" y="78"/>
                  </a:lnTo>
                  <a:lnTo>
                    <a:pt x="126" y="78"/>
                  </a:lnTo>
                  <a:lnTo>
                    <a:pt x="96" y="86"/>
                  </a:lnTo>
                  <a:lnTo>
                    <a:pt x="69" y="98"/>
                  </a:lnTo>
                  <a:lnTo>
                    <a:pt x="74" y="126"/>
                  </a:lnTo>
                  <a:lnTo>
                    <a:pt x="66" y="135"/>
                  </a:lnTo>
                  <a:lnTo>
                    <a:pt x="44" y="139"/>
                  </a:lnTo>
                  <a:lnTo>
                    <a:pt x="18" y="139"/>
                  </a:lnTo>
                  <a:lnTo>
                    <a:pt x="0" y="143"/>
                  </a:lnTo>
                  <a:lnTo>
                    <a:pt x="3" y="158"/>
                  </a:lnTo>
                  <a:lnTo>
                    <a:pt x="20" y="168"/>
                  </a:lnTo>
                  <a:lnTo>
                    <a:pt x="35" y="176"/>
                  </a:lnTo>
                  <a:lnTo>
                    <a:pt x="43" y="189"/>
                  </a:lnTo>
                  <a:lnTo>
                    <a:pt x="52" y="213"/>
                  </a:lnTo>
                  <a:lnTo>
                    <a:pt x="52" y="220"/>
                  </a:lnTo>
                  <a:lnTo>
                    <a:pt x="703" y="1062"/>
                  </a:lnTo>
                  <a:lnTo>
                    <a:pt x="728" y="1036"/>
                  </a:lnTo>
                  <a:lnTo>
                    <a:pt x="739" y="1027"/>
                  </a:lnTo>
                  <a:lnTo>
                    <a:pt x="748" y="1039"/>
                  </a:lnTo>
                  <a:lnTo>
                    <a:pt x="754" y="1054"/>
                  </a:lnTo>
                  <a:lnTo>
                    <a:pt x="773" y="1058"/>
                  </a:lnTo>
                  <a:lnTo>
                    <a:pt x="799" y="1030"/>
                  </a:lnTo>
                  <a:lnTo>
                    <a:pt x="803" y="1033"/>
                  </a:lnTo>
                  <a:lnTo>
                    <a:pt x="806" y="1058"/>
                  </a:lnTo>
                  <a:lnTo>
                    <a:pt x="810" y="1062"/>
                  </a:lnTo>
                  <a:lnTo>
                    <a:pt x="832" y="1075"/>
                  </a:lnTo>
                  <a:lnTo>
                    <a:pt x="843" y="1099"/>
                  </a:lnTo>
                  <a:lnTo>
                    <a:pt x="847" y="1123"/>
                  </a:lnTo>
                  <a:lnTo>
                    <a:pt x="854" y="1140"/>
                  </a:lnTo>
                  <a:lnTo>
                    <a:pt x="869" y="1148"/>
                  </a:lnTo>
                  <a:lnTo>
                    <a:pt x="888" y="1144"/>
                  </a:lnTo>
                  <a:lnTo>
                    <a:pt x="894" y="1127"/>
                  </a:lnTo>
                  <a:lnTo>
                    <a:pt x="891" y="1099"/>
                  </a:lnTo>
                  <a:lnTo>
                    <a:pt x="885" y="1054"/>
                  </a:lnTo>
                  <a:lnTo>
                    <a:pt x="880" y="1026"/>
                  </a:lnTo>
                  <a:lnTo>
                    <a:pt x="888" y="989"/>
                  </a:lnTo>
                  <a:lnTo>
                    <a:pt x="905" y="967"/>
                  </a:lnTo>
                  <a:lnTo>
                    <a:pt x="924" y="961"/>
                  </a:lnTo>
                  <a:lnTo>
                    <a:pt x="936" y="956"/>
                  </a:lnTo>
                  <a:lnTo>
                    <a:pt x="964" y="915"/>
                  </a:lnTo>
                  <a:lnTo>
                    <a:pt x="976" y="891"/>
                  </a:lnTo>
                  <a:lnTo>
                    <a:pt x="991" y="866"/>
                  </a:lnTo>
                  <a:lnTo>
                    <a:pt x="998" y="841"/>
                  </a:lnTo>
                  <a:lnTo>
                    <a:pt x="998" y="813"/>
                  </a:lnTo>
                  <a:lnTo>
                    <a:pt x="995" y="764"/>
                  </a:lnTo>
                  <a:lnTo>
                    <a:pt x="991" y="727"/>
                  </a:lnTo>
                  <a:lnTo>
                    <a:pt x="991" y="720"/>
                  </a:lnTo>
                  <a:lnTo>
                    <a:pt x="995" y="715"/>
                  </a:lnTo>
                  <a:lnTo>
                    <a:pt x="998" y="715"/>
                  </a:lnTo>
                  <a:lnTo>
                    <a:pt x="1002" y="720"/>
                  </a:lnTo>
                  <a:lnTo>
                    <a:pt x="1007" y="751"/>
                  </a:lnTo>
                  <a:lnTo>
                    <a:pt x="1010" y="760"/>
                  </a:lnTo>
                  <a:lnTo>
                    <a:pt x="1020" y="784"/>
                  </a:lnTo>
                  <a:lnTo>
                    <a:pt x="1035" y="860"/>
                  </a:lnTo>
                  <a:lnTo>
                    <a:pt x="1028" y="874"/>
                  </a:lnTo>
                  <a:lnTo>
                    <a:pt x="1032" y="879"/>
                  </a:lnTo>
                  <a:lnTo>
                    <a:pt x="1043" y="879"/>
                  </a:lnTo>
                  <a:lnTo>
                    <a:pt x="1056" y="869"/>
                  </a:lnTo>
                  <a:lnTo>
                    <a:pt x="1051" y="858"/>
                  </a:lnTo>
                  <a:lnTo>
                    <a:pt x="1047" y="808"/>
                  </a:lnTo>
                  <a:lnTo>
                    <a:pt x="1064" y="822"/>
                  </a:lnTo>
                  <a:lnTo>
                    <a:pt x="1080" y="826"/>
                  </a:lnTo>
                  <a:lnTo>
                    <a:pt x="1080" y="818"/>
                  </a:lnTo>
                  <a:lnTo>
                    <a:pt x="1047" y="783"/>
                  </a:lnTo>
                  <a:lnTo>
                    <a:pt x="1033" y="759"/>
                  </a:lnTo>
                  <a:lnTo>
                    <a:pt x="1025" y="731"/>
                  </a:lnTo>
                  <a:lnTo>
                    <a:pt x="1025" y="711"/>
                  </a:lnTo>
                  <a:lnTo>
                    <a:pt x="1028" y="706"/>
                  </a:lnTo>
                  <a:lnTo>
                    <a:pt x="1065" y="706"/>
                  </a:lnTo>
                  <a:lnTo>
                    <a:pt x="1069" y="702"/>
                  </a:lnTo>
                  <a:lnTo>
                    <a:pt x="1072" y="694"/>
                  </a:lnTo>
                  <a:lnTo>
                    <a:pt x="1058" y="683"/>
                  </a:lnTo>
                  <a:lnTo>
                    <a:pt x="1035" y="683"/>
                  </a:lnTo>
                  <a:lnTo>
                    <a:pt x="1002" y="669"/>
                  </a:lnTo>
                  <a:lnTo>
                    <a:pt x="995" y="686"/>
                  </a:lnTo>
                  <a:lnTo>
                    <a:pt x="991" y="690"/>
                  </a:lnTo>
                  <a:lnTo>
                    <a:pt x="987" y="690"/>
                  </a:lnTo>
                  <a:lnTo>
                    <a:pt x="961" y="669"/>
                  </a:lnTo>
                  <a:lnTo>
                    <a:pt x="946" y="683"/>
                  </a:lnTo>
                  <a:lnTo>
                    <a:pt x="943" y="686"/>
                  </a:lnTo>
                  <a:lnTo>
                    <a:pt x="906" y="666"/>
                  </a:lnTo>
                  <a:lnTo>
                    <a:pt x="902" y="662"/>
                  </a:lnTo>
                  <a:lnTo>
                    <a:pt x="717" y="20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295" name="Freeform 10"/>
            <p:cNvSpPr>
              <a:spLocks/>
            </p:cNvSpPr>
            <p:nvPr/>
          </p:nvSpPr>
          <p:spPr bwMode="ltGray">
            <a:xfrm>
              <a:off x="3127" y="2109"/>
              <a:ext cx="44" cy="21"/>
            </a:xfrm>
            <a:custGeom>
              <a:avLst/>
              <a:gdLst>
                <a:gd name="T0" fmla="*/ 15 w 43"/>
                <a:gd name="T1" fmla="*/ 0 h 19"/>
                <a:gd name="T2" fmla="*/ 38 w 43"/>
                <a:gd name="T3" fmla="*/ 3 h 19"/>
                <a:gd name="T4" fmla="*/ 46 w 43"/>
                <a:gd name="T5" fmla="*/ 27 h 19"/>
                <a:gd name="T6" fmla="*/ 19 w 43"/>
                <a:gd name="T7" fmla="*/ 19 h 19"/>
                <a:gd name="T8" fmla="*/ 0 w 43"/>
                <a:gd name="T9" fmla="*/ 24 h 19"/>
                <a:gd name="T10" fmla="*/ 15 w 43"/>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19">
                  <a:moveTo>
                    <a:pt x="15" y="0"/>
                  </a:moveTo>
                  <a:lnTo>
                    <a:pt x="34" y="3"/>
                  </a:lnTo>
                  <a:lnTo>
                    <a:pt x="42" y="18"/>
                  </a:lnTo>
                  <a:lnTo>
                    <a:pt x="19" y="13"/>
                  </a:lnTo>
                  <a:lnTo>
                    <a:pt x="0" y="16"/>
                  </a:lnTo>
                  <a:lnTo>
                    <a:pt x="15"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296" name="Freeform 11"/>
            <p:cNvSpPr>
              <a:spLocks/>
            </p:cNvSpPr>
            <p:nvPr/>
          </p:nvSpPr>
          <p:spPr bwMode="ltGray">
            <a:xfrm>
              <a:off x="3265" y="2121"/>
              <a:ext cx="27" cy="22"/>
            </a:xfrm>
            <a:custGeom>
              <a:avLst/>
              <a:gdLst>
                <a:gd name="T0" fmla="*/ 26 w 27"/>
                <a:gd name="T1" fmla="*/ 3 h 22"/>
                <a:gd name="T2" fmla="*/ 26 w 27"/>
                <a:gd name="T3" fmla="*/ 18 h 22"/>
                <a:gd name="T4" fmla="*/ 11 w 27"/>
                <a:gd name="T5" fmla="*/ 21 h 22"/>
                <a:gd name="T6" fmla="*/ 0 w 27"/>
                <a:gd name="T7" fmla="*/ 16 h 22"/>
                <a:gd name="T8" fmla="*/ 0 w 27"/>
                <a:gd name="T9" fmla="*/ 9 h 22"/>
                <a:gd name="T10" fmla="*/ 15 w 27"/>
                <a:gd name="T11" fmla="*/ 0 h 22"/>
                <a:gd name="T12" fmla="*/ 26 w 27"/>
                <a:gd name="T13" fmla="*/ 3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22">
                  <a:moveTo>
                    <a:pt x="26" y="3"/>
                  </a:moveTo>
                  <a:lnTo>
                    <a:pt x="26" y="18"/>
                  </a:lnTo>
                  <a:lnTo>
                    <a:pt x="11" y="21"/>
                  </a:lnTo>
                  <a:lnTo>
                    <a:pt x="0" y="16"/>
                  </a:lnTo>
                  <a:lnTo>
                    <a:pt x="0" y="9"/>
                  </a:lnTo>
                  <a:lnTo>
                    <a:pt x="15" y="0"/>
                  </a:lnTo>
                  <a:lnTo>
                    <a:pt x="26" y="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297" name="Freeform 12"/>
            <p:cNvSpPr>
              <a:spLocks/>
            </p:cNvSpPr>
            <p:nvPr/>
          </p:nvSpPr>
          <p:spPr bwMode="ltGray">
            <a:xfrm>
              <a:off x="3568" y="1202"/>
              <a:ext cx="44" cy="35"/>
            </a:xfrm>
            <a:custGeom>
              <a:avLst/>
              <a:gdLst>
                <a:gd name="T0" fmla="*/ 45 w 42"/>
                <a:gd name="T1" fmla="*/ 40 h 33"/>
                <a:gd name="T2" fmla="*/ 36 w 42"/>
                <a:gd name="T3" fmla="*/ 31 h 33"/>
                <a:gd name="T4" fmla="*/ 7 w 42"/>
                <a:gd name="T5" fmla="*/ 20 h 33"/>
                <a:gd name="T6" fmla="*/ 0 w 42"/>
                <a:gd name="T7" fmla="*/ 13 h 33"/>
                <a:gd name="T8" fmla="*/ 3 w 42"/>
                <a:gd name="T9" fmla="*/ 4 h 33"/>
                <a:gd name="T10" fmla="*/ 22 w 42"/>
                <a:gd name="T11" fmla="*/ 0 h 33"/>
                <a:gd name="T12" fmla="*/ 45 w 42"/>
                <a:gd name="T13" fmla="*/ 16 h 33"/>
                <a:gd name="T14" fmla="*/ 49 w 42"/>
                <a:gd name="T15" fmla="*/ 31 h 33"/>
                <a:gd name="T16" fmla="*/ 45 w 42"/>
                <a:gd name="T17" fmla="*/ 4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33">
                  <a:moveTo>
                    <a:pt x="37" y="32"/>
                  </a:moveTo>
                  <a:lnTo>
                    <a:pt x="30" y="24"/>
                  </a:lnTo>
                  <a:lnTo>
                    <a:pt x="7" y="16"/>
                  </a:lnTo>
                  <a:lnTo>
                    <a:pt x="0" y="9"/>
                  </a:lnTo>
                  <a:lnTo>
                    <a:pt x="3" y="4"/>
                  </a:lnTo>
                  <a:lnTo>
                    <a:pt x="18" y="0"/>
                  </a:lnTo>
                  <a:lnTo>
                    <a:pt x="37" y="12"/>
                  </a:lnTo>
                  <a:lnTo>
                    <a:pt x="41" y="24"/>
                  </a:lnTo>
                  <a:lnTo>
                    <a:pt x="37" y="3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298" name="Freeform 13"/>
            <p:cNvSpPr>
              <a:spLocks/>
            </p:cNvSpPr>
            <p:nvPr/>
          </p:nvSpPr>
          <p:spPr bwMode="ltGray">
            <a:xfrm>
              <a:off x="2830" y="2003"/>
              <a:ext cx="15" cy="15"/>
            </a:xfrm>
            <a:custGeom>
              <a:avLst/>
              <a:gdLst>
                <a:gd name="T0" fmla="*/ 0 w 15"/>
                <a:gd name="T1" fmla="*/ 21 h 13"/>
                <a:gd name="T2" fmla="*/ 0 w 15"/>
                <a:gd name="T3" fmla="*/ 8 h 13"/>
                <a:gd name="T4" fmla="*/ 6 w 15"/>
                <a:gd name="T5" fmla="*/ 0 h 13"/>
                <a:gd name="T6" fmla="*/ 10 w 15"/>
                <a:gd name="T7" fmla="*/ 0 h 13"/>
                <a:gd name="T8" fmla="*/ 14 w 15"/>
                <a:gd name="T9" fmla="*/ 14 h 13"/>
                <a:gd name="T10" fmla="*/ 10 w 15"/>
                <a:gd name="T11" fmla="*/ 21 h 13"/>
                <a:gd name="T12" fmla="*/ 0 w 15"/>
                <a:gd name="T13" fmla="*/ 21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3">
                  <a:moveTo>
                    <a:pt x="0" y="12"/>
                  </a:moveTo>
                  <a:lnTo>
                    <a:pt x="0" y="4"/>
                  </a:lnTo>
                  <a:lnTo>
                    <a:pt x="6" y="0"/>
                  </a:lnTo>
                  <a:lnTo>
                    <a:pt x="10" y="0"/>
                  </a:lnTo>
                  <a:lnTo>
                    <a:pt x="14" y="8"/>
                  </a:lnTo>
                  <a:lnTo>
                    <a:pt x="10" y="12"/>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299" name="Freeform 14"/>
            <p:cNvSpPr>
              <a:spLocks/>
            </p:cNvSpPr>
            <p:nvPr/>
          </p:nvSpPr>
          <p:spPr bwMode="ltGray">
            <a:xfrm>
              <a:off x="2890" y="1988"/>
              <a:ext cx="36" cy="60"/>
            </a:xfrm>
            <a:custGeom>
              <a:avLst/>
              <a:gdLst>
                <a:gd name="T0" fmla="*/ 0 w 36"/>
                <a:gd name="T1" fmla="*/ 35 h 60"/>
                <a:gd name="T2" fmla="*/ 3 w 36"/>
                <a:gd name="T3" fmla="*/ 10 h 60"/>
                <a:gd name="T4" fmla="*/ 5 w 36"/>
                <a:gd name="T5" fmla="*/ 4 h 60"/>
                <a:gd name="T6" fmla="*/ 20 w 36"/>
                <a:gd name="T7" fmla="*/ 0 h 60"/>
                <a:gd name="T8" fmla="*/ 30 w 36"/>
                <a:gd name="T9" fmla="*/ 8 h 60"/>
                <a:gd name="T10" fmla="*/ 35 w 36"/>
                <a:gd name="T11" fmla="*/ 35 h 60"/>
                <a:gd name="T12" fmla="*/ 30 w 36"/>
                <a:gd name="T13" fmla="*/ 51 h 60"/>
                <a:gd name="T14" fmla="*/ 20 w 36"/>
                <a:gd name="T15" fmla="*/ 48 h 60"/>
                <a:gd name="T16" fmla="*/ 13 w 36"/>
                <a:gd name="T17" fmla="*/ 59 h 60"/>
                <a:gd name="T18" fmla="*/ 2 w 36"/>
                <a:gd name="T19" fmla="*/ 42 h 60"/>
                <a:gd name="T20" fmla="*/ 0 w 36"/>
                <a:gd name="T21" fmla="*/ 35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60">
                  <a:moveTo>
                    <a:pt x="0" y="35"/>
                  </a:moveTo>
                  <a:lnTo>
                    <a:pt x="3" y="10"/>
                  </a:lnTo>
                  <a:lnTo>
                    <a:pt x="5" y="4"/>
                  </a:lnTo>
                  <a:lnTo>
                    <a:pt x="20" y="0"/>
                  </a:lnTo>
                  <a:lnTo>
                    <a:pt x="30" y="8"/>
                  </a:lnTo>
                  <a:lnTo>
                    <a:pt x="35" y="35"/>
                  </a:lnTo>
                  <a:lnTo>
                    <a:pt x="30" y="51"/>
                  </a:lnTo>
                  <a:lnTo>
                    <a:pt x="20" y="48"/>
                  </a:lnTo>
                  <a:lnTo>
                    <a:pt x="13" y="59"/>
                  </a:lnTo>
                  <a:lnTo>
                    <a:pt x="2" y="42"/>
                  </a:lnTo>
                  <a:lnTo>
                    <a:pt x="0" y="3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00" name="Freeform 15"/>
            <p:cNvSpPr>
              <a:spLocks/>
            </p:cNvSpPr>
            <p:nvPr/>
          </p:nvSpPr>
          <p:spPr bwMode="ltGray">
            <a:xfrm>
              <a:off x="2899" y="1946"/>
              <a:ext cx="19" cy="29"/>
            </a:xfrm>
            <a:custGeom>
              <a:avLst/>
              <a:gdLst>
                <a:gd name="T0" fmla="*/ 0 w 19"/>
                <a:gd name="T1" fmla="*/ 16 h 29"/>
                <a:gd name="T2" fmla="*/ 3 w 19"/>
                <a:gd name="T3" fmla="*/ 0 h 29"/>
                <a:gd name="T4" fmla="*/ 15 w 19"/>
                <a:gd name="T5" fmla="*/ 0 h 29"/>
                <a:gd name="T6" fmla="*/ 18 w 19"/>
                <a:gd name="T7" fmla="*/ 12 h 29"/>
                <a:gd name="T8" fmla="*/ 18 w 19"/>
                <a:gd name="T9" fmla="*/ 16 h 29"/>
                <a:gd name="T10" fmla="*/ 7 w 19"/>
                <a:gd name="T11" fmla="*/ 28 h 29"/>
                <a:gd name="T12" fmla="*/ 3 w 19"/>
                <a:gd name="T13" fmla="*/ 28 h 29"/>
                <a:gd name="T14" fmla="*/ 0 w 19"/>
                <a:gd name="T15" fmla="*/ 16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29">
                  <a:moveTo>
                    <a:pt x="0" y="16"/>
                  </a:moveTo>
                  <a:lnTo>
                    <a:pt x="3" y="0"/>
                  </a:lnTo>
                  <a:lnTo>
                    <a:pt x="15" y="0"/>
                  </a:lnTo>
                  <a:lnTo>
                    <a:pt x="18" y="12"/>
                  </a:lnTo>
                  <a:lnTo>
                    <a:pt x="18" y="16"/>
                  </a:lnTo>
                  <a:lnTo>
                    <a:pt x="7" y="28"/>
                  </a:lnTo>
                  <a:lnTo>
                    <a:pt x="3" y="28"/>
                  </a:lnTo>
                  <a:lnTo>
                    <a:pt x="0" y="1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01" name="Freeform 16"/>
            <p:cNvSpPr>
              <a:spLocks/>
            </p:cNvSpPr>
            <p:nvPr/>
          </p:nvSpPr>
          <p:spPr bwMode="ltGray">
            <a:xfrm>
              <a:off x="2971" y="2056"/>
              <a:ext cx="32" cy="30"/>
            </a:xfrm>
            <a:custGeom>
              <a:avLst/>
              <a:gdLst>
                <a:gd name="T0" fmla="*/ 0 w 32"/>
                <a:gd name="T1" fmla="*/ 6 h 30"/>
                <a:gd name="T2" fmla="*/ 21 w 32"/>
                <a:gd name="T3" fmla="*/ 0 h 30"/>
                <a:gd name="T4" fmla="*/ 27 w 32"/>
                <a:gd name="T5" fmla="*/ 0 h 30"/>
                <a:gd name="T6" fmla="*/ 31 w 32"/>
                <a:gd name="T7" fmla="*/ 18 h 30"/>
                <a:gd name="T8" fmla="*/ 24 w 32"/>
                <a:gd name="T9" fmla="*/ 29 h 30"/>
                <a:gd name="T10" fmla="*/ 20 w 32"/>
                <a:gd name="T11" fmla="*/ 29 h 30"/>
                <a:gd name="T12" fmla="*/ 8 w 32"/>
                <a:gd name="T13" fmla="*/ 26 h 30"/>
                <a:gd name="T14" fmla="*/ 0 w 32"/>
                <a:gd name="T15" fmla="*/ 9 h 30"/>
                <a:gd name="T16" fmla="*/ 0 w 32"/>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30">
                  <a:moveTo>
                    <a:pt x="0" y="6"/>
                  </a:moveTo>
                  <a:lnTo>
                    <a:pt x="21" y="0"/>
                  </a:lnTo>
                  <a:lnTo>
                    <a:pt x="27" y="0"/>
                  </a:lnTo>
                  <a:lnTo>
                    <a:pt x="31" y="18"/>
                  </a:lnTo>
                  <a:lnTo>
                    <a:pt x="24" y="29"/>
                  </a:lnTo>
                  <a:lnTo>
                    <a:pt x="20" y="29"/>
                  </a:lnTo>
                  <a:lnTo>
                    <a:pt x="8" y="26"/>
                  </a:lnTo>
                  <a:lnTo>
                    <a:pt x="0" y="9"/>
                  </a:lnTo>
                  <a:lnTo>
                    <a:pt x="0" y="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02" name="Freeform 17"/>
            <p:cNvSpPr>
              <a:spLocks/>
            </p:cNvSpPr>
            <p:nvPr/>
          </p:nvSpPr>
          <p:spPr bwMode="ltGray">
            <a:xfrm>
              <a:off x="3026" y="1564"/>
              <a:ext cx="25" cy="24"/>
            </a:xfrm>
            <a:custGeom>
              <a:avLst/>
              <a:gdLst>
                <a:gd name="T0" fmla="*/ 4 w 25"/>
                <a:gd name="T1" fmla="*/ 6 h 26"/>
                <a:gd name="T2" fmla="*/ 10 w 25"/>
                <a:gd name="T3" fmla="*/ 2 h 26"/>
                <a:gd name="T4" fmla="*/ 18 w 25"/>
                <a:gd name="T5" fmla="*/ 0 h 26"/>
                <a:gd name="T6" fmla="*/ 24 w 25"/>
                <a:gd name="T7" fmla="*/ 6 h 26"/>
                <a:gd name="T8" fmla="*/ 24 w 25"/>
                <a:gd name="T9" fmla="*/ 6 h 26"/>
                <a:gd name="T10" fmla="*/ 22 w 25"/>
                <a:gd name="T11" fmla="*/ 14 h 26"/>
                <a:gd name="T12" fmla="*/ 12 w 25"/>
                <a:gd name="T13" fmla="*/ 18 h 26"/>
                <a:gd name="T14" fmla="*/ 0 w 25"/>
                <a:gd name="T15" fmla="*/ 14 h 26"/>
                <a:gd name="T16" fmla="*/ 4 w 25"/>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6">
                  <a:moveTo>
                    <a:pt x="4" y="10"/>
                  </a:moveTo>
                  <a:lnTo>
                    <a:pt x="10" y="2"/>
                  </a:lnTo>
                  <a:lnTo>
                    <a:pt x="18" y="0"/>
                  </a:lnTo>
                  <a:lnTo>
                    <a:pt x="24" y="6"/>
                  </a:lnTo>
                  <a:lnTo>
                    <a:pt x="24" y="10"/>
                  </a:lnTo>
                  <a:lnTo>
                    <a:pt x="22" y="18"/>
                  </a:lnTo>
                  <a:lnTo>
                    <a:pt x="12" y="25"/>
                  </a:lnTo>
                  <a:lnTo>
                    <a:pt x="0" y="18"/>
                  </a:lnTo>
                  <a:lnTo>
                    <a:pt x="4" y="1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03" name="Freeform 18"/>
            <p:cNvSpPr>
              <a:spLocks/>
            </p:cNvSpPr>
            <p:nvPr/>
          </p:nvSpPr>
          <p:spPr bwMode="ltGray">
            <a:xfrm>
              <a:off x="3050" y="1500"/>
              <a:ext cx="8" cy="14"/>
            </a:xfrm>
            <a:custGeom>
              <a:avLst/>
              <a:gdLst>
                <a:gd name="T0" fmla="*/ 0 w 8"/>
                <a:gd name="T1" fmla="*/ 13 h 14"/>
                <a:gd name="T2" fmla="*/ 0 w 8"/>
                <a:gd name="T3" fmla="*/ 0 h 14"/>
                <a:gd name="T4" fmla="*/ 5 w 8"/>
                <a:gd name="T5" fmla="*/ 5 h 14"/>
                <a:gd name="T6" fmla="*/ 7 w 8"/>
                <a:gd name="T7" fmla="*/ 5 h 14"/>
                <a:gd name="T8" fmla="*/ 5 w 8"/>
                <a:gd name="T9" fmla="*/ 9 h 14"/>
                <a:gd name="T10" fmla="*/ 0 w 8"/>
                <a:gd name="T11" fmla="*/ 13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4">
                  <a:moveTo>
                    <a:pt x="0" y="13"/>
                  </a:moveTo>
                  <a:lnTo>
                    <a:pt x="0" y="0"/>
                  </a:lnTo>
                  <a:lnTo>
                    <a:pt x="5" y="5"/>
                  </a:lnTo>
                  <a:lnTo>
                    <a:pt x="7" y="5"/>
                  </a:lnTo>
                  <a:lnTo>
                    <a:pt x="5" y="9"/>
                  </a:lnTo>
                  <a:lnTo>
                    <a:pt x="0" y="1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04" name="Freeform 19"/>
            <p:cNvSpPr>
              <a:spLocks/>
            </p:cNvSpPr>
            <p:nvPr/>
          </p:nvSpPr>
          <p:spPr bwMode="ltGray">
            <a:xfrm>
              <a:off x="3380" y="879"/>
              <a:ext cx="56" cy="39"/>
            </a:xfrm>
            <a:custGeom>
              <a:avLst/>
              <a:gdLst>
                <a:gd name="T0" fmla="*/ 0 w 56"/>
                <a:gd name="T1" fmla="*/ 9 h 37"/>
                <a:gd name="T2" fmla="*/ 14 w 56"/>
                <a:gd name="T3" fmla="*/ 0 h 37"/>
                <a:gd name="T4" fmla="*/ 37 w 56"/>
                <a:gd name="T5" fmla="*/ 6 h 37"/>
                <a:gd name="T6" fmla="*/ 51 w 56"/>
                <a:gd name="T7" fmla="*/ 24 h 37"/>
                <a:gd name="T8" fmla="*/ 55 w 56"/>
                <a:gd name="T9" fmla="*/ 40 h 37"/>
                <a:gd name="T10" fmla="*/ 51 w 56"/>
                <a:gd name="T11" fmla="*/ 44 h 37"/>
                <a:gd name="T12" fmla="*/ 30 w 56"/>
                <a:gd name="T13" fmla="*/ 36 h 37"/>
                <a:gd name="T14" fmla="*/ 15 w 56"/>
                <a:gd name="T15" fmla="*/ 37 h 37"/>
                <a:gd name="T16" fmla="*/ 3 w 56"/>
                <a:gd name="T17" fmla="*/ 28 h 37"/>
                <a:gd name="T18" fmla="*/ 3 w 56"/>
                <a:gd name="T19" fmla="*/ 20 h 37"/>
                <a:gd name="T20" fmla="*/ 0 w 56"/>
                <a:gd name="T21" fmla="*/ 9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37">
                  <a:moveTo>
                    <a:pt x="0" y="9"/>
                  </a:moveTo>
                  <a:lnTo>
                    <a:pt x="14" y="0"/>
                  </a:lnTo>
                  <a:lnTo>
                    <a:pt x="37" y="6"/>
                  </a:lnTo>
                  <a:lnTo>
                    <a:pt x="51" y="20"/>
                  </a:lnTo>
                  <a:lnTo>
                    <a:pt x="55" y="32"/>
                  </a:lnTo>
                  <a:lnTo>
                    <a:pt x="51" y="36"/>
                  </a:lnTo>
                  <a:lnTo>
                    <a:pt x="30" y="28"/>
                  </a:lnTo>
                  <a:lnTo>
                    <a:pt x="15" y="29"/>
                  </a:lnTo>
                  <a:lnTo>
                    <a:pt x="3" y="24"/>
                  </a:lnTo>
                  <a:lnTo>
                    <a:pt x="3" y="16"/>
                  </a:lnTo>
                  <a:lnTo>
                    <a:pt x="0" y="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05" name="Freeform 20"/>
            <p:cNvSpPr>
              <a:spLocks/>
            </p:cNvSpPr>
            <p:nvPr/>
          </p:nvSpPr>
          <p:spPr bwMode="ltGray">
            <a:xfrm>
              <a:off x="3452" y="3092"/>
              <a:ext cx="19" cy="15"/>
            </a:xfrm>
            <a:custGeom>
              <a:avLst/>
              <a:gdLst>
                <a:gd name="T0" fmla="*/ 0 w 19"/>
                <a:gd name="T1" fmla="*/ 8 h 15"/>
                <a:gd name="T2" fmla="*/ 4 w 19"/>
                <a:gd name="T3" fmla="*/ 0 h 15"/>
                <a:gd name="T4" fmla="*/ 18 w 19"/>
                <a:gd name="T5" fmla="*/ 1 h 15"/>
                <a:gd name="T6" fmla="*/ 18 w 19"/>
                <a:gd name="T7" fmla="*/ 3 h 15"/>
                <a:gd name="T8" fmla="*/ 13 w 19"/>
                <a:gd name="T9" fmla="*/ 8 h 15"/>
                <a:gd name="T10" fmla="*/ 7 w 19"/>
                <a:gd name="T11" fmla="*/ 14 h 15"/>
                <a:gd name="T12" fmla="*/ 0 w 19"/>
                <a:gd name="T13" fmla="*/ 8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5">
                  <a:moveTo>
                    <a:pt x="0" y="8"/>
                  </a:moveTo>
                  <a:lnTo>
                    <a:pt x="4" y="0"/>
                  </a:lnTo>
                  <a:lnTo>
                    <a:pt x="18" y="1"/>
                  </a:lnTo>
                  <a:lnTo>
                    <a:pt x="18" y="3"/>
                  </a:lnTo>
                  <a:lnTo>
                    <a:pt x="13" y="8"/>
                  </a:lnTo>
                  <a:lnTo>
                    <a:pt x="7" y="14"/>
                  </a:lnTo>
                  <a:lnTo>
                    <a:pt x="0" y="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06" name="Freeform 21"/>
            <p:cNvSpPr>
              <a:spLocks/>
            </p:cNvSpPr>
            <p:nvPr/>
          </p:nvSpPr>
          <p:spPr bwMode="ltGray">
            <a:xfrm>
              <a:off x="3435" y="3102"/>
              <a:ext cx="127" cy="283"/>
            </a:xfrm>
            <a:custGeom>
              <a:avLst/>
              <a:gdLst>
                <a:gd name="T0" fmla="*/ 0 w 127"/>
                <a:gd name="T1" fmla="*/ 234 h 283"/>
                <a:gd name="T2" fmla="*/ 0 w 127"/>
                <a:gd name="T3" fmla="*/ 200 h 283"/>
                <a:gd name="T4" fmla="*/ 11 w 127"/>
                <a:gd name="T5" fmla="*/ 176 h 283"/>
                <a:gd name="T6" fmla="*/ 15 w 127"/>
                <a:gd name="T7" fmla="*/ 155 h 283"/>
                <a:gd name="T8" fmla="*/ 17 w 127"/>
                <a:gd name="T9" fmla="*/ 122 h 283"/>
                <a:gd name="T10" fmla="*/ 22 w 127"/>
                <a:gd name="T11" fmla="*/ 97 h 283"/>
                <a:gd name="T12" fmla="*/ 28 w 127"/>
                <a:gd name="T13" fmla="*/ 91 h 283"/>
                <a:gd name="T14" fmla="*/ 43 w 127"/>
                <a:gd name="T15" fmla="*/ 79 h 283"/>
                <a:gd name="T16" fmla="*/ 62 w 127"/>
                <a:gd name="T17" fmla="*/ 74 h 283"/>
                <a:gd name="T18" fmla="*/ 74 w 127"/>
                <a:gd name="T19" fmla="*/ 61 h 283"/>
                <a:gd name="T20" fmla="*/ 85 w 127"/>
                <a:gd name="T21" fmla="*/ 25 h 283"/>
                <a:gd name="T22" fmla="*/ 103 w 127"/>
                <a:gd name="T23" fmla="*/ 0 h 283"/>
                <a:gd name="T24" fmla="*/ 111 w 127"/>
                <a:gd name="T25" fmla="*/ 9 h 283"/>
                <a:gd name="T26" fmla="*/ 121 w 127"/>
                <a:gd name="T27" fmla="*/ 38 h 283"/>
                <a:gd name="T28" fmla="*/ 121 w 127"/>
                <a:gd name="T29" fmla="*/ 49 h 283"/>
                <a:gd name="T30" fmla="*/ 126 w 127"/>
                <a:gd name="T31" fmla="*/ 77 h 283"/>
                <a:gd name="T32" fmla="*/ 114 w 127"/>
                <a:gd name="T33" fmla="*/ 70 h 283"/>
                <a:gd name="T34" fmla="*/ 116 w 127"/>
                <a:gd name="T35" fmla="*/ 100 h 283"/>
                <a:gd name="T36" fmla="*/ 106 w 127"/>
                <a:gd name="T37" fmla="*/ 133 h 283"/>
                <a:gd name="T38" fmla="*/ 89 w 127"/>
                <a:gd name="T39" fmla="*/ 184 h 283"/>
                <a:gd name="T40" fmla="*/ 85 w 127"/>
                <a:gd name="T41" fmla="*/ 220 h 283"/>
                <a:gd name="T42" fmla="*/ 77 w 127"/>
                <a:gd name="T43" fmla="*/ 246 h 283"/>
                <a:gd name="T44" fmla="*/ 65 w 127"/>
                <a:gd name="T45" fmla="*/ 270 h 283"/>
                <a:gd name="T46" fmla="*/ 60 w 127"/>
                <a:gd name="T47" fmla="*/ 277 h 283"/>
                <a:gd name="T48" fmla="*/ 15 w 127"/>
                <a:gd name="T49" fmla="*/ 282 h 283"/>
                <a:gd name="T50" fmla="*/ 4 w 127"/>
                <a:gd name="T51" fmla="*/ 274 h 283"/>
                <a:gd name="T52" fmla="*/ 4 w 127"/>
                <a:gd name="T53" fmla="*/ 238 h 283"/>
                <a:gd name="T54" fmla="*/ 0 w 127"/>
                <a:gd name="T55" fmla="*/ 234 h 2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7" h="283">
                  <a:moveTo>
                    <a:pt x="0" y="234"/>
                  </a:moveTo>
                  <a:lnTo>
                    <a:pt x="0" y="200"/>
                  </a:lnTo>
                  <a:lnTo>
                    <a:pt x="11" y="176"/>
                  </a:lnTo>
                  <a:lnTo>
                    <a:pt x="15" y="155"/>
                  </a:lnTo>
                  <a:lnTo>
                    <a:pt x="17" y="122"/>
                  </a:lnTo>
                  <a:lnTo>
                    <a:pt x="22" y="97"/>
                  </a:lnTo>
                  <a:lnTo>
                    <a:pt x="28" y="91"/>
                  </a:lnTo>
                  <a:lnTo>
                    <a:pt x="43" y="79"/>
                  </a:lnTo>
                  <a:lnTo>
                    <a:pt x="62" y="74"/>
                  </a:lnTo>
                  <a:lnTo>
                    <a:pt x="74" y="61"/>
                  </a:lnTo>
                  <a:lnTo>
                    <a:pt x="85" y="25"/>
                  </a:lnTo>
                  <a:lnTo>
                    <a:pt x="103" y="0"/>
                  </a:lnTo>
                  <a:lnTo>
                    <a:pt x="111" y="9"/>
                  </a:lnTo>
                  <a:lnTo>
                    <a:pt x="121" y="38"/>
                  </a:lnTo>
                  <a:lnTo>
                    <a:pt x="121" y="49"/>
                  </a:lnTo>
                  <a:lnTo>
                    <a:pt x="126" y="77"/>
                  </a:lnTo>
                  <a:lnTo>
                    <a:pt x="114" y="70"/>
                  </a:lnTo>
                  <a:lnTo>
                    <a:pt x="116" y="100"/>
                  </a:lnTo>
                  <a:lnTo>
                    <a:pt x="106" y="133"/>
                  </a:lnTo>
                  <a:lnTo>
                    <a:pt x="89" y="184"/>
                  </a:lnTo>
                  <a:lnTo>
                    <a:pt x="85" y="220"/>
                  </a:lnTo>
                  <a:lnTo>
                    <a:pt x="77" y="246"/>
                  </a:lnTo>
                  <a:lnTo>
                    <a:pt x="65" y="270"/>
                  </a:lnTo>
                  <a:lnTo>
                    <a:pt x="60" y="277"/>
                  </a:lnTo>
                  <a:lnTo>
                    <a:pt x="15" y="282"/>
                  </a:lnTo>
                  <a:lnTo>
                    <a:pt x="4" y="274"/>
                  </a:lnTo>
                  <a:lnTo>
                    <a:pt x="4" y="238"/>
                  </a:lnTo>
                  <a:lnTo>
                    <a:pt x="0" y="23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07" name="Freeform 22"/>
            <p:cNvSpPr>
              <a:spLocks/>
            </p:cNvSpPr>
            <p:nvPr/>
          </p:nvSpPr>
          <p:spPr bwMode="ltGray">
            <a:xfrm>
              <a:off x="3439" y="1231"/>
              <a:ext cx="31" cy="33"/>
            </a:xfrm>
            <a:custGeom>
              <a:avLst/>
              <a:gdLst>
                <a:gd name="T0" fmla="*/ 1 w 31"/>
                <a:gd name="T1" fmla="*/ 25 h 33"/>
                <a:gd name="T2" fmla="*/ 7 w 31"/>
                <a:gd name="T3" fmla="*/ 4 h 33"/>
                <a:gd name="T4" fmla="*/ 26 w 31"/>
                <a:gd name="T5" fmla="*/ 0 h 33"/>
                <a:gd name="T6" fmla="*/ 30 w 31"/>
                <a:gd name="T7" fmla="*/ 4 h 33"/>
                <a:gd name="T8" fmla="*/ 29 w 31"/>
                <a:gd name="T9" fmla="*/ 18 h 33"/>
                <a:gd name="T10" fmla="*/ 17 w 31"/>
                <a:gd name="T11" fmla="*/ 30 h 33"/>
                <a:gd name="T12" fmla="*/ 7 w 31"/>
                <a:gd name="T13" fmla="*/ 32 h 33"/>
                <a:gd name="T14" fmla="*/ 0 w 31"/>
                <a:gd name="T15" fmla="*/ 28 h 33"/>
                <a:gd name="T16" fmla="*/ 1 w 31"/>
                <a:gd name="T17" fmla="*/ 25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33">
                  <a:moveTo>
                    <a:pt x="1" y="25"/>
                  </a:moveTo>
                  <a:lnTo>
                    <a:pt x="7" y="4"/>
                  </a:lnTo>
                  <a:lnTo>
                    <a:pt x="26" y="0"/>
                  </a:lnTo>
                  <a:lnTo>
                    <a:pt x="30" y="4"/>
                  </a:lnTo>
                  <a:lnTo>
                    <a:pt x="29" y="18"/>
                  </a:lnTo>
                  <a:lnTo>
                    <a:pt x="17" y="30"/>
                  </a:lnTo>
                  <a:lnTo>
                    <a:pt x="7" y="32"/>
                  </a:lnTo>
                  <a:lnTo>
                    <a:pt x="0" y="28"/>
                  </a:lnTo>
                  <a:lnTo>
                    <a:pt x="1" y="2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08" name="Freeform 23"/>
            <p:cNvSpPr>
              <a:spLocks/>
            </p:cNvSpPr>
            <p:nvPr/>
          </p:nvSpPr>
          <p:spPr bwMode="ltGray">
            <a:xfrm>
              <a:off x="3461" y="3109"/>
              <a:ext cx="15" cy="21"/>
            </a:xfrm>
            <a:custGeom>
              <a:avLst/>
              <a:gdLst>
                <a:gd name="T0" fmla="*/ 0 w 15"/>
                <a:gd name="T1" fmla="*/ 15 h 21"/>
                <a:gd name="T2" fmla="*/ 2 w 15"/>
                <a:gd name="T3" fmla="*/ 6 h 21"/>
                <a:gd name="T4" fmla="*/ 6 w 15"/>
                <a:gd name="T5" fmla="*/ 0 h 21"/>
                <a:gd name="T6" fmla="*/ 11 w 15"/>
                <a:gd name="T7" fmla="*/ 0 h 21"/>
                <a:gd name="T8" fmla="*/ 14 w 15"/>
                <a:gd name="T9" fmla="*/ 4 h 21"/>
                <a:gd name="T10" fmla="*/ 11 w 15"/>
                <a:gd name="T11" fmla="*/ 10 h 21"/>
                <a:gd name="T12" fmla="*/ 10 w 15"/>
                <a:gd name="T13" fmla="*/ 12 h 21"/>
                <a:gd name="T14" fmla="*/ 10 w 15"/>
                <a:gd name="T15" fmla="*/ 18 h 21"/>
                <a:gd name="T16" fmla="*/ 6 w 15"/>
                <a:gd name="T17" fmla="*/ 20 h 21"/>
                <a:gd name="T18" fmla="*/ 0 w 15"/>
                <a:gd name="T19" fmla="*/ 20 h 21"/>
                <a:gd name="T20" fmla="*/ 0 w 15"/>
                <a:gd name="T21" fmla="*/ 15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21">
                  <a:moveTo>
                    <a:pt x="0" y="15"/>
                  </a:moveTo>
                  <a:lnTo>
                    <a:pt x="2" y="6"/>
                  </a:lnTo>
                  <a:lnTo>
                    <a:pt x="6" y="0"/>
                  </a:lnTo>
                  <a:lnTo>
                    <a:pt x="11" y="0"/>
                  </a:lnTo>
                  <a:lnTo>
                    <a:pt x="14" y="4"/>
                  </a:lnTo>
                  <a:lnTo>
                    <a:pt x="11" y="10"/>
                  </a:lnTo>
                  <a:lnTo>
                    <a:pt x="10" y="12"/>
                  </a:lnTo>
                  <a:lnTo>
                    <a:pt x="10" y="18"/>
                  </a:lnTo>
                  <a:lnTo>
                    <a:pt x="6" y="20"/>
                  </a:lnTo>
                  <a:lnTo>
                    <a:pt x="0" y="20"/>
                  </a:lnTo>
                  <a:lnTo>
                    <a:pt x="0" y="1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09" name="Freeform 24"/>
            <p:cNvSpPr>
              <a:spLocks/>
            </p:cNvSpPr>
            <p:nvPr/>
          </p:nvSpPr>
          <p:spPr bwMode="ltGray">
            <a:xfrm>
              <a:off x="3450" y="897"/>
              <a:ext cx="15" cy="18"/>
            </a:xfrm>
            <a:custGeom>
              <a:avLst/>
              <a:gdLst>
                <a:gd name="T0" fmla="*/ 1 w 15"/>
                <a:gd name="T1" fmla="*/ 18 h 16"/>
                <a:gd name="T2" fmla="*/ 1 w 15"/>
                <a:gd name="T3" fmla="*/ 2 h 16"/>
                <a:gd name="T4" fmla="*/ 7 w 15"/>
                <a:gd name="T5" fmla="*/ 0 h 16"/>
                <a:gd name="T6" fmla="*/ 14 w 15"/>
                <a:gd name="T7" fmla="*/ 12 h 16"/>
                <a:gd name="T8" fmla="*/ 12 w 15"/>
                <a:gd name="T9" fmla="*/ 18 h 16"/>
                <a:gd name="T10" fmla="*/ 0 w 15"/>
                <a:gd name="T11" fmla="*/ 24 h 16"/>
                <a:gd name="T12" fmla="*/ 1 w 15"/>
                <a:gd name="T13" fmla="*/ 1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6">
                  <a:moveTo>
                    <a:pt x="1" y="11"/>
                  </a:moveTo>
                  <a:lnTo>
                    <a:pt x="1" y="2"/>
                  </a:lnTo>
                  <a:lnTo>
                    <a:pt x="7" y="0"/>
                  </a:lnTo>
                  <a:lnTo>
                    <a:pt x="14" y="8"/>
                  </a:lnTo>
                  <a:lnTo>
                    <a:pt x="12" y="11"/>
                  </a:lnTo>
                  <a:lnTo>
                    <a:pt x="0" y="15"/>
                  </a:lnTo>
                  <a:lnTo>
                    <a:pt x="1" y="1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10" name="Freeform 25"/>
            <p:cNvSpPr>
              <a:spLocks/>
            </p:cNvSpPr>
            <p:nvPr/>
          </p:nvSpPr>
          <p:spPr bwMode="ltGray">
            <a:xfrm>
              <a:off x="3477" y="3091"/>
              <a:ext cx="13" cy="10"/>
            </a:xfrm>
            <a:custGeom>
              <a:avLst/>
              <a:gdLst>
                <a:gd name="T0" fmla="*/ 0 w 13"/>
                <a:gd name="T1" fmla="*/ 5 h 10"/>
                <a:gd name="T2" fmla="*/ 4 w 13"/>
                <a:gd name="T3" fmla="*/ 0 h 10"/>
                <a:gd name="T4" fmla="*/ 11 w 13"/>
                <a:gd name="T5" fmla="*/ 0 h 10"/>
                <a:gd name="T6" fmla="*/ 12 w 13"/>
                <a:gd name="T7" fmla="*/ 8 h 10"/>
                <a:gd name="T8" fmla="*/ 11 w 13"/>
                <a:gd name="T9" fmla="*/ 9 h 10"/>
                <a:gd name="T10" fmla="*/ 4 w 13"/>
                <a:gd name="T11" fmla="*/ 9 h 10"/>
                <a:gd name="T12" fmla="*/ 0 w 13"/>
                <a:gd name="T13" fmla="*/ 5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5"/>
                  </a:moveTo>
                  <a:lnTo>
                    <a:pt x="4" y="0"/>
                  </a:lnTo>
                  <a:lnTo>
                    <a:pt x="11" y="0"/>
                  </a:lnTo>
                  <a:lnTo>
                    <a:pt x="12" y="8"/>
                  </a:lnTo>
                  <a:lnTo>
                    <a:pt x="11" y="9"/>
                  </a:lnTo>
                  <a:lnTo>
                    <a:pt x="4" y="9"/>
                  </a:lnTo>
                  <a:lnTo>
                    <a:pt x="0" y="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11" name="Freeform 26"/>
            <p:cNvSpPr>
              <a:spLocks/>
            </p:cNvSpPr>
            <p:nvPr/>
          </p:nvSpPr>
          <p:spPr bwMode="ltGray">
            <a:xfrm>
              <a:off x="3483" y="3112"/>
              <a:ext cx="23" cy="16"/>
            </a:xfrm>
            <a:custGeom>
              <a:avLst/>
              <a:gdLst>
                <a:gd name="T0" fmla="*/ 1 w 23"/>
                <a:gd name="T1" fmla="*/ 5 h 16"/>
                <a:gd name="T2" fmla="*/ 8 w 23"/>
                <a:gd name="T3" fmla="*/ 2 h 16"/>
                <a:gd name="T4" fmla="*/ 18 w 23"/>
                <a:gd name="T5" fmla="*/ 0 h 16"/>
                <a:gd name="T6" fmla="*/ 22 w 23"/>
                <a:gd name="T7" fmla="*/ 5 h 16"/>
                <a:gd name="T8" fmla="*/ 20 w 23"/>
                <a:gd name="T9" fmla="*/ 14 h 16"/>
                <a:gd name="T10" fmla="*/ 10 w 23"/>
                <a:gd name="T11" fmla="*/ 15 h 16"/>
                <a:gd name="T12" fmla="*/ 0 w 23"/>
                <a:gd name="T13" fmla="*/ 5 h 16"/>
                <a:gd name="T14" fmla="*/ 1 w 23"/>
                <a:gd name="T15" fmla="*/ 5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6">
                  <a:moveTo>
                    <a:pt x="1" y="5"/>
                  </a:moveTo>
                  <a:lnTo>
                    <a:pt x="8" y="2"/>
                  </a:lnTo>
                  <a:lnTo>
                    <a:pt x="18" y="0"/>
                  </a:lnTo>
                  <a:lnTo>
                    <a:pt x="22" y="5"/>
                  </a:lnTo>
                  <a:lnTo>
                    <a:pt x="20" y="14"/>
                  </a:lnTo>
                  <a:lnTo>
                    <a:pt x="10" y="15"/>
                  </a:lnTo>
                  <a:lnTo>
                    <a:pt x="0" y="5"/>
                  </a:lnTo>
                  <a:lnTo>
                    <a:pt x="1" y="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12" name="Freeform 27"/>
            <p:cNvSpPr>
              <a:spLocks/>
            </p:cNvSpPr>
            <p:nvPr/>
          </p:nvSpPr>
          <p:spPr bwMode="ltGray">
            <a:xfrm>
              <a:off x="3512" y="1016"/>
              <a:ext cx="189" cy="106"/>
            </a:xfrm>
            <a:custGeom>
              <a:avLst/>
              <a:gdLst>
                <a:gd name="T0" fmla="*/ 12 w 189"/>
                <a:gd name="T1" fmla="*/ 101 h 106"/>
                <a:gd name="T2" fmla="*/ 0 w 189"/>
                <a:gd name="T3" fmla="*/ 93 h 106"/>
                <a:gd name="T4" fmla="*/ 13 w 189"/>
                <a:gd name="T5" fmla="*/ 83 h 106"/>
                <a:gd name="T6" fmla="*/ 30 w 189"/>
                <a:gd name="T7" fmla="*/ 51 h 106"/>
                <a:gd name="T8" fmla="*/ 47 w 189"/>
                <a:gd name="T9" fmla="*/ 44 h 106"/>
                <a:gd name="T10" fmla="*/ 60 w 189"/>
                <a:gd name="T11" fmla="*/ 39 h 106"/>
                <a:gd name="T12" fmla="*/ 104 w 189"/>
                <a:gd name="T13" fmla="*/ 23 h 106"/>
                <a:gd name="T14" fmla="*/ 126 w 189"/>
                <a:gd name="T15" fmla="*/ 20 h 106"/>
                <a:gd name="T16" fmla="*/ 152 w 189"/>
                <a:gd name="T17" fmla="*/ 6 h 106"/>
                <a:gd name="T18" fmla="*/ 166 w 189"/>
                <a:gd name="T19" fmla="*/ 0 h 106"/>
                <a:gd name="T20" fmla="*/ 188 w 189"/>
                <a:gd name="T21" fmla="*/ 1 h 106"/>
                <a:gd name="T22" fmla="*/ 185 w 189"/>
                <a:gd name="T23" fmla="*/ 13 h 106"/>
                <a:gd name="T24" fmla="*/ 177 w 189"/>
                <a:gd name="T25" fmla="*/ 20 h 106"/>
                <a:gd name="T26" fmla="*/ 154 w 189"/>
                <a:gd name="T27" fmla="*/ 36 h 106"/>
                <a:gd name="T28" fmla="*/ 128 w 189"/>
                <a:gd name="T29" fmla="*/ 45 h 106"/>
                <a:gd name="T30" fmla="*/ 104 w 189"/>
                <a:gd name="T31" fmla="*/ 55 h 106"/>
                <a:gd name="T32" fmla="*/ 71 w 189"/>
                <a:gd name="T33" fmla="*/ 75 h 106"/>
                <a:gd name="T34" fmla="*/ 58 w 189"/>
                <a:gd name="T35" fmla="*/ 91 h 106"/>
                <a:gd name="T36" fmla="*/ 49 w 189"/>
                <a:gd name="T37" fmla="*/ 95 h 106"/>
                <a:gd name="T38" fmla="*/ 36 w 189"/>
                <a:gd name="T39" fmla="*/ 97 h 106"/>
                <a:gd name="T40" fmla="*/ 15 w 189"/>
                <a:gd name="T41" fmla="*/ 105 h 106"/>
                <a:gd name="T42" fmla="*/ 12 w 189"/>
                <a:gd name="T43" fmla="*/ 101 h 1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9" h="106">
                  <a:moveTo>
                    <a:pt x="12" y="101"/>
                  </a:moveTo>
                  <a:lnTo>
                    <a:pt x="0" y="93"/>
                  </a:lnTo>
                  <a:lnTo>
                    <a:pt x="13" y="83"/>
                  </a:lnTo>
                  <a:lnTo>
                    <a:pt x="30" y="51"/>
                  </a:lnTo>
                  <a:lnTo>
                    <a:pt x="47" y="44"/>
                  </a:lnTo>
                  <a:lnTo>
                    <a:pt x="60" y="39"/>
                  </a:lnTo>
                  <a:lnTo>
                    <a:pt x="104" y="23"/>
                  </a:lnTo>
                  <a:lnTo>
                    <a:pt x="126" y="20"/>
                  </a:lnTo>
                  <a:lnTo>
                    <a:pt x="152" y="6"/>
                  </a:lnTo>
                  <a:lnTo>
                    <a:pt x="166" y="0"/>
                  </a:lnTo>
                  <a:lnTo>
                    <a:pt x="188" y="1"/>
                  </a:lnTo>
                  <a:lnTo>
                    <a:pt x="185" y="13"/>
                  </a:lnTo>
                  <a:lnTo>
                    <a:pt x="177" y="20"/>
                  </a:lnTo>
                  <a:lnTo>
                    <a:pt x="154" y="36"/>
                  </a:lnTo>
                  <a:lnTo>
                    <a:pt x="128" y="45"/>
                  </a:lnTo>
                  <a:lnTo>
                    <a:pt x="104" y="55"/>
                  </a:lnTo>
                  <a:lnTo>
                    <a:pt x="71" y="75"/>
                  </a:lnTo>
                  <a:lnTo>
                    <a:pt x="58" y="91"/>
                  </a:lnTo>
                  <a:lnTo>
                    <a:pt x="49" y="95"/>
                  </a:lnTo>
                  <a:lnTo>
                    <a:pt x="36" y="97"/>
                  </a:lnTo>
                  <a:lnTo>
                    <a:pt x="15" y="105"/>
                  </a:lnTo>
                  <a:lnTo>
                    <a:pt x="12" y="10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13" name="Freeform 28"/>
            <p:cNvSpPr>
              <a:spLocks/>
            </p:cNvSpPr>
            <p:nvPr/>
          </p:nvSpPr>
          <p:spPr bwMode="ltGray">
            <a:xfrm>
              <a:off x="3475" y="875"/>
              <a:ext cx="14" cy="13"/>
            </a:xfrm>
            <a:custGeom>
              <a:avLst/>
              <a:gdLst>
                <a:gd name="T0" fmla="*/ 9 w 14"/>
                <a:gd name="T1" fmla="*/ 4 h 12"/>
                <a:gd name="T2" fmla="*/ 0 w 14"/>
                <a:gd name="T3" fmla="*/ 13 h 12"/>
                <a:gd name="T4" fmla="*/ 13 w 14"/>
                <a:gd name="T5" fmla="*/ 15 h 12"/>
                <a:gd name="T6" fmla="*/ 9 w 14"/>
                <a:gd name="T7" fmla="*/ 0 h 12"/>
                <a:gd name="T8" fmla="*/ 9 w 14"/>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2">
                  <a:moveTo>
                    <a:pt x="9" y="4"/>
                  </a:moveTo>
                  <a:lnTo>
                    <a:pt x="0" y="9"/>
                  </a:lnTo>
                  <a:lnTo>
                    <a:pt x="13" y="11"/>
                  </a:lnTo>
                  <a:lnTo>
                    <a:pt x="9" y="0"/>
                  </a:lnTo>
                  <a:lnTo>
                    <a:pt x="9" y="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14" name="Freeform 29"/>
            <p:cNvSpPr>
              <a:spLocks/>
            </p:cNvSpPr>
            <p:nvPr/>
          </p:nvSpPr>
          <p:spPr bwMode="ltGray">
            <a:xfrm>
              <a:off x="3497" y="854"/>
              <a:ext cx="12" cy="14"/>
            </a:xfrm>
            <a:custGeom>
              <a:avLst/>
              <a:gdLst>
                <a:gd name="T0" fmla="*/ 0 w 13"/>
                <a:gd name="T1" fmla="*/ 18 h 12"/>
                <a:gd name="T2" fmla="*/ 6 w 13"/>
                <a:gd name="T3" fmla="*/ 0 h 12"/>
                <a:gd name="T4" fmla="*/ 8 w 13"/>
                <a:gd name="T5" fmla="*/ 21 h 12"/>
                <a:gd name="T6" fmla="*/ 0 w 13"/>
                <a:gd name="T7" fmla="*/ 1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2">
                  <a:moveTo>
                    <a:pt x="0" y="9"/>
                  </a:moveTo>
                  <a:lnTo>
                    <a:pt x="8" y="0"/>
                  </a:lnTo>
                  <a:lnTo>
                    <a:pt x="12" y="11"/>
                  </a:lnTo>
                  <a:lnTo>
                    <a:pt x="0" y="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15" name="Freeform 30"/>
            <p:cNvSpPr>
              <a:spLocks/>
            </p:cNvSpPr>
            <p:nvPr/>
          </p:nvSpPr>
          <p:spPr bwMode="ltGray">
            <a:xfrm>
              <a:off x="3505" y="900"/>
              <a:ext cx="12" cy="21"/>
            </a:xfrm>
            <a:custGeom>
              <a:avLst/>
              <a:gdLst>
                <a:gd name="T0" fmla="*/ 0 w 12"/>
                <a:gd name="T1" fmla="*/ 15 h 21"/>
                <a:gd name="T2" fmla="*/ 0 w 12"/>
                <a:gd name="T3" fmla="*/ 0 h 21"/>
                <a:gd name="T4" fmla="*/ 4 w 12"/>
                <a:gd name="T5" fmla="*/ 0 h 21"/>
                <a:gd name="T6" fmla="*/ 7 w 12"/>
                <a:gd name="T7" fmla="*/ 4 h 21"/>
                <a:gd name="T8" fmla="*/ 11 w 12"/>
                <a:gd name="T9" fmla="*/ 12 h 21"/>
                <a:gd name="T10" fmla="*/ 4 w 12"/>
                <a:gd name="T11" fmla="*/ 20 h 21"/>
                <a:gd name="T12" fmla="*/ 0 w 12"/>
                <a:gd name="T13" fmla="*/ 15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21">
                  <a:moveTo>
                    <a:pt x="0" y="15"/>
                  </a:moveTo>
                  <a:lnTo>
                    <a:pt x="0" y="0"/>
                  </a:lnTo>
                  <a:lnTo>
                    <a:pt x="4" y="0"/>
                  </a:lnTo>
                  <a:lnTo>
                    <a:pt x="7" y="4"/>
                  </a:lnTo>
                  <a:lnTo>
                    <a:pt x="11" y="12"/>
                  </a:lnTo>
                  <a:lnTo>
                    <a:pt x="4" y="20"/>
                  </a:lnTo>
                  <a:lnTo>
                    <a:pt x="0" y="1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16" name="Freeform 31"/>
            <p:cNvSpPr>
              <a:spLocks/>
            </p:cNvSpPr>
            <p:nvPr/>
          </p:nvSpPr>
          <p:spPr bwMode="ltGray">
            <a:xfrm>
              <a:off x="3529" y="875"/>
              <a:ext cx="58" cy="41"/>
            </a:xfrm>
            <a:custGeom>
              <a:avLst/>
              <a:gdLst>
                <a:gd name="T0" fmla="*/ 9 w 58"/>
                <a:gd name="T1" fmla="*/ 43 h 40"/>
                <a:gd name="T2" fmla="*/ 0 w 58"/>
                <a:gd name="T3" fmla="*/ 30 h 40"/>
                <a:gd name="T4" fmla="*/ 11 w 58"/>
                <a:gd name="T5" fmla="*/ 12 h 40"/>
                <a:gd name="T6" fmla="*/ 37 w 58"/>
                <a:gd name="T7" fmla="*/ 0 h 40"/>
                <a:gd name="T8" fmla="*/ 51 w 58"/>
                <a:gd name="T9" fmla="*/ 0 h 40"/>
                <a:gd name="T10" fmla="*/ 57 w 58"/>
                <a:gd name="T11" fmla="*/ 6 h 40"/>
                <a:gd name="T12" fmla="*/ 57 w 58"/>
                <a:gd name="T13" fmla="*/ 17 h 40"/>
                <a:gd name="T14" fmla="*/ 50 w 58"/>
                <a:gd name="T15" fmla="*/ 30 h 40"/>
                <a:gd name="T16" fmla="*/ 31 w 58"/>
                <a:gd name="T17" fmla="*/ 34 h 40"/>
                <a:gd name="T18" fmla="*/ 16 w 58"/>
                <a:gd name="T19" fmla="*/ 40 h 40"/>
                <a:gd name="T20" fmla="*/ 9 w 58"/>
                <a:gd name="T21" fmla="*/ 43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40">
                  <a:moveTo>
                    <a:pt x="9" y="39"/>
                  </a:moveTo>
                  <a:lnTo>
                    <a:pt x="0" y="26"/>
                  </a:lnTo>
                  <a:lnTo>
                    <a:pt x="11" y="12"/>
                  </a:lnTo>
                  <a:lnTo>
                    <a:pt x="37" y="0"/>
                  </a:lnTo>
                  <a:lnTo>
                    <a:pt x="51" y="0"/>
                  </a:lnTo>
                  <a:lnTo>
                    <a:pt x="57" y="6"/>
                  </a:lnTo>
                  <a:lnTo>
                    <a:pt x="57" y="17"/>
                  </a:lnTo>
                  <a:lnTo>
                    <a:pt x="50" y="26"/>
                  </a:lnTo>
                  <a:lnTo>
                    <a:pt x="31" y="30"/>
                  </a:lnTo>
                  <a:lnTo>
                    <a:pt x="16" y="36"/>
                  </a:lnTo>
                  <a:lnTo>
                    <a:pt x="9" y="3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17" name="Freeform 32"/>
            <p:cNvSpPr>
              <a:spLocks/>
            </p:cNvSpPr>
            <p:nvPr/>
          </p:nvSpPr>
          <p:spPr bwMode="ltGray">
            <a:xfrm>
              <a:off x="3595" y="859"/>
              <a:ext cx="28" cy="25"/>
            </a:xfrm>
            <a:custGeom>
              <a:avLst/>
              <a:gdLst>
                <a:gd name="T0" fmla="*/ 4 w 28"/>
                <a:gd name="T1" fmla="*/ 19 h 25"/>
                <a:gd name="T2" fmla="*/ 13 w 28"/>
                <a:gd name="T3" fmla="*/ 12 h 25"/>
                <a:gd name="T4" fmla="*/ 21 w 28"/>
                <a:gd name="T5" fmla="*/ 0 h 25"/>
                <a:gd name="T6" fmla="*/ 27 w 28"/>
                <a:gd name="T7" fmla="*/ 7 h 25"/>
                <a:gd name="T8" fmla="*/ 26 w 28"/>
                <a:gd name="T9" fmla="*/ 19 h 25"/>
                <a:gd name="T10" fmla="*/ 15 w 28"/>
                <a:gd name="T11" fmla="*/ 24 h 25"/>
                <a:gd name="T12" fmla="*/ 0 w 28"/>
                <a:gd name="T13" fmla="*/ 22 h 25"/>
                <a:gd name="T14" fmla="*/ 4 w 28"/>
                <a:gd name="T15" fmla="*/ 19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25">
                  <a:moveTo>
                    <a:pt x="4" y="19"/>
                  </a:moveTo>
                  <a:lnTo>
                    <a:pt x="13" y="12"/>
                  </a:lnTo>
                  <a:lnTo>
                    <a:pt x="21" y="0"/>
                  </a:lnTo>
                  <a:lnTo>
                    <a:pt x="27" y="7"/>
                  </a:lnTo>
                  <a:lnTo>
                    <a:pt x="26" y="19"/>
                  </a:lnTo>
                  <a:lnTo>
                    <a:pt x="15" y="24"/>
                  </a:lnTo>
                  <a:lnTo>
                    <a:pt x="0" y="22"/>
                  </a:lnTo>
                  <a:lnTo>
                    <a:pt x="4" y="1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18" name="Freeform 33"/>
            <p:cNvSpPr>
              <a:spLocks/>
            </p:cNvSpPr>
            <p:nvPr/>
          </p:nvSpPr>
          <p:spPr bwMode="ltGray">
            <a:xfrm>
              <a:off x="3600" y="2955"/>
              <a:ext cx="21" cy="19"/>
            </a:xfrm>
            <a:custGeom>
              <a:avLst/>
              <a:gdLst>
                <a:gd name="T0" fmla="*/ 0 w 21"/>
                <a:gd name="T1" fmla="*/ 25 h 17"/>
                <a:gd name="T2" fmla="*/ 3 w 21"/>
                <a:gd name="T3" fmla="*/ 10 h 17"/>
                <a:gd name="T4" fmla="*/ 11 w 21"/>
                <a:gd name="T5" fmla="*/ 0 h 17"/>
                <a:gd name="T6" fmla="*/ 17 w 21"/>
                <a:gd name="T7" fmla="*/ 0 h 17"/>
                <a:gd name="T8" fmla="*/ 20 w 21"/>
                <a:gd name="T9" fmla="*/ 9 h 17"/>
                <a:gd name="T10" fmla="*/ 20 w 21"/>
                <a:gd name="T11" fmla="*/ 19 h 17"/>
                <a:gd name="T12" fmla="*/ 11 w 21"/>
                <a:gd name="T13" fmla="*/ 17 h 17"/>
                <a:gd name="T14" fmla="*/ 0 w 21"/>
                <a:gd name="T15" fmla="*/ 25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17">
                  <a:moveTo>
                    <a:pt x="0" y="16"/>
                  </a:moveTo>
                  <a:lnTo>
                    <a:pt x="3" y="6"/>
                  </a:lnTo>
                  <a:lnTo>
                    <a:pt x="11" y="0"/>
                  </a:lnTo>
                  <a:lnTo>
                    <a:pt x="17" y="0"/>
                  </a:lnTo>
                  <a:lnTo>
                    <a:pt x="20" y="5"/>
                  </a:lnTo>
                  <a:lnTo>
                    <a:pt x="20" y="12"/>
                  </a:lnTo>
                  <a:lnTo>
                    <a:pt x="11" y="11"/>
                  </a:lnTo>
                  <a:lnTo>
                    <a:pt x="0" y="1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19" name="Freeform 34"/>
            <p:cNvSpPr>
              <a:spLocks/>
            </p:cNvSpPr>
            <p:nvPr/>
          </p:nvSpPr>
          <p:spPr bwMode="ltGray">
            <a:xfrm>
              <a:off x="3634" y="3281"/>
              <a:ext cx="4" cy="19"/>
            </a:xfrm>
            <a:custGeom>
              <a:avLst/>
              <a:gdLst>
                <a:gd name="T0" fmla="*/ 0 w 4"/>
                <a:gd name="T1" fmla="*/ 17 h 18"/>
                <a:gd name="T2" fmla="*/ 0 w 4"/>
                <a:gd name="T3" fmla="*/ 0 h 18"/>
                <a:gd name="T4" fmla="*/ 3 w 4"/>
                <a:gd name="T5" fmla="*/ 0 h 18"/>
                <a:gd name="T6" fmla="*/ 3 w 4"/>
                <a:gd name="T7" fmla="*/ 21 h 18"/>
                <a:gd name="T8" fmla="*/ 0 w 4"/>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8">
                  <a:moveTo>
                    <a:pt x="0" y="13"/>
                  </a:moveTo>
                  <a:lnTo>
                    <a:pt x="0" y="0"/>
                  </a:lnTo>
                  <a:lnTo>
                    <a:pt x="3" y="0"/>
                  </a:lnTo>
                  <a:lnTo>
                    <a:pt x="3" y="17"/>
                  </a:lnTo>
                  <a:lnTo>
                    <a:pt x="0" y="1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20" name="Freeform 35"/>
            <p:cNvSpPr>
              <a:spLocks/>
            </p:cNvSpPr>
            <p:nvPr/>
          </p:nvSpPr>
          <p:spPr bwMode="ltGray">
            <a:xfrm>
              <a:off x="3628" y="2922"/>
              <a:ext cx="13" cy="27"/>
            </a:xfrm>
            <a:custGeom>
              <a:avLst/>
              <a:gdLst>
                <a:gd name="T0" fmla="*/ 0 w 13"/>
                <a:gd name="T1" fmla="*/ 19 h 27"/>
                <a:gd name="T2" fmla="*/ 1 w 13"/>
                <a:gd name="T3" fmla="*/ 4 h 27"/>
                <a:gd name="T4" fmla="*/ 8 w 13"/>
                <a:gd name="T5" fmla="*/ 0 h 27"/>
                <a:gd name="T6" fmla="*/ 12 w 13"/>
                <a:gd name="T7" fmla="*/ 12 h 27"/>
                <a:gd name="T8" fmla="*/ 10 w 13"/>
                <a:gd name="T9" fmla="*/ 26 h 27"/>
                <a:gd name="T10" fmla="*/ 0 w 13"/>
                <a:gd name="T11" fmla="*/ 19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27">
                  <a:moveTo>
                    <a:pt x="0" y="19"/>
                  </a:moveTo>
                  <a:lnTo>
                    <a:pt x="1" y="4"/>
                  </a:lnTo>
                  <a:lnTo>
                    <a:pt x="8" y="0"/>
                  </a:lnTo>
                  <a:lnTo>
                    <a:pt x="12" y="12"/>
                  </a:lnTo>
                  <a:lnTo>
                    <a:pt x="10" y="26"/>
                  </a:lnTo>
                  <a:lnTo>
                    <a:pt x="0" y="1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21" name="Freeform 36"/>
            <p:cNvSpPr>
              <a:spLocks/>
            </p:cNvSpPr>
            <p:nvPr/>
          </p:nvSpPr>
          <p:spPr bwMode="ltGray">
            <a:xfrm>
              <a:off x="3646" y="3049"/>
              <a:ext cx="22" cy="13"/>
            </a:xfrm>
            <a:custGeom>
              <a:avLst/>
              <a:gdLst>
                <a:gd name="T0" fmla="*/ 0 w 22"/>
                <a:gd name="T1" fmla="*/ 8 h 13"/>
                <a:gd name="T2" fmla="*/ 0 w 22"/>
                <a:gd name="T3" fmla="*/ 4 h 13"/>
                <a:gd name="T4" fmla="*/ 7 w 22"/>
                <a:gd name="T5" fmla="*/ 0 h 13"/>
                <a:gd name="T6" fmla="*/ 14 w 22"/>
                <a:gd name="T7" fmla="*/ 0 h 13"/>
                <a:gd name="T8" fmla="*/ 21 w 22"/>
                <a:gd name="T9" fmla="*/ 4 h 13"/>
                <a:gd name="T10" fmla="*/ 21 w 22"/>
                <a:gd name="T11" fmla="*/ 8 h 13"/>
                <a:gd name="T12" fmla="*/ 11 w 22"/>
                <a:gd name="T13" fmla="*/ 12 h 13"/>
                <a:gd name="T14" fmla="*/ 3 w 22"/>
                <a:gd name="T15" fmla="*/ 12 h 13"/>
                <a:gd name="T16" fmla="*/ 0 w 22"/>
                <a:gd name="T17" fmla="*/ 8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3">
                  <a:moveTo>
                    <a:pt x="0" y="8"/>
                  </a:moveTo>
                  <a:lnTo>
                    <a:pt x="0" y="4"/>
                  </a:lnTo>
                  <a:lnTo>
                    <a:pt x="7" y="0"/>
                  </a:lnTo>
                  <a:lnTo>
                    <a:pt x="14" y="0"/>
                  </a:lnTo>
                  <a:lnTo>
                    <a:pt x="21" y="4"/>
                  </a:lnTo>
                  <a:lnTo>
                    <a:pt x="21" y="8"/>
                  </a:lnTo>
                  <a:lnTo>
                    <a:pt x="11" y="12"/>
                  </a:lnTo>
                  <a:lnTo>
                    <a:pt x="3" y="12"/>
                  </a:lnTo>
                  <a:lnTo>
                    <a:pt x="0" y="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22" name="Freeform 37"/>
            <p:cNvSpPr>
              <a:spLocks/>
            </p:cNvSpPr>
            <p:nvPr/>
          </p:nvSpPr>
          <p:spPr bwMode="ltGray">
            <a:xfrm>
              <a:off x="3657" y="3070"/>
              <a:ext cx="21" cy="21"/>
            </a:xfrm>
            <a:custGeom>
              <a:avLst/>
              <a:gdLst>
                <a:gd name="T0" fmla="*/ 0 w 23"/>
                <a:gd name="T1" fmla="*/ 16 h 21"/>
                <a:gd name="T2" fmla="*/ 4 w 23"/>
                <a:gd name="T3" fmla="*/ 7 h 21"/>
                <a:gd name="T4" fmla="*/ 10 w 23"/>
                <a:gd name="T5" fmla="*/ 0 h 21"/>
                <a:gd name="T6" fmla="*/ 15 w 23"/>
                <a:gd name="T7" fmla="*/ 7 h 21"/>
                <a:gd name="T8" fmla="*/ 15 w 23"/>
                <a:gd name="T9" fmla="*/ 12 h 21"/>
                <a:gd name="T10" fmla="*/ 13 w 23"/>
                <a:gd name="T11" fmla="*/ 16 h 21"/>
                <a:gd name="T12" fmla="*/ 5 w 23"/>
                <a:gd name="T13" fmla="*/ 20 h 21"/>
                <a:gd name="T14" fmla="*/ 0 w 23"/>
                <a:gd name="T15" fmla="*/ 16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21">
                  <a:moveTo>
                    <a:pt x="0" y="16"/>
                  </a:moveTo>
                  <a:lnTo>
                    <a:pt x="4" y="7"/>
                  </a:lnTo>
                  <a:lnTo>
                    <a:pt x="14" y="0"/>
                  </a:lnTo>
                  <a:lnTo>
                    <a:pt x="22" y="7"/>
                  </a:lnTo>
                  <a:lnTo>
                    <a:pt x="22" y="12"/>
                  </a:lnTo>
                  <a:lnTo>
                    <a:pt x="18" y="16"/>
                  </a:lnTo>
                  <a:lnTo>
                    <a:pt x="7" y="20"/>
                  </a:lnTo>
                  <a:lnTo>
                    <a:pt x="0" y="1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23" name="Freeform 38"/>
            <p:cNvSpPr>
              <a:spLocks/>
            </p:cNvSpPr>
            <p:nvPr/>
          </p:nvSpPr>
          <p:spPr bwMode="ltGray">
            <a:xfrm>
              <a:off x="3648" y="2920"/>
              <a:ext cx="12" cy="15"/>
            </a:xfrm>
            <a:custGeom>
              <a:avLst/>
              <a:gdLst>
                <a:gd name="T0" fmla="*/ 0 w 11"/>
                <a:gd name="T1" fmla="*/ 12 h 15"/>
                <a:gd name="T2" fmla="*/ 3 w 11"/>
                <a:gd name="T3" fmla="*/ 0 h 15"/>
                <a:gd name="T4" fmla="*/ 14 w 11"/>
                <a:gd name="T5" fmla="*/ 5 h 15"/>
                <a:gd name="T6" fmla="*/ 13 w 11"/>
                <a:gd name="T7" fmla="*/ 14 h 15"/>
                <a:gd name="T8" fmla="*/ 11 w 11"/>
                <a:gd name="T9" fmla="*/ 14 h 15"/>
                <a:gd name="T10" fmla="*/ 0 w 11"/>
                <a:gd name="T11" fmla="*/ 12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5">
                  <a:moveTo>
                    <a:pt x="0" y="12"/>
                  </a:moveTo>
                  <a:lnTo>
                    <a:pt x="3" y="0"/>
                  </a:lnTo>
                  <a:lnTo>
                    <a:pt x="10" y="5"/>
                  </a:lnTo>
                  <a:lnTo>
                    <a:pt x="9" y="14"/>
                  </a:lnTo>
                  <a:lnTo>
                    <a:pt x="7" y="14"/>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24" name="Freeform 39"/>
            <p:cNvSpPr>
              <a:spLocks/>
            </p:cNvSpPr>
            <p:nvPr/>
          </p:nvSpPr>
          <p:spPr bwMode="ltGray">
            <a:xfrm>
              <a:off x="3667" y="3260"/>
              <a:ext cx="10" cy="19"/>
            </a:xfrm>
            <a:custGeom>
              <a:avLst/>
              <a:gdLst>
                <a:gd name="T0" fmla="*/ 0 w 10"/>
                <a:gd name="T1" fmla="*/ 18 h 19"/>
                <a:gd name="T2" fmla="*/ 0 w 10"/>
                <a:gd name="T3" fmla="*/ 0 h 19"/>
                <a:gd name="T4" fmla="*/ 4 w 10"/>
                <a:gd name="T5" fmla="*/ 0 h 19"/>
                <a:gd name="T6" fmla="*/ 9 w 10"/>
                <a:gd name="T7" fmla="*/ 10 h 19"/>
                <a:gd name="T8" fmla="*/ 4 w 10"/>
                <a:gd name="T9" fmla="*/ 18 h 19"/>
                <a:gd name="T10" fmla="*/ 0 w 10"/>
                <a:gd name="T11" fmla="*/ 18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9">
                  <a:moveTo>
                    <a:pt x="0" y="18"/>
                  </a:moveTo>
                  <a:lnTo>
                    <a:pt x="0" y="0"/>
                  </a:lnTo>
                  <a:lnTo>
                    <a:pt x="4" y="0"/>
                  </a:lnTo>
                  <a:lnTo>
                    <a:pt x="9" y="10"/>
                  </a:lnTo>
                  <a:lnTo>
                    <a:pt x="4" y="18"/>
                  </a:lnTo>
                  <a:lnTo>
                    <a:pt x="0" y="1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25" name="Freeform 40"/>
            <p:cNvSpPr>
              <a:spLocks/>
            </p:cNvSpPr>
            <p:nvPr/>
          </p:nvSpPr>
          <p:spPr bwMode="ltGray">
            <a:xfrm>
              <a:off x="3893" y="2960"/>
              <a:ext cx="17" cy="35"/>
            </a:xfrm>
            <a:custGeom>
              <a:avLst/>
              <a:gdLst>
                <a:gd name="T0" fmla="*/ 0 w 17"/>
                <a:gd name="T1" fmla="*/ 29 h 33"/>
                <a:gd name="T2" fmla="*/ 4 w 17"/>
                <a:gd name="T3" fmla="*/ 0 h 33"/>
                <a:gd name="T4" fmla="*/ 7 w 17"/>
                <a:gd name="T5" fmla="*/ 0 h 33"/>
                <a:gd name="T6" fmla="*/ 16 w 17"/>
                <a:gd name="T7" fmla="*/ 7 h 33"/>
                <a:gd name="T8" fmla="*/ 12 w 17"/>
                <a:gd name="T9" fmla="*/ 37 h 33"/>
                <a:gd name="T10" fmla="*/ 7 w 17"/>
                <a:gd name="T11" fmla="*/ 40 h 33"/>
                <a:gd name="T12" fmla="*/ 0 w 17"/>
                <a:gd name="T13" fmla="*/ 29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33">
                  <a:moveTo>
                    <a:pt x="0" y="23"/>
                  </a:moveTo>
                  <a:lnTo>
                    <a:pt x="4" y="0"/>
                  </a:lnTo>
                  <a:lnTo>
                    <a:pt x="7" y="0"/>
                  </a:lnTo>
                  <a:lnTo>
                    <a:pt x="16" y="7"/>
                  </a:lnTo>
                  <a:lnTo>
                    <a:pt x="12" y="29"/>
                  </a:lnTo>
                  <a:lnTo>
                    <a:pt x="7" y="32"/>
                  </a:lnTo>
                  <a:lnTo>
                    <a:pt x="0" y="2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26" name="Freeform 41"/>
            <p:cNvSpPr>
              <a:spLocks/>
            </p:cNvSpPr>
            <p:nvPr/>
          </p:nvSpPr>
          <p:spPr bwMode="ltGray">
            <a:xfrm>
              <a:off x="3909" y="2743"/>
              <a:ext cx="23" cy="35"/>
            </a:xfrm>
            <a:custGeom>
              <a:avLst/>
              <a:gdLst>
                <a:gd name="T0" fmla="*/ 0 w 23"/>
                <a:gd name="T1" fmla="*/ 4 h 33"/>
                <a:gd name="T2" fmla="*/ 3 w 23"/>
                <a:gd name="T3" fmla="*/ 0 h 33"/>
                <a:gd name="T4" fmla="*/ 8 w 23"/>
                <a:gd name="T5" fmla="*/ 0 h 33"/>
                <a:gd name="T6" fmla="*/ 18 w 23"/>
                <a:gd name="T7" fmla="*/ 4 h 33"/>
                <a:gd name="T8" fmla="*/ 18 w 23"/>
                <a:gd name="T9" fmla="*/ 8 h 33"/>
                <a:gd name="T10" fmla="*/ 22 w 23"/>
                <a:gd name="T11" fmla="*/ 16 h 33"/>
                <a:gd name="T12" fmla="*/ 18 w 23"/>
                <a:gd name="T13" fmla="*/ 16 h 33"/>
                <a:gd name="T14" fmla="*/ 14 w 23"/>
                <a:gd name="T15" fmla="*/ 20 h 33"/>
                <a:gd name="T16" fmla="*/ 14 w 23"/>
                <a:gd name="T17" fmla="*/ 36 h 33"/>
                <a:gd name="T18" fmla="*/ 18 w 23"/>
                <a:gd name="T19" fmla="*/ 40 h 33"/>
                <a:gd name="T20" fmla="*/ 10 w 23"/>
                <a:gd name="T21" fmla="*/ 40 h 33"/>
                <a:gd name="T22" fmla="*/ 8 w 23"/>
                <a:gd name="T23" fmla="*/ 36 h 33"/>
                <a:gd name="T24" fmla="*/ 8 w 23"/>
                <a:gd name="T25" fmla="*/ 31 h 33"/>
                <a:gd name="T26" fmla="*/ 14 w 23"/>
                <a:gd name="T27" fmla="*/ 24 h 33"/>
                <a:gd name="T28" fmla="*/ 0 w 23"/>
                <a:gd name="T29" fmla="*/ 4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3">
                  <a:moveTo>
                    <a:pt x="0" y="4"/>
                  </a:moveTo>
                  <a:lnTo>
                    <a:pt x="3" y="0"/>
                  </a:lnTo>
                  <a:lnTo>
                    <a:pt x="8" y="0"/>
                  </a:lnTo>
                  <a:lnTo>
                    <a:pt x="18" y="4"/>
                  </a:lnTo>
                  <a:lnTo>
                    <a:pt x="18" y="8"/>
                  </a:lnTo>
                  <a:lnTo>
                    <a:pt x="22" y="12"/>
                  </a:lnTo>
                  <a:lnTo>
                    <a:pt x="18" y="12"/>
                  </a:lnTo>
                  <a:lnTo>
                    <a:pt x="14" y="16"/>
                  </a:lnTo>
                  <a:lnTo>
                    <a:pt x="14" y="28"/>
                  </a:lnTo>
                  <a:lnTo>
                    <a:pt x="18" y="32"/>
                  </a:lnTo>
                  <a:lnTo>
                    <a:pt x="10" y="32"/>
                  </a:lnTo>
                  <a:lnTo>
                    <a:pt x="8" y="28"/>
                  </a:lnTo>
                  <a:lnTo>
                    <a:pt x="8" y="24"/>
                  </a:lnTo>
                  <a:lnTo>
                    <a:pt x="14" y="20"/>
                  </a:lnTo>
                  <a:lnTo>
                    <a:pt x="0" y="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27" name="Freeform 42"/>
            <p:cNvSpPr>
              <a:spLocks/>
            </p:cNvSpPr>
            <p:nvPr/>
          </p:nvSpPr>
          <p:spPr bwMode="ltGray">
            <a:xfrm>
              <a:off x="3912" y="2948"/>
              <a:ext cx="23" cy="25"/>
            </a:xfrm>
            <a:custGeom>
              <a:avLst/>
              <a:gdLst>
                <a:gd name="T0" fmla="*/ 0 w 23"/>
                <a:gd name="T1" fmla="*/ 8 h 25"/>
                <a:gd name="T2" fmla="*/ 0 w 23"/>
                <a:gd name="T3" fmla="*/ 0 h 25"/>
                <a:gd name="T4" fmla="*/ 8 w 23"/>
                <a:gd name="T5" fmla="*/ 0 h 25"/>
                <a:gd name="T6" fmla="*/ 22 w 23"/>
                <a:gd name="T7" fmla="*/ 15 h 25"/>
                <a:gd name="T8" fmla="*/ 22 w 23"/>
                <a:gd name="T9" fmla="*/ 24 h 25"/>
                <a:gd name="T10" fmla="*/ 15 w 23"/>
                <a:gd name="T11" fmla="*/ 24 h 25"/>
                <a:gd name="T12" fmla="*/ 0 w 23"/>
                <a:gd name="T13" fmla="*/ 8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5">
                  <a:moveTo>
                    <a:pt x="0" y="8"/>
                  </a:moveTo>
                  <a:lnTo>
                    <a:pt x="0" y="0"/>
                  </a:lnTo>
                  <a:lnTo>
                    <a:pt x="8" y="0"/>
                  </a:lnTo>
                  <a:lnTo>
                    <a:pt x="22" y="15"/>
                  </a:lnTo>
                  <a:lnTo>
                    <a:pt x="22" y="24"/>
                  </a:lnTo>
                  <a:lnTo>
                    <a:pt x="15" y="24"/>
                  </a:lnTo>
                  <a:lnTo>
                    <a:pt x="0" y="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28" name="Freeform 43"/>
            <p:cNvSpPr>
              <a:spLocks/>
            </p:cNvSpPr>
            <p:nvPr/>
          </p:nvSpPr>
          <p:spPr bwMode="ltGray">
            <a:xfrm>
              <a:off x="3919" y="2995"/>
              <a:ext cx="12" cy="14"/>
            </a:xfrm>
            <a:custGeom>
              <a:avLst/>
              <a:gdLst>
                <a:gd name="T0" fmla="*/ 0 w 12"/>
                <a:gd name="T1" fmla="*/ 8 h 14"/>
                <a:gd name="T2" fmla="*/ 3 w 12"/>
                <a:gd name="T3" fmla="*/ 0 h 14"/>
                <a:gd name="T4" fmla="*/ 8 w 12"/>
                <a:gd name="T5" fmla="*/ 0 h 14"/>
                <a:gd name="T6" fmla="*/ 11 w 12"/>
                <a:gd name="T7" fmla="*/ 4 h 14"/>
                <a:gd name="T8" fmla="*/ 11 w 12"/>
                <a:gd name="T9" fmla="*/ 13 h 14"/>
                <a:gd name="T10" fmla="*/ 8 w 12"/>
                <a:gd name="T11" fmla="*/ 13 h 14"/>
                <a:gd name="T12" fmla="*/ 0 w 12"/>
                <a:gd name="T13" fmla="*/ 8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4">
                  <a:moveTo>
                    <a:pt x="0" y="8"/>
                  </a:moveTo>
                  <a:lnTo>
                    <a:pt x="3" y="0"/>
                  </a:lnTo>
                  <a:lnTo>
                    <a:pt x="8" y="0"/>
                  </a:lnTo>
                  <a:lnTo>
                    <a:pt x="11" y="4"/>
                  </a:lnTo>
                  <a:lnTo>
                    <a:pt x="11" y="13"/>
                  </a:lnTo>
                  <a:lnTo>
                    <a:pt x="8" y="13"/>
                  </a:lnTo>
                  <a:lnTo>
                    <a:pt x="0" y="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29" name="Freeform 44"/>
            <p:cNvSpPr>
              <a:spLocks/>
            </p:cNvSpPr>
            <p:nvPr/>
          </p:nvSpPr>
          <p:spPr bwMode="ltGray">
            <a:xfrm>
              <a:off x="3927" y="2850"/>
              <a:ext cx="8" cy="21"/>
            </a:xfrm>
            <a:custGeom>
              <a:avLst/>
              <a:gdLst>
                <a:gd name="T0" fmla="*/ 0 w 8"/>
                <a:gd name="T1" fmla="*/ 15 h 21"/>
                <a:gd name="T2" fmla="*/ 3 w 8"/>
                <a:gd name="T3" fmla="*/ 0 h 21"/>
                <a:gd name="T4" fmla="*/ 7 w 8"/>
                <a:gd name="T5" fmla="*/ 0 h 21"/>
                <a:gd name="T6" fmla="*/ 7 w 8"/>
                <a:gd name="T7" fmla="*/ 20 h 21"/>
                <a:gd name="T8" fmla="*/ 3 w 8"/>
                <a:gd name="T9" fmla="*/ 20 h 21"/>
                <a:gd name="T10" fmla="*/ 0 w 8"/>
                <a:gd name="T11" fmla="*/ 15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21">
                  <a:moveTo>
                    <a:pt x="0" y="15"/>
                  </a:moveTo>
                  <a:lnTo>
                    <a:pt x="3" y="0"/>
                  </a:lnTo>
                  <a:lnTo>
                    <a:pt x="7" y="0"/>
                  </a:lnTo>
                  <a:lnTo>
                    <a:pt x="7" y="20"/>
                  </a:lnTo>
                  <a:lnTo>
                    <a:pt x="3" y="20"/>
                  </a:lnTo>
                  <a:lnTo>
                    <a:pt x="0" y="1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30" name="Freeform 45"/>
            <p:cNvSpPr>
              <a:spLocks/>
            </p:cNvSpPr>
            <p:nvPr/>
          </p:nvSpPr>
          <p:spPr bwMode="ltGray">
            <a:xfrm>
              <a:off x="3927" y="2803"/>
              <a:ext cx="12" cy="41"/>
            </a:xfrm>
            <a:custGeom>
              <a:avLst/>
              <a:gdLst>
                <a:gd name="T0" fmla="*/ 0 w 11"/>
                <a:gd name="T1" fmla="*/ 18 h 39"/>
                <a:gd name="T2" fmla="*/ 4 w 11"/>
                <a:gd name="T3" fmla="*/ 0 h 39"/>
                <a:gd name="T4" fmla="*/ 11 w 11"/>
                <a:gd name="T5" fmla="*/ 5 h 39"/>
                <a:gd name="T6" fmla="*/ 14 w 11"/>
                <a:gd name="T7" fmla="*/ 22 h 39"/>
                <a:gd name="T8" fmla="*/ 14 w 11"/>
                <a:gd name="T9" fmla="*/ 46 h 39"/>
                <a:gd name="T10" fmla="*/ 11 w 11"/>
                <a:gd name="T11" fmla="*/ 46 h 39"/>
                <a:gd name="T12" fmla="*/ 4 w 11"/>
                <a:gd name="T13" fmla="*/ 42 h 39"/>
                <a:gd name="T14" fmla="*/ 4 w 11"/>
                <a:gd name="T15" fmla="*/ 32 h 39"/>
                <a:gd name="T16" fmla="*/ 0 w 11"/>
                <a:gd name="T17" fmla="*/ 18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39">
                  <a:moveTo>
                    <a:pt x="0" y="14"/>
                  </a:moveTo>
                  <a:lnTo>
                    <a:pt x="4" y="0"/>
                  </a:lnTo>
                  <a:lnTo>
                    <a:pt x="7" y="5"/>
                  </a:lnTo>
                  <a:lnTo>
                    <a:pt x="10" y="18"/>
                  </a:lnTo>
                  <a:lnTo>
                    <a:pt x="10" y="38"/>
                  </a:lnTo>
                  <a:lnTo>
                    <a:pt x="7" y="38"/>
                  </a:lnTo>
                  <a:lnTo>
                    <a:pt x="4" y="34"/>
                  </a:lnTo>
                  <a:lnTo>
                    <a:pt x="4" y="27"/>
                  </a:lnTo>
                  <a:lnTo>
                    <a:pt x="0" y="1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31" name="Freeform 46"/>
            <p:cNvSpPr>
              <a:spLocks/>
            </p:cNvSpPr>
            <p:nvPr/>
          </p:nvSpPr>
          <p:spPr bwMode="ltGray">
            <a:xfrm>
              <a:off x="3930" y="2644"/>
              <a:ext cx="8" cy="5"/>
            </a:xfrm>
            <a:custGeom>
              <a:avLst/>
              <a:gdLst>
                <a:gd name="T0" fmla="*/ 0 w 8"/>
                <a:gd name="T1" fmla="*/ 3 h 6"/>
                <a:gd name="T2" fmla="*/ 0 w 8"/>
                <a:gd name="T3" fmla="*/ 0 h 6"/>
                <a:gd name="T4" fmla="*/ 4 w 8"/>
                <a:gd name="T5" fmla="*/ 0 h 6"/>
                <a:gd name="T6" fmla="*/ 7 w 8"/>
                <a:gd name="T7" fmla="*/ 3 h 6"/>
                <a:gd name="T8" fmla="*/ 0 w 8"/>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0" y="5"/>
                  </a:moveTo>
                  <a:lnTo>
                    <a:pt x="0" y="0"/>
                  </a:lnTo>
                  <a:lnTo>
                    <a:pt x="4" y="0"/>
                  </a:lnTo>
                  <a:lnTo>
                    <a:pt x="7" y="5"/>
                  </a:lnTo>
                  <a:lnTo>
                    <a:pt x="0" y="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32" name="Freeform 47"/>
            <p:cNvSpPr>
              <a:spLocks/>
            </p:cNvSpPr>
            <p:nvPr/>
          </p:nvSpPr>
          <p:spPr bwMode="ltGray">
            <a:xfrm>
              <a:off x="3934" y="2776"/>
              <a:ext cx="16" cy="20"/>
            </a:xfrm>
            <a:custGeom>
              <a:avLst/>
              <a:gdLst>
                <a:gd name="T0" fmla="*/ 0 w 16"/>
                <a:gd name="T1" fmla="*/ 12 h 20"/>
                <a:gd name="T2" fmla="*/ 3 w 16"/>
                <a:gd name="T3" fmla="*/ 0 h 20"/>
                <a:gd name="T4" fmla="*/ 15 w 16"/>
                <a:gd name="T5" fmla="*/ 12 h 20"/>
                <a:gd name="T6" fmla="*/ 15 w 16"/>
                <a:gd name="T7" fmla="*/ 19 h 20"/>
                <a:gd name="T8" fmla="*/ 3 w 16"/>
                <a:gd name="T9" fmla="*/ 19 h 20"/>
                <a:gd name="T10" fmla="*/ 0 w 16"/>
                <a:gd name="T11" fmla="*/ 12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0">
                  <a:moveTo>
                    <a:pt x="0" y="12"/>
                  </a:moveTo>
                  <a:lnTo>
                    <a:pt x="3" y="0"/>
                  </a:lnTo>
                  <a:lnTo>
                    <a:pt x="15" y="12"/>
                  </a:lnTo>
                  <a:lnTo>
                    <a:pt x="15" y="19"/>
                  </a:lnTo>
                  <a:lnTo>
                    <a:pt x="3" y="19"/>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33" name="Freeform 48"/>
            <p:cNvSpPr>
              <a:spLocks/>
            </p:cNvSpPr>
            <p:nvPr/>
          </p:nvSpPr>
          <p:spPr bwMode="ltGray">
            <a:xfrm>
              <a:off x="3974" y="847"/>
              <a:ext cx="70" cy="41"/>
            </a:xfrm>
            <a:custGeom>
              <a:avLst/>
              <a:gdLst>
                <a:gd name="T0" fmla="*/ 63 w 70"/>
                <a:gd name="T1" fmla="*/ 29 h 41"/>
                <a:gd name="T2" fmla="*/ 19 w 70"/>
                <a:gd name="T3" fmla="*/ 40 h 41"/>
                <a:gd name="T4" fmla="*/ 0 w 70"/>
                <a:gd name="T5" fmla="*/ 38 h 41"/>
                <a:gd name="T6" fmla="*/ 26 w 70"/>
                <a:gd name="T7" fmla="*/ 12 h 41"/>
                <a:gd name="T8" fmla="*/ 44 w 70"/>
                <a:gd name="T9" fmla="*/ 0 h 41"/>
                <a:gd name="T10" fmla="*/ 57 w 70"/>
                <a:gd name="T11" fmla="*/ 7 h 41"/>
                <a:gd name="T12" fmla="*/ 69 w 70"/>
                <a:gd name="T13" fmla="*/ 25 h 41"/>
                <a:gd name="T14" fmla="*/ 63 w 70"/>
                <a:gd name="T15" fmla="*/ 29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41">
                  <a:moveTo>
                    <a:pt x="63" y="29"/>
                  </a:moveTo>
                  <a:lnTo>
                    <a:pt x="19" y="40"/>
                  </a:lnTo>
                  <a:lnTo>
                    <a:pt x="0" y="38"/>
                  </a:lnTo>
                  <a:lnTo>
                    <a:pt x="26" y="12"/>
                  </a:lnTo>
                  <a:lnTo>
                    <a:pt x="44" y="0"/>
                  </a:lnTo>
                  <a:lnTo>
                    <a:pt x="57" y="7"/>
                  </a:lnTo>
                  <a:lnTo>
                    <a:pt x="69" y="25"/>
                  </a:lnTo>
                  <a:lnTo>
                    <a:pt x="63" y="2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34" name="Freeform 49"/>
            <p:cNvSpPr>
              <a:spLocks/>
            </p:cNvSpPr>
            <p:nvPr/>
          </p:nvSpPr>
          <p:spPr bwMode="ltGray">
            <a:xfrm>
              <a:off x="3908" y="2617"/>
              <a:ext cx="8" cy="6"/>
            </a:xfrm>
            <a:custGeom>
              <a:avLst/>
              <a:gdLst>
                <a:gd name="T0" fmla="*/ 0 w 8"/>
                <a:gd name="T1" fmla="*/ 5 h 6"/>
                <a:gd name="T2" fmla="*/ 0 w 8"/>
                <a:gd name="T3" fmla="*/ 0 h 6"/>
                <a:gd name="T4" fmla="*/ 4 w 8"/>
                <a:gd name="T5" fmla="*/ 0 h 6"/>
                <a:gd name="T6" fmla="*/ 7 w 8"/>
                <a:gd name="T7" fmla="*/ 5 h 6"/>
                <a:gd name="T8" fmla="*/ 0 w 8"/>
                <a:gd name="T9" fmla="*/ 5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0" y="5"/>
                  </a:moveTo>
                  <a:lnTo>
                    <a:pt x="0" y="0"/>
                  </a:lnTo>
                  <a:lnTo>
                    <a:pt x="4" y="0"/>
                  </a:lnTo>
                  <a:lnTo>
                    <a:pt x="7" y="5"/>
                  </a:lnTo>
                  <a:lnTo>
                    <a:pt x="0" y="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35" name="Freeform 50"/>
            <p:cNvSpPr>
              <a:spLocks/>
            </p:cNvSpPr>
            <p:nvPr/>
          </p:nvSpPr>
          <p:spPr bwMode="ltGray">
            <a:xfrm>
              <a:off x="3908" y="2643"/>
              <a:ext cx="8" cy="6"/>
            </a:xfrm>
            <a:custGeom>
              <a:avLst/>
              <a:gdLst>
                <a:gd name="T0" fmla="*/ 0 w 8"/>
                <a:gd name="T1" fmla="*/ 3 h 7"/>
                <a:gd name="T2" fmla="*/ 0 w 8"/>
                <a:gd name="T3" fmla="*/ 0 h 7"/>
                <a:gd name="T4" fmla="*/ 4 w 8"/>
                <a:gd name="T5" fmla="*/ 0 h 7"/>
                <a:gd name="T6" fmla="*/ 7 w 8"/>
                <a:gd name="T7" fmla="*/ 3 h 7"/>
                <a:gd name="T8" fmla="*/ 0 w 8"/>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6"/>
                  </a:moveTo>
                  <a:lnTo>
                    <a:pt x="0" y="0"/>
                  </a:lnTo>
                  <a:lnTo>
                    <a:pt x="4" y="0"/>
                  </a:lnTo>
                  <a:lnTo>
                    <a:pt x="7" y="6"/>
                  </a:lnTo>
                  <a:lnTo>
                    <a:pt x="0" y="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36" name="Freeform 51"/>
            <p:cNvSpPr>
              <a:spLocks/>
            </p:cNvSpPr>
            <p:nvPr/>
          </p:nvSpPr>
          <p:spPr bwMode="ltGray">
            <a:xfrm>
              <a:off x="3473" y="1142"/>
              <a:ext cx="89" cy="90"/>
            </a:xfrm>
            <a:custGeom>
              <a:avLst/>
              <a:gdLst>
                <a:gd name="T0" fmla="*/ 0 w 89"/>
                <a:gd name="T1" fmla="*/ 44 h 90"/>
                <a:gd name="T2" fmla="*/ 11 w 89"/>
                <a:gd name="T3" fmla="*/ 57 h 90"/>
                <a:gd name="T4" fmla="*/ 33 w 89"/>
                <a:gd name="T5" fmla="*/ 63 h 90"/>
                <a:gd name="T6" fmla="*/ 44 w 89"/>
                <a:gd name="T7" fmla="*/ 76 h 90"/>
                <a:gd name="T8" fmla="*/ 66 w 89"/>
                <a:gd name="T9" fmla="*/ 89 h 90"/>
                <a:gd name="T10" fmla="*/ 84 w 89"/>
                <a:gd name="T11" fmla="*/ 80 h 90"/>
                <a:gd name="T12" fmla="*/ 88 w 89"/>
                <a:gd name="T13" fmla="*/ 76 h 90"/>
                <a:gd name="T14" fmla="*/ 84 w 89"/>
                <a:gd name="T15" fmla="*/ 69 h 90"/>
                <a:gd name="T16" fmla="*/ 63 w 89"/>
                <a:gd name="T17" fmla="*/ 41 h 90"/>
                <a:gd name="T18" fmla="*/ 54 w 89"/>
                <a:gd name="T19" fmla="*/ 5 h 90"/>
                <a:gd name="T20" fmla="*/ 31 w 89"/>
                <a:gd name="T21" fmla="*/ 0 h 90"/>
                <a:gd name="T22" fmla="*/ 3 w 89"/>
                <a:gd name="T23" fmla="*/ 33 h 90"/>
                <a:gd name="T24" fmla="*/ 0 w 89"/>
                <a:gd name="T25" fmla="*/ 44 h 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90">
                  <a:moveTo>
                    <a:pt x="0" y="44"/>
                  </a:moveTo>
                  <a:lnTo>
                    <a:pt x="11" y="57"/>
                  </a:lnTo>
                  <a:lnTo>
                    <a:pt x="33" y="63"/>
                  </a:lnTo>
                  <a:lnTo>
                    <a:pt x="44" y="76"/>
                  </a:lnTo>
                  <a:lnTo>
                    <a:pt x="66" y="89"/>
                  </a:lnTo>
                  <a:lnTo>
                    <a:pt x="84" y="80"/>
                  </a:lnTo>
                  <a:lnTo>
                    <a:pt x="88" y="76"/>
                  </a:lnTo>
                  <a:lnTo>
                    <a:pt x="84" y="69"/>
                  </a:lnTo>
                  <a:lnTo>
                    <a:pt x="63" y="41"/>
                  </a:lnTo>
                  <a:lnTo>
                    <a:pt x="54" y="5"/>
                  </a:lnTo>
                  <a:lnTo>
                    <a:pt x="31" y="0"/>
                  </a:lnTo>
                  <a:lnTo>
                    <a:pt x="3" y="33"/>
                  </a:lnTo>
                  <a:lnTo>
                    <a:pt x="0" y="4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37" name="Freeform 52"/>
            <p:cNvSpPr>
              <a:spLocks/>
            </p:cNvSpPr>
            <p:nvPr/>
          </p:nvSpPr>
          <p:spPr bwMode="ltGray">
            <a:xfrm>
              <a:off x="3968" y="890"/>
              <a:ext cx="136" cy="63"/>
            </a:xfrm>
            <a:custGeom>
              <a:avLst/>
              <a:gdLst>
                <a:gd name="T0" fmla="*/ 135 w 136"/>
                <a:gd name="T1" fmla="*/ 62 h 63"/>
                <a:gd name="T2" fmla="*/ 110 w 136"/>
                <a:gd name="T3" fmla="*/ 58 h 63"/>
                <a:gd name="T4" fmla="*/ 76 w 136"/>
                <a:gd name="T5" fmla="*/ 45 h 63"/>
                <a:gd name="T6" fmla="*/ 55 w 136"/>
                <a:gd name="T7" fmla="*/ 41 h 63"/>
                <a:gd name="T8" fmla="*/ 24 w 136"/>
                <a:gd name="T9" fmla="*/ 19 h 63"/>
                <a:gd name="T10" fmla="*/ 9 w 136"/>
                <a:gd name="T11" fmla="*/ 45 h 63"/>
                <a:gd name="T12" fmla="*/ 4 w 136"/>
                <a:gd name="T13" fmla="*/ 46 h 63"/>
                <a:gd name="T14" fmla="*/ 0 w 136"/>
                <a:gd name="T15" fmla="*/ 42 h 63"/>
                <a:gd name="T16" fmla="*/ 4 w 136"/>
                <a:gd name="T17" fmla="*/ 19 h 63"/>
                <a:gd name="T18" fmla="*/ 11 w 136"/>
                <a:gd name="T19" fmla="*/ 14 h 63"/>
                <a:gd name="T20" fmla="*/ 28 w 136"/>
                <a:gd name="T21" fmla="*/ 3 h 63"/>
                <a:gd name="T22" fmla="*/ 47 w 136"/>
                <a:gd name="T23" fmla="*/ 7 h 63"/>
                <a:gd name="T24" fmla="*/ 54 w 136"/>
                <a:gd name="T25" fmla="*/ 7 h 63"/>
                <a:gd name="T26" fmla="*/ 64 w 136"/>
                <a:gd name="T27" fmla="*/ 0 h 63"/>
                <a:gd name="T28" fmla="*/ 78 w 136"/>
                <a:gd name="T29" fmla="*/ 0 h 63"/>
                <a:gd name="T30" fmla="*/ 92 w 136"/>
                <a:gd name="T31" fmla="*/ 19 h 63"/>
                <a:gd name="T32" fmla="*/ 110 w 136"/>
                <a:gd name="T33" fmla="*/ 20 h 63"/>
                <a:gd name="T34" fmla="*/ 117 w 136"/>
                <a:gd name="T35" fmla="*/ 24 h 63"/>
                <a:gd name="T36" fmla="*/ 122 w 136"/>
                <a:gd name="T37" fmla="*/ 38 h 63"/>
                <a:gd name="T38" fmla="*/ 128 w 136"/>
                <a:gd name="T39" fmla="*/ 48 h 63"/>
                <a:gd name="T40" fmla="*/ 135 w 136"/>
                <a:gd name="T41" fmla="*/ 62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6" h="63">
                  <a:moveTo>
                    <a:pt x="135" y="62"/>
                  </a:moveTo>
                  <a:lnTo>
                    <a:pt x="110" y="58"/>
                  </a:lnTo>
                  <a:lnTo>
                    <a:pt x="76" y="45"/>
                  </a:lnTo>
                  <a:lnTo>
                    <a:pt x="55" y="41"/>
                  </a:lnTo>
                  <a:lnTo>
                    <a:pt x="24" y="19"/>
                  </a:lnTo>
                  <a:lnTo>
                    <a:pt x="9" y="45"/>
                  </a:lnTo>
                  <a:lnTo>
                    <a:pt x="4" y="46"/>
                  </a:lnTo>
                  <a:lnTo>
                    <a:pt x="0" y="42"/>
                  </a:lnTo>
                  <a:lnTo>
                    <a:pt x="4" y="19"/>
                  </a:lnTo>
                  <a:lnTo>
                    <a:pt x="11" y="14"/>
                  </a:lnTo>
                  <a:lnTo>
                    <a:pt x="28" y="3"/>
                  </a:lnTo>
                  <a:lnTo>
                    <a:pt x="47" y="7"/>
                  </a:lnTo>
                  <a:lnTo>
                    <a:pt x="54" y="7"/>
                  </a:lnTo>
                  <a:lnTo>
                    <a:pt x="64" y="0"/>
                  </a:lnTo>
                  <a:lnTo>
                    <a:pt x="78" y="0"/>
                  </a:lnTo>
                  <a:lnTo>
                    <a:pt x="92" y="19"/>
                  </a:lnTo>
                  <a:lnTo>
                    <a:pt x="110" y="20"/>
                  </a:lnTo>
                  <a:lnTo>
                    <a:pt x="117" y="24"/>
                  </a:lnTo>
                  <a:lnTo>
                    <a:pt x="122" y="38"/>
                  </a:lnTo>
                  <a:lnTo>
                    <a:pt x="128" y="48"/>
                  </a:lnTo>
                  <a:lnTo>
                    <a:pt x="135" y="6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38" name="Freeform 53"/>
            <p:cNvSpPr>
              <a:spLocks/>
            </p:cNvSpPr>
            <p:nvPr/>
          </p:nvSpPr>
          <p:spPr bwMode="ltGray">
            <a:xfrm>
              <a:off x="3080" y="1525"/>
              <a:ext cx="21" cy="19"/>
            </a:xfrm>
            <a:custGeom>
              <a:avLst/>
              <a:gdLst>
                <a:gd name="T0" fmla="*/ 14 w 21"/>
                <a:gd name="T1" fmla="*/ 0 h 17"/>
                <a:gd name="T2" fmla="*/ 2 w 21"/>
                <a:gd name="T3" fmla="*/ 15 h 17"/>
                <a:gd name="T4" fmla="*/ 0 w 21"/>
                <a:gd name="T5" fmla="*/ 25 h 17"/>
                <a:gd name="T6" fmla="*/ 16 w 21"/>
                <a:gd name="T7" fmla="*/ 12 h 17"/>
                <a:gd name="T8" fmla="*/ 20 w 21"/>
                <a:gd name="T9" fmla="*/ 2 h 17"/>
                <a:gd name="T10" fmla="*/ 14 w 21"/>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17">
                  <a:moveTo>
                    <a:pt x="14" y="0"/>
                  </a:moveTo>
                  <a:lnTo>
                    <a:pt x="2" y="10"/>
                  </a:lnTo>
                  <a:lnTo>
                    <a:pt x="0" y="16"/>
                  </a:lnTo>
                  <a:lnTo>
                    <a:pt x="16" y="8"/>
                  </a:lnTo>
                  <a:lnTo>
                    <a:pt x="20" y="2"/>
                  </a:lnTo>
                  <a:lnTo>
                    <a:pt x="14"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39" name="Freeform 54"/>
            <p:cNvSpPr>
              <a:spLocks/>
            </p:cNvSpPr>
            <p:nvPr/>
          </p:nvSpPr>
          <p:spPr bwMode="ltGray">
            <a:xfrm>
              <a:off x="285" y="1092"/>
              <a:ext cx="981" cy="911"/>
            </a:xfrm>
            <a:custGeom>
              <a:avLst/>
              <a:gdLst>
                <a:gd name="T0" fmla="*/ 973 w 981"/>
                <a:gd name="T1" fmla="*/ 82 h 911"/>
                <a:gd name="T2" fmla="*/ 912 w 981"/>
                <a:gd name="T3" fmla="*/ 38 h 911"/>
                <a:gd name="T4" fmla="*/ 854 w 981"/>
                <a:gd name="T5" fmla="*/ 16 h 911"/>
                <a:gd name="T6" fmla="*/ 808 w 981"/>
                <a:gd name="T7" fmla="*/ 7 h 911"/>
                <a:gd name="T8" fmla="*/ 761 w 981"/>
                <a:gd name="T9" fmla="*/ 41 h 911"/>
                <a:gd name="T10" fmla="*/ 729 w 981"/>
                <a:gd name="T11" fmla="*/ 82 h 911"/>
                <a:gd name="T12" fmla="*/ 746 w 981"/>
                <a:gd name="T13" fmla="*/ 122 h 911"/>
                <a:gd name="T14" fmla="*/ 810 w 981"/>
                <a:gd name="T15" fmla="*/ 94 h 911"/>
                <a:gd name="T16" fmla="*/ 817 w 981"/>
                <a:gd name="T17" fmla="*/ 106 h 911"/>
                <a:gd name="T18" fmla="*/ 836 w 981"/>
                <a:gd name="T19" fmla="*/ 143 h 911"/>
                <a:gd name="T20" fmla="*/ 891 w 981"/>
                <a:gd name="T21" fmla="*/ 180 h 911"/>
                <a:gd name="T22" fmla="*/ 948 w 981"/>
                <a:gd name="T23" fmla="*/ 205 h 911"/>
                <a:gd name="T24" fmla="*/ 932 w 981"/>
                <a:gd name="T25" fmla="*/ 224 h 911"/>
                <a:gd name="T26" fmla="*/ 873 w 981"/>
                <a:gd name="T27" fmla="*/ 206 h 911"/>
                <a:gd name="T28" fmla="*/ 817 w 981"/>
                <a:gd name="T29" fmla="*/ 172 h 911"/>
                <a:gd name="T30" fmla="*/ 743 w 981"/>
                <a:gd name="T31" fmla="*/ 147 h 911"/>
                <a:gd name="T32" fmla="*/ 703 w 981"/>
                <a:gd name="T33" fmla="*/ 160 h 911"/>
                <a:gd name="T34" fmla="*/ 713 w 981"/>
                <a:gd name="T35" fmla="*/ 151 h 911"/>
                <a:gd name="T36" fmla="*/ 652 w 981"/>
                <a:gd name="T37" fmla="*/ 164 h 911"/>
                <a:gd name="T38" fmla="*/ 588 w 981"/>
                <a:gd name="T39" fmla="*/ 151 h 911"/>
                <a:gd name="T40" fmla="*/ 562 w 981"/>
                <a:gd name="T41" fmla="*/ 160 h 911"/>
                <a:gd name="T42" fmla="*/ 499 w 981"/>
                <a:gd name="T43" fmla="*/ 160 h 911"/>
                <a:gd name="T44" fmla="*/ 464 w 981"/>
                <a:gd name="T45" fmla="*/ 145 h 911"/>
                <a:gd name="T46" fmla="*/ 366 w 981"/>
                <a:gd name="T47" fmla="*/ 134 h 911"/>
                <a:gd name="T48" fmla="*/ 295 w 981"/>
                <a:gd name="T49" fmla="*/ 111 h 911"/>
                <a:gd name="T50" fmla="*/ 210 w 981"/>
                <a:gd name="T51" fmla="*/ 124 h 911"/>
                <a:gd name="T52" fmla="*/ 154 w 981"/>
                <a:gd name="T53" fmla="*/ 160 h 911"/>
                <a:gd name="T54" fmla="*/ 182 w 981"/>
                <a:gd name="T55" fmla="*/ 185 h 911"/>
                <a:gd name="T56" fmla="*/ 234 w 981"/>
                <a:gd name="T57" fmla="*/ 205 h 911"/>
                <a:gd name="T58" fmla="*/ 187 w 981"/>
                <a:gd name="T59" fmla="*/ 244 h 911"/>
                <a:gd name="T60" fmla="*/ 117 w 981"/>
                <a:gd name="T61" fmla="*/ 235 h 911"/>
                <a:gd name="T62" fmla="*/ 96 w 981"/>
                <a:gd name="T63" fmla="*/ 274 h 911"/>
                <a:gd name="T64" fmla="*/ 129 w 981"/>
                <a:gd name="T65" fmla="*/ 294 h 911"/>
                <a:gd name="T66" fmla="*/ 144 w 981"/>
                <a:gd name="T67" fmla="*/ 320 h 911"/>
                <a:gd name="T68" fmla="*/ 199 w 981"/>
                <a:gd name="T69" fmla="*/ 311 h 911"/>
                <a:gd name="T70" fmla="*/ 177 w 981"/>
                <a:gd name="T71" fmla="*/ 356 h 911"/>
                <a:gd name="T72" fmla="*/ 92 w 981"/>
                <a:gd name="T73" fmla="*/ 365 h 911"/>
                <a:gd name="T74" fmla="*/ 34 w 981"/>
                <a:gd name="T75" fmla="*/ 418 h 911"/>
                <a:gd name="T76" fmla="*/ 77 w 981"/>
                <a:gd name="T77" fmla="*/ 446 h 911"/>
                <a:gd name="T78" fmla="*/ 41 w 981"/>
                <a:gd name="T79" fmla="*/ 475 h 911"/>
                <a:gd name="T80" fmla="*/ 64 w 981"/>
                <a:gd name="T81" fmla="*/ 533 h 911"/>
                <a:gd name="T82" fmla="*/ 130 w 981"/>
                <a:gd name="T83" fmla="*/ 539 h 911"/>
                <a:gd name="T84" fmla="*/ 173 w 981"/>
                <a:gd name="T85" fmla="*/ 533 h 911"/>
                <a:gd name="T86" fmla="*/ 113 w 981"/>
                <a:gd name="T87" fmla="*/ 610 h 911"/>
                <a:gd name="T88" fmla="*/ 69 w 981"/>
                <a:gd name="T89" fmla="*/ 653 h 911"/>
                <a:gd name="T90" fmla="*/ 2 w 981"/>
                <a:gd name="T91" fmla="*/ 734 h 911"/>
                <a:gd name="T92" fmla="*/ 7 w 981"/>
                <a:gd name="T93" fmla="*/ 736 h 911"/>
                <a:gd name="T94" fmla="*/ 96 w 981"/>
                <a:gd name="T95" fmla="*/ 683 h 911"/>
                <a:gd name="T96" fmla="*/ 171 w 981"/>
                <a:gd name="T97" fmla="*/ 632 h 911"/>
                <a:gd name="T98" fmla="*/ 218 w 981"/>
                <a:gd name="T99" fmla="*/ 565 h 911"/>
                <a:gd name="T100" fmla="*/ 291 w 981"/>
                <a:gd name="T101" fmla="*/ 529 h 911"/>
                <a:gd name="T102" fmla="*/ 241 w 981"/>
                <a:gd name="T103" fmla="*/ 596 h 911"/>
                <a:gd name="T104" fmla="*/ 280 w 981"/>
                <a:gd name="T105" fmla="*/ 604 h 911"/>
                <a:gd name="T106" fmla="*/ 333 w 981"/>
                <a:gd name="T107" fmla="*/ 532 h 911"/>
                <a:gd name="T108" fmla="*/ 351 w 981"/>
                <a:gd name="T109" fmla="*/ 470 h 911"/>
                <a:gd name="T110" fmla="*/ 437 w 981"/>
                <a:gd name="T111" fmla="*/ 465 h 911"/>
                <a:gd name="T112" fmla="*/ 468 w 981"/>
                <a:gd name="T113" fmla="*/ 523 h 911"/>
                <a:gd name="T114" fmla="*/ 513 w 981"/>
                <a:gd name="T115" fmla="*/ 532 h 911"/>
                <a:gd name="T116" fmla="*/ 537 w 981"/>
                <a:gd name="T117" fmla="*/ 572 h 911"/>
                <a:gd name="T118" fmla="*/ 564 w 981"/>
                <a:gd name="T119" fmla="*/ 632 h 911"/>
                <a:gd name="T120" fmla="*/ 595 w 981"/>
                <a:gd name="T121" fmla="*/ 671 h 9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81" h="911">
                  <a:moveTo>
                    <a:pt x="980" y="85"/>
                  </a:moveTo>
                  <a:lnTo>
                    <a:pt x="976" y="85"/>
                  </a:lnTo>
                  <a:lnTo>
                    <a:pt x="973" y="82"/>
                  </a:lnTo>
                  <a:lnTo>
                    <a:pt x="966" y="58"/>
                  </a:lnTo>
                  <a:lnTo>
                    <a:pt x="944" y="55"/>
                  </a:lnTo>
                  <a:lnTo>
                    <a:pt x="912" y="38"/>
                  </a:lnTo>
                  <a:lnTo>
                    <a:pt x="905" y="28"/>
                  </a:lnTo>
                  <a:lnTo>
                    <a:pt x="884" y="20"/>
                  </a:lnTo>
                  <a:lnTo>
                    <a:pt x="854" y="16"/>
                  </a:lnTo>
                  <a:lnTo>
                    <a:pt x="849" y="16"/>
                  </a:lnTo>
                  <a:lnTo>
                    <a:pt x="828" y="0"/>
                  </a:lnTo>
                  <a:lnTo>
                    <a:pt x="808" y="7"/>
                  </a:lnTo>
                  <a:lnTo>
                    <a:pt x="784" y="7"/>
                  </a:lnTo>
                  <a:lnTo>
                    <a:pt x="765" y="13"/>
                  </a:lnTo>
                  <a:lnTo>
                    <a:pt x="761" y="41"/>
                  </a:lnTo>
                  <a:lnTo>
                    <a:pt x="739" y="58"/>
                  </a:lnTo>
                  <a:lnTo>
                    <a:pt x="732" y="67"/>
                  </a:lnTo>
                  <a:lnTo>
                    <a:pt x="729" y="82"/>
                  </a:lnTo>
                  <a:lnTo>
                    <a:pt x="744" y="99"/>
                  </a:lnTo>
                  <a:lnTo>
                    <a:pt x="743" y="118"/>
                  </a:lnTo>
                  <a:lnTo>
                    <a:pt x="746" y="122"/>
                  </a:lnTo>
                  <a:lnTo>
                    <a:pt x="767" y="118"/>
                  </a:lnTo>
                  <a:lnTo>
                    <a:pt x="794" y="115"/>
                  </a:lnTo>
                  <a:lnTo>
                    <a:pt x="810" y="94"/>
                  </a:lnTo>
                  <a:lnTo>
                    <a:pt x="813" y="91"/>
                  </a:lnTo>
                  <a:lnTo>
                    <a:pt x="819" y="92"/>
                  </a:lnTo>
                  <a:lnTo>
                    <a:pt x="817" y="106"/>
                  </a:lnTo>
                  <a:lnTo>
                    <a:pt x="821" y="124"/>
                  </a:lnTo>
                  <a:lnTo>
                    <a:pt x="850" y="129"/>
                  </a:lnTo>
                  <a:lnTo>
                    <a:pt x="836" y="143"/>
                  </a:lnTo>
                  <a:lnTo>
                    <a:pt x="846" y="163"/>
                  </a:lnTo>
                  <a:lnTo>
                    <a:pt x="849" y="166"/>
                  </a:lnTo>
                  <a:lnTo>
                    <a:pt x="891" y="180"/>
                  </a:lnTo>
                  <a:lnTo>
                    <a:pt x="895" y="196"/>
                  </a:lnTo>
                  <a:lnTo>
                    <a:pt x="912" y="187"/>
                  </a:lnTo>
                  <a:lnTo>
                    <a:pt x="948" y="205"/>
                  </a:lnTo>
                  <a:lnTo>
                    <a:pt x="950" y="217"/>
                  </a:lnTo>
                  <a:lnTo>
                    <a:pt x="944" y="224"/>
                  </a:lnTo>
                  <a:lnTo>
                    <a:pt x="932" y="224"/>
                  </a:lnTo>
                  <a:lnTo>
                    <a:pt x="910" y="213"/>
                  </a:lnTo>
                  <a:lnTo>
                    <a:pt x="886" y="206"/>
                  </a:lnTo>
                  <a:lnTo>
                    <a:pt x="873" y="206"/>
                  </a:lnTo>
                  <a:lnTo>
                    <a:pt x="850" y="185"/>
                  </a:lnTo>
                  <a:lnTo>
                    <a:pt x="849" y="185"/>
                  </a:lnTo>
                  <a:lnTo>
                    <a:pt x="817" y="172"/>
                  </a:lnTo>
                  <a:lnTo>
                    <a:pt x="787" y="171"/>
                  </a:lnTo>
                  <a:lnTo>
                    <a:pt x="761" y="147"/>
                  </a:lnTo>
                  <a:lnTo>
                    <a:pt x="743" y="147"/>
                  </a:lnTo>
                  <a:lnTo>
                    <a:pt x="732" y="166"/>
                  </a:lnTo>
                  <a:lnTo>
                    <a:pt x="708" y="169"/>
                  </a:lnTo>
                  <a:lnTo>
                    <a:pt x="703" y="160"/>
                  </a:lnTo>
                  <a:lnTo>
                    <a:pt x="710" y="160"/>
                  </a:lnTo>
                  <a:lnTo>
                    <a:pt x="713" y="155"/>
                  </a:lnTo>
                  <a:lnTo>
                    <a:pt x="713" y="151"/>
                  </a:lnTo>
                  <a:lnTo>
                    <a:pt x="699" y="134"/>
                  </a:lnTo>
                  <a:lnTo>
                    <a:pt x="680" y="139"/>
                  </a:lnTo>
                  <a:lnTo>
                    <a:pt x="652" y="164"/>
                  </a:lnTo>
                  <a:lnTo>
                    <a:pt x="622" y="163"/>
                  </a:lnTo>
                  <a:lnTo>
                    <a:pt x="595" y="155"/>
                  </a:lnTo>
                  <a:lnTo>
                    <a:pt x="588" y="151"/>
                  </a:lnTo>
                  <a:lnTo>
                    <a:pt x="581" y="171"/>
                  </a:lnTo>
                  <a:lnTo>
                    <a:pt x="576" y="175"/>
                  </a:lnTo>
                  <a:lnTo>
                    <a:pt x="562" y="160"/>
                  </a:lnTo>
                  <a:lnTo>
                    <a:pt x="544" y="163"/>
                  </a:lnTo>
                  <a:lnTo>
                    <a:pt x="521" y="163"/>
                  </a:lnTo>
                  <a:lnTo>
                    <a:pt x="499" y="160"/>
                  </a:lnTo>
                  <a:lnTo>
                    <a:pt x="495" y="151"/>
                  </a:lnTo>
                  <a:lnTo>
                    <a:pt x="491" y="146"/>
                  </a:lnTo>
                  <a:lnTo>
                    <a:pt x="464" y="145"/>
                  </a:lnTo>
                  <a:lnTo>
                    <a:pt x="437" y="135"/>
                  </a:lnTo>
                  <a:lnTo>
                    <a:pt x="403" y="131"/>
                  </a:lnTo>
                  <a:lnTo>
                    <a:pt x="366" y="134"/>
                  </a:lnTo>
                  <a:lnTo>
                    <a:pt x="358" y="137"/>
                  </a:lnTo>
                  <a:lnTo>
                    <a:pt x="339" y="118"/>
                  </a:lnTo>
                  <a:lnTo>
                    <a:pt x="295" y="111"/>
                  </a:lnTo>
                  <a:lnTo>
                    <a:pt x="254" y="111"/>
                  </a:lnTo>
                  <a:lnTo>
                    <a:pt x="233" y="115"/>
                  </a:lnTo>
                  <a:lnTo>
                    <a:pt x="210" y="124"/>
                  </a:lnTo>
                  <a:lnTo>
                    <a:pt x="185" y="134"/>
                  </a:lnTo>
                  <a:lnTo>
                    <a:pt x="163" y="143"/>
                  </a:lnTo>
                  <a:lnTo>
                    <a:pt x="154" y="160"/>
                  </a:lnTo>
                  <a:lnTo>
                    <a:pt x="160" y="182"/>
                  </a:lnTo>
                  <a:lnTo>
                    <a:pt x="171" y="190"/>
                  </a:lnTo>
                  <a:lnTo>
                    <a:pt x="182" y="185"/>
                  </a:lnTo>
                  <a:lnTo>
                    <a:pt x="201" y="185"/>
                  </a:lnTo>
                  <a:lnTo>
                    <a:pt x="224" y="196"/>
                  </a:lnTo>
                  <a:lnTo>
                    <a:pt x="234" y="205"/>
                  </a:lnTo>
                  <a:lnTo>
                    <a:pt x="210" y="211"/>
                  </a:lnTo>
                  <a:lnTo>
                    <a:pt x="204" y="233"/>
                  </a:lnTo>
                  <a:lnTo>
                    <a:pt x="187" y="244"/>
                  </a:lnTo>
                  <a:lnTo>
                    <a:pt x="168" y="226"/>
                  </a:lnTo>
                  <a:lnTo>
                    <a:pt x="138" y="221"/>
                  </a:lnTo>
                  <a:lnTo>
                    <a:pt x="117" y="235"/>
                  </a:lnTo>
                  <a:lnTo>
                    <a:pt x="107" y="247"/>
                  </a:lnTo>
                  <a:lnTo>
                    <a:pt x="102" y="257"/>
                  </a:lnTo>
                  <a:lnTo>
                    <a:pt x="96" y="274"/>
                  </a:lnTo>
                  <a:lnTo>
                    <a:pt x="99" y="283"/>
                  </a:lnTo>
                  <a:lnTo>
                    <a:pt x="122" y="286"/>
                  </a:lnTo>
                  <a:lnTo>
                    <a:pt x="129" y="294"/>
                  </a:lnTo>
                  <a:lnTo>
                    <a:pt x="111" y="320"/>
                  </a:lnTo>
                  <a:lnTo>
                    <a:pt x="119" y="327"/>
                  </a:lnTo>
                  <a:lnTo>
                    <a:pt x="144" y="320"/>
                  </a:lnTo>
                  <a:lnTo>
                    <a:pt x="166" y="323"/>
                  </a:lnTo>
                  <a:lnTo>
                    <a:pt x="188" y="315"/>
                  </a:lnTo>
                  <a:lnTo>
                    <a:pt x="199" y="311"/>
                  </a:lnTo>
                  <a:lnTo>
                    <a:pt x="203" y="315"/>
                  </a:lnTo>
                  <a:lnTo>
                    <a:pt x="192" y="343"/>
                  </a:lnTo>
                  <a:lnTo>
                    <a:pt x="177" y="356"/>
                  </a:lnTo>
                  <a:lnTo>
                    <a:pt x="151" y="356"/>
                  </a:lnTo>
                  <a:lnTo>
                    <a:pt x="125" y="355"/>
                  </a:lnTo>
                  <a:lnTo>
                    <a:pt x="92" y="365"/>
                  </a:lnTo>
                  <a:lnTo>
                    <a:pt x="79" y="385"/>
                  </a:lnTo>
                  <a:lnTo>
                    <a:pt x="45" y="399"/>
                  </a:lnTo>
                  <a:lnTo>
                    <a:pt x="34" y="418"/>
                  </a:lnTo>
                  <a:lnTo>
                    <a:pt x="47" y="429"/>
                  </a:lnTo>
                  <a:lnTo>
                    <a:pt x="71" y="435"/>
                  </a:lnTo>
                  <a:lnTo>
                    <a:pt x="77" y="446"/>
                  </a:lnTo>
                  <a:lnTo>
                    <a:pt x="76" y="447"/>
                  </a:lnTo>
                  <a:lnTo>
                    <a:pt x="36" y="454"/>
                  </a:lnTo>
                  <a:lnTo>
                    <a:pt x="41" y="475"/>
                  </a:lnTo>
                  <a:lnTo>
                    <a:pt x="36" y="501"/>
                  </a:lnTo>
                  <a:lnTo>
                    <a:pt x="66" y="511"/>
                  </a:lnTo>
                  <a:lnTo>
                    <a:pt x="64" y="533"/>
                  </a:lnTo>
                  <a:lnTo>
                    <a:pt x="83" y="554"/>
                  </a:lnTo>
                  <a:lnTo>
                    <a:pt x="100" y="551"/>
                  </a:lnTo>
                  <a:lnTo>
                    <a:pt x="130" y="539"/>
                  </a:lnTo>
                  <a:lnTo>
                    <a:pt x="151" y="532"/>
                  </a:lnTo>
                  <a:lnTo>
                    <a:pt x="158" y="532"/>
                  </a:lnTo>
                  <a:lnTo>
                    <a:pt x="173" y="533"/>
                  </a:lnTo>
                  <a:lnTo>
                    <a:pt x="156" y="561"/>
                  </a:lnTo>
                  <a:lnTo>
                    <a:pt x="135" y="588"/>
                  </a:lnTo>
                  <a:lnTo>
                    <a:pt x="113" y="610"/>
                  </a:lnTo>
                  <a:lnTo>
                    <a:pt x="96" y="637"/>
                  </a:lnTo>
                  <a:lnTo>
                    <a:pt x="92" y="641"/>
                  </a:lnTo>
                  <a:lnTo>
                    <a:pt x="69" y="653"/>
                  </a:lnTo>
                  <a:lnTo>
                    <a:pt x="45" y="683"/>
                  </a:lnTo>
                  <a:lnTo>
                    <a:pt x="23" y="695"/>
                  </a:lnTo>
                  <a:lnTo>
                    <a:pt x="2" y="734"/>
                  </a:lnTo>
                  <a:lnTo>
                    <a:pt x="0" y="731"/>
                  </a:lnTo>
                  <a:lnTo>
                    <a:pt x="3" y="736"/>
                  </a:lnTo>
                  <a:lnTo>
                    <a:pt x="7" y="736"/>
                  </a:lnTo>
                  <a:lnTo>
                    <a:pt x="29" y="728"/>
                  </a:lnTo>
                  <a:lnTo>
                    <a:pt x="73" y="704"/>
                  </a:lnTo>
                  <a:lnTo>
                    <a:pt x="96" y="683"/>
                  </a:lnTo>
                  <a:lnTo>
                    <a:pt x="122" y="668"/>
                  </a:lnTo>
                  <a:lnTo>
                    <a:pt x="149" y="648"/>
                  </a:lnTo>
                  <a:lnTo>
                    <a:pt x="171" y="632"/>
                  </a:lnTo>
                  <a:lnTo>
                    <a:pt x="190" y="596"/>
                  </a:lnTo>
                  <a:lnTo>
                    <a:pt x="205" y="572"/>
                  </a:lnTo>
                  <a:lnTo>
                    <a:pt x="218" y="565"/>
                  </a:lnTo>
                  <a:lnTo>
                    <a:pt x="241" y="544"/>
                  </a:lnTo>
                  <a:lnTo>
                    <a:pt x="276" y="515"/>
                  </a:lnTo>
                  <a:lnTo>
                    <a:pt x="291" y="529"/>
                  </a:lnTo>
                  <a:lnTo>
                    <a:pt x="278" y="535"/>
                  </a:lnTo>
                  <a:lnTo>
                    <a:pt x="251" y="568"/>
                  </a:lnTo>
                  <a:lnTo>
                    <a:pt x="241" y="596"/>
                  </a:lnTo>
                  <a:lnTo>
                    <a:pt x="240" y="622"/>
                  </a:lnTo>
                  <a:lnTo>
                    <a:pt x="242" y="622"/>
                  </a:lnTo>
                  <a:lnTo>
                    <a:pt x="280" y="604"/>
                  </a:lnTo>
                  <a:lnTo>
                    <a:pt x="289" y="587"/>
                  </a:lnTo>
                  <a:lnTo>
                    <a:pt x="311" y="555"/>
                  </a:lnTo>
                  <a:lnTo>
                    <a:pt x="333" y="532"/>
                  </a:lnTo>
                  <a:lnTo>
                    <a:pt x="356" y="515"/>
                  </a:lnTo>
                  <a:lnTo>
                    <a:pt x="353" y="494"/>
                  </a:lnTo>
                  <a:lnTo>
                    <a:pt x="351" y="470"/>
                  </a:lnTo>
                  <a:lnTo>
                    <a:pt x="357" y="459"/>
                  </a:lnTo>
                  <a:lnTo>
                    <a:pt x="413" y="455"/>
                  </a:lnTo>
                  <a:lnTo>
                    <a:pt x="437" y="465"/>
                  </a:lnTo>
                  <a:lnTo>
                    <a:pt x="459" y="490"/>
                  </a:lnTo>
                  <a:lnTo>
                    <a:pt x="459" y="511"/>
                  </a:lnTo>
                  <a:lnTo>
                    <a:pt x="468" y="523"/>
                  </a:lnTo>
                  <a:lnTo>
                    <a:pt x="490" y="521"/>
                  </a:lnTo>
                  <a:lnTo>
                    <a:pt x="510" y="526"/>
                  </a:lnTo>
                  <a:lnTo>
                    <a:pt x="513" y="532"/>
                  </a:lnTo>
                  <a:lnTo>
                    <a:pt x="522" y="535"/>
                  </a:lnTo>
                  <a:lnTo>
                    <a:pt x="531" y="561"/>
                  </a:lnTo>
                  <a:lnTo>
                    <a:pt x="537" y="572"/>
                  </a:lnTo>
                  <a:lnTo>
                    <a:pt x="550" y="608"/>
                  </a:lnTo>
                  <a:lnTo>
                    <a:pt x="558" y="611"/>
                  </a:lnTo>
                  <a:lnTo>
                    <a:pt x="564" y="632"/>
                  </a:lnTo>
                  <a:lnTo>
                    <a:pt x="593" y="671"/>
                  </a:lnTo>
                  <a:lnTo>
                    <a:pt x="595" y="669"/>
                  </a:lnTo>
                  <a:lnTo>
                    <a:pt x="595" y="671"/>
                  </a:lnTo>
                  <a:lnTo>
                    <a:pt x="975" y="910"/>
                  </a:lnTo>
                  <a:lnTo>
                    <a:pt x="980" y="8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40" name="Freeform 55"/>
            <p:cNvSpPr>
              <a:spLocks/>
            </p:cNvSpPr>
            <p:nvPr/>
          </p:nvSpPr>
          <p:spPr bwMode="ltGray">
            <a:xfrm>
              <a:off x="1252" y="1118"/>
              <a:ext cx="694" cy="879"/>
            </a:xfrm>
            <a:custGeom>
              <a:avLst/>
              <a:gdLst>
                <a:gd name="T0" fmla="*/ 12 w 694"/>
                <a:gd name="T1" fmla="*/ 24 h 877"/>
                <a:gd name="T2" fmla="*/ 70 w 694"/>
                <a:gd name="T3" fmla="*/ 0 h 877"/>
                <a:gd name="T4" fmla="*/ 53 w 694"/>
                <a:gd name="T5" fmla="*/ 70 h 877"/>
                <a:gd name="T6" fmla="*/ 85 w 694"/>
                <a:gd name="T7" fmla="*/ 90 h 877"/>
                <a:gd name="T8" fmla="*/ 83 w 694"/>
                <a:gd name="T9" fmla="*/ 133 h 877"/>
                <a:gd name="T10" fmla="*/ 57 w 694"/>
                <a:gd name="T11" fmla="*/ 162 h 877"/>
                <a:gd name="T12" fmla="*/ 105 w 694"/>
                <a:gd name="T13" fmla="*/ 166 h 877"/>
                <a:gd name="T14" fmla="*/ 105 w 694"/>
                <a:gd name="T15" fmla="*/ 154 h 877"/>
                <a:gd name="T16" fmla="*/ 105 w 694"/>
                <a:gd name="T17" fmla="*/ 129 h 877"/>
                <a:gd name="T18" fmla="*/ 149 w 694"/>
                <a:gd name="T19" fmla="*/ 129 h 877"/>
                <a:gd name="T20" fmla="*/ 169 w 694"/>
                <a:gd name="T21" fmla="*/ 131 h 877"/>
                <a:gd name="T22" fmla="*/ 167 w 694"/>
                <a:gd name="T23" fmla="*/ 70 h 877"/>
                <a:gd name="T24" fmla="*/ 205 w 694"/>
                <a:gd name="T25" fmla="*/ 72 h 877"/>
                <a:gd name="T26" fmla="*/ 235 w 694"/>
                <a:gd name="T27" fmla="*/ 137 h 877"/>
                <a:gd name="T28" fmla="*/ 265 w 694"/>
                <a:gd name="T29" fmla="*/ 148 h 877"/>
                <a:gd name="T30" fmla="*/ 268 w 694"/>
                <a:gd name="T31" fmla="*/ 178 h 877"/>
                <a:gd name="T32" fmla="*/ 301 w 694"/>
                <a:gd name="T33" fmla="*/ 148 h 877"/>
                <a:gd name="T34" fmla="*/ 331 w 694"/>
                <a:gd name="T35" fmla="*/ 127 h 877"/>
                <a:gd name="T36" fmla="*/ 360 w 694"/>
                <a:gd name="T37" fmla="*/ 160 h 877"/>
                <a:gd name="T38" fmla="*/ 334 w 694"/>
                <a:gd name="T39" fmla="*/ 215 h 877"/>
                <a:gd name="T40" fmla="*/ 293 w 694"/>
                <a:gd name="T41" fmla="*/ 243 h 877"/>
                <a:gd name="T42" fmla="*/ 249 w 694"/>
                <a:gd name="T43" fmla="*/ 276 h 877"/>
                <a:gd name="T44" fmla="*/ 172 w 694"/>
                <a:gd name="T45" fmla="*/ 342 h 877"/>
                <a:gd name="T46" fmla="*/ 123 w 694"/>
                <a:gd name="T47" fmla="*/ 419 h 877"/>
                <a:gd name="T48" fmla="*/ 142 w 694"/>
                <a:gd name="T49" fmla="*/ 443 h 877"/>
                <a:gd name="T50" fmla="*/ 187 w 694"/>
                <a:gd name="T51" fmla="*/ 493 h 877"/>
                <a:gd name="T52" fmla="*/ 232 w 694"/>
                <a:gd name="T53" fmla="*/ 523 h 877"/>
                <a:gd name="T54" fmla="*/ 279 w 694"/>
                <a:gd name="T55" fmla="*/ 525 h 877"/>
                <a:gd name="T56" fmla="*/ 284 w 694"/>
                <a:gd name="T57" fmla="*/ 580 h 877"/>
                <a:gd name="T58" fmla="*/ 309 w 694"/>
                <a:gd name="T59" fmla="*/ 611 h 877"/>
                <a:gd name="T60" fmla="*/ 312 w 694"/>
                <a:gd name="T61" fmla="*/ 545 h 877"/>
                <a:gd name="T62" fmla="*/ 358 w 694"/>
                <a:gd name="T63" fmla="*/ 514 h 877"/>
                <a:gd name="T64" fmla="*/ 353 w 694"/>
                <a:gd name="T65" fmla="*/ 432 h 877"/>
                <a:gd name="T66" fmla="*/ 364 w 694"/>
                <a:gd name="T67" fmla="*/ 350 h 877"/>
                <a:gd name="T68" fmla="*/ 397 w 694"/>
                <a:gd name="T69" fmla="*/ 334 h 877"/>
                <a:gd name="T70" fmla="*/ 456 w 694"/>
                <a:gd name="T71" fmla="*/ 361 h 877"/>
                <a:gd name="T72" fmla="*/ 482 w 694"/>
                <a:gd name="T73" fmla="*/ 416 h 877"/>
                <a:gd name="T74" fmla="*/ 482 w 694"/>
                <a:gd name="T75" fmla="*/ 435 h 877"/>
                <a:gd name="T76" fmla="*/ 549 w 694"/>
                <a:gd name="T77" fmla="*/ 391 h 877"/>
                <a:gd name="T78" fmla="*/ 587 w 694"/>
                <a:gd name="T79" fmla="*/ 440 h 877"/>
                <a:gd name="T80" fmla="*/ 587 w 694"/>
                <a:gd name="T81" fmla="*/ 504 h 877"/>
                <a:gd name="T82" fmla="*/ 634 w 694"/>
                <a:gd name="T83" fmla="*/ 538 h 877"/>
                <a:gd name="T84" fmla="*/ 660 w 694"/>
                <a:gd name="T85" fmla="*/ 614 h 877"/>
                <a:gd name="T86" fmla="*/ 690 w 694"/>
                <a:gd name="T87" fmla="*/ 693 h 877"/>
                <a:gd name="T88" fmla="*/ 675 w 694"/>
                <a:gd name="T89" fmla="*/ 754 h 877"/>
                <a:gd name="T90" fmla="*/ 658 w 694"/>
                <a:gd name="T91" fmla="*/ 754 h 877"/>
                <a:gd name="T92" fmla="*/ 633 w 694"/>
                <a:gd name="T93" fmla="*/ 740 h 877"/>
                <a:gd name="T94" fmla="*/ 591 w 694"/>
                <a:gd name="T95" fmla="*/ 757 h 877"/>
                <a:gd name="T96" fmla="*/ 568 w 694"/>
                <a:gd name="T97" fmla="*/ 745 h 877"/>
                <a:gd name="T98" fmla="*/ 615 w 694"/>
                <a:gd name="T99" fmla="*/ 680 h 877"/>
                <a:gd name="T100" fmla="*/ 630 w 694"/>
                <a:gd name="T101" fmla="*/ 643 h 877"/>
                <a:gd name="T102" fmla="*/ 622 w 694"/>
                <a:gd name="T103" fmla="*/ 640 h 877"/>
                <a:gd name="T104" fmla="*/ 559 w 694"/>
                <a:gd name="T105" fmla="*/ 654 h 877"/>
                <a:gd name="T106" fmla="*/ 6 w 694"/>
                <a:gd name="T107" fmla="*/ 51 h 8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94" h="877">
                  <a:moveTo>
                    <a:pt x="6" y="51"/>
                  </a:moveTo>
                  <a:lnTo>
                    <a:pt x="9" y="48"/>
                  </a:lnTo>
                  <a:lnTo>
                    <a:pt x="12" y="24"/>
                  </a:lnTo>
                  <a:lnTo>
                    <a:pt x="16" y="13"/>
                  </a:lnTo>
                  <a:lnTo>
                    <a:pt x="31" y="15"/>
                  </a:lnTo>
                  <a:lnTo>
                    <a:pt x="70" y="0"/>
                  </a:lnTo>
                  <a:lnTo>
                    <a:pt x="73" y="15"/>
                  </a:lnTo>
                  <a:lnTo>
                    <a:pt x="53" y="48"/>
                  </a:lnTo>
                  <a:lnTo>
                    <a:pt x="53" y="70"/>
                  </a:lnTo>
                  <a:lnTo>
                    <a:pt x="57" y="93"/>
                  </a:lnTo>
                  <a:lnTo>
                    <a:pt x="64" y="96"/>
                  </a:lnTo>
                  <a:lnTo>
                    <a:pt x="85" y="90"/>
                  </a:lnTo>
                  <a:lnTo>
                    <a:pt x="89" y="96"/>
                  </a:lnTo>
                  <a:lnTo>
                    <a:pt x="94" y="117"/>
                  </a:lnTo>
                  <a:lnTo>
                    <a:pt x="83" y="133"/>
                  </a:lnTo>
                  <a:lnTo>
                    <a:pt x="71" y="148"/>
                  </a:lnTo>
                  <a:lnTo>
                    <a:pt x="57" y="154"/>
                  </a:lnTo>
                  <a:lnTo>
                    <a:pt x="57" y="162"/>
                  </a:lnTo>
                  <a:lnTo>
                    <a:pt x="61" y="166"/>
                  </a:lnTo>
                  <a:lnTo>
                    <a:pt x="76" y="162"/>
                  </a:lnTo>
                  <a:lnTo>
                    <a:pt x="105" y="166"/>
                  </a:lnTo>
                  <a:lnTo>
                    <a:pt x="108" y="162"/>
                  </a:lnTo>
                  <a:lnTo>
                    <a:pt x="108" y="158"/>
                  </a:lnTo>
                  <a:lnTo>
                    <a:pt x="105" y="154"/>
                  </a:lnTo>
                  <a:lnTo>
                    <a:pt x="86" y="146"/>
                  </a:lnTo>
                  <a:lnTo>
                    <a:pt x="89" y="137"/>
                  </a:lnTo>
                  <a:lnTo>
                    <a:pt x="105" y="129"/>
                  </a:lnTo>
                  <a:lnTo>
                    <a:pt x="123" y="129"/>
                  </a:lnTo>
                  <a:lnTo>
                    <a:pt x="142" y="121"/>
                  </a:lnTo>
                  <a:lnTo>
                    <a:pt x="149" y="129"/>
                  </a:lnTo>
                  <a:lnTo>
                    <a:pt x="169" y="144"/>
                  </a:lnTo>
                  <a:lnTo>
                    <a:pt x="179" y="138"/>
                  </a:lnTo>
                  <a:lnTo>
                    <a:pt x="169" y="131"/>
                  </a:lnTo>
                  <a:lnTo>
                    <a:pt x="158" y="106"/>
                  </a:lnTo>
                  <a:lnTo>
                    <a:pt x="161" y="84"/>
                  </a:lnTo>
                  <a:lnTo>
                    <a:pt x="167" y="70"/>
                  </a:lnTo>
                  <a:lnTo>
                    <a:pt x="190" y="55"/>
                  </a:lnTo>
                  <a:lnTo>
                    <a:pt x="197" y="56"/>
                  </a:lnTo>
                  <a:lnTo>
                    <a:pt x="205" y="72"/>
                  </a:lnTo>
                  <a:lnTo>
                    <a:pt x="219" y="96"/>
                  </a:lnTo>
                  <a:lnTo>
                    <a:pt x="230" y="133"/>
                  </a:lnTo>
                  <a:lnTo>
                    <a:pt x="235" y="137"/>
                  </a:lnTo>
                  <a:lnTo>
                    <a:pt x="251" y="131"/>
                  </a:lnTo>
                  <a:lnTo>
                    <a:pt x="262" y="134"/>
                  </a:lnTo>
                  <a:lnTo>
                    <a:pt x="265" y="148"/>
                  </a:lnTo>
                  <a:lnTo>
                    <a:pt x="256" y="165"/>
                  </a:lnTo>
                  <a:lnTo>
                    <a:pt x="257" y="174"/>
                  </a:lnTo>
                  <a:lnTo>
                    <a:pt x="268" y="178"/>
                  </a:lnTo>
                  <a:lnTo>
                    <a:pt x="279" y="167"/>
                  </a:lnTo>
                  <a:lnTo>
                    <a:pt x="288" y="152"/>
                  </a:lnTo>
                  <a:lnTo>
                    <a:pt x="301" y="148"/>
                  </a:lnTo>
                  <a:lnTo>
                    <a:pt x="295" y="136"/>
                  </a:lnTo>
                  <a:lnTo>
                    <a:pt x="301" y="129"/>
                  </a:lnTo>
                  <a:lnTo>
                    <a:pt x="331" y="127"/>
                  </a:lnTo>
                  <a:lnTo>
                    <a:pt x="353" y="132"/>
                  </a:lnTo>
                  <a:lnTo>
                    <a:pt x="363" y="148"/>
                  </a:lnTo>
                  <a:lnTo>
                    <a:pt x="360" y="160"/>
                  </a:lnTo>
                  <a:lnTo>
                    <a:pt x="345" y="172"/>
                  </a:lnTo>
                  <a:lnTo>
                    <a:pt x="343" y="199"/>
                  </a:lnTo>
                  <a:lnTo>
                    <a:pt x="334" y="215"/>
                  </a:lnTo>
                  <a:lnTo>
                    <a:pt x="301" y="219"/>
                  </a:lnTo>
                  <a:lnTo>
                    <a:pt x="290" y="234"/>
                  </a:lnTo>
                  <a:lnTo>
                    <a:pt x="293" y="239"/>
                  </a:lnTo>
                  <a:lnTo>
                    <a:pt x="268" y="249"/>
                  </a:lnTo>
                  <a:lnTo>
                    <a:pt x="260" y="249"/>
                  </a:lnTo>
                  <a:lnTo>
                    <a:pt x="249" y="272"/>
                  </a:lnTo>
                  <a:lnTo>
                    <a:pt x="234" y="285"/>
                  </a:lnTo>
                  <a:lnTo>
                    <a:pt x="212" y="301"/>
                  </a:lnTo>
                  <a:lnTo>
                    <a:pt x="172" y="338"/>
                  </a:lnTo>
                  <a:lnTo>
                    <a:pt x="149" y="366"/>
                  </a:lnTo>
                  <a:lnTo>
                    <a:pt x="130" y="391"/>
                  </a:lnTo>
                  <a:lnTo>
                    <a:pt x="123" y="415"/>
                  </a:lnTo>
                  <a:lnTo>
                    <a:pt x="130" y="428"/>
                  </a:lnTo>
                  <a:lnTo>
                    <a:pt x="137" y="433"/>
                  </a:lnTo>
                  <a:lnTo>
                    <a:pt x="142" y="439"/>
                  </a:lnTo>
                  <a:lnTo>
                    <a:pt x="140" y="459"/>
                  </a:lnTo>
                  <a:lnTo>
                    <a:pt x="149" y="477"/>
                  </a:lnTo>
                  <a:lnTo>
                    <a:pt x="187" y="489"/>
                  </a:lnTo>
                  <a:lnTo>
                    <a:pt x="201" y="505"/>
                  </a:lnTo>
                  <a:lnTo>
                    <a:pt x="216" y="511"/>
                  </a:lnTo>
                  <a:lnTo>
                    <a:pt x="232" y="519"/>
                  </a:lnTo>
                  <a:lnTo>
                    <a:pt x="257" y="522"/>
                  </a:lnTo>
                  <a:lnTo>
                    <a:pt x="271" y="517"/>
                  </a:lnTo>
                  <a:lnTo>
                    <a:pt x="279" y="521"/>
                  </a:lnTo>
                  <a:lnTo>
                    <a:pt x="283" y="537"/>
                  </a:lnTo>
                  <a:lnTo>
                    <a:pt x="279" y="554"/>
                  </a:lnTo>
                  <a:lnTo>
                    <a:pt x="284" y="576"/>
                  </a:lnTo>
                  <a:lnTo>
                    <a:pt x="286" y="599"/>
                  </a:lnTo>
                  <a:lnTo>
                    <a:pt x="297" y="609"/>
                  </a:lnTo>
                  <a:lnTo>
                    <a:pt x="309" y="607"/>
                  </a:lnTo>
                  <a:lnTo>
                    <a:pt x="316" y="589"/>
                  </a:lnTo>
                  <a:lnTo>
                    <a:pt x="308" y="554"/>
                  </a:lnTo>
                  <a:lnTo>
                    <a:pt x="312" y="541"/>
                  </a:lnTo>
                  <a:lnTo>
                    <a:pt x="323" y="534"/>
                  </a:lnTo>
                  <a:lnTo>
                    <a:pt x="345" y="525"/>
                  </a:lnTo>
                  <a:lnTo>
                    <a:pt x="358" y="510"/>
                  </a:lnTo>
                  <a:lnTo>
                    <a:pt x="361" y="477"/>
                  </a:lnTo>
                  <a:lnTo>
                    <a:pt x="346" y="452"/>
                  </a:lnTo>
                  <a:lnTo>
                    <a:pt x="353" y="428"/>
                  </a:lnTo>
                  <a:lnTo>
                    <a:pt x="358" y="402"/>
                  </a:lnTo>
                  <a:lnTo>
                    <a:pt x="358" y="370"/>
                  </a:lnTo>
                  <a:lnTo>
                    <a:pt x="364" y="346"/>
                  </a:lnTo>
                  <a:lnTo>
                    <a:pt x="367" y="330"/>
                  </a:lnTo>
                  <a:lnTo>
                    <a:pt x="383" y="322"/>
                  </a:lnTo>
                  <a:lnTo>
                    <a:pt x="397" y="330"/>
                  </a:lnTo>
                  <a:lnTo>
                    <a:pt x="419" y="334"/>
                  </a:lnTo>
                  <a:lnTo>
                    <a:pt x="433" y="341"/>
                  </a:lnTo>
                  <a:lnTo>
                    <a:pt x="456" y="357"/>
                  </a:lnTo>
                  <a:lnTo>
                    <a:pt x="482" y="370"/>
                  </a:lnTo>
                  <a:lnTo>
                    <a:pt x="486" y="374"/>
                  </a:lnTo>
                  <a:lnTo>
                    <a:pt x="482" y="412"/>
                  </a:lnTo>
                  <a:lnTo>
                    <a:pt x="479" y="420"/>
                  </a:lnTo>
                  <a:lnTo>
                    <a:pt x="479" y="428"/>
                  </a:lnTo>
                  <a:lnTo>
                    <a:pt x="482" y="431"/>
                  </a:lnTo>
                  <a:lnTo>
                    <a:pt x="534" y="428"/>
                  </a:lnTo>
                  <a:lnTo>
                    <a:pt x="542" y="412"/>
                  </a:lnTo>
                  <a:lnTo>
                    <a:pt x="549" y="387"/>
                  </a:lnTo>
                  <a:lnTo>
                    <a:pt x="552" y="382"/>
                  </a:lnTo>
                  <a:lnTo>
                    <a:pt x="564" y="407"/>
                  </a:lnTo>
                  <a:lnTo>
                    <a:pt x="587" y="436"/>
                  </a:lnTo>
                  <a:lnTo>
                    <a:pt x="594" y="468"/>
                  </a:lnTo>
                  <a:lnTo>
                    <a:pt x="587" y="492"/>
                  </a:lnTo>
                  <a:lnTo>
                    <a:pt x="587" y="500"/>
                  </a:lnTo>
                  <a:lnTo>
                    <a:pt x="589" y="505"/>
                  </a:lnTo>
                  <a:lnTo>
                    <a:pt x="613" y="517"/>
                  </a:lnTo>
                  <a:lnTo>
                    <a:pt x="634" y="534"/>
                  </a:lnTo>
                  <a:lnTo>
                    <a:pt x="652" y="566"/>
                  </a:lnTo>
                  <a:lnTo>
                    <a:pt x="655" y="590"/>
                  </a:lnTo>
                  <a:lnTo>
                    <a:pt x="660" y="610"/>
                  </a:lnTo>
                  <a:lnTo>
                    <a:pt x="660" y="636"/>
                  </a:lnTo>
                  <a:lnTo>
                    <a:pt x="675" y="656"/>
                  </a:lnTo>
                  <a:lnTo>
                    <a:pt x="690" y="685"/>
                  </a:lnTo>
                  <a:lnTo>
                    <a:pt x="693" y="709"/>
                  </a:lnTo>
                  <a:lnTo>
                    <a:pt x="685" y="733"/>
                  </a:lnTo>
                  <a:lnTo>
                    <a:pt x="675" y="746"/>
                  </a:lnTo>
                  <a:lnTo>
                    <a:pt x="675" y="743"/>
                  </a:lnTo>
                  <a:lnTo>
                    <a:pt x="671" y="746"/>
                  </a:lnTo>
                  <a:lnTo>
                    <a:pt x="658" y="746"/>
                  </a:lnTo>
                  <a:lnTo>
                    <a:pt x="647" y="729"/>
                  </a:lnTo>
                  <a:lnTo>
                    <a:pt x="640" y="742"/>
                  </a:lnTo>
                  <a:lnTo>
                    <a:pt x="633" y="732"/>
                  </a:lnTo>
                  <a:lnTo>
                    <a:pt x="595" y="726"/>
                  </a:lnTo>
                  <a:lnTo>
                    <a:pt x="600" y="746"/>
                  </a:lnTo>
                  <a:lnTo>
                    <a:pt x="591" y="749"/>
                  </a:lnTo>
                  <a:lnTo>
                    <a:pt x="584" y="742"/>
                  </a:lnTo>
                  <a:lnTo>
                    <a:pt x="571" y="743"/>
                  </a:lnTo>
                  <a:lnTo>
                    <a:pt x="568" y="737"/>
                  </a:lnTo>
                  <a:lnTo>
                    <a:pt x="584" y="732"/>
                  </a:lnTo>
                  <a:lnTo>
                    <a:pt x="596" y="686"/>
                  </a:lnTo>
                  <a:lnTo>
                    <a:pt x="615" y="672"/>
                  </a:lnTo>
                  <a:lnTo>
                    <a:pt x="624" y="672"/>
                  </a:lnTo>
                  <a:lnTo>
                    <a:pt x="622" y="658"/>
                  </a:lnTo>
                  <a:lnTo>
                    <a:pt x="630" y="639"/>
                  </a:lnTo>
                  <a:lnTo>
                    <a:pt x="632" y="631"/>
                  </a:lnTo>
                  <a:lnTo>
                    <a:pt x="627" y="628"/>
                  </a:lnTo>
                  <a:lnTo>
                    <a:pt x="622" y="636"/>
                  </a:lnTo>
                  <a:lnTo>
                    <a:pt x="606" y="649"/>
                  </a:lnTo>
                  <a:lnTo>
                    <a:pt x="577" y="652"/>
                  </a:lnTo>
                  <a:lnTo>
                    <a:pt x="559" y="650"/>
                  </a:lnTo>
                  <a:lnTo>
                    <a:pt x="522" y="649"/>
                  </a:lnTo>
                  <a:lnTo>
                    <a:pt x="0" y="876"/>
                  </a:lnTo>
                  <a:lnTo>
                    <a:pt x="6" y="5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41" name="Freeform 56"/>
            <p:cNvSpPr>
              <a:spLocks/>
            </p:cNvSpPr>
            <p:nvPr/>
          </p:nvSpPr>
          <p:spPr bwMode="ltGray">
            <a:xfrm>
              <a:off x="803" y="1750"/>
              <a:ext cx="1009" cy="997"/>
            </a:xfrm>
            <a:custGeom>
              <a:avLst/>
              <a:gdLst>
                <a:gd name="T0" fmla="*/ 3 w 1009"/>
                <a:gd name="T1" fmla="*/ 0 h 997"/>
                <a:gd name="T2" fmla="*/ 32 w 1009"/>
                <a:gd name="T3" fmla="*/ 41 h 997"/>
                <a:gd name="T4" fmla="*/ 44 w 1009"/>
                <a:gd name="T5" fmla="*/ 92 h 997"/>
                <a:gd name="T6" fmla="*/ 47 w 1009"/>
                <a:gd name="T7" fmla="*/ 155 h 997"/>
                <a:gd name="T8" fmla="*/ 19 w 1009"/>
                <a:gd name="T9" fmla="*/ 275 h 997"/>
                <a:gd name="T10" fmla="*/ 33 w 1009"/>
                <a:gd name="T11" fmla="*/ 311 h 997"/>
                <a:gd name="T12" fmla="*/ 74 w 1009"/>
                <a:gd name="T13" fmla="*/ 406 h 997"/>
                <a:gd name="T14" fmla="*/ 115 w 1009"/>
                <a:gd name="T15" fmla="*/ 483 h 997"/>
                <a:gd name="T16" fmla="*/ 140 w 1009"/>
                <a:gd name="T17" fmla="*/ 536 h 997"/>
                <a:gd name="T18" fmla="*/ 151 w 1009"/>
                <a:gd name="T19" fmla="*/ 560 h 997"/>
                <a:gd name="T20" fmla="*/ 200 w 1009"/>
                <a:gd name="T21" fmla="*/ 632 h 997"/>
                <a:gd name="T22" fmla="*/ 212 w 1009"/>
                <a:gd name="T23" fmla="*/ 629 h 997"/>
                <a:gd name="T24" fmla="*/ 188 w 1009"/>
                <a:gd name="T25" fmla="*/ 555 h 997"/>
                <a:gd name="T26" fmla="*/ 154 w 1009"/>
                <a:gd name="T27" fmla="*/ 481 h 997"/>
                <a:gd name="T28" fmla="*/ 178 w 1009"/>
                <a:gd name="T29" fmla="*/ 512 h 997"/>
                <a:gd name="T30" fmla="*/ 223 w 1009"/>
                <a:gd name="T31" fmla="*/ 590 h 997"/>
                <a:gd name="T32" fmla="*/ 267 w 1009"/>
                <a:gd name="T33" fmla="*/ 653 h 997"/>
                <a:gd name="T34" fmla="*/ 275 w 1009"/>
                <a:gd name="T35" fmla="*/ 732 h 997"/>
                <a:gd name="T36" fmla="*/ 367 w 1009"/>
                <a:gd name="T37" fmla="*/ 782 h 997"/>
                <a:gd name="T38" fmla="*/ 444 w 1009"/>
                <a:gd name="T39" fmla="*/ 805 h 997"/>
                <a:gd name="T40" fmla="*/ 517 w 1009"/>
                <a:gd name="T41" fmla="*/ 853 h 997"/>
                <a:gd name="T42" fmla="*/ 568 w 1009"/>
                <a:gd name="T43" fmla="*/ 919 h 997"/>
                <a:gd name="T44" fmla="*/ 636 w 1009"/>
                <a:gd name="T45" fmla="*/ 965 h 997"/>
                <a:gd name="T46" fmla="*/ 674 w 1009"/>
                <a:gd name="T47" fmla="*/ 945 h 997"/>
                <a:gd name="T48" fmla="*/ 694 w 1009"/>
                <a:gd name="T49" fmla="*/ 996 h 997"/>
                <a:gd name="T50" fmla="*/ 691 w 1009"/>
                <a:gd name="T51" fmla="*/ 913 h 997"/>
                <a:gd name="T52" fmla="*/ 652 w 1009"/>
                <a:gd name="T53" fmla="*/ 892 h 997"/>
                <a:gd name="T54" fmla="*/ 609 w 1009"/>
                <a:gd name="T55" fmla="*/ 888 h 997"/>
                <a:gd name="T56" fmla="*/ 614 w 1009"/>
                <a:gd name="T57" fmla="*/ 801 h 997"/>
                <a:gd name="T58" fmla="*/ 543 w 1009"/>
                <a:gd name="T59" fmla="*/ 788 h 997"/>
                <a:gd name="T60" fmla="*/ 540 w 1009"/>
                <a:gd name="T61" fmla="*/ 747 h 997"/>
                <a:gd name="T62" fmla="*/ 568 w 1009"/>
                <a:gd name="T63" fmla="*/ 694 h 997"/>
                <a:gd name="T64" fmla="*/ 525 w 1009"/>
                <a:gd name="T65" fmla="*/ 671 h 997"/>
                <a:gd name="T66" fmla="*/ 455 w 1009"/>
                <a:gd name="T67" fmla="*/ 732 h 997"/>
                <a:gd name="T68" fmla="*/ 411 w 1009"/>
                <a:gd name="T69" fmla="*/ 686 h 997"/>
                <a:gd name="T70" fmla="*/ 413 w 1009"/>
                <a:gd name="T71" fmla="*/ 578 h 997"/>
                <a:gd name="T72" fmla="*/ 435 w 1009"/>
                <a:gd name="T73" fmla="*/ 530 h 997"/>
                <a:gd name="T74" fmla="*/ 491 w 1009"/>
                <a:gd name="T75" fmla="*/ 506 h 997"/>
                <a:gd name="T76" fmla="*/ 556 w 1009"/>
                <a:gd name="T77" fmla="*/ 524 h 997"/>
                <a:gd name="T78" fmla="*/ 597 w 1009"/>
                <a:gd name="T79" fmla="*/ 512 h 997"/>
                <a:gd name="T80" fmla="*/ 639 w 1009"/>
                <a:gd name="T81" fmla="*/ 542 h 997"/>
                <a:gd name="T82" fmla="*/ 667 w 1009"/>
                <a:gd name="T83" fmla="*/ 607 h 997"/>
                <a:gd name="T84" fmla="*/ 686 w 1009"/>
                <a:gd name="T85" fmla="*/ 581 h 997"/>
                <a:gd name="T86" fmla="*/ 668 w 1009"/>
                <a:gd name="T87" fmla="*/ 494 h 997"/>
                <a:gd name="T88" fmla="*/ 702 w 1009"/>
                <a:gd name="T89" fmla="*/ 432 h 997"/>
                <a:gd name="T90" fmla="*/ 757 w 1009"/>
                <a:gd name="T91" fmla="*/ 390 h 997"/>
                <a:gd name="T92" fmla="*/ 755 w 1009"/>
                <a:gd name="T93" fmla="*/ 353 h 997"/>
                <a:gd name="T94" fmla="*/ 790 w 1009"/>
                <a:gd name="T95" fmla="*/ 341 h 997"/>
                <a:gd name="T96" fmla="*/ 803 w 1009"/>
                <a:gd name="T97" fmla="*/ 273 h 997"/>
                <a:gd name="T98" fmla="*/ 861 w 1009"/>
                <a:gd name="T99" fmla="*/ 191 h 997"/>
                <a:gd name="T100" fmla="*/ 915 w 1009"/>
                <a:gd name="T101" fmla="*/ 163 h 997"/>
                <a:gd name="T102" fmla="*/ 957 w 1009"/>
                <a:gd name="T103" fmla="*/ 147 h 997"/>
                <a:gd name="T104" fmla="*/ 930 w 1009"/>
                <a:gd name="T105" fmla="*/ 180 h 997"/>
                <a:gd name="T106" fmla="*/ 980 w 1009"/>
                <a:gd name="T107" fmla="*/ 147 h 997"/>
                <a:gd name="T108" fmla="*/ 1005 w 1009"/>
                <a:gd name="T109" fmla="*/ 126 h 997"/>
                <a:gd name="T110" fmla="*/ 968 w 1009"/>
                <a:gd name="T111" fmla="*/ 121 h 997"/>
                <a:gd name="T112" fmla="*/ 963 w 1009"/>
                <a:gd name="T113" fmla="*/ 98 h 997"/>
                <a:gd name="T114" fmla="*/ 996 w 1009"/>
                <a:gd name="T115" fmla="*/ 46 h 997"/>
                <a:gd name="T116" fmla="*/ 970 w 1009"/>
                <a:gd name="T117" fmla="*/ 16 h 9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09" h="997">
                  <a:moveTo>
                    <a:pt x="69" y="4"/>
                  </a:moveTo>
                  <a:lnTo>
                    <a:pt x="55" y="12"/>
                  </a:lnTo>
                  <a:lnTo>
                    <a:pt x="3" y="0"/>
                  </a:lnTo>
                  <a:lnTo>
                    <a:pt x="0" y="6"/>
                  </a:lnTo>
                  <a:lnTo>
                    <a:pt x="20" y="19"/>
                  </a:lnTo>
                  <a:lnTo>
                    <a:pt x="32" y="41"/>
                  </a:lnTo>
                  <a:lnTo>
                    <a:pt x="47" y="61"/>
                  </a:lnTo>
                  <a:lnTo>
                    <a:pt x="59" y="81"/>
                  </a:lnTo>
                  <a:lnTo>
                    <a:pt x="44" y="92"/>
                  </a:lnTo>
                  <a:lnTo>
                    <a:pt x="52" y="102"/>
                  </a:lnTo>
                  <a:lnTo>
                    <a:pt x="42" y="111"/>
                  </a:lnTo>
                  <a:lnTo>
                    <a:pt x="47" y="155"/>
                  </a:lnTo>
                  <a:lnTo>
                    <a:pt x="50" y="193"/>
                  </a:lnTo>
                  <a:lnTo>
                    <a:pt x="25" y="255"/>
                  </a:lnTo>
                  <a:lnTo>
                    <a:pt x="19" y="275"/>
                  </a:lnTo>
                  <a:lnTo>
                    <a:pt x="25" y="281"/>
                  </a:lnTo>
                  <a:lnTo>
                    <a:pt x="41" y="289"/>
                  </a:lnTo>
                  <a:lnTo>
                    <a:pt x="33" y="311"/>
                  </a:lnTo>
                  <a:lnTo>
                    <a:pt x="33" y="336"/>
                  </a:lnTo>
                  <a:lnTo>
                    <a:pt x="50" y="379"/>
                  </a:lnTo>
                  <a:lnTo>
                    <a:pt x="74" y="406"/>
                  </a:lnTo>
                  <a:lnTo>
                    <a:pt x="106" y="418"/>
                  </a:lnTo>
                  <a:lnTo>
                    <a:pt x="105" y="449"/>
                  </a:lnTo>
                  <a:lnTo>
                    <a:pt x="115" y="483"/>
                  </a:lnTo>
                  <a:lnTo>
                    <a:pt x="123" y="503"/>
                  </a:lnTo>
                  <a:lnTo>
                    <a:pt x="149" y="530"/>
                  </a:lnTo>
                  <a:lnTo>
                    <a:pt x="140" y="536"/>
                  </a:lnTo>
                  <a:lnTo>
                    <a:pt x="131" y="532"/>
                  </a:lnTo>
                  <a:lnTo>
                    <a:pt x="121" y="537"/>
                  </a:lnTo>
                  <a:lnTo>
                    <a:pt x="151" y="560"/>
                  </a:lnTo>
                  <a:lnTo>
                    <a:pt x="164" y="583"/>
                  </a:lnTo>
                  <a:lnTo>
                    <a:pt x="176" y="622"/>
                  </a:lnTo>
                  <a:lnTo>
                    <a:pt x="200" y="632"/>
                  </a:lnTo>
                  <a:lnTo>
                    <a:pt x="228" y="663"/>
                  </a:lnTo>
                  <a:lnTo>
                    <a:pt x="228" y="657"/>
                  </a:lnTo>
                  <a:lnTo>
                    <a:pt x="212" y="629"/>
                  </a:lnTo>
                  <a:lnTo>
                    <a:pt x="203" y="608"/>
                  </a:lnTo>
                  <a:lnTo>
                    <a:pt x="195" y="583"/>
                  </a:lnTo>
                  <a:lnTo>
                    <a:pt x="188" y="555"/>
                  </a:lnTo>
                  <a:lnTo>
                    <a:pt x="169" y="530"/>
                  </a:lnTo>
                  <a:lnTo>
                    <a:pt x="158" y="506"/>
                  </a:lnTo>
                  <a:lnTo>
                    <a:pt x="154" y="481"/>
                  </a:lnTo>
                  <a:lnTo>
                    <a:pt x="153" y="448"/>
                  </a:lnTo>
                  <a:lnTo>
                    <a:pt x="169" y="490"/>
                  </a:lnTo>
                  <a:lnTo>
                    <a:pt x="178" y="512"/>
                  </a:lnTo>
                  <a:lnTo>
                    <a:pt x="187" y="525"/>
                  </a:lnTo>
                  <a:lnTo>
                    <a:pt x="206" y="564"/>
                  </a:lnTo>
                  <a:lnTo>
                    <a:pt x="223" y="590"/>
                  </a:lnTo>
                  <a:lnTo>
                    <a:pt x="249" y="615"/>
                  </a:lnTo>
                  <a:lnTo>
                    <a:pt x="264" y="639"/>
                  </a:lnTo>
                  <a:lnTo>
                    <a:pt x="267" y="653"/>
                  </a:lnTo>
                  <a:lnTo>
                    <a:pt x="264" y="678"/>
                  </a:lnTo>
                  <a:lnTo>
                    <a:pt x="261" y="710"/>
                  </a:lnTo>
                  <a:lnTo>
                    <a:pt x="275" y="732"/>
                  </a:lnTo>
                  <a:lnTo>
                    <a:pt x="297" y="755"/>
                  </a:lnTo>
                  <a:lnTo>
                    <a:pt x="332" y="768"/>
                  </a:lnTo>
                  <a:lnTo>
                    <a:pt x="367" y="782"/>
                  </a:lnTo>
                  <a:lnTo>
                    <a:pt x="387" y="797"/>
                  </a:lnTo>
                  <a:lnTo>
                    <a:pt x="409" y="801"/>
                  </a:lnTo>
                  <a:lnTo>
                    <a:pt x="444" y="805"/>
                  </a:lnTo>
                  <a:lnTo>
                    <a:pt x="469" y="825"/>
                  </a:lnTo>
                  <a:lnTo>
                    <a:pt x="495" y="837"/>
                  </a:lnTo>
                  <a:lnTo>
                    <a:pt x="517" y="853"/>
                  </a:lnTo>
                  <a:lnTo>
                    <a:pt x="546" y="870"/>
                  </a:lnTo>
                  <a:lnTo>
                    <a:pt x="564" y="894"/>
                  </a:lnTo>
                  <a:lnTo>
                    <a:pt x="568" y="919"/>
                  </a:lnTo>
                  <a:lnTo>
                    <a:pt x="594" y="936"/>
                  </a:lnTo>
                  <a:lnTo>
                    <a:pt x="612" y="960"/>
                  </a:lnTo>
                  <a:lnTo>
                    <a:pt x="636" y="965"/>
                  </a:lnTo>
                  <a:lnTo>
                    <a:pt x="646" y="949"/>
                  </a:lnTo>
                  <a:lnTo>
                    <a:pt x="663" y="942"/>
                  </a:lnTo>
                  <a:lnTo>
                    <a:pt x="674" y="945"/>
                  </a:lnTo>
                  <a:lnTo>
                    <a:pt x="681" y="956"/>
                  </a:lnTo>
                  <a:lnTo>
                    <a:pt x="676" y="981"/>
                  </a:lnTo>
                  <a:lnTo>
                    <a:pt x="694" y="996"/>
                  </a:lnTo>
                  <a:lnTo>
                    <a:pt x="702" y="930"/>
                  </a:lnTo>
                  <a:lnTo>
                    <a:pt x="697" y="931"/>
                  </a:lnTo>
                  <a:lnTo>
                    <a:pt x="691" y="913"/>
                  </a:lnTo>
                  <a:lnTo>
                    <a:pt x="683" y="900"/>
                  </a:lnTo>
                  <a:lnTo>
                    <a:pt x="669" y="894"/>
                  </a:lnTo>
                  <a:lnTo>
                    <a:pt x="652" y="892"/>
                  </a:lnTo>
                  <a:lnTo>
                    <a:pt x="634" y="894"/>
                  </a:lnTo>
                  <a:lnTo>
                    <a:pt x="618" y="900"/>
                  </a:lnTo>
                  <a:lnTo>
                    <a:pt x="609" y="888"/>
                  </a:lnTo>
                  <a:lnTo>
                    <a:pt x="612" y="853"/>
                  </a:lnTo>
                  <a:lnTo>
                    <a:pt x="620" y="822"/>
                  </a:lnTo>
                  <a:lnTo>
                    <a:pt x="614" y="801"/>
                  </a:lnTo>
                  <a:lnTo>
                    <a:pt x="601" y="788"/>
                  </a:lnTo>
                  <a:lnTo>
                    <a:pt x="571" y="783"/>
                  </a:lnTo>
                  <a:lnTo>
                    <a:pt x="543" y="788"/>
                  </a:lnTo>
                  <a:lnTo>
                    <a:pt x="535" y="781"/>
                  </a:lnTo>
                  <a:lnTo>
                    <a:pt x="535" y="760"/>
                  </a:lnTo>
                  <a:lnTo>
                    <a:pt x="540" y="747"/>
                  </a:lnTo>
                  <a:lnTo>
                    <a:pt x="562" y="728"/>
                  </a:lnTo>
                  <a:lnTo>
                    <a:pt x="568" y="699"/>
                  </a:lnTo>
                  <a:lnTo>
                    <a:pt x="568" y="694"/>
                  </a:lnTo>
                  <a:lnTo>
                    <a:pt x="561" y="683"/>
                  </a:lnTo>
                  <a:lnTo>
                    <a:pt x="543" y="669"/>
                  </a:lnTo>
                  <a:lnTo>
                    <a:pt x="525" y="671"/>
                  </a:lnTo>
                  <a:lnTo>
                    <a:pt x="503" y="690"/>
                  </a:lnTo>
                  <a:lnTo>
                    <a:pt x="482" y="715"/>
                  </a:lnTo>
                  <a:lnTo>
                    <a:pt x="455" y="732"/>
                  </a:lnTo>
                  <a:lnTo>
                    <a:pt x="433" y="729"/>
                  </a:lnTo>
                  <a:lnTo>
                    <a:pt x="418" y="715"/>
                  </a:lnTo>
                  <a:lnTo>
                    <a:pt x="411" y="686"/>
                  </a:lnTo>
                  <a:lnTo>
                    <a:pt x="408" y="661"/>
                  </a:lnTo>
                  <a:lnTo>
                    <a:pt x="406" y="617"/>
                  </a:lnTo>
                  <a:lnTo>
                    <a:pt x="413" y="578"/>
                  </a:lnTo>
                  <a:lnTo>
                    <a:pt x="411" y="557"/>
                  </a:lnTo>
                  <a:lnTo>
                    <a:pt x="418" y="539"/>
                  </a:lnTo>
                  <a:lnTo>
                    <a:pt x="435" y="530"/>
                  </a:lnTo>
                  <a:lnTo>
                    <a:pt x="448" y="518"/>
                  </a:lnTo>
                  <a:lnTo>
                    <a:pt x="477" y="506"/>
                  </a:lnTo>
                  <a:lnTo>
                    <a:pt x="491" y="506"/>
                  </a:lnTo>
                  <a:lnTo>
                    <a:pt x="513" y="523"/>
                  </a:lnTo>
                  <a:lnTo>
                    <a:pt x="532" y="525"/>
                  </a:lnTo>
                  <a:lnTo>
                    <a:pt x="556" y="524"/>
                  </a:lnTo>
                  <a:lnTo>
                    <a:pt x="544" y="507"/>
                  </a:lnTo>
                  <a:lnTo>
                    <a:pt x="564" y="503"/>
                  </a:lnTo>
                  <a:lnTo>
                    <a:pt x="597" y="512"/>
                  </a:lnTo>
                  <a:lnTo>
                    <a:pt x="623" y="507"/>
                  </a:lnTo>
                  <a:lnTo>
                    <a:pt x="636" y="514"/>
                  </a:lnTo>
                  <a:lnTo>
                    <a:pt x="639" y="542"/>
                  </a:lnTo>
                  <a:lnTo>
                    <a:pt x="639" y="572"/>
                  </a:lnTo>
                  <a:lnTo>
                    <a:pt x="652" y="598"/>
                  </a:lnTo>
                  <a:lnTo>
                    <a:pt x="667" y="607"/>
                  </a:lnTo>
                  <a:lnTo>
                    <a:pt x="676" y="604"/>
                  </a:lnTo>
                  <a:lnTo>
                    <a:pt x="679" y="600"/>
                  </a:lnTo>
                  <a:lnTo>
                    <a:pt x="686" y="581"/>
                  </a:lnTo>
                  <a:lnTo>
                    <a:pt x="683" y="551"/>
                  </a:lnTo>
                  <a:lnTo>
                    <a:pt x="676" y="527"/>
                  </a:lnTo>
                  <a:lnTo>
                    <a:pt x="668" y="494"/>
                  </a:lnTo>
                  <a:lnTo>
                    <a:pt x="673" y="461"/>
                  </a:lnTo>
                  <a:lnTo>
                    <a:pt x="676" y="458"/>
                  </a:lnTo>
                  <a:lnTo>
                    <a:pt x="702" y="432"/>
                  </a:lnTo>
                  <a:lnTo>
                    <a:pt x="717" y="408"/>
                  </a:lnTo>
                  <a:lnTo>
                    <a:pt x="740" y="395"/>
                  </a:lnTo>
                  <a:lnTo>
                    <a:pt x="757" y="390"/>
                  </a:lnTo>
                  <a:lnTo>
                    <a:pt x="764" y="381"/>
                  </a:lnTo>
                  <a:lnTo>
                    <a:pt x="757" y="364"/>
                  </a:lnTo>
                  <a:lnTo>
                    <a:pt x="755" y="353"/>
                  </a:lnTo>
                  <a:lnTo>
                    <a:pt x="769" y="351"/>
                  </a:lnTo>
                  <a:lnTo>
                    <a:pt x="783" y="351"/>
                  </a:lnTo>
                  <a:lnTo>
                    <a:pt x="790" y="341"/>
                  </a:lnTo>
                  <a:lnTo>
                    <a:pt x="793" y="316"/>
                  </a:lnTo>
                  <a:lnTo>
                    <a:pt x="793" y="290"/>
                  </a:lnTo>
                  <a:lnTo>
                    <a:pt x="803" y="273"/>
                  </a:lnTo>
                  <a:lnTo>
                    <a:pt x="812" y="260"/>
                  </a:lnTo>
                  <a:lnTo>
                    <a:pt x="854" y="224"/>
                  </a:lnTo>
                  <a:lnTo>
                    <a:pt x="861" y="191"/>
                  </a:lnTo>
                  <a:lnTo>
                    <a:pt x="876" y="172"/>
                  </a:lnTo>
                  <a:lnTo>
                    <a:pt x="894" y="167"/>
                  </a:lnTo>
                  <a:lnTo>
                    <a:pt x="915" y="163"/>
                  </a:lnTo>
                  <a:lnTo>
                    <a:pt x="953" y="138"/>
                  </a:lnTo>
                  <a:lnTo>
                    <a:pt x="957" y="142"/>
                  </a:lnTo>
                  <a:lnTo>
                    <a:pt x="957" y="147"/>
                  </a:lnTo>
                  <a:lnTo>
                    <a:pt x="953" y="150"/>
                  </a:lnTo>
                  <a:lnTo>
                    <a:pt x="930" y="171"/>
                  </a:lnTo>
                  <a:lnTo>
                    <a:pt x="930" y="180"/>
                  </a:lnTo>
                  <a:lnTo>
                    <a:pt x="935" y="182"/>
                  </a:lnTo>
                  <a:lnTo>
                    <a:pt x="950" y="175"/>
                  </a:lnTo>
                  <a:lnTo>
                    <a:pt x="980" y="147"/>
                  </a:lnTo>
                  <a:lnTo>
                    <a:pt x="997" y="143"/>
                  </a:lnTo>
                  <a:lnTo>
                    <a:pt x="1008" y="135"/>
                  </a:lnTo>
                  <a:lnTo>
                    <a:pt x="1005" y="126"/>
                  </a:lnTo>
                  <a:lnTo>
                    <a:pt x="1000" y="125"/>
                  </a:lnTo>
                  <a:lnTo>
                    <a:pt x="980" y="125"/>
                  </a:lnTo>
                  <a:lnTo>
                    <a:pt x="968" y="121"/>
                  </a:lnTo>
                  <a:lnTo>
                    <a:pt x="970" y="109"/>
                  </a:lnTo>
                  <a:lnTo>
                    <a:pt x="968" y="101"/>
                  </a:lnTo>
                  <a:lnTo>
                    <a:pt x="963" y="98"/>
                  </a:lnTo>
                  <a:lnTo>
                    <a:pt x="961" y="73"/>
                  </a:lnTo>
                  <a:lnTo>
                    <a:pt x="991" y="67"/>
                  </a:lnTo>
                  <a:lnTo>
                    <a:pt x="996" y="46"/>
                  </a:lnTo>
                  <a:lnTo>
                    <a:pt x="965" y="48"/>
                  </a:lnTo>
                  <a:lnTo>
                    <a:pt x="986" y="28"/>
                  </a:lnTo>
                  <a:lnTo>
                    <a:pt x="970" y="16"/>
                  </a:lnTo>
                  <a:lnTo>
                    <a:pt x="449" y="244"/>
                  </a:lnTo>
                  <a:lnTo>
                    <a:pt x="69" y="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42" name="Freeform 57"/>
            <p:cNvSpPr>
              <a:spLocks/>
            </p:cNvSpPr>
            <p:nvPr/>
          </p:nvSpPr>
          <p:spPr bwMode="ltGray">
            <a:xfrm>
              <a:off x="1435" y="2605"/>
              <a:ext cx="755" cy="1463"/>
            </a:xfrm>
            <a:custGeom>
              <a:avLst/>
              <a:gdLst>
                <a:gd name="T0" fmla="*/ 85 w 755"/>
                <a:gd name="T1" fmla="*/ 47 h 1463"/>
                <a:gd name="T2" fmla="*/ 111 w 755"/>
                <a:gd name="T3" fmla="*/ 20 h 1463"/>
                <a:gd name="T4" fmla="*/ 157 w 755"/>
                <a:gd name="T5" fmla="*/ 0 h 1463"/>
                <a:gd name="T6" fmla="*/ 177 w 755"/>
                <a:gd name="T7" fmla="*/ 23 h 1463"/>
                <a:gd name="T8" fmla="*/ 233 w 755"/>
                <a:gd name="T9" fmla="*/ 28 h 1463"/>
                <a:gd name="T10" fmla="*/ 328 w 755"/>
                <a:gd name="T11" fmla="*/ 44 h 1463"/>
                <a:gd name="T12" fmla="*/ 365 w 755"/>
                <a:gd name="T13" fmla="*/ 75 h 1463"/>
                <a:gd name="T14" fmla="*/ 403 w 755"/>
                <a:gd name="T15" fmla="*/ 134 h 1463"/>
                <a:gd name="T16" fmla="*/ 468 w 755"/>
                <a:gd name="T17" fmla="*/ 150 h 1463"/>
                <a:gd name="T18" fmla="*/ 497 w 755"/>
                <a:gd name="T19" fmla="*/ 225 h 1463"/>
                <a:gd name="T20" fmla="*/ 524 w 755"/>
                <a:gd name="T21" fmla="*/ 263 h 1463"/>
                <a:gd name="T22" fmla="*/ 583 w 755"/>
                <a:gd name="T23" fmla="*/ 285 h 1463"/>
                <a:gd name="T24" fmla="*/ 702 w 755"/>
                <a:gd name="T25" fmla="*/ 331 h 1463"/>
                <a:gd name="T26" fmla="*/ 754 w 755"/>
                <a:gd name="T27" fmla="*/ 407 h 1463"/>
                <a:gd name="T28" fmla="*/ 714 w 755"/>
                <a:gd name="T29" fmla="*/ 485 h 1463"/>
                <a:gd name="T30" fmla="*/ 685 w 755"/>
                <a:gd name="T31" fmla="*/ 543 h 1463"/>
                <a:gd name="T32" fmla="*/ 667 w 755"/>
                <a:gd name="T33" fmla="*/ 608 h 1463"/>
                <a:gd name="T34" fmla="*/ 661 w 755"/>
                <a:gd name="T35" fmla="*/ 680 h 1463"/>
                <a:gd name="T36" fmla="*/ 599 w 755"/>
                <a:gd name="T37" fmla="*/ 751 h 1463"/>
                <a:gd name="T38" fmla="*/ 551 w 755"/>
                <a:gd name="T39" fmla="*/ 811 h 1463"/>
                <a:gd name="T40" fmla="*/ 530 w 755"/>
                <a:gd name="T41" fmla="*/ 878 h 1463"/>
                <a:gd name="T42" fmla="*/ 500 w 755"/>
                <a:gd name="T43" fmla="*/ 934 h 1463"/>
                <a:gd name="T44" fmla="*/ 454 w 755"/>
                <a:gd name="T45" fmla="*/ 964 h 1463"/>
                <a:gd name="T46" fmla="*/ 434 w 755"/>
                <a:gd name="T47" fmla="*/ 1007 h 1463"/>
                <a:gd name="T48" fmla="*/ 388 w 755"/>
                <a:gd name="T49" fmla="*/ 1071 h 1463"/>
                <a:gd name="T50" fmla="*/ 347 w 755"/>
                <a:gd name="T51" fmla="*/ 1118 h 1463"/>
                <a:gd name="T52" fmla="*/ 309 w 755"/>
                <a:gd name="T53" fmla="*/ 1132 h 1463"/>
                <a:gd name="T54" fmla="*/ 330 w 755"/>
                <a:gd name="T55" fmla="*/ 1155 h 1463"/>
                <a:gd name="T56" fmla="*/ 314 w 755"/>
                <a:gd name="T57" fmla="*/ 1209 h 1463"/>
                <a:gd name="T58" fmla="*/ 306 w 755"/>
                <a:gd name="T59" fmla="*/ 1256 h 1463"/>
                <a:gd name="T60" fmla="*/ 295 w 755"/>
                <a:gd name="T61" fmla="*/ 1313 h 1463"/>
                <a:gd name="T62" fmla="*/ 278 w 755"/>
                <a:gd name="T63" fmla="*/ 1390 h 1463"/>
                <a:gd name="T64" fmla="*/ 336 w 755"/>
                <a:gd name="T65" fmla="*/ 1454 h 1463"/>
                <a:gd name="T66" fmla="*/ 277 w 755"/>
                <a:gd name="T67" fmla="*/ 1455 h 1463"/>
                <a:gd name="T68" fmla="*/ 230 w 755"/>
                <a:gd name="T69" fmla="*/ 1426 h 1463"/>
                <a:gd name="T70" fmla="*/ 189 w 755"/>
                <a:gd name="T71" fmla="*/ 1344 h 1463"/>
                <a:gd name="T72" fmla="*/ 186 w 755"/>
                <a:gd name="T73" fmla="*/ 1297 h 1463"/>
                <a:gd name="T74" fmla="*/ 171 w 755"/>
                <a:gd name="T75" fmla="*/ 1214 h 1463"/>
                <a:gd name="T76" fmla="*/ 167 w 755"/>
                <a:gd name="T77" fmla="*/ 1101 h 1463"/>
                <a:gd name="T78" fmla="*/ 167 w 755"/>
                <a:gd name="T79" fmla="*/ 1035 h 1463"/>
                <a:gd name="T80" fmla="*/ 178 w 755"/>
                <a:gd name="T81" fmla="*/ 934 h 1463"/>
                <a:gd name="T82" fmla="*/ 182 w 755"/>
                <a:gd name="T83" fmla="*/ 804 h 1463"/>
                <a:gd name="T84" fmla="*/ 182 w 755"/>
                <a:gd name="T85" fmla="*/ 681 h 1463"/>
                <a:gd name="T86" fmla="*/ 154 w 755"/>
                <a:gd name="T87" fmla="*/ 608 h 1463"/>
                <a:gd name="T88" fmla="*/ 91 w 755"/>
                <a:gd name="T89" fmla="*/ 546 h 1463"/>
                <a:gd name="T90" fmla="*/ 45 w 755"/>
                <a:gd name="T91" fmla="*/ 453 h 1463"/>
                <a:gd name="T92" fmla="*/ 0 w 755"/>
                <a:gd name="T93" fmla="*/ 363 h 1463"/>
                <a:gd name="T94" fmla="*/ 27 w 755"/>
                <a:gd name="T95" fmla="*/ 309 h 1463"/>
                <a:gd name="T96" fmla="*/ 19 w 755"/>
                <a:gd name="T97" fmla="*/ 269 h 1463"/>
                <a:gd name="T98" fmla="*/ 22 w 755"/>
                <a:gd name="T99" fmla="*/ 225 h 1463"/>
                <a:gd name="T100" fmla="*/ 49 w 755"/>
                <a:gd name="T101" fmla="*/ 177 h 14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55" h="1463">
                  <a:moveTo>
                    <a:pt x="70" y="76"/>
                  </a:moveTo>
                  <a:lnTo>
                    <a:pt x="76" y="57"/>
                  </a:lnTo>
                  <a:lnTo>
                    <a:pt x="85" y="47"/>
                  </a:lnTo>
                  <a:lnTo>
                    <a:pt x="101" y="35"/>
                  </a:lnTo>
                  <a:lnTo>
                    <a:pt x="106" y="27"/>
                  </a:lnTo>
                  <a:lnTo>
                    <a:pt x="111" y="20"/>
                  </a:lnTo>
                  <a:lnTo>
                    <a:pt x="124" y="14"/>
                  </a:lnTo>
                  <a:lnTo>
                    <a:pt x="143" y="11"/>
                  </a:lnTo>
                  <a:lnTo>
                    <a:pt x="157" y="0"/>
                  </a:lnTo>
                  <a:lnTo>
                    <a:pt x="169" y="2"/>
                  </a:lnTo>
                  <a:lnTo>
                    <a:pt x="159" y="28"/>
                  </a:lnTo>
                  <a:lnTo>
                    <a:pt x="177" y="23"/>
                  </a:lnTo>
                  <a:lnTo>
                    <a:pt x="197" y="17"/>
                  </a:lnTo>
                  <a:lnTo>
                    <a:pt x="214" y="17"/>
                  </a:lnTo>
                  <a:lnTo>
                    <a:pt x="233" y="28"/>
                  </a:lnTo>
                  <a:lnTo>
                    <a:pt x="251" y="51"/>
                  </a:lnTo>
                  <a:lnTo>
                    <a:pt x="299" y="39"/>
                  </a:lnTo>
                  <a:lnTo>
                    <a:pt x="328" y="44"/>
                  </a:lnTo>
                  <a:lnTo>
                    <a:pt x="343" y="55"/>
                  </a:lnTo>
                  <a:lnTo>
                    <a:pt x="358" y="69"/>
                  </a:lnTo>
                  <a:lnTo>
                    <a:pt x="365" y="75"/>
                  </a:lnTo>
                  <a:lnTo>
                    <a:pt x="375" y="99"/>
                  </a:lnTo>
                  <a:lnTo>
                    <a:pt x="387" y="117"/>
                  </a:lnTo>
                  <a:lnTo>
                    <a:pt x="403" y="134"/>
                  </a:lnTo>
                  <a:lnTo>
                    <a:pt x="417" y="145"/>
                  </a:lnTo>
                  <a:lnTo>
                    <a:pt x="446" y="143"/>
                  </a:lnTo>
                  <a:lnTo>
                    <a:pt x="468" y="150"/>
                  </a:lnTo>
                  <a:lnTo>
                    <a:pt x="491" y="171"/>
                  </a:lnTo>
                  <a:lnTo>
                    <a:pt x="499" y="197"/>
                  </a:lnTo>
                  <a:lnTo>
                    <a:pt x="497" y="225"/>
                  </a:lnTo>
                  <a:lnTo>
                    <a:pt x="500" y="244"/>
                  </a:lnTo>
                  <a:lnTo>
                    <a:pt x="484" y="284"/>
                  </a:lnTo>
                  <a:lnTo>
                    <a:pt x="524" y="263"/>
                  </a:lnTo>
                  <a:lnTo>
                    <a:pt x="545" y="263"/>
                  </a:lnTo>
                  <a:lnTo>
                    <a:pt x="563" y="269"/>
                  </a:lnTo>
                  <a:lnTo>
                    <a:pt x="583" y="285"/>
                  </a:lnTo>
                  <a:lnTo>
                    <a:pt x="614" y="312"/>
                  </a:lnTo>
                  <a:lnTo>
                    <a:pt x="670" y="317"/>
                  </a:lnTo>
                  <a:lnTo>
                    <a:pt x="702" y="331"/>
                  </a:lnTo>
                  <a:lnTo>
                    <a:pt x="731" y="350"/>
                  </a:lnTo>
                  <a:lnTo>
                    <a:pt x="754" y="378"/>
                  </a:lnTo>
                  <a:lnTo>
                    <a:pt x="754" y="407"/>
                  </a:lnTo>
                  <a:lnTo>
                    <a:pt x="746" y="435"/>
                  </a:lnTo>
                  <a:lnTo>
                    <a:pt x="736" y="460"/>
                  </a:lnTo>
                  <a:lnTo>
                    <a:pt x="714" y="485"/>
                  </a:lnTo>
                  <a:lnTo>
                    <a:pt x="702" y="501"/>
                  </a:lnTo>
                  <a:lnTo>
                    <a:pt x="702" y="534"/>
                  </a:lnTo>
                  <a:lnTo>
                    <a:pt x="685" y="543"/>
                  </a:lnTo>
                  <a:lnTo>
                    <a:pt x="680" y="583"/>
                  </a:lnTo>
                  <a:lnTo>
                    <a:pt x="672" y="594"/>
                  </a:lnTo>
                  <a:lnTo>
                    <a:pt x="667" y="608"/>
                  </a:lnTo>
                  <a:lnTo>
                    <a:pt x="659" y="627"/>
                  </a:lnTo>
                  <a:lnTo>
                    <a:pt x="657" y="648"/>
                  </a:lnTo>
                  <a:lnTo>
                    <a:pt x="661" y="680"/>
                  </a:lnTo>
                  <a:lnTo>
                    <a:pt x="654" y="710"/>
                  </a:lnTo>
                  <a:lnTo>
                    <a:pt x="628" y="737"/>
                  </a:lnTo>
                  <a:lnTo>
                    <a:pt x="599" y="751"/>
                  </a:lnTo>
                  <a:lnTo>
                    <a:pt x="579" y="765"/>
                  </a:lnTo>
                  <a:lnTo>
                    <a:pt x="560" y="786"/>
                  </a:lnTo>
                  <a:lnTo>
                    <a:pt x="551" y="811"/>
                  </a:lnTo>
                  <a:lnTo>
                    <a:pt x="553" y="849"/>
                  </a:lnTo>
                  <a:lnTo>
                    <a:pt x="546" y="862"/>
                  </a:lnTo>
                  <a:lnTo>
                    <a:pt x="530" y="878"/>
                  </a:lnTo>
                  <a:lnTo>
                    <a:pt x="521" y="895"/>
                  </a:lnTo>
                  <a:lnTo>
                    <a:pt x="517" y="918"/>
                  </a:lnTo>
                  <a:lnTo>
                    <a:pt x="500" y="934"/>
                  </a:lnTo>
                  <a:lnTo>
                    <a:pt x="486" y="962"/>
                  </a:lnTo>
                  <a:lnTo>
                    <a:pt x="472" y="967"/>
                  </a:lnTo>
                  <a:lnTo>
                    <a:pt x="454" y="964"/>
                  </a:lnTo>
                  <a:lnTo>
                    <a:pt x="432" y="967"/>
                  </a:lnTo>
                  <a:lnTo>
                    <a:pt x="411" y="975"/>
                  </a:lnTo>
                  <a:lnTo>
                    <a:pt x="434" y="1007"/>
                  </a:lnTo>
                  <a:lnTo>
                    <a:pt x="431" y="1027"/>
                  </a:lnTo>
                  <a:lnTo>
                    <a:pt x="419" y="1042"/>
                  </a:lnTo>
                  <a:lnTo>
                    <a:pt x="388" y="1071"/>
                  </a:lnTo>
                  <a:lnTo>
                    <a:pt x="361" y="1079"/>
                  </a:lnTo>
                  <a:lnTo>
                    <a:pt x="351" y="1096"/>
                  </a:lnTo>
                  <a:lnTo>
                    <a:pt x="347" y="1118"/>
                  </a:lnTo>
                  <a:lnTo>
                    <a:pt x="339" y="1125"/>
                  </a:lnTo>
                  <a:lnTo>
                    <a:pt x="315" y="1123"/>
                  </a:lnTo>
                  <a:lnTo>
                    <a:pt x="309" y="1132"/>
                  </a:lnTo>
                  <a:lnTo>
                    <a:pt x="309" y="1146"/>
                  </a:lnTo>
                  <a:lnTo>
                    <a:pt x="329" y="1151"/>
                  </a:lnTo>
                  <a:lnTo>
                    <a:pt x="330" y="1155"/>
                  </a:lnTo>
                  <a:lnTo>
                    <a:pt x="321" y="1174"/>
                  </a:lnTo>
                  <a:lnTo>
                    <a:pt x="320" y="1196"/>
                  </a:lnTo>
                  <a:lnTo>
                    <a:pt x="314" y="1209"/>
                  </a:lnTo>
                  <a:lnTo>
                    <a:pt x="302" y="1223"/>
                  </a:lnTo>
                  <a:lnTo>
                    <a:pt x="300" y="1240"/>
                  </a:lnTo>
                  <a:lnTo>
                    <a:pt x="306" y="1256"/>
                  </a:lnTo>
                  <a:lnTo>
                    <a:pt x="320" y="1271"/>
                  </a:lnTo>
                  <a:lnTo>
                    <a:pt x="316" y="1294"/>
                  </a:lnTo>
                  <a:lnTo>
                    <a:pt x="295" y="1313"/>
                  </a:lnTo>
                  <a:lnTo>
                    <a:pt x="291" y="1329"/>
                  </a:lnTo>
                  <a:lnTo>
                    <a:pt x="279" y="1351"/>
                  </a:lnTo>
                  <a:lnTo>
                    <a:pt x="278" y="1390"/>
                  </a:lnTo>
                  <a:lnTo>
                    <a:pt x="284" y="1410"/>
                  </a:lnTo>
                  <a:lnTo>
                    <a:pt x="315" y="1438"/>
                  </a:lnTo>
                  <a:lnTo>
                    <a:pt x="336" y="1454"/>
                  </a:lnTo>
                  <a:lnTo>
                    <a:pt x="333" y="1458"/>
                  </a:lnTo>
                  <a:lnTo>
                    <a:pt x="306" y="1462"/>
                  </a:lnTo>
                  <a:lnTo>
                    <a:pt x="277" y="1455"/>
                  </a:lnTo>
                  <a:lnTo>
                    <a:pt x="254" y="1449"/>
                  </a:lnTo>
                  <a:lnTo>
                    <a:pt x="230" y="1442"/>
                  </a:lnTo>
                  <a:lnTo>
                    <a:pt x="230" y="1426"/>
                  </a:lnTo>
                  <a:lnTo>
                    <a:pt x="227" y="1406"/>
                  </a:lnTo>
                  <a:lnTo>
                    <a:pt x="198" y="1369"/>
                  </a:lnTo>
                  <a:lnTo>
                    <a:pt x="189" y="1344"/>
                  </a:lnTo>
                  <a:lnTo>
                    <a:pt x="184" y="1325"/>
                  </a:lnTo>
                  <a:lnTo>
                    <a:pt x="184" y="1310"/>
                  </a:lnTo>
                  <a:lnTo>
                    <a:pt x="186" y="1297"/>
                  </a:lnTo>
                  <a:lnTo>
                    <a:pt x="184" y="1279"/>
                  </a:lnTo>
                  <a:lnTo>
                    <a:pt x="177" y="1221"/>
                  </a:lnTo>
                  <a:lnTo>
                    <a:pt x="171" y="1214"/>
                  </a:lnTo>
                  <a:lnTo>
                    <a:pt x="170" y="1171"/>
                  </a:lnTo>
                  <a:lnTo>
                    <a:pt x="166" y="1135"/>
                  </a:lnTo>
                  <a:lnTo>
                    <a:pt x="167" y="1101"/>
                  </a:lnTo>
                  <a:lnTo>
                    <a:pt x="178" y="1057"/>
                  </a:lnTo>
                  <a:lnTo>
                    <a:pt x="162" y="1061"/>
                  </a:lnTo>
                  <a:lnTo>
                    <a:pt x="167" y="1035"/>
                  </a:lnTo>
                  <a:lnTo>
                    <a:pt x="166" y="997"/>
                  </a:lnTo>
                  <a:lnTo>
                    <a:pt x="166" y="970"/>
                  </a:lnTo>
                  <a:lnTo>
                    <a:pt x="178" y="934"/>
                  </a:lnTo>
                  <a:lnTo>
                    <a:pt x="186" y="914"/>
                  </a:lnTo>
                  <a:lnTo>
                    <a:pt x="195" y="887"/>
                  </a:lnTo>
                  <a:lnTo>
                    <a:pt x="182" y="804"/>
                  </a:lnTo>
                  <a:lnTo>
                    <a:pt x="182" y="750"/>
                  </a:lnTo>
                  <a:lnTo>
                    <a:pt x="184" y="725"/>
                  </a:lnTo>
                  <a:lnTo>
                    <a:pt x="182" y="681"/>
                  </a:lnTo>
                  <a:lnTo>
                    <a:pt x="182" y="663"/>
                  </a:lnTo>
                  <a:lnTo>
                    <a:pt x="177" y="634"/>
                  </a:lnTo>
                  <a:lnTo>
                    <a:pt x="154" y="608"/>
                  </a:lnTo>
                  <a:lnTo>
                    <a:pt x="133" y="592"/>
                  </a:lnTo>
                  <a:lnTo>
                    <a:pt x="112" y="574"/>
                  </a:lnTo>
                  <a:lnTo>
                    <a:pt x="91" y="546"/>
                  </a:lnTo>
                  <a:lnTo>
                    <a:pt x="81" y="522"/>
                  </a:lnTo>
                  <a:lnTo>
                    <a:pt x="69" y="491"/>
                  </a:lnTo>
                  <a:lnTo>
                    <a:pt x="45" y="453"/>
                  </a:lnTo>
                  <a:lnTo>
                    <a:pt x="36" y="414"/>
                  </a:lnTo>
                  <a:lnTo>
                    <a:pt x="14" y="376"/>
                  </a:lnTo>
                  <a:lnTo>
                    <a:pt x="0" y="363"/>
                  </a:lnTo>
                  <a:lnTo>
                    <a:pt x="4" y="346"/>
                  </a:lnTo>
                  <a:lnTo>
                    <a:pt x="22" y="327"/>
                  </a:lnTo>
                  <a:lnTo>
                    <a:pt x="27" y="309"/>
                  </a:lnTo>
                  <a:lnTo>
                    <a:pt x="13" y="305"/>
                  </a:lnTo>
                  <a:lnTo>
                    <a:pt x="7" y="294"/>
                  </a:lnTo>
                  <a:lnTo>
                    <a:pt x="19" y="269"/>
                  </a:lnTo>
                  <a:lnTo>
                    <a:pt x="14" y="233"/>
                  </a:lnTo>
                  <a:lnTo>
                    <a:pt x="16" y="228"/>
                  </a:lnTo>
                  <a:lnTo>
                    <a:pt x="22" y="225"/>
                  </a:lnTo>
                  <a:lnTo>
                    <a:pt x="31" y="231"/>
                  </a:lnTo>
                  <a:lnTo>
                    <a:pt x="41" y="216"/>
                  </a:lnTo>
                  <a:lnTo>
                    <a:pt x="49" y="177"/>
                  </a:lnTo>
                  <a:lnTo>
                    <a:pt x="62" y="141"/>
                  </a:lnTo>
                  <a:lnTo>
                    <a:pt x="70" y="7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43" name="Freeform 58"/>
            <p:cNvSpPr>
              <a:spLocks/>
            </p:cNvSpPr>
            <p:nvPr/>
          </p:nvSpPr>
          <p:spPr bwMode="ltGray">
            <a:xfrm>
              <a:off x="1341" y="1100"/>
              <a:ext cx="81" cy="106"/>
            </a:xfrm>
            <a:custGeom>
              <a:avLst/>
              <a:gdLst>
                <a:gd name="T0" fmla="*/ 69 w 81"/>
                <a:gd name="T1" fmla="*/ 77 h 106"/>
                <a:gd name="T2" fmla="*/ 55 w 81"/>
                <a:gd name="T3" fmla="*/ 83 h 106"/>
                <a:gd name="T4" fmla="*/ 51 w 81"/>
                <a:gd name="T5" fmla="*/ 92 h 106"/>
                <a:gd name="T6" fmla="*/ 41 w 81"/>
                <a:gd name="T7" fmla="*/ 105 h 106"/>
                <a:gd name="T8" fmla="*/ 31 w 81"/>
                <a:gd name="T9" fmla="*/ 91 h 106"/>
                <a:gd name="T10" fmla="*/ 10 w 81"/>
                <a:gd name="T11" fmla="*/ 77 h 106"/>
                <a:gd name="T12" fmla="*/ 0 w 81"/>
                <a:gd name="T13" fmla="*/ 58 h 106"/>
                <a:gd name="T14" fmla="*/ 1 w 81"/>
                <a:gd name="T15" fmla="*/ 42 h 106"/>
                <a:gd name="T16" fmla="*/ 24 w 81"/>
                <a:gd name="T17" fmla="*/ 37 h 106"/>
                <a:gd name="T18" fmla="*/ 20 w 81"/>
                <a:gd name="T19" fmla="*/ 33 h 106"/>
                <a:gd name="T20" fmla="*/ 13 w 81"/>
                <a:gd name="T21" fmla="*/ 22 h 106"/>
                <a:gd name="T22" fmla="*/ 20 w 81"/>
                <a:gd name="T23" fmla="*/ 16 h 106"/>
                <a:gd name="T24" fmla="*/ 41 w 81"/>
                <a:gd name="T25" fmla="*/ 5 h 106"/>
                <a:gd name="T26" fmla="*/ 64 w 81"/>
                <a:gd name="T27" fmla="*/ 0 h 106"/>
                <a:gd name="T28" fmla="*/ 80 w 81"/>
                <a:gd name="T29" fmla="*/ 13 h 106"/>
                <a:gd name="T30" fmla="*/ 80 w 81"/>
                <a:gd name="T31" fmla="*/ 31 h 106"/>
                <a:gd name="T32" fmla="*/ 69 w 81"/>
                <a:gd name="T33" fmla="*/ 47 h 106"/>
                <a:gd name="T34" fmla="*/ 80 w 81"/>
                <a:gd name="T35" fmla="*/ 56 h 106"/>
                <a:gd name="T36" fmla="*/ 71 w 81"/>
                <a:gd name="T37" fmla="*/ 75 h 106"/>
                <a:gd name="T38" fmla="*/ 69 w 81"/>
                <a:gd name="T39" fmla="*/ 77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1" h="106">
                  <a:moveTo>
                    <a:pt x="69" y="77"/>
                  </a:moveTo>
                  <a:lnTo>
                    <a:pt x="55" y="83"/>
                  </a:lnTo>
                  <a:lnTo>
                    <a:pt x="51" y="92"/>
                  </a:lnTo>
                  <a:lnTo>
                    <a:pt x="41" y="105"/>
                  </a:lnTo>
                  <a:lnTo>
                    <a:pt x="31" y="91"/>
                  </a:lnTo>
                  <a:lnTo>
                    <a:pt x="10" y="77"/>
                  </a:lnTo>
                  <a:lnTo>
                    <a:pt x="0" y="58"/>
                  </a:lnTo>
                  <a:lnTo>
                    <a:pt x="1" y="42"/>
                  </a:lnTo>
                  <a:lnTo>
                    <a:pt x="24" y="37"/>
                  </a:lnTo>
                  <a:lnTo>
                    <a:pt x="20" y="33"/>
                  </a:lnTo>
                  <a:lnTo>
                    <a:pt x="13" y="22"/>
                  </a:lnTo>
                  <a:lnTo>
                    <a:pt x="20" y="16"/>
                  </a:lnTo>
                  <a:lnTo>
                    <a:pt x="41" y="5"/>
                  </a:lnTo>
                  <a:lnTo>
                    <a:pt x="64" y="0"/>
                  </a:lnTo>
                  <a:lnTo>
                    <a:pt x="80" y="13"/>
                  </a:lnTo>
                  <a:lnTo>
                    <a:pt x="80" y="31"/>
                  </a:lnTo>
                  <a:lnTo>
                    <a:pt x="69" y="47"/>
                  </a:lnTo>
                  <a:lnTo>
                    <a:pt x="80" y="56"/>
                  </a:lnTo>
                  <a:lnTo>
                    <a:pt x="71" y="75"/>
                  </a:lnTo>
                  <a:lnTo>
                    <a:pt x="69" y="7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44" name="Freeform 59"/>
            <p:cNvSpPr>
              <a:spLocks/>
            </p:cNvSpPr>
            <p:nvPr/>
          </p:nvSpPr>
          <p:spPr bwMode="ltGray">
            <a:xfrm>
              <a:off x="770" y="1628"/>
              <a:ext cx="26" cy="30"/>
            </a:xfrm>
            <a:custGeom>
              <a:avLst/>
              <a:gdLst>
                <a:gd name="T0" fmla="*/ 22 w 26"/>
                <a:gd name="T1" fmla="*/ 8 h 32"/>
                <a:gd name="T2" fmla="*/ 16 w 26"/>
                <a:gd name="T3" fmla="*/ 0 h 32"/>
                <a:gd name="T4" fmla="*/ 5 w 26"/>
                <a:gd name="T5" fmla="*/ 0 h 32"/>
                <a:gd name="T6" fmla="*/ 0 w 26"/>
                <a:gd name="T7" fmla="*/ 20 h 32"/>
                <a:gd name="T8" fmla="*/ 7 w 26"/>
                <a:gd name="T9" fmla="*/ 23 h 32"/>
                <a:gd name="T10" fmla="*/ 21 w 26"/>
                <a:gd name="T11" fmla="*/ 23 h 32"/>
                <a:gd name="T12" fmla="*/ 25 w 26"/>
                <a:gd name="T13" fmla="*/ 21 h 32"/>
                <a:gd name="T14" fmla="*/ 25 w 26"/>
                <a:gd name="T15" fmla="*/ 10 h 32"/>
                <a:gd name="T16" fmla="*/ 22 w 26"/>
                <a:gd name="T17" fmla="*/ 8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32">
                  <a:moveTo>
                    <a:pt x="22" y="12"/>
                  </a:moveTo>
                  <a:lnTo>
                    <a:pt x="16" y="0"/>
                  </a:lnTo>
                  <a:lnTo>
                    <a:pt x="5" y="0"/>
                  </a:lnTo>
                  <a:lnTo>
                    <a:pt x="0" y="24"/>
                  </a:lnTo>
                  <a:lnTo>
                    <a:pt x="7" y="31"/>
                  </a:lnTo>
                  <a:lnTo>
                    <a:pt x="21" y="31"/>
                  </a:lnTo>
                  <a:lnTo>
                    <a:pt x="25" y="27"/>
                  </a:lnTo>
                  <a:lnTo>
                    <a:pt x="25" y="14"/>
                  </a:lnTo>
                  <a:lnTo>
                    <a:pt x="22"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45" name="Freeform 60"/>
            <p:cNvSpPr>
              <a:spLocks/>
            </p:cNvSpPr>
            <p:nvPr/>
          </p:nvSpPr>
          <p:spPr bwMode="ltGray">
            <a:xfrm>
              <a:off x="1657" y="1278"/>
              <a:ext cx="34" cy="35"/>
            </a:xfrm>
            <a:custGeom>
              <a:avLst/>
              <a:gdLst>
                <a:gd name="T0" fmla="*/ 33 w 34"/>
                <a:gd name="T1" fmla="*/ 11 h 35"/>
                <a:gd name="T2" fmla="*/ 23 w 34"/>
                <a:gd name="T3" fmla="*/ 8 h 35"/>
                <a:gd name="T4" fmla="*/ 19 w 34"/>
                <a:gd name="T5" fmla="*/ 0 h 35"/>
                <a:gd name="T6" fmla="*/ 3 w 34"/>
                <a:gd name="T7" fmla="*/ 7 h 35"/>
                <a:gd name="T8" fmla="*/ 0 w 34"/>
                <a:gd name="T9" fmla="*/ 22 h 35"/>
                <a:gd name="T10" fmla="*/ 8 w 34"/>
                <a:gd name="T11" fmla="*/ 34 h 35"/>
                <a:gd name="T12" fmla="*/ 15 w 34"/>
                <a:gd name="T13" fmla="*/ 30 h 35"/>
                <a:gd name="T14" fmla="*/ 31 w 34"/>
                <a:gd name="T15" fmla="*/ 27 h 35"/>
                <a:gd name="T16" fmla="*/ 33 w 34"/>
                <a:gd name="T17" fmla="*/ 15 h 35"/>
                <a:gd name="T18" fmla="*/ 33 w 34"/>
                <a:gd name="T19" fmla="*/ 11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35">
                  <a:moveTo>
                    <a:pt x="33" y="11"/>
                  </a:moveTo>
                  <a:lnTo>
                    <a:pt x="23" y="8"/>
                  </a:lnTo>
                  <a:lnTo>
                    <a:pt x="19" y="0"/>
                  </a:lnTo>
                  <a:lnTo>
                    <a:pt x="3" y="7"/>
                  </a:lnTo>
                  <a:lnTo>
                    <a:pt x="0" y="22"/>
                  </a:lnTo>
                  <a:lnTo>
                    <a:pt x="8" y="34"/>
                  </a:lnTo>
                  <a:lnTo>
                    <a:pt x="15" y="30"/>
                  </a:lnTo>
                  <a:lnTo>
                    <a:pt x="31" y="27"/>
                  </a:lnTo>
                  <a:lnTo>
                    <a:pt x="33" y="15"/>
                  </a:lnTo>
                  <a:lnTo>
                    <a:pt x="33" y="1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46" name="Freeform 61"/>
            <p:cNvSpPr>
              <a:spLocks/>
            </p:cNvSpPr>
            <p:nvPr/>
          </p:nvSpPr>
          <p:spPr bwMode="ltGray">
            <a:xfrm>
              <a:off x="1348" y="1019"/>
              <a:ext cx="79" cy="65"/>
            </a:xfrm>
            <a:custGeom>
              <a:avLst/>
              <a:gdLst>
                <a:gd name="T0" fmla="*/ 0 w 79"/>
                <a:gd name="T1" fmla="*/ 41 h 65"/>
                <a:gd name="T2" fmla="*/ 12 w 79"/>
                <a:gd name="T3" fmla="*/ 20 h 65"/>
                <a:gd name="T4" fmla="*/ 24 w 79"/>
                <a:gd name="T5" fmla="*/ 22 h 65"/>
                <a:gd name="T6" fmla="*/ 43 w 79"/>
                <a:gd name="T7" fmla="*/ 8 h 65"/>
                <a:gd name="T8" fmla="*/ 67 w 79"/>
                <a:gd name="T9" fmla="*/ 0 h 65"/>
                <a:gd name="T10" fmla="*/ 73 w 79"/>
                <a:gd name="T11" fmla="*/ 8 h 65"/>
                <a:gd name="T12" fmla="*/ 78 w 79"/>
                <a:gd name="T13" fmla="*/ 37 h 65"/>
                <a:gd name="T14" fmla="*/ 73 w 79"/>
                <a:gd name="T15" fmla="*/ 52 h 65"/>
                <a:gd name="T16" fmla="*/ 51 w 79"/>
                <a:gd name="T17" fmla="*/ 64 h 65"/>
                <a:gd name="T18" fmla="*/ 27 w 79"/>
                <a:gd name="T19" fmla="*/ 64 h 65"/>
                <a:gd name="T20" fmla="*/ 12 w 79"/>
                <a:gd name="T21" fmla="*/ 38 h 65"/>
                <a:gd name="T22" fmla="*/ 0 w 79"/>
                <a:gd name="T23" fmla="*/ 41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 h="65">
                  <a:moveTo>
                    <a:pt x="0" y="41"/>
                  </a:moveTo>
                  <a:lnTo>
                    <a:pt x="12" y="20"/>
                  </a:lnTo>
                  <a:lnTo>
                    <a:pt x="24" y="22"/>
                  </a:lnTo>
                  <a:lnTo>
                    <a:pt x="43" y="8"/>
                  </a:lnTo>
                  <a:lnTo>
                    <a:pt x="67" y="0"/>
                  </a:lnTo>
                  <a:lnTo>
                    <a:pt x="73" y="8"/>
                  </a:lnTo>
                  <a:lnTo>
                    <a:pt x="78" y="37"/>
                  </a:lnTo>
                  <a:lnTo>
                    <a:pt x="73" y="52"/>
                  </a:lnTo>
                  <a:lnTo>
                    <a:pt x="51" y="64"/>
                  </a:lnTo>
                  <a:lnTo>
                    <a:pt x="27" y="64"/>
                  </a:lnTo>
                  <a:lnTo>
                    <a:pt x="12" y="38"/>
                  </a:lnTo>
                  <a:lnTo>
                    <a:pt x="0" y="4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47" name="Freeform 62"/>
            <p:cNvSpPr>
              <a:spLocks/>
            </p:cNvSpPr>
            <p:nvPr/>
          </p:nvSpPr>
          <p:spPr bwMode="ltGray">
            <a:xfrm>
              <a:off x="1569" y="2451"/>
              <a:ext cx="96" cy="50"/>
            </a:xfrm>
            <a:custGeom>
              <a:avLst/>
              <a:gdLst>
                <a:gd name="T0" fmla="*/ 10 w 96"/>
                <a:gd name="T1" fmla="*/ 2 h 52"/>
                <a:gd name="T2" fmla="*/ 18 w 96"/>
                <a:gd name="T3" fmla="*/ 0 h 52"/>
                <a:gd name="T4" fmla="*/ 30 w 96"/>
                <a:gd name="T5" fmla="*/ 8 h 52"/>
                <a:gd name="T6" fmla="*/ 54 w 96"/>
                <a:gd name="T7" fmla="*/ 2 h 52"/>
                <a:gd name="T8" fmla="*/ 72 w 96"/>
                <a:gd name="T9" fmla="*/ 6 h 52"/>
                <a:gd name="T10" fmla="*/ 80 w 96"/>
                <a:gd name="T11" fmla="*/ 21 h 52"/>
                <a:gd name="T12" fmla="*/ 95 w 96"/>
                <a:gd name="T13" fmla="*/ 30 h 52"/>
                <a:gd name="T14" fmla="*/ 92 w 96"/>
                <a:gd name="T15" fmla="*/ 36 h 52"/>
                <a:gd name="T16" fmla="*/ 55 w 96"/>
                <a:gd name="T17" fmla="*/ 36 h 52"/>
                <a:gd name="T18" fmla="*/ 47 w 96"/>
                <a:gd name="T19" fmla="*/ 42 h 52"/>
                <a:gd name="T20" fmla="*/ 37 w 96"/>
                <a:gd name="T21" fmla="*/ 43 h 52"/>
                <a:gd name="T22" fmla="*/ 30 w 96"/>
                <a:gd name="T23" fmla="*/ 36 h 52"/>
                <a:gd name="T24" fmla="*/ 0 w 96"/>
                <a:gd name="T25" fmla="*/ 35 h 52"/>
                <a:gd name="T26" fmla="*/ 0 w 96"/>
                <a:gd name="T27" fmla="*/ 23 h 52"/>
                <a:gd name="T28" fmla="*/ 10 w 96"/>
                <a:gd name="T29" fmla="*/ 19 h 52"/>
                <a:gd name="T30" fmla="*/ 10 w 96"/>
                <a:gd name="T31" fmla="*/ 2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6" h="52">
                  <a:moveTo>
                    <a:pt x="10" y="2"/>
                  </a:moveTo>
                  <a:lnTo>
                    <a:pt x="18" y="0"/>
                  </a:lnTo>
                  <a:lnTo>
                    <a:pt x="30" y="8"/>
                  </a:lnTo>
                  <a:lnTo>
                    <a:pt x="54" y="2"/>
                  </a:lnTo>
                  <a:lnTo>
                    <a:pt x="72" y="6"/>
                  </a:lnTo>
                  <a:lnTo>
                    <a:pt x="80" y="25"/>
                  </a:lnTo>
                  <a:lnTo>
                    <a:pt x="95" y="34"/>
                  </a:lnTo>
                  <a:lnTo>
                    <a:pt x="92" y="41"/>
                  </a:lnTo>
                  <a:lnTo>
                    <a:pt x="55" y="42"/>
                  </a:lnTo>
                  <a:lnTo>
                    <a:pt x="47" y="50"/>
                  </a:lnTo>
                  <a:lnTo>
                    <a:pt x="37" y="51"/>
                  </a:lnTo>
                  <a:lnTo>
                    <a:pt x="30" y="42"/>
                  </a:lnTo>
                  <a:lnTo>
                    <a:pt x="0" y="39"/>
                  </a:lnTo>
                  <a:lnTo>
                    <a:pt x="0" y="27"/>
                  </a:lnTo>
                  <a:lnTo>
                    <a:pt x="10" y="23"/>
                  </a:lnTo>
                  <a:lnTo>
                    <a:pt x="10" y="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48" name="Freeform 63"/>
            <p:cNvSpPr>
              <a:spLocks/>
            </p:cNvSpPr>
            <p:nvPr/>
          </p:nvSpPr>
          <p:spPr bwMode="ltGray">
            <a:xfrm>
              <a:off x="1416" y="699"/>
              <a:ext cx="24" cy="7"/>
            </a:xfrm>
            <a:custGeom>
              <a:avLst/>
              <a:gdLst>
                <a:gd name="T0" fmla="*/ 0 w 24"/>
                <a:gd name="T1" fmla="*/ 0 h 9"/>
                <a:gd name="T2" fmla="*/ 8 w 24"/>
                <a:gd name="T3" fmla="*/ 0 h 9"/>
                <a:gd name="T4" fmla="*/ 23 w 24"/>
                <a:gd name="T5" fmla="*/ 3 h 9"/>
                <a:gd name="T6" fmla="*/ 18 w 24"/>
                <a:gd name="T7" fmla="*/ 3 h 9"/>
                <a:gd name="T8" fmla="*/ 0 w 24"/>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9">
                  <a:moveTo>
                    <a:pt x="0" y="0"/>
                  </a:moveTo>
                  <a:lnTo>
                    <a:pt x="8" y="0"/>
                  </a:lnTo>
                  <a:lnTo>
                    <a:pt x="23" y="8"/>
                  </a:lnTo>
                  <a:lnTo>
                    <a:pt x="18" y="8"/>
                  </a:lnTo>
                  <a:lnTo>
                    <a:pt x="0"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49" name="Freeform 64"/>
            <p:cNvSpPr>
              <a:spLocks/>
            </p:cNvSpPr>
            <p:nvPr/>
          </p:nvSpPr>
          <p:spPr bwMode="ltGray">
            <a:xfrm>
              <a:off x="1438" y="890"/>
              <a:ext cx="26" cy="25"/>
            </a:xfrm>
            <a:custGeom>
              <a:avLst/>
              <a:gdLst>
                <a:gd name="T0" fmla="*/ 0 w 26"/>
                <a:gd name="T1" fmla="*/ 11 h 25"/>
                <a:gd name="T2" fmla="*/ 3 w 26"/>
                <a:gd name="T3" fmla="*/ 3 h 25"/>
                <a:gd name="T4" fmla="*/ 18 w 26"/>
                <a:gd name="T5" fmla="*/ 0 h 25"/>
                <a:gd name="T6" fmla="*/ 21 w 26"/>
                <a:gd name="T7" fmla="*/ 3 h 25"/>
                <a:gd name="T8" fmla="*/ 25 w 26"/>
                <a:gd name="T9" fmla="*/ 15 h 25"/>
                <a:gd name="T10" fmla="*/ 15 w 26"/>
                <a:gd name="T11" fmla="*/ 24 h 25"/>
                <a:gd name="T12" fmla="*/ 6 w 26"/>
                <a:gd name="T13" fmla="*/ 24 h 25"/>
                <a:gd name="T14" fmla="*/ 0 w 26"/>
                <a:gd name="T15" fmla="*/ 1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25">
                  <a:moveTo>
                    <a:pt x="0" y="11"/>
                  </a:moveTo>
                  <a:lnTo>
                    <a:pt x="3" y="3"/>
                  </a:lnTo>
                  <a:lnTo>
                    <a:pt x="18" y="0"/>
                  </a:lnTo>
                  <a:lnTo>
                    <a:pt x="21" y="3"/>
                  </a:lnTo>
                  <a:lnTo>
                    <a:pt x="25" y="15"/>
                  </a:lnTo>
                  <a:lnTo>
                    <a:pt x="15" y="24"/>
                  </a:lnTo>
                  <a:lnTo>
                    <a:pt x="6" y="24"/>
                  </a:lnTo>
                  <a:lnTo>
                    <a:pt x="0" y="1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50" name="Freeform 65"/>
            <p:cNvSpPr>
              <a:spLocks/>
            </p:cNvSpPr>
            <p:nvPr/>
          </p:nvSpPr>
          <p:spPr bwMode="ltGray">
            <a:xfrm>
              <a:off x="1439" y="936"/>
              <a:ext cx="41" cy="37"/>
            </a:xfrm>
            <a:custGeom>
              <a:avLst/>
              <a:gdLst>
                <a:gd name="T0" fmla="*/ 0 w 41"/>
                <a:gd name="T1" fmla="*/ 12 h 37"/>
                <a:gd name="T2" fmla="*/ 0 w 41"/>
                <a:gd name="T3" fmla="*/ 0 h 37"/>
                <a:gd name="T4" fmla="*/ 14 w 41"/>
                <a:gd name="T5" fmla="*/ 0 h 37"/>
                <a:gd name="T6" fmla="*/ 37 w 41"/>
                <a:gd name="T7" fmla="*/ 12 h 37"/>
                <a:gd name="T8" fmla="*/ 40 w 41"/>
                <a:gd name="T9" fmla="*/ 17 h 37"/>
                <a:gd name="T10" fmla="*/ 40 w 41"/>
                <a:gd name="T11" fmla="*/ 19 h 37"/>
                <a:gd name="T12" fmla="*/ 33 w 41"/>
                <a:gd name="T13" fmla="*/ 32 h 37"/>
                <a:gd name="T14" fmla="*/ 13 w 41"/>
                <a:gd name="T15" fmla="*/ 36 h 37"/>
                <a:gd name="T16" fmla="*/ 12 w 41"/>
                <a:gd name="T17" fmla="*/ 27 h 37"/>
                <a:gd name="T18" fmla="*/ 10 w 41"/>
                <a:gd name="T19" fmla="*/ 19 h 37"/>
                <a:gd name="T20" fmla="*/ 5 w 41"/>
                <a:gd name="T21" fmla="*/ 15 h 37"/>
                <a:gd name="T22" fmla="*/ 0 w 41"/>
                <a:gd name="T23" fmla="*/ 12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37">
                  <a:moveTo>
                    <a:pt x="0" y="12"/>
                  </a:moveTo>
                  <a:lnTo>
                    <a:pt x="0" y="0"/>
                  </a:lnTo>
                  <a:lnTo>
                    <a:pt x="14" y="0"/>
                  </a:lnTo>
                  <a:lnTo>
                    <a:pt x="37" y="12"/>
                  </a:lnTo>
                  <a:lnTo>
                    <a:pt x="40" y="17"/>
                  </a:lnTo>
                  <a:lnTo>
                    <a:pt x="40" y="19"/>
                  </a:lnTo>
                  <a:lnTo>
                    <a:pt x="33" y="32"/>
                  </a:lnTo>
                  <a:lnTo>
                    <a:pt x="13" y="36"/>
                  </a:lnTo>
                  <a:lnTo>
                    <a:pt x="12" y="27"/>
                  </a:lnTo>
                  <a:lnTo>
                    <a:pt x="10" y="19"/>
                  </a:lnTo>
                  <a:lnTo>
                    <a:pt x="5" y="15"/>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51" name="Freeform 66"/>
            <p:cNvSpPr>
              <a:spLocks/>
            </p:cNvSpPr>
            <p:nvPr/>
          </p:nvSpPr>
          <p:spPr bwMode="ltGray">
            <a:xfrm>
              <a:off x="1494" y="2477"/>
              <a:ext cx="42" cy="29"/>
            </a:xfrm>
            <a:custGeom>
              <a:avLst/>
              <a:gdLst>
                <a:gd name="T0" fmla="*/ 0 w 42"/>
                <a:gd name="T1" fmla="*/ 14 h 30"/>
                <a:gd name="T2" fmla="*/ 7 w 42"/>
                <a:gd name="T3" fmla="*/ 0 h 30"/>
                <a:gd name="T4" fmla="*/ 14 w 42"/>
                <a:gd name="T5" fmla="*/ 1 h 30"/>
                <a:gd name="T6" fmla="*/ 36 w 42"/>
                <a:gd name="T7" fmla="*/ 9 h 30"/>
                <a:gd name="T8" fmla="*/ 39 w 42"/>
                <a:gd name="T9" fmla="*/ 12 h 30"/>
                <a:gd name="T10" fmla="*/ 41 w 42"/>
                <a:gd name="T11" fmla="*/ 21 h 30"/>
                <a:gd name="T12" fmla="*/ 31 w 42"/>
                <a:gd name="T13" fmla="*/ 25 h 30"/>
                <a:gd name="T14" fmla="*/ 20 w 42"/>
                <a:gd name="T15" fmla="*/ 16 h 30"/>
                <a:gd name="T16" fmla="*/ 4 w 42"/>
                <a:gd name="T17" fmla="*/ 17 h 30"/>
                <a:gd name="T18" fmla="*/ 0 w 42"/>
                <a:gd name="T19" fmla="*/ 14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30">
                  <a:moveTo>
                    <a:pt x="0" y="14"/>
                  </a:moveTo>
                  <a:lnTo>
                    <a:pt x="7" y="0"/>
                  </a:lnTo>
                  <a:lnTo>
                    <a:pt x="14" y="1"/>
                  </a:lnTo>
                  <a:lnTo>
                    <a:pt x="36" y="9"/>
                  </a:lnTo>
                  <a:lnTo>
                    <a:pt x="39" y="12"/>
                  </a:lnTo>
                  <a:lnTo>
                    <a:pt x="41" y="25"/>
                  </a:lnTo>
                  <a:lnTo>
                    <a:pt x="31" y="29"/>
                  </a:lnTo>
                  <a:lnTo>
                    <a:pt x="20" y="20"/>
                  </a:lnTo>
                  <a:lnTo>
                    <a:pt x="4" y="21"/>
                  </a:lnTo>
                  <a:lnTo>
                    <a:pt x="0" y="1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52" name="Freeform 67"/>
            <p:cNvSpPr>
              <a:spLocks/>
            </p:cNvSpPr>
            <p:nvPr/>
          </p:nvSpPr>
          <p:spPr bwMode="ltGray">
            <a:xfrm>
              <a:off x="1497" y="2347"/>
              <a:ext cx="24" cy="29"/>
            </a:xfrm>
            <a:custGeom>
              <a:avLst/>
              <a:gdLst>
                <a:gd name="T0" fmla="*/ 0 w 24"/>
                <a:gd name="T1" fmla="*/ 9 h 30"/>
                <a:gd name="T2" fmla="*/ 8 w 24"/>
                <a:gd name="T3" fmla="*/ 0 h 30"/>
                <a:gd name="T4" fmla="*/ 11 w 24"/>
                <a:gd name="T5" fmla="*/ 0 h 30"/>
                <a:gd name="T6" fmla="*/ 19 w 24"/>
                <a:gd name="T7" fmla="*/ 15 h 30"/>
                <a:gd name="T8" fmla="*/ 23 w 24"/>
                <a:gd name="T9" fmla="*/ 25 h 30"/>
                <a:gd name="T10" fmla="*/ 14 w 24"/>
                <a:gd name="T11" fmla="*/ 25 h 30"/>
                <a:gd name="T12" fmla="*/ 4 w 24"/>
                <a:gd name="T13" fmla="*/ 21 h 30"/>
                <a:gd name="T14" fmla="*/ 0 w 24"/>
                <a:gd name="T15" fmla="*/ 9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30">
                  <a:moveTo>
                    <a:pt x="0" y="9"/>
                  </a:moveTo>
                  <a:lnTo>
                    <a:pt x="8" y="0"/>
                  </a:lnTo>
                  <a:lnTo>
                    <a:pt x="11" y="0"/>
                  </a:lnTo>
                  <a:lnTo>
                    <a:pt x="19" y="16"/>
                  </a:lnTo>
                  <a:lnTo>
                    <a:pt x="23" y="29"/>
                  </a:lnTo>
                  <a:lnTo>
                    <a:pt x="14" y="29"/>
                  </a:lnTo>
                  <a:lnTo>
                    <a:pt x="4" y="25"/>
                  </a:lnTo>
                  <a:lnTo>
                    <a:pt x="0" y="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53" name="Freeform 68"/>
            <p:cNvSpPr>
              <a:spLocks/>
            </p:cNvSpPr>
            <p:nvPr/>
          </p:nvSpPr>
          <p:spPr bwMode="ltGray">
            <a:xfrm>
              <a:off x="1527" y="2314"/>
              <a:ext cx="12" cy="18"/>
            </a:xfrm>
            <a:custGeom>
              <a:avLst/>
              <a:gdLst>
                <a:gd name="T0" fmla="*/ 0 w 12"/>
                <a:gd name="T1" fmla="*/ 12 h 18"/>
                <a:gd name="T2" fmla="*/ 0 w 12"/>
                <a:gd name="T3" fmla="*/ 0 h 18"/>
                <a:gd name="T4" fmla="*/ 11 w 12"/>
                <a:gd name="T5" fmla="*/ 0 h 18"/>
                <a:gd name="T6" fmla="*/ 11 w 12"/>
                <a:gd name="T7" fmla="*/ 12 h 18"/>
                <a:gd name="T8" fmla="*/ 8 w 12"/>
                <a:gd name="T9" fmla="*/ 17 h 18"/>
                <a:gd name="T10" fmla="*/ 3 w 12"/>
                <a:gd name="T11" fmla="*/ 17 h 18"/>
                <a:gd name="T12" fmla="*/ 0 w 12"/>
                <a:gd name="T13" fmla="*/ 1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0" y="12"/>
                  </a:moveTo>
                  <a:lnTo>
                    <a:pt x="0" y="0"/>
                  </a:lnTo>
                  <a:lnTo>
                    <a:pt x="11" y="0"/>
                  </a:lnTo>
                  <a:lnTo>
                    <a:pt x="11" y="12"/>
                  </a:lnTo>
                  <a:lnTo>
                    <a:pt x="8" y="17"/>
                  </a:lnTo>
                  <a:lnTo>
                    <a:pt x="3" y="17"/>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54" name="Freeform 69"/>
            <p:cNvSpPr>
              <a:spLocks/>
            </p:cNvSpPr>
            <p:nvPr/>
          </p:nvSpPr>
          <p:spPr bwMode="ltGray">
            <a:xfrm>
              <a:off x="1535" y="2371"/>
              <a:ext cx="12" cy="19"/>
            </a:xfrm>
            <a:custGeom>
              <a:avLst/>
              <a:gdLst>
                <a:gd name="T0" fmla="*/ 0 w 11"/>
                <a:gd name="T1" fmla="*/ 19 h 17"/>
                <a:gd name="T2" fmla="*/ 11 w 11"/>
                <a:gd name="T3" fmla="*/ 0 h 17"/>
                <a:gd name="T4" fmla="*/ 11 w 11"/>
                <a:gd name="T5" fmla="*/ 4 h 17"/>
                <a:gd name="T6" fmla="*/ 14 w 11"/>
                <a:gd name="T7" fmla="*/ 25 h 17"/>
                <a:gd name="T8" fmla="*/ 11 w 11"/>
                <a:gd name="T9" fmla="*/ 25 h 17"/>
                <a:gd name="T10" fmla="*/ 0 w 11"/>
                <a:gd name="T11" fmla="*/ 19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7">
                  <a:moveTo>
                    <a:pt x="0" y="12"/>
                  </a:moveTo>
                  <a:lnTo>
                    <a:pt x="7" y="0"/>
                  </a:lnTo>
                  <a:lnTo>
                    <a:pt x="7" y="4"/>
                  </a:lnTo>
                  <a:lnTo>
                    <a:pt x="10" y="16"/>
                  </a:lnTo>
                  <a:lnTo>
                    <a:pt x="7" y="16"/>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55" name="Freeform 70"/>
            <p:cNvSpPr>
              <a:spLocks/>
            </p:cNvSpPr>
            <p:nvPr/>
          </p:nvSpPr>
          <p:spPr bwMode="ltGray">
            <a:xfrm>
              <a:off x="1542" y="2346"/>
              <a:ext cx="31" cy="34"/>
            </a:xfrm>
            <a:custGeom>
              <a:avLst/>
              <a:gdLst>
                <a:gd name="T0" fmla="*/ 0 w 31"/>
                <a:gd name="T1" fmla="*/ 9 h 34"/>
                <a:gd name="T2" fmla="*/ 3 w 31"/>
                <a:gd name="T3" fmla="*/ 0 h 34"/>
                <a:gd name="T4" fmla="*/ 11 w 31"/>
                <a:gd name="T5" fmla="*/ 0 h 34"/>
                <a:gd name="T6" fmla="*/ 30 w 31"/>
                <a:gd name="T7" fmla="*/ 16 h 34"/>
                <a:gd name="T8" fmla="*/ 30 w 31"/>
                <a:gd name="T9" fmla="*/ 25 h 34"/>
                <a:gd name="T10" fmla="*/ 26 w 31"/>
                <a:gd name="T11" fmla="*/ 33 h 34"/>
                <a:gd name="T12" fmla="*/ 18 w 31"/>
                <a:gd name="T13" fmla="*/ 33 h 34"/>
                <a:gd name="T14" fmla="*/ 11 w 31"/>
                <a:gd name="T15" fmla="*/ 29 h 34"/>
                <a:gd name="T16" fmla="*/ 8 w 31"/>
                <a:gd name="T17" fmla="*/ 21 h 34"/>
                <a:gd name="T18" fmla="*/ 0 w 31"/>
                <a:gd name="T19" fmla="*/ 9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34">
                  <a:moveTo>
                    <a:pt x="0" y="9"/>
                  </a:moveTo>
                  <a:lnTo>
                    <a:pt x="3" y="0"/>
                  </a:lnTo>
                  <a:lnTo>
                    <a:pt x="11" y="0"/>
                  </a:lnTo>
                  <a:lnTo>
                    <a:pt x="30" y="16"/>
                  </a:lnTo>
                  <a:lnTo>
                    <a:pt x="30" y="25"/>
                  </a:lnTo>
                  <a:lnTo>
                    <a:pt x="26" y="33"/>
                  </a:lnTo>
                  <a:lnTo>
                    <a:pt x="18" y="33"/>
                  </a:lnTo>
                  <a:lnTo>
                    <a:pt x="11" y="29"/>
                  </a:lnTo>
                  <a:lnTo>
                    <a:pt x="8" y="21"/>
                  </a:lnTo>
                  <a:lnTo>
                    <a:pt x="0" y="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56" name="Freeform 71"/>
            <p:cNvSpPr>
              <a:spLocks/>
            </p:cNvSpPr>
            <p:nvPr/>
          </p:nvSpPr>
          <p:spPr bwMode="ltGray">
            <a:xfrm>
              <a:off x="1560" y="2392"/>
              <a:ext cx="13" cy="14"/>
            </a:xfrm>
            <a:custGeom>
              <a:avLst/>
              <a:gdLst>
                <a:gd name="T0" fmla="*/ 0 w 13"/>
                <a:gd name="T1" fmla="*/ 13 h 12"/>
                <a:gd name="T2" fmla="*/ 0 w 13"/>
                <a:gd name="T3" fmla="*/ 0 h 12"/>
                <a:gd name="T4" fmla="*/ 12 w 13"/>
                <a:gd name="T5" fmla="*/ 0 h 12"/>
                <a:gd name="T6" fmla="*/ 12 w 13"/>
                <a:gd name="T7" fmla="*/ 7 h 12"/>
                <a:gd name="T8" fmla="*/ 4 w 13"/>
                <a:gd name="T9" fmla="*/ 21 h 12"/>
                <a:gd name="T10" fmla="*/ 0 w 13"/>
                <a:gd name="T11" fmla="*/ 13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2">
                  <a:moveTo>
                    <a:pt x="0" y="7"/>
                  </a:moveTo>
                  <a:lnTo>
                    <a:pt x="0" y="0"/>
                  </a:lnTo>
                  <a:lnTo>
                    <a:pt x="12" y="0"/>
                  </a:lnTo>
                  <a:lnTo>
                    <a:pt x="12" y="3"/>
                  </a:lnTo>
                  <a:lnTo>
                    <a:pt x="4" y="11"/>
                  </a:lnTo>
                  <a:lnTo>
                    <a:pt x="0" y="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57" name="Freeform 72"/>
            <p:cNvSpPr>
              <a:spLocks/>
            </p:cNvSpPr>
            <p:nvPr/>
          </p:nvSpPr>
          <p:spPr bwMode="ltGray">
            <a:xfrm>
              <a:off x="1564" y="1607"/>
              <a:ext cx="26" cy="24"/>
            </a:xfrm>
            <a:custGeom>
              <a:avLst/>
              <a:gdLst>
                <a:gd name="T0" fmla="*/ 0 w 26"/>
                <a:gd name="T1" fmla="*/ 12 h 25"/>
                <a:gd name="T2" fmla="*/ 3 w 26"/>
                <a:gd name="T3" fmla="*/ 8 h 25"/>
                <a:gd name="T4" fmla="*/ 14 w 26"/>
                <a:gd name="T5" fmla="*/ 0 h 25"/>
                <a:gd name="T6" fmla="*/ 18 w 26"/>
                <a:gd name="T7" fmla="*/ 0 h 25"/>
                <a:gd name="T8" fmla="*/ 21 w 26"/>
                <a:gd name="T9" fmla="*/ 3 h 25"/>
                <a:gd name="T10" fmla="*/ 25 w 26"/>
                <a:gd name="T11" fmla="*/ 11 h 25"/>
                <a:gd name="T12" fmla="*/ 21 w 26"/>
                <a:gd name="T13" fmla="*/ 11 h 25"/>
                <a:gd name="T14" fmla="*/ 18 w 26"/>
                <a:gd name="T15" fmla="*/ 12 h 25"/>
                <a:gd name="T16" fmla="*/ 8 w 26"/>
                <a:gd name="T17" fmla="*/ 20 h 25"/>
                <a:gd name="T18" fmla="*/ 0 w 26"/>
                <a:gd name="T19" fmla="*/ 12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5">
                  <a:moveTo>
                    <a:pt x="0" y="16"/>
                  </a:moveTo>
                  <a:lnTo>
                    <a:pt x="3" y="8"/>
                  </a:lnTo>
                  <a:lnTo>
                    <a:pt x="14" y="0"/>
                  </a:lnTo>
                  <a:lnTo>
                    <a:pt x="18" y="0"/>
                  </a:lnTo>
                  <a:lnTo>
                    <a:pt x="21" y="3"/>
                  </a:lnTo>
                  <a:lnTo>
                    <a:pt x="25" y="11"/>
                  </a:lnTo>
                  <a:lnTo>
                    <a:pt x="21" y="11"/>
                  </a:lnTo>
                  <a:lnTo>
                    <a:pt x="18" y="16"/>
                  </a:lnTo>
                  <a:lnTo>
                    <a:pt x="8" y="24"/>
                  </a:lnTo>
                  <a:lnTo>
                    <a:pt x="0" y="1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58" name="Freeform 73"/>
            <p:cNvSpPr>
              <a:spLocks/>
            </p:cNvSpPr>
            <p:nvPr/>
          </p:nvSpPr>
          <p:spPr bwMode="ltGray">
            <a:xfrm>
              <a:off x="1572" y="2419"/>
              <a:ext cx="18" cy="15"/>
            </a:xfrm>
            <a:custGeom>
              <a:avLst/>
              <a:gdLst>
                <a:gd name="T0" fmla="*/ 0 w 18"/>
                <a:gd name="T1" fmla="*/ 9 h 15"/>
                <a:gd name="T2" fmla="*/ 3 w 18"/>
                <a:gd name="T3" fmla="*/ 0 h 15"/>
                <a:gd name="T4" fmla="*/ 17 w 18"/>
                <a:gd name="T5" fmla="*/ 0 h 15"/>
                <a:gd name="T6" fmla="*/ 17 w 18"/>
                <a:gd name="T7" fmla="*/ 9 h 15"/>
                <a:gd name="T8" fmla="*/ 14 w 18"/>
                <a:gd name="T9" fmla="*/ 14 h 15"/>
                <a:gd name="T10" fmla="*/ 6 w 18"/>
                <a:gd name="T11" fmla="*/ 14 h 15"/>
                <a:gd name="T12" fmla="*/ 0 w 18"/>
                <a:gd name="T13" fmla="*/ 9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5">
                  <a:moveTo>
                    <a:pt x="0" y="9"/>
                  </a:moveTo>
                  <a:lnTo>
                    <a:pt x="3" y="0"/>
                  </a:lnTo>
                  <a:lnTo>
                    <a:pt x="17" y="0"/>
                  </a:lnTo>
                  <a:lnTo>
                    <a:pt x="17" y="9"/>
                  </a:lnTo>
                  <a:lnTo>
                    <a:pt x="14" y="14"/>
                  </a:lnTo>
                  <a:lnTo>
                    <a:pt x="6" y="14"/>
                  </a:lnTo>
                  <a:lnTo>
                    <a:pt x="0" y="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59" name="Freeform 74"/>
            <p:cNvSpPr>
              <a:spLocks/>
            </p:cNvSpPr>
            <p:nvPr/>
          </p:nvSpPr>
          <p:spPr bwMode="ltGray">
            <a:xfrm>
              <a:off x="1530" y="1425"/>
              <a:ext cx="28" cy="35"/>
            </a:xfrm>
            <a:custGeom>
              <a:avLst/>
              <a:gdLst>
                <a:gd name="T0" fmla="*/ 0 w 29"/>
                <a:gd name="T1" fmla="*/ 27 h 35"/>
                <a:gd name="T2" fmla="*/ 6 w 29"/>
                <a:gd name="T3" fmla="*/ 5 h 35"/>
                <a:gd name="T4" fmla="*/ 13 w 29"/>
                <a:gd name="T5" fmla="*/ 2 h 35"/>
                <a:gd name="T6" fmla="*/ 13 w 29"/>
                <a:gd name="T7" fmla="*/ 0 h 35"/>
                <a:gd name="T8" fmla="*/ 24 w 29"/>
                <a:gd name="T9" fmla="*/ 10 h 35"/>
                <a:gd name="T10" fmla="*/ 22 w 29"/>
                <a:gd name="T11" fmla="*/ 23 h 35"/>
                <a:gd name="T12" fmla="*/ 14 w 29"/>
                <a:gd name="T13" fmla="*/ 32 h 35"/>
                <a:gd name="T14" fmla="*/ 1 w 29"/>
                <a:gd name="T15" fmla="*/ 34 h 35"/>
                <a:gd name="T16" fmla="*/ 0 w 29"/>
                <a:gd name="T17" fmla="*/ 27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35">
                  <a:moveTo>
                    <a:pt x="0" y="27"/>
                  </a:moveTo>
                  <a:lnTo>
                    <a:pt x="6" y="5"/>
                  </a:lnTo>
                  <a:lnTo>
                    <a:pt x="13" y="2"/>
                  </a:lnTo>
                  <a:lnTo>
                    <a:pt x="13" y="0"/>
                  </a:lnTo>
                  <a:lnTo>
                    <a:pt x="28" y="10"/>
                  </a:lnTo>
                  <a:lnTo>
                    <a:pt x="26" y="23"/>
                  </a:lnTo>
                  <a:lnTo>
                    <a:pt x="17" y="32"/>
                  </a:lnTo>
                  <a:lnTo>
                    <a:pt x="1" y="34"/>
                  </a:lnTo>
                  <a:lnTo>
                    <a:pt x="0" y="2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60" name="Freeform 75"/>
            <p:cNvSpPr>
              <a:spLocks/>
            </p:cNvSpPr>
            <p:nvPr/>
          </p:nvSpPr>
          <p:spPr bwMode="ltGray">
            <a:xfrm>
              <a:off x="1583" y="2387"/>
              <a:ext cx="20" cy="21"/>
            </a:xfrm>
            <a:custGeom>
              <a:avLst/>
              <a:gdLst>
                <a:gd name="T0" fmla="*/ 0 w 19"/>
                <a:gd name="T1" fmla="*/ 12 h 21"/>
                <a:gd name="T2" fmla="*/ 0 w 19"/>
                <a:gd name="T3" fmla="*/ 0 h 21"/>
                <a:gd name="T4" fmla="*/ 18 w 19"/>
                <a:gd name="T5" fmla="*/ 0 h 21"/>
                <a:gd name="T6" fmla="*/ 22 w 19"/>
                <a:gd name="T7" fmla="*/ 12 h 21"/>
                <a:gd name="T8" fmla="*/ 14 w 19"/>
                <a:gd name="T9" fmla="*/ 20 h 21"/>
                <a:gd name="T10" fmla="*/ 6 w 19"/>
                <a:gd name="T11" fmla="*/ 20 h 21"/>
                <a:gd name="T12" fmla="*/ 0 w 19"/>
                <a:gd name="T13" fmla="*/ 12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1">
                  <a:moveTo>
                    <a:pt x="0" y="12"/>
                  </a:moveTo>
                  <a:lnTo>
                    <a:pt x="0" y="0"/>
                  </a:lnTo>
                  <a:lnTo>
                    <a:pt x="14" y="0"/>
                  </a:lnTo>
                  <a:lnTo>
                    <a:pt x="18" y="12"/>
                  </a:lnTo>
                  <a:lnTo>
                    <a:pt x="10" y="20"/>
                  </a:lnTo>
                  <a:lnTo>
                    <a:pt x="6" y="20"/>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61" name="Freeform 76"/>
            <p:cNvSpPr>
              <a:spLocks/>
            </p:cNvSpPr>
            <p:nvPr/>
          </p:nvSpPr>
          <p:spPr bwMode="ltGray">
            <a:xfrm>
              <a:off x="1604" y="2403"/>
              <a:ext cx="25" cy="17"/>
            </a:xfrm>
            <a:custGeom>
              <a:avLst/>
              <a:gdLst>
                <a:gd name="T0" fmla="*/ 0 w 25"/>
                <a:gd name="T1" fmla="*/ 8 h 17"/>
                <a:gd name="T2" fmla="*/ 5 w 25"/>
                <a:gd name="T3" fmla="*/ 0 h 17"/>
                <a:gd name="T4" fmla="*/ 12 w 25"/>
                <a:gd name="T5" fmla="*/ 0 h 17"/>
                <a:gd name="T6" fmla="*/ 24 w 25"/>
                <a:gd name="T7" fmla="*/ 8 h 17"/>
                <a:gd name="T8" fmla="*/ 24 w 25"/>
                <a:gd name="T9" fmla="*/ 16 h 17"/>
                <a:gd name="T10" fmla="*/ 5 w 25"/>
                <a:gd name="T11" fmla="*/ 16 h 17"/>
                <a:gd name="T12" fmla="*/ 0 w 25"/>
                <a:gd name="T13" fmla="*/ 8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7">
                  <a:moveTo>
                    <a:pt x="0" y="8"/>
                  </a:moveTo>
                  <a:lnTo>
                    <a:pt x="5" y="0"/>
                  </a:lnTo>
                  <a:lnTo>
                    <a:pt x="12" y="0"/>
                  </a:lnTo>
                  <a:lnTo>
                    <a:pt x="24" y="8"/>
                  </a:lnTo>
                  <a:lnTo>
                    <a:pt x="24" y="16"/>
                  </a:lnTo>
                  <a:lnTo>
                    <a:pt x="5" y="16"/>
                  </a:lnTo>
                  <a:lnTo>
                    <a:pt x="0" y="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62" name="Freeform 77"/>
            <p:cNvSpPr>
              <a:spLocks/>
            </p:cNvSpPr>
            <p:nvPr/>
          </p:nvSpPr>
          <p:spPr bwMode="ltGray">
            <a:xfrm>
              <a:off x="1613" y="1406"/>
              <a:ext cx="15" cy="13"/>
            </a:xfrm>
            <a:custGeom>
              <a:avLst/>
              <a:gdLst>
                <a:gd name="T0" fmla="*/ 0 w 15"/>
                <a:gd name="T1" fmla="*/ 4 h 13"/>
                <a:gd name="T2" fmla="*/ 3 w 15"/>
                <a:gd name="T3" fmla="*/ 0 h 13"/>
                <a:gd name="T4" fmla="*/ 12 w 15"/>
                <a:gd name="T5" fmla="*/ 2 h 13"/>
                <a:gd name="T6" fmla="*/ 14 w 15"/>
                <a:gd name="T7" fmla="*/ 4 h 13"/>
                <a:gd name="T8" fmla="*/ 10 w 15"/>
                <a:gd name="T9" fmla="*/ 12 h 13"/>
                <a:gd name="T10" fmla="*/ 3 w 15"/>
                <a:gd name="T11" fmla="*/ 12 h 13"/>
                <a:gd name="T12" fmla="*/ 0 w 15"/>
                <a:gd name="T13" fmla="*/ 4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3">
                  <a:moveTo>
                    <a:pt x="0" y="4"/>
                  </a:moveTo>
                  <a:lnTo>
                    <a:pt x="3" y="0"/>
                  </a:lnTo>
                  <a:lnTo>
                    <a:pt x="12" y="2"/>
                  </a:lnTo>
                  <a:lnTo>
                    <a:pt x="14" y="4"/>
                  </a:lnTo>
                  <a:lnTo>
                    <a:pt x="10" y="12"/>
                  </a:lnTo>
                  <a:lnTo>
                    <a:pt x="3" y="12"/>
                  </a:lnTo>
                  <a:lnTo>
                    <a:pt x="0" y="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63" name="Freeform 78"/>
            <p:cNvSpPr>
              <a:spLocks/>
            </p:cNvSpPr>
            <p:nvPr/>
          </p:nvSpPr>
          <p:spPr bwMode="ltGray">
            <a:xfrm>
              <a:off x="1759" y="2597"/>
              <a:ext cx="8" cy="6"/>
            </a:xfrm>
            <a:custGeom>
              <a:avLst/>
              <a:gdLst>
                <a:gd name="T0" fmla="*/ 0 w 8"/>
                <a:gd name="T1" fmla="*/ 0 h 6"/>
                <a:gd name="T2" fmla="*/ 5 w 8"/>
                <a:gd name="T3" fmla="*/ 1 h 6"/>
                <a:gd name="T4" fmla="*/ 7 w 8"/>
                <a:gd name="T5" fmla="*/ 2 h 6"/>
                <a:gd name="T6" fmla="*/ 5 w 8"/>
                <a:gd name="T7" fmla="*/ 4 h 6"/>
                <a:gd name="T8" fmla="*/ 3 w 8"/>
                <a:gd name="T9" fmla="*/ 5 h 6"/>
                <a:gd name="T10" fmla="*/ 0 w 8"/>
                <a:gd name="T11" fmla="*/ 4 h 6"/>
                <a:gd name="T12" fmla="*/ 0 w 8"/>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6">
                  <a:moveTo>
                    <a:pt x="0" y="0"/>
                  </a:moveTo>
                  <a:lnTo>
                    <a:pt x="5" y="1"/>
                  </a:lnTo>
                  <a:lnTo>
                    <a:pt x="7" y="2"/>
                  </a:lnTo>
                  <a:lnTo>
                    <a:pt x="5" y="4"/>
                  </a:lnTo>
                  <a:lnTo>
                    <a:pt x="3" y="5"/>
                  </a:lnTo>
                  <a:lnTo>
                    <a:pt x="0" y="4"/>
                  </a:lnTo>
                  <a:lnTo>
                    <a:pt x="0"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64" name="Freeform 79"/>
            <p:cNvSpPr>
              <a:spLocks/>
            </p:cNvSpPr>
            <p:nvPr/>
          </p:nvSpPr>
          <p:spPr bwMode="ltGray">
            <a:xfrm>
              <a:off x="1771" y="2572"/>
              <a:ext cx="8" cy="13"/>
            </a:xfrm>
            <a:custGeom>
              <a:avLst/>
              <a:gdLst>
                <a:gd name="T0" fmla="*/ 0 w 8"/>
                <a:gd name="T1" fmla="*/ 11 h 12"/>
                <a:gd name="T2" fmla="*/ 3 w 8"/>
                <a:gd name="T3" fmla="*/ 0 h 12"/>
                <a:gd name="T4" fmla="*/ 7 w 8"/>
                <a:gd name="T5" fmla="*/ 4 h 12"/>
                <a:gd name="T6" fmla="*/ 7 w 8"/>
                <a:gd name="T7" fmla="*/ 11 h 12"/>
                <a:gd name="T8" fmla="*/ 4 w 8"/>
                <a:gd name="T9" fmla="*/ 13 h 12"/>
                <a:gd name="T10" fmla="*/ 0 w 8"/>
                <a:gd name="T11" fmla="*/ 15 h 12"/>
                <a:gd name="T12" fmla="*/ 0 w 8"/>
                <a:gd name="T13" fmla="*/ 11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2">
                  <a:moveTo>
                    <a:pt x="0" y="7"/>
                  </a:moveTo>
                  <a:lnTo>
                    <a:pt x="3" y="0"/>
                  </a:lnTo>
                  <a:lnTo>
                    <a:pt x="7" y="4"/>
                  </a:lnTo>
                  <a:lnTo>
                    <a:pt x="7" y="7"/>
                  </a:lnTo>
                  <a:lnTo>
                    <a:pt x="4" y="9"/>
                  </a:lnTo>
                  <a:lnTo>
                    <a:pt x="0" y="11"/>
                  </a:lnTo>
                  <a:lnTo>
                    <a:pt x="0" y="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65" name="Freeform 80"/>
            <p:cNvSpPr>
              <a:spLocks/>
            </p:cNvSpPr>
            <p:nvPr/>
          </p:nvSpPr>
          <p:spPr bwMode="ltGray">
            <a:xfrm>
              <a:off x="2162" y="2656"/>
              <a:ext cx="18" cy="22"/>
            </a:xfrm>
            <a:custGeom>
              <a:avLst/>
              <a:gdLst>
                <a:gd name="T0" fmla="*/ 0 w 18"/>
                <a:gd name="T1" fmla="*/ 17 h 22"/>
                <a:gd name="T2" fmla="*/ 5 w 18"/>
                <a:gd name="T3" fmla="*/ 0 h 22"/>
                <a:gd name="T4" fmla="*/ 9 w 18"/>
                <a:gd name="T5" fmla="*/ 0 h 22"/>
                <a:gd name="T6" fmla="*/ 17 w 18"/>
                <a:gd name="T7" fmla="*/ 4 h 22"/>
                <a:gd name="T8" fmla="*/ 12 w 18"/>
                <a:gd name="T9" fmla="*/ 8 h 22"/>
                <a:gd name="T10" fmla="*/ 5 w 18"/>
                <a:gd name="T11" fmla="*/ 21 h 22"/>
                <a:gd name="T12" fmla="*/ 0 w 18"/>
                <a:gd name="T13" fmla="*/ 17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2">
                  <a:moveTo>
                    <a:pt x="0" y="17"/>
                  </a:moveTo>
                  <a:lnTo>
                    <a:pt x="5" y="0"/>
                  </a:lnTo>
                  <a:lnTo>
                    <a:pt x="9" y="0"/>
                  </a:lnTo>
                  <a:lnTo>
                    <a:pt x="17" y="4"/>
                  </a:lnTo>
                  <a:lnTo>
                    <a:pt x="12" y="8"/>
                  </a:lnTo>
                  <a:lnTo>
                    <a:pt x="5" y="21"/>
                  </a:lnTo>
                  <a:lnTo>
                    <a:pt x="0" y="1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66" name="Freeform 81"/>
            <p:cNvSpPr>
              <a:spLocks/>
            </p:cNvSpPr>
            <p:nvPr/>
          </p:nvSpPr>
          <p:spPr bwMode="ltGray">
            <a:xfrm>
              <a:off x="2263" y="3270"/>
              <a:ext cx="15" cy="21"/>
            </a:xfrm>
            <a:custGeom>
              <a:avLst/>
              <a:gdLst>
                <a:gd name="T0" fmla="*/ 0 w 15"/>
                <a:gd name="T1" fmla="*/ 11 h 21"/>
                <a:gd name="T2" fmla="*/ 0 w 15"/>
                <a:gd name="T3" fmla="*/ 0 h 21"/>
                <a:gd name="T4" fmla="*/ 6 w 15"/>
                <a:gd name="T5" fmla="*/ 0 h 21"/>
                <a:gd name="T6" fmla="*/ 11 w 15"/>
                <a:gd name="T7" fmla="*/ 3 h 21"/>
                <a:gd name="T8" fmla="*/ 14 w 15"/>
                <a:gd name="T9" fmla="*/ 11 h 21"/>
                <a:gd name="T10" fmla="*/ 6 w 15"/>
                <a:gd name="T11" fmla="*/ 20 h 21"/>
                <a:gd name="T12" fmla="*/ 0 w 15"/>
                <a:gd name="T13" fmla="*/ 11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1">
                  <a:moveTo>
                    <a:pt x="0" y="11"/>
                  </a:moveTo>
                  <a:lnTo>
                    <a:pt x="0" y="0"/>
                  </a:lnTo>
                  <a:lnTo>
                    <a:pt x="6" y="0"/>
                  </a:lnTo>
                  <a:lnTo>
                    <a:pt x="11" y="3"/>
                  </a:lnTo>
                  <a:lnTo>
                    <a:pt x="14" y="11"/>
                  </a:lnTo>
                  <a:lnTo>
                    <a:pt x="6" y="20"/>
                  </a:lnTo>
                  <a:lnTo>
                    <a:pt x="0" y="1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67" name="Freeform 82"/>
            <p:cNvSpPr>
              <a:spLocks/>
            </p:cNvSpPr>
            <p:nvPr/>
          </p:nvSpPr>
          <p:spPr bwMode="ltGray">
            <a:xfrm>
              <a:off x="2285" y="3257"/>
              <a:ext cx="19" cy="16"/>
            </a:xfrm>
            <a:custGeom>
              <a:avLst/>
              <a:gdLst>
                <a:gd name="T0" fmla="*/ 0 w 19"/>
                <a:gd name="T1" fmla="*/ 15 h 14"/>
                <a:gd name="T2" fmla="*/ 8 w 19"/>
                <a:gd name="T3" fmla="*/ 0 h 14"/>
                <a:gd name="T4" fmla="*/ 15 w 19"/>
                <a:gd name="T5" fmla="*/ 0 h 14"/>
                <a:gd name="T6" fmla="*/ 18 w 19"/>
                <a:gd name="T7" fmla="*/ 3 h 14"/>
                <a:gd name="T8" fmla="*/ 18 w 19"/>
                <a:gd name="T9" fmla="*/ 22 h 14"/>
                <a:gd name="T10" fmla="*/ 11 w 19"/>
                <a:gd name="T11" fmla="*/ 22 h 14"/>
                <a:gd name="T12" fmla="*/ 0 w 19"/>
                <a:gd name="T13" fmla="*/ 15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4">
                  <a:moveTo>
                    <a:pt x="0" y="9"/>
                  </a:moveTo>
                  <a:lnTo>
                    <a:pt x="8" y="0"/>
                  </a:lnTo>
                  <a:lnTo>
                    <a:pt x="15" y="0"/>
                  </a:lnTo>
                  <a:lnTo>
                    <a:pt x="18" y="3"/>
                  </a:lnTo>
                  <a:lnTo>
                    <a:pt x="18" y="13"/>
                  </a:lnTo>
                  <a:lnTo>
                    <a:pt x="11" y="13"/>
                  </a:lnTo>
                  <a:lnTo>
                    <a:pt x="0" y="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68" name="Freeform 83"/>
            <p:cNvSpPr>
              <a:spLocks/>
            </p:cNvSpPr>
            <p:nvPr/>
          </p:nvSpPr>
          <p:spPr bwMode="ltGray">
            <a:xfrm>
              <a:off x="2322" y="2501"/>
              <a:ext cx="16" cy="19"/>
            </a:xfrm>
            <a:custGeom>
              <a:avLst/>
              <a:gdLst>
                <a:gd name="T0" fmla="*/ 0 w 16"/>
                <a:gd name="T1" fmla="*/ 18 h 18"/>
                <a:gd name="T2" fmla="*/ 0 w 16"/>
                <a:gd name="T3" fmla="*/ 4 h 18"/>
                <a:gd name="T4" fmla="*/ 9 w 16"/>
                <a:gd name="T5" fmla="*/ 0 h 18"/>
                <a:gd name="T6" fmla="*/ 15 w 16"/>
                <a:gd name="T7" fmla="*/ 13 h 18"/>
                <a:gd name="T8" fmla="*/ 11 w 16"/>
                <a:gd name="T9" fmla="*/ 21 h 18"/>
                <a:gd name="T10" fmla="*/ 3 w 16"/>
                <a:gd name="T11" fmla="*/ 21 h 18"/>
                <a:gd name="T12" fmla="*/ 0 w 16"/>
                <a:gd name="T13" fmla="*/ 18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8">
                  <a:moveTo>
                    <a:pt x="0" y="14"/>
                  </a:moveTo>
                  <a:lnTo>
                    <a:pt x="0" y="4"/>
                  </a:lnTo>
                  <a:lnTo>
                    <a:pt x="9" y="0"/>
                  </a:lnTo>
                  <a:lnTo>
                    <a:pt x="15" y="9"/>
                  </a:lnTo>
                  <a:lnTo>
                    <a:pt x="11" y="17"/>
                  </a:lnTo>
                  <a:lnTo>
                    <a:pt x="3" y="17"/>
                  </a:lnTo>
                  <a:lnTo>
                    <a:pt x="0" y="1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69" name="Freeform 84"/>
            <p:cNvSpPr>
              <a:spLocks/>
            </p:cNvSpPr>
            <p:nvPr/>
          </p:nvSpPr>
          <p:spPr bwMode="ltGray">
            <a:xfrm>
              <a:off x="2340" y="2542"/>
              <a:ext cx="17" cy="21"/>
            </a:xfrm>
            <a:custGeom>
              <a:avLst/>
              <a:gdLst>
                <a:gd name="T0" fmla="*/ 1 w 17"/>
                <a:gd name="T1" fmla="*/ 17 h 20"/>
                <a:gd name="T2" fmla="*/ 3 w 17"/>
                <a:gd name="T3" fmla="*/ 2 h 20"/>
                <a:gd name="T4" fmla="*/ 10 w 17"/>
                <a:gd name="T5" fmla="*/ 0 h 20"/>
                <a:gd name="T6" fmla="*/ 16 w 17"/>
                <a:gd name="T7" fmla="*/ 17 h 20"/>
                <a:gd name="T8" fmla="*/ 12 w 17"/>
                <a:gd name="T9" fmla="*/ 23 h 20"/>
                <a:gd name="T10" fmla="*/ 0 w 17"/>
                <a:gd name="T11" fmla="*/ 23 h 20"/>
                <a:gd name="T12" fmla="*/ 1 w 17"/>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 y="13"/>
                  </a:moveTo>
                  <a:lnTo>
                    <a:pt x="3" y="2"/>
                  </a:lnTo>
                  <a:lnTo>
                    <a:pt x="10" y="0"/>
                  </a:lnTo>
                  <a:lnTo>
                    <a:pt x="16" y="13"/>
                  </a:lnTo>
                  <a:lnTo>
                    <a:pt x="12" y="19"/>
                  </a:lnTo>
                  <a:lnTo>
                    <a:pt x="0" y="19"/>
                  </a:lnTo>
                  <a:lnTo>
                    <a:pt x="1" y="1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70" name="Freeform 85"/>
            <p:cNvSpPr>
              <a:spLocks/>
            </p:cNvSpPr>
            <p:nvPr/>
          </p:nvSpPr>
          <p:spPr bwMode="ltGray">
            <a:xfrm>
              <a:off x="2349" y="2506"/>
              <a:ext cx="14" cy="21"/>
            </a:xfrm>
            <a:custGeom>
              <a:avLst/>
              <a:gdLst>
                <a:gd name="T0" fmla="*/ 2 w 14"/>
                <a:gd name="T1" fmla="*/ 20 h 21"/>
                <a:gd name="T2" fmla="*/ 0 w 14"/>
                <a:gd name="T3" fmla="*/ 1 h 21"/>
                <a:gd name="T4" fmla="*/ 10 w 14"/>
                <a:gd name="T5" fmla="*/ 0 h 21"/>
                <a:gd name="T6" fmla="*/ 13 w 14"/>
                <a:gd name="T7" fmla="*/ 12 h 21"/>
                <a:gd name="T8" fmla="*/ 6 w 14"/>
                <a:gd name="T9" fmla="*/ 20 h 21"/>
                <a:gd name="T10" fmla="*/ 2 w 14"/>
                <a:gd name="T11" fmla="*/ 2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1">
                  <a:moveTo>
                    <a:pt x="2" y="20"/>
                  </a:moveTo>
                  <a:lnTo>
                    <a:pt x="0" y="1"/>
                  </a:lnTo>
                  <a:lnTo>
                    <a:pt x="10" y="0"/>
                  </a:lnTo>
                  <a:lnTo>
                    <a:pt x="13" y="12"/>
                  </a:lnTo>
                  <a:lnTo>
                    <a:pt x="6" y="20"/>
                  </a:lnTo>
                  <a:lnTo>
                    <a:pt x="2" y="2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71" name="Freeform 86"/>
            <p:cNvSpPr>
              <a:spLocks/>
            </p:cNvSpPr>
            <p:nvPr/>
          </p:nvSpPr>
          <p:spPr bwMode="ltGray">
            <a:xfrm>
              <a:off x="2366" y="2542"/>
              <a:ext cx="16" cy="22"/>
            </a:xfrm>
            <a:custGeom>
              <a:avLst/>
              <a:gdLst>
                <a:gd name="T0" fmla="*/ 0 w 16"/>
                <a:gd name="T1" fmla="*/ 8 h 22"/>
                <a:gd name="T2" fmla="*/ 0 w 16"/>
                <a:gd name="T3" fmla="*/ 4 h 22"/>
                <a:gd name="T4" fmla="*/ 8 w 16"/>
                <a:gd name="T5" fmla="*/ 0 h 22"/>
                <a:gd name="T6" fmla="*/ 11 w 16"/>
                <a:gd name="T7" fmla="*/ 4 h 22"/>
                <a:gd name="T8" fmla="*/ 15 w 16"/>
                <a:gd name="T9" fmla="*/ 18 h 22"/>
                <a:gd name="T10" fmla="*/ 11 w 16"/>
                <a:gd name="T11" fmla="*/ 21 h 22"/>
                <a:gd name="T12" fmla="*/ 8 w 16"/>
                <a:gd name="T13" fmla="*/ 21 h 22"/>
                <a:gd name="T14" fmla="*/ 0 w 16"/>
                <a:gd name="T15" fmla="*/ 8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22">
                  <a:moveTo>
                    <a:pt x="0" y="8"/>
                  </a:moveTo>
                  <a:lnTo>
                    <a:pt x="0" y="4"/>
                  </a:lnTo>
                  <a:lnTo>
                    <a:pt x="8" y="0"/>
                  </a:lnTo>
                  <a:lnTo>
                    <a:pt x="11" y="4"/>
                  </a:lnTo>
                  <a:lnTo>
                    <a:pt x="15" y="18"/>
                  </a:lnTo>
                  <a:lnTo>
                    <a:pt x="11" y="21"/>
                  </a:lnTo>
                  <a:lnTo>
                    <a:pt x="8" y="21"/>
                  </a:lnTo>
                  <a:lnTo>
                    <a:pt x="0" y="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72" name="Freeform 87"/>
            <p:cNvSpPr>
              <a:spLocks/>
            </p:cNvSpPr>
            <p:nvPr/>
          </p:nvSpPr>
          <p:spPr bwMode="ltGray">
            <a:xfrm>
              <a:off x="2374" y="2515"/>
              <a:ext cx="28" cy="23"/>
            </a:xfrm>
            <a:custGeom>
              <a:avLst/>
              <a:gdLst>
                <a:gd name="T0" fmla="*/ 0 w 27"/>
                <a:gd name="T1" fmla="*/ 16 h 23"/>
                <a:gd name="T2" fmla="*/ 3 w 27"/>
                <a:gd name="T3" fmla="*/ 3 h 23"/>
                <a:gd name="T4" fmla="*/ 19 w 27"/>
                <a:gd name="T5" fmla="*/ 0 h 23"/>
                <a:gd name="T6" fmla="*/ 30 w 27"/>
                <a:gd name="T7" fmla="*/ 11 h 23"/>
                <a:gd name="T8" fmla="*/ 29 w 27"/>
                <a:gd name="T9" fmla="*/ 16 h 23"/>
                <a:gd name="T10" fmla="*/ 12 w 27"/>
                <a:gd name="T11" fmla="*/ 22 h 23"/>
                <a:gd name="T12" fmla="*/ 3 w 27"/>
                <a:gd name="T13" fmla="*/ 20 h 23"/>
                <a:gd name="T14" fmla="*/ 0 w 27"/>
                <a:gd name="T15" fmla="*/ 16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23">
                  <a:moveTo>
                    <a:pt x="0" y="16"/>
                  </a:moveTo>
                  <a:lnTo>
                    <a:pt x="3" y="3"/>
                  </a:lnTo>
                  <a:lnTo>
                    <a:pt x="15" y="0"/>
                  </a:lnTo>
                  <a:lnTo>
                    <a:pt x="26" y="11"/>
                  </a:lnTo>
                  <a:lnTo>
                    <a:pt x="25" y="16"/>
                  </a:lnTo>
                  <a:lnTo>
                    <a:pt x="12" y="22"/>
                  </a:lnTo>
                  <a:lnTo>
                    <a:pt x="3" y="20"/>
                  </a:lnTo>
                  <a:lnTo>
                    <a:pt x="0" y="1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73" name="Freeform 88"/>
            <p:cNvSpPr>
              <a:spLocks/>
            </p:cNvSpPr>
            <p:nvPr/>
          </p:nvSpPr>
          <p:spPr bwMode="ltGray">
            <a:xfrm>
              <a:off x="2425" y="1309"/>
              <a:ext cx="140" cy="121"/>
            </a:xfrm>
            <a:custGeom>
              <a:avLst/>
              <a:gdLst>
                <a:gd name="T0" fmla="*/ 7 w 142"/>
                <a:gd name="T1" fmla="*/ 77 h 119"/>
                <a:gd name="T2" fmla="*/ 24 w 142"/>
                <a:gd name="T3" fmla="*/ 63 h 119"/>
                <a:gd name="T4" fmla="*/ 22 w 142"/>
                <a:gd name="T5" fmla="*/ 60 h 119"/>
                <a:gd name="T6" fmla="*/ 2 w 142"/>
                <a:gd name="T7" fmla="*/ 63 h 119"/>
                <a:gd name="T8" fmla="*/ 0 w 142"/>
                <a:gd name="T9" fmla="*/ 54 h 119"/>
                <a:gd name="T10" fmla="*/ 12 w 142"/>
                <a:gd name="T11" fmla="*/ 27 h 119"/>
                <a:gd name="T12" fmla="*/ 16 w 142"/>
                <a:gd name="T13" fmla="*/ 7 h 119"/>
                <a:gd name="T14" fmla="*/ 27 w 142"/>
                <a:gd name="T15" fmla="*/ 0 h 119"/>
                <a:gd name="T16" fmla="*/ 41 w 142"/>
                <a:gd name="T17" fmla="*/ 12 h 119"/>
                <a:gd name="T18" fmla="*/ 66 w 142"/>
                <a:gd name="T19" fmla="*/ 26 h 119"/>
                <a:gd name="T20" fmla="*/ 103 w 142"/>
                <a:gd name="T21" fmla="*/ 20 h 119"/>
                <a:gd name="T22" fmla="*/ 118 w 142"/>
                <a:gd name="T23" fmla="*/ 24 h 119"/>
                <a:gd name="T24" fmla="*/ 115 w 142"/>
                <a:gd name="T25" fmla="*/ 40 h 119"/>
                <a:gd name="T26" fmla="*/ 133 w 142"/>
                <a:gd name="T27" fmla="*/ 62 h 119"/>
                <a:gd name="T28" fmla="*/ 130 w 142"/>
                <a:gd name="T29" fmla="*/ 89 h 119"/>
                <a:gd name="T30" fmla="*/ 124 w 142"/>
                <a:gd name="T31" fmla="*/ 102 h 119"/>
                <a:gd name="T32" fmla="*/ 96 w 142"/>
                <a:gd name="T33" fmla="*/ 118 h 119"/>
                <a:gd name="T34" fmla="*/ 35 w 142"/>
                <a:gd name="T35" fmla="*/ 126 h 119"/>
                <a:gd name="T36" fmla="*/ 17 w 142"/>
                <a:gd name="T37" fmla="*/ 118 h 119"/>
                <a:gd name="T38" fmla="*/ 15 w 142"/>
                <a:gd name="T39" fmla="*/ 109 h 119"/>
                <a:gd name="T40" fmla="*/ 24 w 142"/>
                <a:gd name="T41" fmla="*/ 104 h 119"/>
                <a:gd name="T42" fmla="*/ 34 w 142"/>
                <a:gd name="T43" fmla="*/ 94 h 119"/>
                <a:gd name="T44" fmla="*/ 12 w 142"/>
                <a:gd name="T45" fmla="*/ 89 h 119"/>
                <a:gd name="T46" fmla="*/ 6 w 142"/>
                <a:gd name="T47" fmla="*/ 83 h 119"/>
                <a:gd name="T48" fmla="*/ 7 w 142"/>
                <a:gd name="T49" fmla="*/ 77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2" h="119">
                  <a:moveTo>
                    <a:pt x="7" y="73"/>
                  </a:moveTo>
                  <a:lnTo>
                    <a:pt x="24" y="59"/>
                  </a:lnTo>
                  <a:lnTo>
                    <a:pt x="22" y="56"/>
                  </a:lnTo>
                  <a:lnTo>
                    <a:pt x="2" y="59"/>
                  </a:lnTo>
                  <a:lnTo>
                    <a:pt x="0" y="50"/>
                  </a:lnTo>
                  <a:lnTo>
                    <a:pt x="12" y="27"/>
                  </a:lnTo>
                  <a:lnTo>
                    <a:pt x="16" y="7"/>
                  </a:lnTo>
                  <a:lnTo>
                    <a:pt x="27" y="0"/>
                  </a:lnTo>
                  <a:lnTo>
                    <a:pt x="45" y="12"/>
                  </a:lnTo>
                  <a:lnTo>
                    <a:pt x="70" y="26"/>
                  </a:lnTo>
                  <a:lnTo>
                    <a:pt x="108" y="20"/>
                  </a:lnTo>
                  <a:lnTo>
                    <a:pt x="126" y="24"/>
                  </a:lnTo>
                  <a:lnTo>
                    <a:pt x="123" y="36"/>
                  </a:lnTo>
                  <a:lnTo>
                    <a:pt x="141" y="58"/>
                  </a:lnTo>
                  <a:lnTo>
                    <a:pt x="138" y="85"/>
                  </a:lnTo>
                  <a:lnTo>
                    <a:pt x="132" y="94"/>
                  </a:lnTo>
                  <a:lnTo>
                    <a:pt x="100" y="110"/>
                  </a:lnTo>
                  <a:lnTo>
                    <a:pt x="38" y="118"/>
                  </a:lnTo>
                  <a:lnTo>
                    <a:pt x="17" y="110"/>
                  </a:lnTo>
                  <a:lnTo>
                    <a:pt x="15" y="101"/>
                  </a:lnTo>
                  <a:lnTo>
                    <a:pt x="24" y="96"/>
                  </a:lnTo>
                  <a:lnTo>
                    <a:pt x="34" y="88"/>
                  </a:lnTo>
                  <a:lnTo>
                    <a:pt x="12" y="85"/>
                  </a:lnTo>
                  <a:lnTo>
                    <a:pt x="6" y="79"/>
                  </a:lnTo>
                  <a:lnTo>
                    <a:pt x="7" y="7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74" name="Freeform 89"/>
            <p:cNvSpPr>
              <a:spLocks/>
            </p:cNvSpPr>
            <p:nvPr/>
          </p:nvSpPr>
          <p:spPr bwMode="ltGray">
            <a:xfrm>
              <a:off x="2660" y="1549"/>
              <a:ext cx="129" cy="235"/>
            </a:xfrm>
            <a:custGeom>
              <a:avLst/>
              <a:gdLst>
                <a:gd name="T0" fmla="*/ 76 w 129"/>
                <a:gd name="T1" fmla="*/ 222 h 233"/>
                <a:gd name="T2" fmla="*/ 58 w 129"/>
                <a:gd name="T3" fmla="*/ 226 h 233"/>
                <a:gd name="T4" fmla="*/ 39 w 129"/>
                <a:gd name="T5" fmla="*/ 228 h 233"/>
                <a:gd name="T6" fmla="*/ 10 w 129"/>
                <a:gd name="T7" fmla="*/ 240 h 233"/>
                <a:gd name="T8" fmla="*/ 0 w 129"/>
                <a:gd name="T9" fmla="*/ 235 h 233"/>
                <a:gd name="T10" fmla="*/ 14 w 129"/>
                <a:gd name="T11" fmla="*/ 221 h 233"/>
                <a:gd name="T12" fmla="*/ 37 w 129"/>
                <a:gd name="T13" fmla="*/ 203 h 233"/>
                <a:gd name="T14" fmla="*/ 17 w 129"/>
                <a:gd name="T15" fmla="*/ 173 h 233"/>
                <a:gd name="T16" fmla="*/ 25 w 129"/>
                <a:gd name="T17" fmla="*/ 151 h 233"/>
                <a:gd name="T18" fmla="*/ 46 w 129"/>
                <a:gd name="T19" fmla="*/ 143 h 233"/>
                <a:gd name="T20" fmla="*/ 62 w 129"/>
                <a:gd name="T21" fmla="*/ 122 h 233"/>
                <a:gd name="T22" fmla="*/ 54 w 129"/>
                <a:gd name="T23" fmla="*/ 107 h 233"/>
                <a:gd name="T24" fmla="*/ 33 w 129"/>
                <a:gd name="T25" fmla="*/ 90 h 233"/>
                <a:gd name="T26" fmla="*/ 17 w 129"/>
                <a:gd name="T27" fmla="*/ 94 h 233"/>
                <a:gd name="T28" fmla="*/ 14 w 129"/>
                <a:gd name="T29" fmla="*/ 86 h 233"/>
                <a:gd name="T30" fmla="*/ 14 w 129"/>
                <a:gd name="T31" fmla="*/ 82 h 233"/>
                <a:gd name="T32" fmla="*/ 28 w 129"/>
                <a:gd name="T33" fmla="*/ 53 h 233"/>
                <a:gd name="T34" fmla="*/ 28 w 129"/>
                <a:gd name="T35" fmla="*/ 21 h 233"/>
                <a:gd name="T36" fmla="*/ 43 w 129"/>
                <a:gd name="T37" fmla="*/ 0 h 233"/>
                <a:gd name="T38" fmla="*/ 52 w 129"/>
                <a:gd name="T39" fmla="*/ 0 h 233"/>
                <a:gd name="T40" fmla="*/ 58 w 129"/>
                <a:gd name="T41" fmla="*/ 18 h 233"/>
                <a:gd name="T42" fmla="*/ 77 w 129"/>
                <a:gd name="T43" fmla="*/ 21 h 233"/>
                <a:gd name="T44" fmla="*/ 82 w 129"/>
                <a:gd name="T45" fmla="*/ 32 h 233"/>
                <a:gd name="T46" fmla="*/ 74 w 129"/>
                <a:gd name="T47" fmla="*/ 54 h 233"/>
                <a:gd name="T48" fmla="*/ 85 w 129"/>
                <a:gd name="T49" fmla="*/ 64 h 233"/>
                <a:gd name="T50" fmla="*/ 103 w 129"/>
                <a:gd name="T51" fmla="*/ 94 h 233"/>
                <a:gd name="T52" fmla="*/ 106 w 129"/>
                <a:gd name="T53" fmla="*/ 127 h 233"/>
                <a:gd name="T54" fmla="*/ 116 w 129"/>
                <a:gd name="T55" fmla="*/ 134 h 233"/>
                <a:gd name="T56" fmla="*/ 128 w 129"/>
                <a:gd name="T57" fmla="*/ 143 h 233"/>
                <a:gd name="T58" fmla="*/ 122 w 129"/>
                <a:gd name="T59" fmla="*/ 160 h 233"/>
                <a:gd name="T60" fmla="*/ 109 w 129"/>
                <a:gd name="T61" fmla="*/ 186 h 233"/>
                <a:gd name="T62" fmla="*/ 112 w 129"/>
                <a:gd name="T63" fmla="*/ 216 h 233"/>
                <a:gd name="T64" fmla="*/ 109 w 129"/>
                <a:gd name="T65" fmla="*/ 221 h 233"/>
                <a:gd name="T66" fmla="*/ 95 w 129"/>
                <a:gd name="T67" fmla="*/ 217 h 233"/>
                <a:gd name="T68" fmla="*/ 77 w 129"/>
                <a:gd name="T69" fmla="*/ 219 h 233"/>
                <a:gd name="T70" fmla="*/ 76 w 129"/>
                <a:gd name="T71" fmla="*/ 222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9" h="233">
                  <a:moveTo>
                    <a:pt x="76" y="214"/>
                  </a:moveTo>
                  <a:lnTo>
                    <a:pt x="58" y="218"/>
                  </a:lnTo>
                  <a:lnTo>
                    <a:pt x="39" y="220"/>
                  </a:lnTo>
                  <a:lnTo>
                    <a:pt x="10" y="232"/>
                  </a:lnTo>
                  <a:lnTo>
                    <a:pt x="0" y="227"/>
                  </a:lnTo>
                  <a:lnTo>
                    <a:pt x="14" y="213"/>
                  </a:lnTo>
                  <a:lnTo>
                    <a:pt x="37" y="195"/>
                  </a:lnTo>
                  <a:lnTo>
                    <a:pt x="17" y="169"/>
                  </a:lnTo>
                  <a:lnTo>
                    <a:pt x="25" y="147"/>
                  </a:lnTo>
                  <a:lnTo>
                    <a:pt x="46" y="139"/>
                  </a:lnTo>
                  <a:lnTo>
                    <a:pt x="62" y="118"/>
                  </a:lnTo>
                  <a:lnTo>
                    <a:pt x="54" y="103"/>
                  </a:lnTo>
                  <a:lnTo>
                    <a:pt x="33" y="86"/>
                  </a:lnTo>
                  <a:lnTo>
                    <a:pt x="17" y="90"/>
                  </a:lnTo>
                  <a:lnTo>
                    <a:pt x="14" y="82"/>
                  </a:lnTo>
                  <a:lnTo>
                    <a:pt x="14" y="78"/>
                  </a:lnTo>
                  <a:lnTo>
                    <a:pt x="28" y="53"/>
                  </a:lnTo>
                  <a:lnTo>
                    <a:pt x="28" y="21"/>
                  </a:lnTo>
                  <a:lnTo>
                    <a:pt x="43" y="0"/>
                  </a:lnTo>
                  <a:lnTo>
                    <a:pt x="52" y="0"/>
                  </a:lnTo>
                  <a:lnTo>
                    <a:pt x="58" y="18"/>
                  </a:lnTo>
                  <a:lnTo>
                    <a:pt x="77" y="21"/>
                  </a:lnTo>
                  <a:lnTo>
                    <a:pt x="82" y="32"/>
                  </a:lnTo>
                  <a:lnTo>
                    <a:pt x="74" y="54"/>
                  </a:lnTo>
                  <a:lnTo>
                    <a:pt x="85" y="60"/>
                  </a:lnTo>
                  <a:lnTo>
                    <a:pt x="103" y="90"/>
                  </a:lnTo>
                  <a:lnTo>
                    <a:pt x="106" y="123"/>
                  </a:lnTo>
                  <a:lnTo>
                    <a:pt x="116" y="130"/>
                  </a:lnTo>
                  <a:lnTo>
                    <a:pt x="128" y="139"/>
                  </a:lnTo>
                  <a:lnTo>
                    <a:pt x="122" y="156"/>
                  </a:lnTo>
                  <a:lnTo>
                    <a:pt x="109" y="178"/>
                  </a:lnTo>
                  <a:lnTo>
                    <a:pt x="112" y="208"/>
                  </a:lnTo>
                  <a:lnTo>
                    <a:pt x="109" y="213"/>
                  </a:lnTo>
                  <a:lnTo>
                    <a:pt x="95" y="209"/>
                  </a:lnTo>
                  <a:lnTo>
                    <a:pt x="77" y="211"/>
                  </a:lnTo>
                  <a:lnTo>
                    <a:pt x="76" y="21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75" name="Freeform 90"/>
            <p:cNvSpPr>
              <a:spLocks/>
            </p:cNvSpPr>
            <p:nvPr/>
          </p:nvSpPr>
          <p:spPr bwMode="ltGray">
            <a:xfrm>
              <a:off x="2607" y="1645"/>
              <a:ext cx="53" cy="78"/>
            </a:xfrm>
            <a:custGeom>
              <a:avLst/>
              <a:gdLst>
                <a:gd name="T0" fmla="*/ 0 w 53"/>
                <a:gd name="T1" fmla="*/ 61 h 78"/>
                <a:gd name="T2" fmla="*/ 8 w 53"/>
                <a:gd name="T3" fmla="*/ 45 h 78"/>
                <a:gd name="T4" fmla="*/ 3 w 53"/>
                <a:gd name="T5" fmla="*/ 29 h 78"/>
                <a:gd name="T6" fmla="*/ 17 w 53"/>
                <a:gd name="T7" fmla="*/ 21 h 78"/>
                <a:gd name="T8" fmla="*/ 19 w 53"/>
                <a:gd name="T9" fmla="*/ 4 h 78"/>
                <a:gd name="T10" fmla="*/ 39 w 53"/>
                <a:gd name="T11" fmla="*/ 0 h 78"/>
                <a:gd name="T12" fmla="*/ 52 w 53"/>
                <a:gd name="T13" fmla="*/ 7 h 78"/>
                <a:gd name="T14" fmla="*/ 44 w 53"/>
                <a:gd name="T15" fmla="*/ 28 h 78"/>
                <a:gd name="T16" fmla="*/ 47 w 53"/>
                <a:gd name="T17" fmla="*/ 52 h 78"/>
                <a:gd name="T18" fmla="*/ 36 w 53"/>
                <a:gd name="T19" fmla="*/ 75 h 78"/>
                <a:gd name="T20" fmla="*/ 21 w 53"/>
                <a:gd name="T21" fmla="*/ 77 h 78"/>
                <a:gd name="T22" fmla="*/ 0 w 53"/>
                <a:gd name="T23" fmla="*/ 6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78">
                  <a:moveTo>
                    <a:pt x="0" y="61"/>
                  </a:moveTo>
                  <a:lnTo>
                    <a:pt x="8" y="45"/>
                  </a:lnTo>
                  <a:lnTo>
                    <a:pt x="3" y="29"/>
                  </a:lnTo>
                  <a:lnTo>
                    <a:pt x="17" y="21"/>
                  </a:lnTo>
                  <a:lnTo>
                    <a:pt x="19" y="4"/>
                  </a:lnTo>
                  <a:lnTo>
                    <a:pt x="39" y="0"/>
                  </a:lnTo>
                  <a:lnTo>
                    <a:pt x="52" y="7"/>
                  </a:lnTo>
                  <a:lnTo>
                    <a:pt x="44" y="28"/>
                  </a:lnTo>
                  <a:lnTo>
                    <a:pt x="47" y="52"/>
                  </a:lnTo>
                  <a:lnTo>
                    <a:pt x="36" y="75"/>
                  </a:lnTo>
                  <a:lnTo>
                    <a:pt x="21" y="77"/>
                  </a:lnTo>
                  <a:lnTo>
                    <a:pt x="0" y="6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76" name="Freeform 91"/>
            <p:cNvSpPr>
              <a:spLocks/>
            </p:cNvSpPr>
            <p:nvPr/>
          </p:nvSpPr>
          <p:spPr bwMode="ltGray">
            <a:xfrm>
              <a:off x="2649" y="1552"/>
              <a:ext cx="20" cy="19"/>
            </a:xfrm>
            <a:custGeom>
              <a:avLst/>
              <a:gdLst>
                <a:gd name="T0" fmla="*/ 0 w 21"/>
                <a:gd name="T1" fmla="*/ 12 h 19"/>
                <a:gd name="T2" fmla="*/ 10 w 21"/>
                <a:gd name="T3" fmla="*/ 0 h 19"/>
                <a:gd name="T4" fmla="*/ 16 w 21"/>
                <a:gd name="T5" fmla="*/ 5 h 19"/>
                <a:gd name="T6" fmla="*/ 16 w 21"/>
                <a:gd name="T7" fmla="*/ 10 h 19"/>
                <a:gd name="T8" fmla="*/ 10 w 21"/>
                <a:gd name="T9" fmla="*/ 18 h 19"/>
                <a:gd name="T10" fmla="*/ 2 w 21"/>
                <a:gd name="T11" fmla="*/ 16 h 19"/>
                <a:gd name="T12" fmla="*/ 0 w 21"/>
                <a:gd name="T13" fmla="*/ 12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9">
                  <a:moveTo>
                    <a:pt x="0" y="12"/>
                  </a:moveTo>
                  <a:lnTo>
                    <a:pt x="14" y="0"/>
                  </a:lnTo>
                  <a:lnTo>
                    <a:pt x="20" y="5"/>
                  </a:lnTo>
                  <a:lnTo>
                    <a:pt x="20" y="10"/>
                  </a:lnTo>
                  <a:lnTo>
                    <a:pt x="13" y="18"/>
                  </a:lnTo>
                  <a:lnTo>
                    <a:pt x="2" y="16"/>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77" name="Freeform 92"/>
            <p:cNvSpPr>
              <a:spLocks/>
            </p:cNvSpPr>
            <p:nvPr/>
          </p:nvSpPr>
          <p:spPr bwMode="ltGray">
            <a:xfrm>
              <a:off x="2662" y="1439"/>
              <a:ext cx="12" cy="21"/>
            </a:xfrm>
            <a:custGeom>
              <a:avLst/>
              <a:gdLst>
                <a:gd name="T0" fmla="*/ 0 w 12"/>
                <a:gd name="T1" fmla="*/ 17 h 21"/>
                <a:gd name="T2" fmla="*/ 4 w 12"/>
                <a:gd name="T3" fmla="*/ 0 h 21"/>
                <a:gd name="T4" fmla="*/ 7 w 12"/>
                <a:gd name="T5" fmla="*/ 0 h 21"/>
                <a:gd name="T6" fmla="*/ 11 w 12"/>
                <a:gd name="T7" fmla="*/ 3 h 21"/>
                <a:gd name="T8" fmla="*/ 11 w 12"/>
                <a:gd name="T9" fmla="*/ 8 h 21"/>
                <a:gd name="T10" fmla="*/ 7 w 12"/>
                <a:gd name="T11" fmla="*/ 20 h 21"/>
                <a:gd name="T12" fmla="*/ 4 w 12"/>
                <a:gd name="T13" fmla="*/ 20 h 21"/>
                <a:gd name="T14" fmla="*/ 0 w 12"/>
                <a:gd name="T15" fmla="*/ 17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21">
                  <a:moveTo>
                    <a:pt x="0" y="17"/>
                  </a:moveTo>
                  <a:lnTo>
                    <a:pt x="4" y="0"/>
                  </a:lnTo>
                  <a:lnTo>
                    <a:pt x="7" y="0"/>
                  </a:lnTo>
                  <a:lnTo>
                    <a:pt x="11" y="3"/>
                  </a:lnTo>
                  <a:lnTo>
                    <a:pt x="11" y="8"/>
                  </a:lnTo>
                  <a:lnTo>
                    <a:pt x="7" y="20"/>
                  </a:lnTo>
                  <a:lnTo>
                    <a:pt x="4" y="20"/>
                  </a:lnTo>
                  <a:lnTo>
                    <a:pt x="0" y="1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78" name="Freeform 93"/>
            <p:cNvSpPr>
              <a:spLocks/>
            </p:cNvSpPr>
            <p:nvPr/>
          </p:nvSpPr>
          <p:spPr bwMode="ltGray">
            <a:xfrm>
              <a:off x="2807" y="2015"/>
              <a:ext cx="16" cy="17"/>
            </a:xfrm>
            <a:custGeom>
              <a:avLst/>
              <a:gdLst>
                <a:gd name="T0" fmla="*/ 0 w 16"/>
                <a:gd name="T1" fmla="*/ 13 h 17"/>
                <a:gd name="T2" fmla="*/ 0 w 16"/>
                <a:gd name="T3" fmla="*/ 3 h 17"/>
                <a:gd name="T4" fmla="*/ 6 w 16"/>
                <a:gd name="T5" fmla="*/ 0 h 17"/>
                <a:gd name="T6" fmla="*/ 15 w 16"/>
                <a:gd name="T7" fmla="*/ 3 h 17"/>
                <a:gd name="T8" fmla="*/ 15 w 16"/>
                <a:gd name="T9" fmla="*/ 8 h 17"/>
                <a:gd name="T10" fmla="*/ 11 w 16"/>
                <a:gd name="T11" fmla="*/ 13 h 17"/>
                <a:gd name="T12" fmla="*/ 3 w 16"/>
                <a:gd name="T13" fmla="*/ 16 h 17"/>
                <a:gd name="T14" fmla="*/ 0 w 16"/>
                <a:gd name="T15" fmla="*/ 13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7">
                  <a:moveTo>
                    <a:pt x="0" y="13"/>
                  </a:moveTo>
                  <a:lnTo>
                    <a:pt x="0" y="3"/>
                  </a:lnTo>
                  <a:lnTo>
                    <a:pt x="6" y="0"/>
                  </a:lnTo>
                  <a:lnTo>
                    <a:pt x="15" y="3"/>
                  </a:lnTo>
                  <a:lnTo>
                    <a:pt x="15" y="8"/>
                  </a:lnTo>
                  <a:lnTo>
                    <a:pt x="11" y="13"/>
                  </a:lnTo>
                  <a:lnTo>
                    <a:pt x="3" y="16"/>
                  </a:lnTo>
                  <a:lnTo>
                    <a:pt x="0" y="1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79" name="Freeform 94"/>
            <p:cNvSpPr>
              <a:spLocks/>
            </p:cNvSpPr>
            <p:nvPr/>
          </p:nvSpPr>
          <p:spPr bwMode="ltGray">
            <a:xfrm>
              <a:off x="1827" y="3976"/>
              <a:ext cx="31" cy="23"/>
            </a:xfrm>
            <a:custGeom>
              <a:avLst/>
              <a:gdLst>
                <a:gd name="T0" fmla="*/ 30 w 31"/>
                <a:gd name="T1" fmla="*/ 7 h 23"/>
                <a:gd name="T2" fmla="*/ 27 w 31"/>
                <a:gd name="T3" fmla="*/ 13 h 23"/>
                <a:gd name="T4" fmla="*/ 13 w 31"/>
                <a:gd name="T5" fmla="*/ 13 h 23"/>
                <a:gd name="T6" fmla="*/ 11 w 31"/>
                <a:gd name="T7" fmla="*/ 13 h 23"/>
                <a:gd name="T8" fmla="*/ 0 w 31"/>
                <a:gd name="T9" fmla="*/ 22 h 23"/>
                <a:gd name="T10" fmla="*/ 5 w 31"/>
                <a:gd name="T11" fmla="*/ 5 h 23"/>
                <a:gd name="T12" fmla="*/ 8 w 31"/>
                <a:gd name="T13" fmla="*/ 5 h 23"/>
                <a:gd name="T14" fmla="*/ 11 w 31"/>
                <a:gd name="T15" fmla="*/ 0 h 23"/>
                <a:gd name="T16" fmla="*/ 23 w 31"/>
                <a:gd name="T17" fmla="*/ 0 h 23"/>
                <a:gd name="T18" fmla="*/ 30 w 31"/>
                <a:gd name="T19" fmla="*/ 1 h 23"/>
                <a:gd name="T20" fmla="*/ 30 w 31"/>
                <a:gd name="T21" fmla="*/ 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23">
                  <a:moveTo>
                    <a:pt x="30" y="7"/>
                  </a:moveTo>
                  <a:lnTo>
                    <a:pt x="27" y="13"/>
                  </a:lnTo>
                  <a:lnTo>
                    <a:pt x="13" y="13"/>
                  </a:lnTo>
                  <a:lnTo>
                    <a:pt x="11" y="13"/>
                  </a:lnTo>
                  <a:lnTo>
                    <a:pt x="0" y="22"/>
                  </a:lnTo>
                  <a:lnTo>
                    <a:pt x="5" y="5"/>
                  </a:lnTo>
                  <a:lnTo>
                    <a:pt x="8" y="5"/>
                  </a:lnTo>
                  <a:lnTo>
                    <a:pt x="11" y="0"/>
                  </a:lnTo>
                  <a:lnTo>
                    <a:pt x="23" y="0"/>
                  </a:lnTo>
                  <a:lnTo>
                    <a:pt x="30" y="1"/>
                  </a:lnTo>
                  <a:lnTo>
                    <a:pt x="30" y="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80" name="Freeform 95"/>
            <p:cNvSpPr>
              <a:spLocks/>
            </p:cNvSpPr>
            <p:nvPr/>
          </p:nvSpPr>
          <p:spPr bwMode="ltGray">
            <a:xfrm>
              <a:off x="1867" y="3976"/>
              <a:ext cx="26" cy="20"/>
            </a:xfrm>
            <a:custGeom>
              <a:avLst/>
              <a:gdLst>
                <a:gd name="T0" fmla="*/ 3 w 26"/>
                <a:gd name="T1" fmla="*/ 8 h 20"/>
                <a:gd name="T2" fmla="*/ 9 w 26"/>
                <a:gd name="T3" fmla="*/ 0 h 20"/>
                <a:gd name="T4" fmla="*/ 18 w 26"/>
                <a:gd name="T5" fmla="*/ 0 h 20"/>
                <a:gd name="T6" fmla="*/ 24 w 26"/>
                <a:gd name="T7" fmla="*/ 3 h 20"/>
                <a:gd name="T8" fmla="*/ 25 w 26"/>
                <a:gd name="T9" fmla="*/ 8 h 20"/>
                <a:gd name="T10" fmla="*/ 25 w 26"/>
                <a:gd name="T11" fmla="*/ 13 h 20"/>
                <a:gd name="T12" fmla="*/ 17 w 26"/>
                <a:gd name="T13" fmla="*/ 19 h 20"/>
                <a:gd name="T14" fmla="*/ 8 w 26"/>
                <a:gd name="T15" fmla="*/ 17 h 20"/>
                <a:gd name="T16" fmla="*/ 0 w 26"/>
                <a:gd name="T17" fmla="*/ 16 h 20"/>
                <a:gd name="T18" fmla="*/ 0 w 26"/>
                <a:gd name="T19" fmla="*/ 11 h 20"/>
                <a:gd name="T20" fmla="*/ 3 w 26"/>
                <a:gd name="T21" fmla="*/ 8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0">
                  <a:moveTo>
                    <a:pt x="3" y="8"/>
                  </a:moveTo>
                  <a:lnTo>
                    <a:pt x="9" y="0"/>
                  </a:lnTo>
                  <a:lnTo>
                    <a:pt x="18" y="0"/>
                  </a:lnTo>
                  <a:lnTo>
                    <a:pt x="24" y="3"/>
                  </a:lnTo>
                  <a:lnTo>
                    <a:pt x="25" y="8"/>
                  </a:lnTo>
                  <a:lnTo>
                    <a:pt x="25" y="13"/>
                  </a:lnTo>
                  <a:lnTo>
                    <a:pt x="17" y="19"/>
                  </a:lnTo>
                  <a:lnTo>
                    <a:pt x="8" y="17"/>
                  </a:lnTo>
                  <a:lnTo>
                    <a:pt x="0" y="16"/>
                  </a:lnTo>
                  <a:lnTo>
                    <a:pt x="0" y="11"/>
                  </a:lnTo>
                  <a:lnTo>
                    <a:pt x="3" y="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81" name="Freeform 96"/>
            <p:cNvSpPr>
              <a:spLocks/>
            </p:cNvSpPr>
            <p:nvPr/>
          </p:nvSpPr>
          <p:spPr bwMode="ltGray">
            <a:xfrm>
              <a:off x="1401" y="2387"/>
              <a:ext cx="164" cy="79"/>
            </a:xfrm>
            <a:custGeom>
              <a:avLst/>
              <a:gdLst>
                <a:gd name="T0" fmla="*/ 154 w 165"/>
                <a:gd name="T1" fmla="*/ 65 h 79"/>
                <a:gd name="T2" fmla="*/ 160 w 165"/>
                <a:gd name="T3" fmla="*/ 62 h 79"/>
                <a:gd name="T4" fmla="*/ 160 w 165"/>
                <a:gd name="T5" fmla="*/ 47 h 79"/>
                <a:gd name="T6" fmla="*/ 159 w 165"/>
                <a:gd name="T7" fmla="*/ 42 h 79"/>
                <a:gd name="T8" fmla="*/ 142 w 165"/>
                <a:gd name="T9" fmla="*/ 38 h 79"/>
                <a:gd name="T10" fmla="*/ 127 w 165"/>
                <a:gd name="T11" fmla="*/ 25 h 79"/>
                <a:gd name="T12" fmla="*/ 117 w 165"/>
                <a:gd name="T13" fmla="*/ 21 h 79"/>
                <a:gd name="T14" fmla="*/ 103 w 165"/>
                <a:gd name="T15" fmla="*/ 10 h 79"/>
                <a:gd name="T16" fmla="*/ 79 w 165"/>
                <a:gd name="T17" fmla="*/ 5 h 79"/>
                <a:gd name="T18" fmla="*/ 54 w 165"/>
                <a:gd name="T19" fmla="*/ 0 h 79"/>
                <a:gd name="T20" fmla="*/ 34 w 165"/>
                <a:gd name="T21" fmla="*/ 2 h 79"/>
                <a:gd name="T22" fmla="*/ 16 w 165"/>
                <a:gd name="T23" fmla="*/ 5 h 79"/>
                <a:gd name="T24" fmla="*/ 2 w 165"/>
                <a:gd name="T25" fmla="*/ 16 h 79"/>
                <a:gd name="T26" fmla="*/ 0 w 165"/>
                <a:gd name="T27" fmla="*/ 33 h 79"/>
                <a:gd name="T28" fmla="*/ 16 w 165"/>
                <a:gd name="T29" fmla="*/ 34 h 79"/>
                <a:gd name="T30" fmla="*/ 28 w 165"/>
                <a:gd name="T31" fmla="*/ 27 h 79"/>
                <a:gd name="T32" fmla="*/ 28 w 165"/>
                <a:gd name="T33" fmla="*/ 19 h 79"/>
                <a:gd name="T34" fmla="*/ 41 w 165"/>
                <a:gd name="T35" fmla="*/ 21 h 79"/>
                <a:gd name="T36" fmla="*/ 86 w 165"/>
                <a:gd name="T37" fmla="*/ 46 h 79"/>
                <a:gd name="T38" fmla="*/ 97 w 165"/>
                <a:gd name="T39" fmla="*/ 58 h 79"/>
                <a:gd name="T40" fmla="*/ 98 w 165"/>
                <a:gd name="T41" fmla="*/ 76 h 79"/>
                <a:gd name="T42" fmla="*/ 109 w 165"/>
                <a:gd name="T43" fmla="*/ 78 h 79"/>
                <a:gd name="T44" fmla="*/ 123 w 165"/>
                <a:gd name="T45" fmla="*/ 73 h 79"/>
                <a:gd name="T46" fmla="*/ 132 w 165"/>
                <a:gd name="T47" fmla="*/ 65 h 79"/>
                <a:gd name="T48" fmla="*/ 148 w 165"/>
                <a:gd name="T49" fmla="*/ 66 h 79"/>
                <a:gd name="T50" fmla="*/ 154 w 165"/>
                <a:gd name="T51" fmla="*/ 65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5" h="79">
                  <a:moveTo>
                    <a:pt x="158" y="65"/>
                  </a:moveTo>
                  <a:lnTo>
                    <a:pt x="164" y="62"/>
                  </a:lnTo>
                  <a:lnTo>
                    <a:pt x="164" y="47"/>
                  </a:lnTo>
                  <a:lnTo>
                    <a:pt x="163" y="42"/>
                  </a:lnTo>
                  <a:lnTo>
                    <a:pt x="146" y="38"/>
                  </a:lnTo>
                  <a:lnTo>
                    <a:pt x="131" y="25"/>
                  </a:lnTo>
                  <a:lnTo>
                    <a:pt x="121" y="21"/>
                  </a:lnTo>
                  <a:lnTo>
                    <a:pt x="107" y="10"/>
                  </a:lnTo>
                  <a:lnTo>
                    <a:pt x="79" y="5"/>
                  </a:lnTo>
                  <a:lnTo>
                    <a:pt x="54" y="0"/>
                  </a:lnTo>
                  <a:lnTo>
                    <a:pt x="34" y="2"/>
                  </a:lnTo>
                  <a:lnTo>
                    <a:pt x="16" y="5"/>
                  </a:lnTo>
                  <a:lnTo>
                    <a:pt x="2" y="16"/>
                  </a:lnTo>
                  <a:lnTo>
                    <a:pt x="0" y="33"/>
                  </a:lnTo>
                  <a:lnTo>
                    <a:pt x="16" y="34"/>
                  </a:lnTo>
                  <a:lnTo>
                    <a:pt x="28" y="27"/>
                  </a:lnTo>
                  <a:lnTo>
                    <a:pt x="28" y="19"/>
                  </a:lnTo>
                  <a:lnTo>
                    <a:pt x="41" y="21"/>
                  </a:lnTo>
                  <a:lnTo>
                    <a:pt x="90" y="46"/>
                  </a:lnTo>
                  <a:lnTo>
                    <a:pt x="101" y="58"/>
                  </a:lnTo>
                  <a:lnTo>
                    <a:pt x="102" y="76"/>
                  </a:lnTo>
                  <a:lnTo>
                    <a:pt x="113" y="78"/>
                  </a:lnTo>
                  <a:lnTo>
                    <a:pt x="127" y="73"/>
                  </a:lnTo>
                  <a:lnTo>
                    <a:pt x="136" y="65"/>
                  </a:lnTo>
                  <a:lnTo>
                    <a:pt x="152" y="66"/>
                  </a:lnTo>
                  <a:lnTo>
                    <a:pt x="158" y="6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82" name="Freeform 97"/>
            <p:cNvSpPr>
              <a:spLocks/>
            </p:cNvSpPr>
            <p:nvPr/>
          </p:nvSpPr>
          <p:spPr bwMode="ltGray">
            <a:xfrm>
              <a:off x="1630" y="1254"/>
              <a:ext cx="22" cy="21"/>
            </a:xfrm>
            <a:custGeom>
              <a:avLst/>
              <a:gdLst>
                <a:gd name="T0" fmla="*/ 14 w 22"/>
                <a:gd name="T1" fmla="*/ 0 h 21"/>
                <a:gd name="T2" fmla="*/ 21 w 22"/>
                <a:gd name="T3" fmla="*/ 5 h 21"/>
                <a:gd name="T4" fmla="*/ 17 w 22"/>
                <a:gd name="T5" fmla="*/ 12 h 21"/>
                <a:gd name="T6" fmla="*/ 12 w 22"/>
                <a:gd name="T7" fmla="*/ 19 h 21"/>
                <a:gd name="T8" fmla="*/ 0 w 22"/>
                <a:gd name="T9" fmla="*/ 20 h 21"/>
                <a:gd name="T10" fmla="*/ 3 w 22"/>
                <a:gd name="T11" fmla="*/ 0 h 21"/>
                <a:gd name="T12" fmla="*/ 10 w 22"/>
                <a:gd name="T13" fmla="*/ 0 h 21"/>
                <a:gd name="T14" fmla="*/ 14 w 22"/>
                <a:gd name="T15" fmla="*/ 0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21">
                  <a:moveTo>
                    <a:pt x="14" y="0"/>
                  </a:moveTo>
                  <a:lnTo>
                    <a:pt x="21" y="5"/>
                  </a:lnTo>
                  <a:lnTo>
                    <a:pt x="17" y="12"/>
                  </a:lnTo>
                  <a:lnTo>
                    <a:pt x="12" y="19"/>
                  </a:lnTo>
                  <a:lnTo>
                    <a:pt x="0" y="20"/>
                  </a:lnTo>
                  <a:lnTo>
                    <a:pt x="3" y="0"/>
                  </a:lnTo>
                  <a:lnTo>
                    <a:pt x="10" y="0"/>
                  </a:lnTo>
                  <a:lnTo>
                    <a:pt x="14"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83" name="Freeform 98"/>
            <p:cNvSpPr>
              <a:spLocks/>
            </p:cNvSpPr>
            <p:nvPr/>
          </p:nvSpPr>
          <p:spPr bwMode="ltGray">
            <a:xfrm>
              <a:off x="1438" y="1104"/>
              <a:ext cx="56" cy="62"/>
            </a:xfrm>
            <a:custGeom>
              <a:avLst/>
              <a:gdLst>
                <a:gd name="T0" fmla="*/ 29 w 56"/>
                <a:gd name="T1" fmla="*/ 0 h 62"/>
                <a:gd name="T2" fmla="*/ 41 w 56"/>
                <a:gd name="T3" fmla="*/ 3 h 62"/>
                <a:gd name="T4" fmla="*/ 46 w 56"/>
                <a:gd name="T5" fmla="*/ 7 h 62"/>
                <a:gd name="T6" fmla="*/ 55 w 56"/>
                <a:gd name="T7" fmla="*/ 23 h 62"/>
                <a:gd name="T8" fmla="*/ 51 w 56"/>
                <a:gd name="T9" fmla="*/ 43 h 62"/>
                <a:gd name="T10" fmla="*/ 25 w 56"/>
                <a:gd name="T11" fmla="*/ 47 h 62"/>
                <a:gd name="T12" fmla="*/ 14 w 56"/>
                <a:gd name="T13" fmla="*/ 61 h 62"/>
                <a:gd name="T14" fmla="*/ 16 w 56"/>
                <a:gd name="T15" fmla="*/ 43 h 62"/>
                <a:gd name="T16" fmla="*/ 0 w 56"/>
                <a:gd name="T17" fmla="*/ 22 h 62"/>
                <a:gd name="T18" fmla="*/ 2 w 56"/>
                <a:gd name="T19" fmla="*/ 3 h 62"/>
                <a:gd name="T20" fmla="*/ 29 w 56"/>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62">
                  <a:moveTo>
                    <a:pt x="29" y="0"/>
                  </a:moveTo>
                  <a:lnTo>
                    <a:pt x="41" y="3"/>
                  </a:lnTo>
                  <a:lnTo>
                    <a:pt x="46" y="7"/>
                  </a:lnTo>
                  <a:lnTo>
                    <a:pt x="55" y="23"/>
                  </a:lnTo>
                  <a:lnTo>
                    <a:pt x="51" y="43"/>
                  </a:lnTo>
                  <a:lnTo>
                    <a:pt x="25" y="47"/>
                  </a:lnTo>
                  <a:lnTo>
                    <a:pt x="14" y="61"/>
                  </a:lnTo>
                  <a:lnTo>
                    <a:pt x="16" y="43"/>
                  </a:lnTo>
                  <a:lnTo>
                    <a:pt x="0" y="22"/>
                  </a:lnTo>
                  <a:lnTo>
                    <a:pt x="2" y="3"/>
                  </a:lnTo>
                  <a:lnTo>
                    <a:pt x="29"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84" name="Freeform 99"/>
            <p:cNvSpPr>
              <a:spLocks/>
            </p:cNvSpPr>
            <p:nvPr/>
          </p:nvSpPr>
          <p:spPr bwMode="ltGray">
            <a:xfrm>
              <a:off x="1343" y="929"/>
              <a:ext cx="81" cy="58"/>
            </a:xfrm>
            <a:custGeom>
              <a:avLst/>
              <a:gdLst>
                <a:gd name="T0" fmla="*/ 33 w 81"/>
                <a:gd name="T1" fmla="*/ 54 h 58"/>
                <a:gd name="T2" fmla="*/ 31 w 81"/>
                <a:gd name="T3" fmla="*/ 53 h 58"/>
                <a:gd name="T4" fmla="*/ 29 w 81"/>
                <a:gd name="T5" fmla="*/ 49 h 58"/>
                <a:gd name="T6" fmla="*/ 25 w 81"/>
                <a:gd name="T7" fmla="*/ 49 h 58"/>
                <a:gd name="T8" fmla="*/ 4 w 81"/>
                <a:gd name="T9" fmla="*/ 53 h 58"/>
                <a:gd name="T10" fmla="*/ 0 w 81"/>
                <a:gd name="T11" fmla="*/ 39 h 58"/>
                <a:gd name="T12" fmla="*/ 12 w 81"/>
                <a:gd name="T13" fmla="*/ 36 h 58"/>
                <a:gd name="T14" fmla="*/ 7 w 81"/>
                <a:gd name="T15" fmla="*/ 27 h 58"/>
                <a:gd name="T16" fmla="*/ 13 w 81"/>
                <a:gd name="T17" fmla="*/ 8 h 58"/>
                <a:gd name="T18" fmla="*/ 25 w 81"/>
                <a:gd name="T19" fmla="*/ 0 h 58"/>
                <a:gd name="T20" fmla="*/ 29 w 81"/>
                <a:gd name="T21" fmla="*/ 0 h 58"/>
                <a:gd name="T22" fmla="*/ 50 w 81"/>
                <a:gd name="T23" fmla="*/ 12 h 58"/>
                <a:gd name="T24" fmla="*/ 77 w 81"/>
                <a:gd name="T25" fmla="*/ 15 h 58"/>
                <a:gd name="T26" fmla="*/ 72 w 81"/>
                <a:gd name="T27" fmla="*/ 24 h 58"/>
                <a:gd name="T28" fmla="*/ 72 w 81"/>
                <a:gd name="T29" fmla="*/ 36 h 58"/>
                <a:gd name="T30" fmla="*/ 80 w 81"/>
                <a:gd name="T31" fmla="*/ 47 h 58"/>
                <a:gd name="T32" fmla="*/ 79 w 81"/>
                <a:gd name="T33" fmla="*/ 52 h 58"/>
                <a:gd name="T34" fmla="*/ 43 w 81"/>
                <a:gd name="T35" fmla="*/ 57 h 58"/>
                <a:gd name="T36" fmla="*/ 36 w 81"/>
                <a:gd name="T37" fmla="*/ 56 h 58"/>
                <a:gd name="T38" fmla="*/ 33 w 81"/>
                <a:gd name="T39" fmla="*/ 54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1" h="58">
                  <a:moveTo>
                    <a:pt x="33" y="54"/>
                  </a:moveTo>
                  <a:lnTo>
                    <a:pt x="31" y="53"/>
                  </a:lnTo>
                  <a:lnTo>
                    <a:pt x="29" y="49"/>
                  </a:lnTo>
                  <a:lnTo>
                    <a:pt x="25" y="49"/>
                  </a:lnTo>
                  <a:lnTo>
                    <a:pt x="4" y="53"/>
                  </a:lnTo>
                  <a:lnTo>
                    <a:pt x="0" y="39"/>
                  </a:lnTo>
                  <a:lnTo>
                    <a:pt x="12" y="36"/>
                  </a:lnTo>
                  <a:lnTo>
                    <a:pt x="7" y="27"/>
                  </a:lnTo>
                  <a:lnTo>
                    <a:pt x="13" y="8"/>
                  </a:lnTo>
                  <a:lnTo>
                    <a:pt x="25" y="0"/>
                  </a:lnTo>
                  <a:lnTo>
                    <a:pt x="29" y="0"/>
                  </a:lnTo>
                  <a:lnTo>
                    <a:pt x="50" y="12"/>
                  </a:lnTo>
                  <a:lnTo>
                    <a:pt x="77" y="15"/>
                  </a:lnTo>
                  <a:lnTo>
                    <a:pt x="72" y="24"/>
                  </a:lnTo>
                  <a:lnTo>
                    <a:pt x="72" y="36"/>
                  </a:lnTo>
                  <a:lnTo>
                    <a:pt x="80" y="47"/>
                  </a:lnTo>
                  <a:lnTo>
                    <a:pt x="79" y="52"/>
                  </a:lnTo>
                  <a:lnTo>
                    <a:pt x="43" y="57"/>
                  </a:lnTo>
                  <a:lnTo>
                    <a:pt x="36" y="56"/>
                  </a:lnTo>
                  <a:lnTo>
                    <a:pt x="33" y="5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85" name="Freeform 100"/>
            <p:cNvSpPr>
              <a:spLocks/>
            </p:cNvSpPr>
            <p:nvPr/>
          </p:nvSpPr>
          <p:spPr bwMode="ltGray">
            <a:xfrm>
              <a:off x="1239" y="951"/>
              <a:ext cx="63" cy="28"/>
            </a:xfrm>
            <a:custGeom>
              <a:avLst/>
              <a:gdLst>
                <a:gd name="T0" fmla="*/ 25 w 63"/>
                <a:gd name="T1" fmla="*/ 16 h 28"/>
                <a:gd name="T2" fmla="*/ 0 w 63"/>
                <a:gd name="T3" fmla="*/ 13 h 28"/>
                <a:gd name="T4" fmla="*/ 3 w 63"/>
                <a:gd name="T5" fmla="*/ 10 h 28"/>
                <a:gd name="T6" fmla="*/ 36 w 63"/>
                <a:gd name="T7" fmla="*/ 0 h 28"/>
                <a:gd name="T8" fmla="*/ 58 w 63"/>
                <a:gd name="T9" fmla="*/ 6 h 28"/>
                <a:gd name="T10" fmla="*/ 62 w 63"/>
                <a:gd name="T11" fmla="*/ 10 h 28"/>
                <a:gd name="T12" fmla="*/ 62 w 63"/>
                <a:gd name="T13" fmla="*/ 13 h 28"/>
                <a:gd name="T14" fmla="*/ 58 w 63"/>
                <a:gd name="T15" fmla="*/ 27 h 28"/>
                <a:gd name="T16" fmla="*/ 38 w 63"/>
                <a:gd name="T17" fmla="*/ 16 h 28"/>
                <a:gd name="T18" fmla="*/ 25 w 63"/>
                <a:gd name="T19" fmla="*/ 16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28">
                  <a:moveTo>
                    <a:pt x="25" y="16"/>
                  </a:moveTo>
                  <a:lnTo>
                    <a:pt x="0" y="13"/>
                  </a:lnTo>
                  <a:lnTo>
                    <a:pt x="3" y="10"/>
                  </a:lnTo>
                  <a:lnTo>
                    <a:pt x="36" y="0"/>
                  </a:lnTo>
                  <a:lnTo>
                    <a:pt x="58" y="6"/>
                  </a:lnTo>
                  <a:lnTo>
                    <a:pt x="62" y="10"/>
                  </a:lnTo>
                  <a:lnTo>
                    <a:pt x="62" y="13"/>
                  </a:lnTo>
                  <a:lnTo>
                    <a:pt x="58" y="27"/>
                  </a:lnTo>
                  <a:lnTo>
                    <a:pt x="38" y="16"/>
                  </a:lnTo>
                  <a:lnTo>
                    <a:pt x="25" y="1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86" name="Freeform 101"/>
            <p:cNvSpPr>
              <a:spLocks/>
            </p:cNvSpPr>
            <p:nvPr/>
          </p:nvSpPr>
          <p:spPr bwMode="ltGray">
            <a:xfrm>
              <a:off x="1352" y="990"/>
              <a:ext cx="28" cy="35"/>
            </a:xfrm>
            <a:custGeom>
              <a:avLst/>
              <a:gdLst>
                <a:gd name="T0" fmla="*/ 3 w 28"/>
                <a:gd name="T1" fmla="*/ 39 h 33"/>
                <a:gd name="T2" fmla="*/ 4 w 28"/>
                <a:gd name="T3" fmla="*/ 31 h 33"/>
                <a:gd name="T4" fmla="*/ 0 w 28"/>
                <a:gd name="T5" fmla="*/ 13 h 33"/>
                <a:gd name="T6" fmla="*/ 2 w 28"/>
                <a:gd name="T7" fmla="*/ 15 h 33"/>
                <a:gd name="T8" fmla="*/ 8 w 28"/>
                <a:gd name="T9" fmla="*/ 0 h 33"/>
                <a:gd name="T10" fmla="*/ 23 w 28"/>
                <a:gd name="T11" fmla="*/ 0 h 33"/>
                <a:gd name="T12" fmla="*/ 24 w 28"/>
                <a:gd name="T13" fmla="*/ 4 h 33"/>
                <a:gd name="T14" fmla="*/ 27 w 28"/>
                <a:gd name="T15" fmla="*/ 36 h 33"/>
                <a:gd name="T16" fmla="*/ 19 w 28"/>
                <a:gd name="T17" fmla="*/ 40 h 33"/>
                <a:gd name="T18" fmla="*/ 4 w 28"/>
                <a:gd name="T19" fmla="*/ 37 h 33"/>
                <a:gd name="T20" fmla="*/ 3 w 28"/>
                <a:gd name="T21" fmla="*/ 39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33">
                  <a:moveTo>
                    <a:pt x="3" y="31"/>
                  </a:moveTo>
                  <a:lnTo>
                    <a:pt x="4" y="24"/>
                  </a:lnTo>
                  <a:lnTo>
                    <a:pt x="0" y="9"/>
                  </a:lnTo>
                  <a:lnTo>
                    <a:pt x="2" y="11"/>
                  </a:lnTo>
                  <a:lnTo>
                    <a:pt x="8" y="0"/>
                  </a:lnTo>
                  <a:lnTo>
                    <a:pt x="23" y="0"/>
                  </a:lnTo>
                  <a:lnTo>
                    <a:pt x="24" y="4"/>
                  </a:lnTo>
                  <a:lnTo>
                    <a:pt x="27" y="28"/>
                  </a:lnTo>
                  <a:lnTo>
                    <a:pt x="19" y="32"/>
                  </a:lnTo>
                  <a:lnTo>
                    <a:pt x="4" y="29"/>
                  </a:lnTo>
                  <a:lnTo>
                    <a:pt x="3" y="3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87" name="Freeform 102"/>
            <p:cNvSpPr>
              <a:spLocks/>
            </p:cNvSpPr>
            <p:nvPr/>
          </p:nvSpPr>
          <p:spPr bwMode="ltGray">
            <a:xfrm>
              <a:off x="1202" y="980"/>
              <a:ext cx="28" cy="20"/>
            </a:xfrm>
            <a:custGeom>
              <a:avLst/>
              <a:gdLst>
                <a:gd name="T0" fmla="*/ 17 w 29"/>
                <a:gd name="T1" fmla="*/ 2 h 20"/>
                <a:gd name="T2" fmla="*/ 4 w 29"/>
                <a:gd name="T3" fmla="*/ 0 h 20"/>
                <a:gd name="T4" fmla="*/ 0 w 29"/>
                <a:gd name="T5" fmla="*/ 5 h 20"/>
                <a:gd name="T6" fmla="*/ 4 w 29"/>
                <a:gd name="T7" fmla="*/ 13 h 20"/>
                <a:gd name="T8" fmla="*/ 14 w 29"/>
                <a:gd name="T9" fmla="*/ 19 h 20"/>
                <a:gd name="T10" fmla="*/ 24 w 29"/>
                <a:gd name="T11" fmla="*/ 9 h 20"/>
                <a:gd name="T12" fmla="*/ 17 w 29"/>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0">
                  <a:moveTo>
                    <a:pt x="21" y="2"/>
                  </a:moveTo>
                  <a:lnTo>
                    <a:pt x="4" y="0"/>
                  </a:lnTo>
                  <a:lnTo>
                    <a:pt x="0" y="5"/>
                  </a:lnTo>
                  <a:lnTo>
                    <a:pt x="4" y="13"/>
                  </a:lnTo>
                  <a:lnTo>
                    <a:pt x="15" y="19"/>
                  </a:lnTo>
                  <a:lnTo>
                    <a:pt x="28" y="9"/>
                  </a:lnTo>
                  <a:lnTo>
                    <a:pt x="21" y="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88" name="Freeform 103"/>
            <p:cNvSpPr>
              <a:spLocks/>
            </p:cNvSpPr>
            <p:nvPr/>
          </p:nvSpPr>
          <p:spPr bwMode="ltGray">
            <a:xfrm>
              <a:off x="1248" y="981"/>
              <a:ext cx="36" cy="21"/>
            </a:xfrm>
            <a:custGeom>
              <a:avLst/>
              <a:gdLst>
                <a:gd name="T0" fmla="*/ 0 w 35"/>
                <a:gd name="T1" fmla="*/ 20 h 21"/>
                <a:gd name="T2" fmla="*/ 15 w 35"/>
                <a:gd name="T3" fmla="*/ 12 h 21"/>
                <a:gd name="T4" fmla="*/ 38 w 35"/>
                <a:gd name="T5" fmla="*/ 6 h 21"/>
                <a:gd name="T6" fmla="*/ 27 w 35"/>
                <a:gd name="T7" fmla="*/ 0 h 21"/>
                <a:gd name="T8" fmla="*/ 10 w 35"/>
                <a:gd name="T9" fmla="*/ 5 h 21"/>
                <a:gd name="T10" fmla="*/ 3 w 35"/>
                <a:gd name="T11" fmla="*/ 5 h 21"/>
                <a:gd name="T12" fmla="*/ 0 w 35"/>
                <a:gd name="T13" fmla="*/ 2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1">
                  <a:moveTo>
                    <a:pt x="0" y="20"/>
                  </a:moveTo>
                  <a:lnTo>
                    <a:pt x="15" y="12"/>
                  </a:lnTo>
                  <a:lnTo>
                    <a:pt x="34" y="6"/>
                  </a:lnTo>
                  <a:lnTo>
                    <a:pt x="23" y="0"/>
                  </a:lnTo>
                  <a:lnTo>
                    <a:pt x="10" y="5"/>
                  </a:lnTo>
                  <a:lnTo>
                    <a:pt x="3" y="5"/>
                  </a:lnTo>
                  <a:lnTo>
                    <a:pt x="0" y="2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89" name="Freeform 104"/>
            <p:cNvSpPr>
              <a:spLocks/>
            </p:cNvSpPr>
            <p:nvPr/>
          </p:nvSpPr>
          <p:spPr bwMode="ltGray">
            <a:xfrm>
              <a:off x="1169" y="995"/>
              <a:ext cx="180" cy="102"/>
            </a:xfrm>
            <a:custGeom>
              <a:avLst/>
              <a:gdLst>
                <a:gd name="T0" fmla="*/ 1 w 181"/>
                <a:gd name="T1" fmla="*/ 81 h 102"/>
                <a:gd name="T2" fmla="*/ 25 w 181"/>
                <a:gd name="T3" fmla="*/ 101 h 102"/>
                <a:gd name="T4" fmla="*/ 49 w 181"/>
                <a:gd name="T5" fmla="*/ 101 h 102"/>
                <a:gd name="T6" fmla="*/ 70 w 181"/>
                <a:gd name="T7" fmla="*/ 95 h 102"/>
                <a:gd name="T8" fmla="*/ 109 w 181"/>
                <a:gd name="T9" fmla="*/ 81 h 102"/>
                <a:gd name="T10" fmla="*/ 157 w 181"/>
                <a:gd name="T11" fmla="*/ 88 h 102"/>
                <a:gd name="T12" fmla="*/ 165 w 181"/>
                <a:gd name="T13" fmla="*/ 76 h 102"/>
                <a:gd name="T14" fmla="*/ 153 w 181"/>
                <a:gd name="T15" fmla="*/ 61 h 102"/>
                <a:gd name="T16" fmla="*/ 154 w 181"/>
                <a:gd name="T17" fmla="*/ 51 h 102"/>
                <a:gd name="T18" fmla="*/ 176 w 181"/>
                <a:gd name="T19" fmla="*/ 38 h 102"/>
                <a:gd name="T20" fmla="*/ 168 w 181"/>
                <a:gd name="T21" fmla="*/ 20 h 102"/>
                <a:gd name="T22" fmla="*/ 151 w 181"/>
                <a:gd name="T23" fmla="*/ 22 h 102"/>
                <a:gd name="T24" fmla="*/ 145 w 181"/>
                <a:gd name="T25" fmla="*/ 19 h 102"/>
                <a:gd name="T26" fmla="*/ 135 w 181"/>
                <a:gd name="T27" fmla="*/ 0 h 102"/>
                <a:gd name="T28" fmla="*/ 122 w 181"/>
                <a:gd name="T29" fmla="*/ 0 h 102"/>
                <a:gd name="T30" fmla="*/ 110 w 181"/>
                <a:gd name="T31" fmla="*/ 21 h 102"/>
                <a:gd name="T32" fmla="*/ 94 w 181"/>
                <a:gd name="T33" fmla="*/ 33 h 102"/>
                <a:gd name="T34" fmla="*/ 89 w 181"/>
                <a:gd name="T35" fmla="*/ 59 h 102"/>
                <a:gd name="T36" fmla="*/ 81 w 181"/>
                <a:gd name="T37" fmla="*/ 63 h 102"/>
                <a:gd name="T38" fmla="*/ 63 w 181"/>
                <a:gd name="T39" fmla="*/ 59 h 102"/>
                <a:gd name="T40" fmla="*/ 41 w 181"/>
                <a:gd name="T41" fmla="*/ 46 h 102"/>
                <a:gd name="T42" fmla="*/ 17 w 181"/>
                <a:gd name="T43" fmla="*/ 49 h 102"/>
                <a:gd name="T44" fmla="*/ 0 w 181"/>
                <a:gd name="T45" fmla="*/ 72 h 102"/>
                <a:gd name="T46" fmla="*/ 1 w 181"/>
                <a:gd name="T47" fmla="*/ 81 h 1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1" h="102">
                  <a:moveTo>
                    <a:pt x="1" y="81"/>
                  </a:moveTo>
                  <a:lnTo>
                    <a:pt x="25" y="101"/>
                  </a:lnTo>
                  <a:lnTo>
                    <a:pt x="49" y="101"/>
                  </a:lnTo>
                  <a:lnTo>
                    <a:pt x="70" y="95"/>
                  </a:lnTo>
                  <a:lnTo>
                    <a:pt x="113" y="81"/>
                  </a:lnTo>
                  <a:lnTo>
                    <a:pt x="161" y="88"/>
                  </a:lnTo>
                  <a:lnTo>
                    <a:pt x="169" y="76"/>
                  </a:lnTo>
                  <a:lnTo>
                    <a:pt x="157" y="61"/>
                  </a:lnTo>
                  <a:lnTo>
                    <a:pt x="158" y="51"/>
                  </a:lnTo>
                  <a:lnTo>
                    <a:pt x="180" y="38"/>
                  </a:lnTo>
                  <a:lnTo>
                    <a:pt x="172" y="20"/>
                  </a:lnTo>
                  <a:lnTo>
                    <a:pt x="155" y="22"/>
                  </a:lnTo>
                  <a:lnTo>
                    <a:pt x="149" y="19"/>
                  </a:lnTo>
                  <a:lnTo>
                    <a:pt x="139" y="0"/>
                  </a:lnTo>
                  <a:lnTo>
                    <a:pt x="126" y="0"/>
                  </a:lnTo>
                  <a:lnTo>
                    <a:pt x="114" y="21"/>
                  </a:lnTo>
                  <a:lnTo>
                    <a:pt x="98" y="33"/>
                  </a:lnTo>
                  <a:lnTo>
                    <a:pt x="89" y="59"/>
                  </a:lnTo>
                  <a:lnTo>
                    <a:pt x="81" y="63"/>
                  </a:lnTo>
                  <a:lnTo>
                    <a:pt x="63" y="59"/>
                  </a:lnTo>
                  <a:lnTo>
                    <a:pt x="41" y="46"/>
                  </a:lnTo>
                  <a:lnTo>
                    <a:pt x="17" y="49"/>
                  </a:lnTo>
                  <a:lnTo>
                    <a:pt x="0" y="72"/>
                  </a:lnTo>
                  <a:lnTo>
                    <a:pt x="1" y="8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90" name="Freeform 105"/>
            <p:cNvSpPr>
              <a:spLocks/>
            </p:cNvSpPr>
            <p:nvPr/>
          </p:nvSpPr>
          <p:spPr bwMode="ltGray">
            <a:xfrm>
              <a:off x="1087" y="995"/>
              <a:ext cx="118" cy="62"/>
            </a:xfrm>
            <a:custGeom>
              <a:avLst/>
              <a:gdLst>
                <a:gd name="T0" fmla="*/ 34 w 118"/>
                <a:gd name="T1" fmla="*/ 28 h 62"/>
                <a:gd name="T2" fmla="*/ 26 w 118"/>
                <a:gd name="T3" fmla="*/ 28 h 62"/>
                <a:gd name="T4" fmla="*/ 21 w 118"/>
                <a:gd name="T5" fmla="*/ 37 h 62"/>
                <a:gd name="T6" fmla="*/ 12 w 118"/>
                <a:gd name="T7" fmla="*/ 40 h 62"/>
                <a:gd name="T8" fmla="*/ 0 w 118"/>
                <a:gd name="T9" fmla="*/ 52 h 62"/>
                <a:gd name="T10" fmla="*/ 7 w 118"/>
                <a:gd name="T11" fmla="*/ 61 h 62"/>
                <a:gd name="T12" fmla="*/ 34 w 118"/>
                <a:gd name="T13" fmla="*/ 56 h 62"/>
                <a:gd name="T14" fmla="*/ 37 w 118"/>
                <a:gd name="T15" fmla="*/ 54 h 62"/>
                <a:gd name="T16" fmla="*/ 48 w 118"/>
                <a:gd name="T17" fmla="*/ 44 h 62"/>
                <a:gd name="T18" fmla="*/ 117 w 118"/>
                <a:gd name="T19" fmla="*/ 28 h 62"/>
                <a:gd name="T20" fmla="*/ 105 w 118"/>
                <a:gd name="T21" fmla="*/ 17 h 62"/>
                <a:gd name="T22" fmla="*/ 107 w 118"/>
                <a:gd name="T23" fmla="*/ 7 h 62"/>
                <a:gd name="T24" fmla="*/ 97 w 118"/>
                <a:gd name="T25" fmla="*/ 0 h 62"/>
                <a:gd name="T26" fmla="*/ 61 w 118"/>
                <a:gd name="T27" fmla="*/ 6 h 62"/>
                <a:gd name="T28" fmla="*/ 37 w 118"/>
                <a:gd name="T29" fmla="*/ 20 h 62"/>
                <a:gd name="T30" fmla="*/ 34 w 118"/>
                <a:gd name="T31" fmla="*/ 28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8" h="62">
                  <a:moveTo>
                    <a:pt x="34" y="28"/>
                  </a:moveTo>
                  <a:lnTo>
                    <a:pt x="26" y="28"/>
                  </a:lnTo>
                  <a:lnTo>
                    <a:pt x="21" y="37"/>
                  </a:lnTo>
                  <a:lnTo>
                    <a:pt x="12" y="40"/>
                  </a:lnTo>
                  <a:lnTo>
                    <a:pt x="0" y="52"/>
                  </a:lnTo>
                  <a:lnTo>
                    <a:pt x="7" y="61"/>
                  </a:lnTo>
                  <a:lnTo>
                    <a:pt x="34" y="56"/>
                  </a:lnTo>
                  <a:lnTo>
                    <a:pt x="37" y="54"/>
                  </a:lnTo>
                  <a:lnTo>
                    <a:pt x="48" y="44"/>
                  </a:lnTo>
                  <a:lnTo>
                    <a:pt x="117" y="28"/>
                  </a:lnTo>
                  <a:lnTo>
                    <a:pt x="105" y="17"/>
                  </a:lnTo>
                  <a:lnTo>
                    <a:pt x="107" y="7"/>
                  </a:lnTo>
                  <a:lnTo>
                    <a:pt x="97" y="0"/>
                  </a:lnTo>
                  <a:lnTo>
                    <a:pt x="61" y="6"/>
                  </a:lnTo>
                  <a:lnTo>
                    <a:pt x="37" y="20"/>
                  </a:lnTo>
                  <a:lnTo>
                    <a:pt x="34" y="2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91" name="Freeform 106"/>
            <p:cNvSpPr>
              <a:spLocks/>
            </p:cNvSpPr>
            <p:nvPr/>
          </p:nvSpPr>
          <p:spPr bwMode="ltGray">
            <a:xfrm>
              <a:off x="1445" y="796"/>
              <a:ext cx="511" cy="302"/>
            </a:xfrm>
            <a:custGeom>
              <a:avLst/>
              <a:gdLst>
                <a:gd name="T0" fmla="*/ 94 w 511"/>
                <a:gd name="T1" fmla="*/ 59 h 302"/>
                <a:gd name="T2" fmla="*/ 78 w 511"/>
                <a:gd name="T3" fmla="*/ 58 h 302"/>
                <a:gd name="T4" fmla="*/ 34 w 511"/>
                <a:gd name="T5" fmla="*/ 103 h 302"/>
                <a:gd name="T6" fmla="*/ 37 w 511"/>
                <a:gd name="T7" fmla="*/ 130 h 302"/>
                <a:gd name="T8" fmla="*/ 60 w 511"/>
                <a:gd name="T9" fmla="*/ 170 h 302"/>
                <a:gd name="T10" fmla="*/ 105 w 511"/>
                <a:gd name="T11" fmla="*/ 181 h 302"/>
                <a:gd name="T12" fmla="*/ 106 w 511"/>
                <a:gd name="T13" fmla="*/ 153 h 302"/>
                <a:gd name="T14" fmla="*/ 116 w 511"/>
                <a:gd name="T15" fmla="*/ 138 h 302"/>
                <a:gd name="T16" fmla="*/ 140 w 511"/>
                <a:gd name="T17" fmla="*/ 157 h 302"/>
                <a:gd name="T18" fmla="*/ 140 w 511"/>
                <a:gd name="T19" fmla="*/ 170 h 302"/>
                <a:gd name="T20" fmla="*/ 115 w 511"/>
                <a:gd name="T21" fmla="*/ 190 h 302"/>
                <a:gd name="T22" fmla="*/ 87 w 511"/>
                <a:gd name="T23" fmla="*/ 220 h 302"/>
                <a:gd name="T24" fmla="*/ 63 w 511"/>
                <a:gd name="T25" fmla="*/ 232 h 302"/>
                <a:gd name="T26" fmla="*/ 42 w 511"/>
                <a:gd name="T27" fmla="*/ 223 h 302"/>
                <a:gd name="T28" fmla="*/ 0 w 511"/>
                <a:gd name="T29" fmla="*/ 214 h 302"/>
                <a:gd name="T30" fmla="*/ 22 w 511"/>
                <a:gd name="T31" fmla="*/ 229 h 302"/>
                <a:gd name="T32" fmla="*/ 32 w 511"/>
                <a:gd name="T33" fmla="*/ 258 h 302"/>
                <a:gd name="T34" fmla="*/ 48 w 511"/>
                <a:gd name="T35" fmla="*/ 275 h 302"/>
                <a:gd name="T36" fmla="*/ 114 w 511"/>
                <a:gd name="T37" fmla="*/ 291 h 302"/>
                <a:gd name="T38" fmla="*/ 200 w 511"/>
                <a:gd name="T39" fmla="*/ 298 h 302"/>
                <a:gd name="T40" fmla="*/ 197 w 511"/>
                <a:gd name="T41" fmla="*/ 277 h 302"/>
                <a:gd name="T42" fmla="*/ 149 w 511"/>
                <a:gd name="T43" fmla="*/ 274 h 302"/>
                <a:gd name="T44" fmla="*/ 125 w 511"/>
                <a:gd name="T45" fmla="*/ 267 h 302"/>
                <a:gd name="T46" fmla="*/ 161 w 511"/>
                <a:gd name="T47" fmla="*/ 265 h 302"/>
                <a:gd name="T48" fmla="*/ 203 w 511"/>
                <a:gd name="T49" fmla="*/ 271 h 302"/>
                <a:gd name="T50" fmla="*/ 215 w 511"/>
                <a:gd name="T51" fmla="*/ 255 h 302"/>
                <a:gd name="T52" fmla="*/ 212 w 511"/>
                <a:gd name="T53" fmla="*/ 240 h 302"/>
                <a:gd name="T54" fmla="*/ 254 w 511"/>
                <a:gd name="T55" fmla="*/ 238 h 302"/>
                <a:gd name="T56" fmla="*/ 259 w 511"/>
                <a:gd name="T57" fmla="*/ 223 h 302"/>
                <a:gd name="T58" fmla="*/ 244 w 511"/>
                <a:gd name="T59" fmla="*/ 209 h 302"/>
                <a:gd name="T60" fmla="*/ 273 w 511"/>
                <a:gd name="T61" fmla="*/ 197 h 302"/>
                <a:gd name="T62" fmla="*/ 303 w 511"/>
                <a:gd name="T63" fmla="*/ 176 h 302"/>
                <a:gd name="T64" fmla="*/ 319 w 511"/>
                <a:gd name="T65" fmla="*/ 136 h 302"/>
                <a:gd name="T66" fmla="*/ 378 w 511"/>
                <a:gd name="T67" fmla="*/ 116 h 302"/>
                <a:gd name="T68" fmla="*/ 422 w 511"/>
                <a:gd name="T69" fmla="*/ 87 h 302"/>
                <a:gd name="T70" fmla="*/ 459 w 511"/>
                <a:gd name="T71" fmla="*/ 45 h 302"/>
                <a:gd name="T72" fmla="*/ 508 w 511"/>
                <a:gd name="T73" fmla="*/ 35 h 302"/>
                <a:gd name="T74" fmla="*/ 504 w 511"/>
                <a:gd name="T75" fmla="*/ 18 h 302"/>
                <a:gd name="T76" fmla="*/ 437 w 511"/>
                <a:gd name="T77" fmla="*/ 9 h 302"/>
                <a:gd name="T78" fmla="*/ 370 w 511"/>
                <a:gd name="T79" fmla="*/ 0 h 302"/>
                <a:gd name="T80" fmla="*/ 344 w 511"/>
                <a:gd name="T81" fmla="*/ 9 h 302"/>
                <a:gd name="T82" fmla="*/ 307 w 511"/>
                <a:gd name="T83" fmla="*/ 16 h 302"/>
                <a:gd name="T84" fmla="*/ 263 w 511"/>
                <a:gd name="T85" fmla="*/ 9 h 302"/>
                <a:gd name="T86" fmla="*/ 223 w 511"/>
                <a:gd name="T87" fmla="*/ 18 h 302"/>
                <a:gd name="T88" fmla="*/ 179 w 511"/>
                <a:gd name="T89" fmla="*/ 18 h 302"/>
                <a:gd name="T90" fmla="*/ 115 w 511"/>
                <a:gd name="T91" fmla="*/ 34 h 302"/>
                <a:gd name="T92" fmla="*/ 117 w 511"/>
                <a:gd name="T93" fmla="*/ 67 h 302"/>
                <a:gd name="T94" fmla="*/ 138 w 511"/>
                <a:gd name="T95" fmla="*/ 89 h 302"/>
                <a:gd name="T96" fmla="*/ 188 w 511"/>
                <a:gd name="T97" fmla="*/ 107 h 302"/>
                <a:gd name="T98" fmla="*/ 161 w 511"/>
                <a:gd name="T99" fmla="*/ 100 h 302"/>
                <a:gd name="T100" fmla="*/ 109 w 511"/>
                <a:gd name="T101" fmla="*/ 81 h 3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11" h="302">
                  <a:moveTo>
                    <a:pt x="109" y="81"/>
                  </a:moveTo>
                  <a:lnTo>
                    <a:pt x="94" y="59"/>
                  </a:lnTo>
                  <a:lnTo>
                    <a:pt x="91" y="59"/>
                  </a:lnTo>
                  <a:lnTo>
                    <a:pt x="78" y="58"/>
                  </a:lnTo>
                  <a:lnTo>
                    <a:pt x="56" y="75"/>
                  </a:lnTo>
                  <a:lnTo>
                    <a:pt x="34" y="103"/>
                  </a:lnTo>
                  <a:lnTo>
                    <a:pt x="32" y="120"/>
                  </a:lnTo>
                  <a:lnTo>
                    <a:pt x="37" y="130"/>
                  </a:lnTo>
                  <a:lnTo>
                    <a:pt x="50" y="145"/>
                  </a:lnTo>
                  <a:lnTo>
                    <a:pt x="60" y="170"/>
                  </a:lnTo>
                  <a:lnTo>
                    <a:pt x="76" y="184"/>
                  </a:lnTo>
                  <a:lnTo>
                    <a:pt x="105" y="181"/>
                  </a:lnTo>
                  <a:lnTo>
                    <a:pt x="114" y="163"/>
                  </a:lnTo>
                  <a:lnTo>
                    <a:pt x="106" y="153"/>
                  </a:lnTo>
                  <a:lnTo>
                    <a:pt x="106" y="145"/>
                  </a:lnTo>
                  <a:lnTo>
                    <a:pt x="116" y="138"/>
                  </a:lnTo>
                  <a:lnTo>
                    <a:pt x="128" y="150"/>
                  </a:lnTo>
                  <a:lnTo>
                    <a:pt x="140" y="157"/>
                  </a:lnTo>
                  <a:lnTo>
                    <a:pt x="144" y="165"/>
                  </a:lnTo>
                  <a:lnTo>
                    <a:pt x="140" y="170"/>
                  </a:lnTo>
                  <a:lnTo>
                    <a:pt x="125" y="172"/>
                  </a:lnTo>
                  <a:lnTo>
                    <a:pt x="115" y="190"/>
                  </a:lnTo>
                  <a:lnTo>
                    <a:pt x="106" y="223"/>
                  </a:lnTo>
                  <a:lnTo>
                    <a:pt x="87" y="220"/>
                  </a:lnTo>
                  <a:lnTo>
                    <a:pt x="70" y="225"/>
                  </a:lnTo>
                  <a:lnTo>
                    <a:pt x="63" y="232"/>
                  </a:lnTo>
                  <a:lnTo>
                    <a:pt x="54" y="222"/>
                  </a:lnTo>
                  <a:lnTo>
                    <a:pt x="42" y="223"/>
                  </a:lnTo>
                  <a:lnTo>
                    <a:pt x="31" y="220"/>
                  </a:lnTo>
                  <a:lnTo>
                    <a:pt x="0" y="214"/>
                  </a:lnTo>
                  <a:lnTo>
                    <a:pt x="3" y="223"/>
                  </a:lnTo>
                  <a:lnTo>
                    <a:pt x="22" y="229"/>
                  </a:lnTo>
                  <a:lnTo>
                    <a:pt x="43" y="247"/>
                  </a:lnTo>
                  <a:lnTo>
                    <a:pt x="32" y="258"/>
                  </a:lnTo>
                  <a:lnTo>
                    <a:pt x="34" y="265"/>
                  </a:lnTo>
                  <a:lnTo>
                    <a:pt x="48" y="275"/>
                  </a:lnTo>
                  <a:lnTo>
                    <a:pt x="91" y="289"/>
                  </a:lnTo>
                  <a:lnTo>
                    <a:pt x="114" y="291"/>
                  </a:lnTo>
                  <a:lnTo>
                    <a:pt x="162" y="301"/>
                  </a:lnTo>
                  <a:lnTo>
                    <a:pt x="200" y="298"/>
                  </a:lnTo>
                  <a:lnTo>
                    <a:pt x="207" y="286"/>
                  </a:lnTo>
                  <a:lnTo>
                    <a:pt x="197" y="277"/>
                  </a:lnTo>
                  <a:lnTo>
                    <a:pt x="174" y="276"/>
                  </a:lnTo>
                  <a:lnTo>
                    <a:pt x="149" y="274"/>
                  </a:lnTo>
                  <a:lnTo>
                    <a:pt x="132" y="267"/>
                  </a:lnTo>
                  <a:lnTo>
                    <a:pt x="125" y="267"/>
                  </a:lnTo>
                  <a:lnTo>
                    <a:pt x="138" y="260"/>
                  </a:lnTo>
                  <a:lnTo>
                    <a:pt x="161" y="265"/>
                  </a:lnTo>
                  <a:lnTo>
                    <a:pt x="171" y="262"/>
                  </a:lnTo>
                  <a:lnTo>
                    <a:pt x="203" y="271"/>
                  </a:lnTo>
                  <a:lnTo>
                    <a:pt x="229" y="267"/>
                  </a:lnTo>
                  <a:lnTo>
                    <a:pt x="215" y="255"/>
                  </a:lnTo>
                  <a:lnTo>
                    <a:pt x="207" y="247"/>
                  </a:lnTo>
                  <a:lnTo>
                    <a:pt x="212" y="240"/>
                  </a:lnTo>
                  <a:lnTo>
                    <a:pt x="237" y="234"/>
                  </a:lnTo>
                  <a:lnTo>
                    <a:pt x="254" y="238"/>
                  </a:lnTo>
                  <a:lnTo>
                    <a:pt x="259" y="235"/>
                  </a:lnTo>
                  <a:lnTo>
                    <a:pt x="259" y="223"/>
                  </a:lnTo>
                  <a:lnTo>
                    <a:pt x="255" y="218"/>
                  </a:lnTo>
                  <a:lnTo>
                    <a:pt x="244" y="209"/>
                  </a:lnTo>
                  <a:lnTo>
                    <a:pt x="253" y="201"/>
                  </a:lnTo>
                  <a:lnTo>
                    <a:pt x="273" y="197"/>
                  </a:lnTo>
                  <a:lnTo>
                    <a:pt x="281" y="194"/>
                  </a:lnTo>
                  <a:lnTo>
                    <a:pt x="303" y="176"/>
                  </a:lnTo>
                  <a:lnTo>
                    <a:pt x="318" y="150"/>
                  </a:lnTo>
                  <a:lnTo>
                    <a:pt x="319" y="136"/>
                  </a:lnTo>
                  <a:lnTo>
                    <a:pt x="344" y="124"/>
                  </a:lnTo>
                  <a:lnTo>
                    <a:pt x="378" y="116"/>
                  </a:lnTo>
                  <a:lnTo>
                    <a:pt x="400" y="99"/>
                  </a:lnTo>
                  <a:lnTo>
                    <a:pt x="422" y="87"/>
                  </a:lnTo>
                  <a:lnTo>
                    <a:pt x="471" y="52"/>
                  </a:lnTo>
                  <a:lnTo>
                    <a:pt x="459" y="45"/>
                  </a:lnTo>
                  <a:lnTo>
                    <a:pt x="496" y="37"/>
                  </a:lnTo>
                  <a:lnTo>
                    <a:pt x="508" y="35"/>
                  </a:lnTo>
                  <a:lnTo>
                    <a:pt x="510" y="24"/>
                  </a:lnTo>
                  <a:lnTo>
                    <a:pt x="504" y="18"/>
                  </a:lnTo>
                  <a:lnTo>
                    <a:pt x="459" y="9"/>
                  </a:lnTo>
                  <a:lnTo>
                    <a:pt x="437" y="9"/>
                  </a:lnTo>
                  <a:lnTo>
                    <a:pt x="403" y="6"/>
                  </a:lnTo>
                  <a:lnTo>
                    <a:pt x="370" y="0"/>
                  </a:lnTo>
                  <a:lnTo>
                    <a:pt x="348" y="9"/>
                  </a:lnTo>
                  <a:lnTo>
                    <a:pt x="344" y="9"/>
                  </a:lnTo>
                  <a:lnTo>
                    <a:pt x="323" y="13"/>
                  </a:lnTo>
                  <a:lnTo>
                    <a:pt x="307" y="16"/>
                  </a:lnTo>
                  <a:lnTo>
                    <a:pt x="285" y="18"/>
                  </a:lnTo>
                  <a:lnTo>
                    <a:pt x="263" y="9"/>
                  </a:lnTo>
                  <a:lnTo>
                    <a:pt x="253" y="9"/>
                  </a:lnTo>
                  <a:lnTo>
                    <a:pt x="223" y="18"/>
                  </a:lnTo>
                  <a:lnTo>
                    <a:pt x="201" y="22"/>
                  </a:lnTo>
                  <a:lnTo>
                    <a:pt x="179" y="18"/>
                  </a:lnTo>
                  <a:lnTo>
                    <a:pt x="133" y="26"/>
                  </a:lnTo>
                  <a:lnTo>
                    <a:pt x="115" y="34"/>
                  </a:lnTo>
                  <a:lnTo>
                    <a:pt x="108" y="45"/>
                  </a:lnTo>
                  <a:lnTo>
                    <a:pt x="117" y="67"/>
                  </a:lnTo>
                  <a:lnTo>
                    <a:pt x="136" y="84"/>
                  </a:lnTo>
                  <a:lnTo>
                    <a:pt x="138" y="89"/>
                  </a:lnTo>
                  <a:lnTo>
                    <a:pt x="181" y="99"/>
                  </a:lnTo>
                  <a:lnTo>
                    <a:pt x="188" y="107"/>
                  </a:lnTo>
                  <a:lnTo>
                    <a:pt x="179" y="114"/>
                  </a:lnTo>
                  <a:lnTo>
                    <a:pt x="161" y="100"/>
                  </a:lnTo>
                  <a:lnTo>
                    <a:pt x="132" y="97"/>
                  </a:lnTo>
                  <a:lnTo>
                    <a:pt x="109" y="8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92" name="Freeform 107"/>
            <p:cNvSpPr>
              <a:spLocks/>
            </p:cNvSpPr>
            <p:nvPr/>
          </p:nvSpPr>
          <p:spPr bwMode="ltGray">
            <a:xfrm>
              <a:off x="1777" y="758"/>
              <a:ext cx="828" cy="772"/>
            </a:xfrm>
            <a:custGeom>
              <a:avLst/>
              <a:gdLst>
                <a:gd name="T0" fmla="*/ 16 w 828"/>
                <a:gd name="T1" fmla="*/ 206 h 772"/>
                <a:gd name="T2" fmla="*/ 101 w 828"/>
                <a:gd name="T3" fmla="*/ 183 h 772"/>
                <a:gd name="T4" fmla="*/ 93 w 828"/>
                <a:gd name="T5" fmla="*/ 149 h 772"/>
                <a:gd name="T6" fmla="*/ 129 w 828"/>
                <a:gd name="T7" fmla="*/ 129 h 772"/>
                <a:gd name="T8" fmla="*/ 189 w 828"/>
                <a:gd name="T9" fmla="*/ 92 h 772"/>
                <a:gd name="T10" fmla="*/ 266 w 828"/>
                <a:gd name="T11" fmla="*/ 100 h 772"/>
                <a:gd name="T12" fmla="*/ 349 w 828"/>
                <a:gd name="T13" fmla="*/ 74 h 772"/>
                <a:gd name="T14" fmla="*/ 408 w 828"/>
                <a:gd name="T15" fmla="*/ 76 h 772"/>
                <a:gd name="T16" fmla="*/ 364 w 828"/>
                <a:gd name="T17" fmla="*/ 43 h 772"/>
                <a:gd name="T18" fmla="*/ 387 w 828"/>
                <a:gd name="T19" fmla="*/ 28 h 772"/>
                <a:gd name="T20" fmla="*/ 506 w 828"/>
                <a:gd name="T21" fmla="*/ 3 h 772"/>
                <a:gd name="T22" fmla="*/ 559 w 828"/>
                <a:gd name="T23" fmla="*/ 7 h 772"/>
                <a:gd name="T24" fmla="*/ 591 w 828"/>
                <a:gd name="T25" fmla="*/ 12 h 772"/>
                <a:gd name="T26" fmla="*/ 732 w 828"/>
                <a:gd name="T27" fmla="*/ 17 h 772"/>
                <a:gd name="T28" fmla="*/ 743 w 828"/>
                <a:gd name="T29" fmla="*/ 45 h 772"/>
                <a:gd name="T30" fmla="*/ 696 w 828"/>
                <a:gd name="T31" fmla="*/ 52 h 772"/>
                <a:gd name="T32" fmla="*/ 607 w 828"/>
                <a:gd name="T33" fmla="*/ 55 h 772"/>
                <a:gd name="T34" fmla="*/ 561 w 828"/>
                <a:gd name="T35" fmla="*/ 79 h 772"/>
                <a:gd name="T36" fmla="*/ 600 w 828"/>
                <a:gd name="T37" fmla="*/ 81 h 772"/>
                <a:gd name="T38" fmla="*/ 651 w 828"/>
                <a:gd name="T39" fmla="*/ 92 h 772"/>
                <a:gd name="T40" fmla="*/ 671 w 828"/>
                <a:gd name="T41" fmla="*/ 89 h 772"/>
                <a:gd name="T42" fmla="*/ 682 w 828"/>
                <a:gd name="T43" fmla="*/ 117 h 772"/>
                <a:gd name="T44" fmla="*/ 723 w 828"/>
                <a:gd name="T45" fmla="*/ 84 h 772"/>
                <a:gd name="T46" fmla="*/ 794 w 828"/>
                <a:gd name="T47" fmla="*/ 100 h 772"/>
                <a:gd name="T48" fmla="*/ 823 w 828"/>
                <a:gd name="T49" fmla="*/ 121 h 772"/>
                <a:gd name="T50" fmla="*/ 744 w 828"/>
                <a:gd name="T51" fmla="*/ 174 h 772"/>
                <a:gd name="T52" fmla="*/ 738 w 828"/>
                <a:gd name="T53" fmla="*/ 191 h 772"/>
                <a:gd name="T54" fmla="*/ 690 w 828"/>
                <a:gd name="T55" fmla="*/ 224 h 772"/>
                <a:gd name="T56" fmla="*/ 719 w 828"/>
                <a:gd name="T57" fmla="*/ 220 h 772"/>
                <a:gd name="T58" fmla="*/ 756 w 828"/>
                <a:gd name="T59" fmla="*/ 211 h 772"/>
                <a:gd name="T60" fmla="*/ 711 w 828"/>
                <a:gd name="T61" fmla="*/ 261 h 772"/>
                <a:gd name="T62" fmla="*/ 700 w 828"/>
                <a:gd name="T63" fmla="*/ 348 h 772"/>
                <a:gd name="T64" fmla="*/ 655 w 828"/>
                <a:gd name="T65" fmla="*/ 376 h 772"/>
                <a:gd name="T66" fmla="*/ 646 w 828"/>
                <a:gd name="T67" fmla="*/ 425 h 772"/>
                <a:gd name="T68" fmla="*/ 649 w 828"/>
                <a:gd name="T69" fmla="*/ 461 h 772"/>
                <a:gd name="T70" fmla="*/ 627 w 828"/>
                <a:gd name="T71" fmla="*/ 434 h 772"/>
                <a:gd name="T72" fmla="*/ 594 w 828"/>
                <a:gd name="T73" fmla="*/ 437 h 772"/>
                <a:gd name="T74" fmla="*/ 638 w 828"/>
                <a:gd name="T75" fmla="*/ 470 h 772"/>
                <a:gd name="T76" fmla="*/ 559 w 828"/>
                <a:gd name="T77" fmla="*/ 509 h 772"/>
                <a:gd name="T78" fmla="*/ 486 w 828"/>
                <a:gd name="T79" fmla="*/ 574 h 772"/>
                <a:gd name="T80" fmla="*/ 419 w 828"/>
                <a:gd name="T81" fmla="*/ 603 h 772"/>
                <a:gd name="T82" fmla="*/ 382 w 828"/>
                <a:gd name="T83" fmla="*/ 657 h 772"/>
                <a:gd name="T84" fmla="*/ 360 w 828"/>
                <a:gd name="T85" fmla="*/ 701 h 772"/>
                <a:gd name="T86" fmla="*/ 338 w 828"/>
                <a:gd name="T87" fmla="*/ 750 h 772"/>
                <a:gd name="T88" fmla="*/ 312 w 828"/>
                <a:gd name="T89" fmla="*/ 759 h 772"/>
                <a:gd name="T90" fmla="*/ 264 w 828"/>
                <a:gd name="T91" fmla="*/ 741 h 772"/>
                <a:gd name="T92" fmla="*/ 253 w 828"/>
                <a:gd name="T93" fmla="*/ 701 h 772"/>
                <a:gd name="T94" fmla="*/ 212 w 828"/>
                <a:gd name="T95" fmla="*/ 583 h 772"/>
                <a:gd name="T96" fmla="*/ 245 w 828"/>
                <a:gd name="T97" fmla="*/ 518 h 772"/>
                <a:gd name="T98" fmla="*/ 256 w 828"/>
                <a:gd name="T99" fmla="*/ 480 h 772"/>
                <a:gd name="T100" fmla="*/ 212 w 828"/>
                <a:gd name="T101" fmla="*/ 453 h 772"/>
                <a:gd name="T102" fmla="*/ 249 w 828"/>
                <a:gd name="T103" fmla="*/ 440 h 772"/>
                <a:gd name="T104" fmla="*/ 204 w 828"/>
                <a:gd name="T105" fmla="*/ 444 h 772"/>
                <a:gd name="T106" fmla="*/ 201 w 828"/>
                <a:gd name="T107" fmla="*/ 400 h 772"/>
                <a:gd name="T108" fmla="*/ 172 w 828"/>
                <a:gd name="T109" fmla="*/ 307 h 772"/>
                <a:gd name="T110" fmla="*/ 97 w 828"/>
                <a:gd name="T111" fmla="*/ 289 h 772"/>
                <a:gd name="T112" fmla="*/ 34 w 828"/>
                <a:gd name="T113" fmla="*/ 285 h 772"/>
                <a:gd name="T114" fmla="*/ 23 w 828"/>
                <a:gd name="T115" fmla="*/ 256 h 772"/>
                <a:gd name="T116" fmla="*/ 64 w 828"/>
                <a:gd name="T117" fmla="*/ 248 h 772"/>
                <a:gd name="T118" fmla="*/ 104 w 828"/>
                <a:gd name="T119" fmla="*/ 245 h 772"/>
                <a:gd name="T120" fmla="*/ 93 w 828"/>
                <a:gd name="T121" fmla="*/ 232 h 772"/>
                <a:gd name="T122" fmla="*/ 65 w 828"/>
                <a:gd name="T123" fmla="*/ 239 h 772"/>
                <a:gd name="T124" fmla="*/ 26 w 828"/>
                <a:gd name="T125" fmla="*/ 232 h 7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28" h="772">
                  <a:moveTo>
                    <a:pt x="0" y="228"/>
                  </a:moveTo>
                  <a:lnTo>
                    <a:pt x="0" y="220"/>
                  </a:lnTo>
                  <a:lnTo>
                    <a:pt x="16" y="206"/>
                  </a:lnTo>
                  <a:lnTo>
                    <a:pt x="50" y="203"/>
                  </a:lnTo>
                  <a:lnTo>
                    <a:pt x="71" y="186"/>
                  </a:lnTo>
                  <a:lnTo>
                    <a:pt x="101" y="183"/>
                  </a:lnTo>
                  <a:lnTo>
                    <a:pt x="116" y="166"/>
                  </a:lnTo>
                  <a:lnTo>
                    <a:pt x="108" y="158"/>
                  </a:lnTo>
                  <a:lnTo>
                    <a:pt x="93" y="149"/>
                  </a:lnTo>
                  <a:lnTo>
                    <a:pt x="97" y="142"/>
                  </a:lnTo>
                  <a:lnTo>
                    <a:pt x="104" y="137"/>
                  </a:lnTo>
                  <a:lnTo>
                    <a:pt x="129" y="129"/>
                  </a:lnTo>
                  <a:lnTo>
                    <a:pt x="156" y="126"/>
                  </a:lnTo>
                  <a:lnTo>
                    <a:pt x="180" y="107"/>
                  </a:lnTo>
                  <a:lnTo>
                    <a:pt x="189" y="92"/>
                  </a:lnTo>
                  <a:lnTo>
                    <a:pt x="264" y="74"/>
                  </a:lnTo>
                  <a:lnTo>
                    <a:pt x="268" y="78"/>
                  </a:lnTo>
                  <a:lnTo>
                    <a:pt x="266" y="100"/>
                  </a:lnTo>
                  <a:lnTo>
                    <a:pt x="313" y="96"/>
                  </a:lnTo>
                  <a:lnTo>
                    <a:pt x="311" y="81"/>
                  </a:lnTo>
                  <a:lnTo>
                    <a:pt x="349" y="74"/>
                  </a:lnTo>
                  <a:lnTo>
                    <a:pt x="355" y="68"/>
                  </a:lnTo>
                  <a:lnTo>
                    <a:pt x="382" y="96"/>
                  </a:lnTo>
                  <a:lnTo>
                    <a:pt x="408" y="76"/>
                  </a:lnTo>
                  <a:lnTo>
                    <a:pt x="405" y="71"/>
                  </a:lnTo>
                  <a:lnTo>
                    <a:pt x="371" y="51"/>
                  </a:lnTo>
                  <a:lnTo>
                    <a:pt x="364" y="43"/>
                  </a:lnTo>
                  <a:lnTo>
                    <a:pt x="363" y="36"/>
                  </a:lnTo>
                  <a:lnTo>
                    <a:pt x="367" y="31"/>
                  </a:lnTo>
                  <a:lnTo>
                    <a:pt x="387" y="28"/>
                  </a:lnTo>
                  <a:lnTo>
                    <a:pt x="405" y="17"/>
                  </a:lnTo>
                  <a:lnTo>
                    <a:pt x="441" y="14"/>
                  </a:lnTo>
                  <a:lnTo>
                    <a:pt x="506" y="3"/>
                  </a:lnTo>
                  <a:lnTo>
                    <a:pt x="524" y="7"/>
                  </a:lnTo>
                  <a:lnTo>
                    <a:pt x="545" y="5"/>
                  </a:lnTo>
                  <a:lnTo>
                    <a:pt x="559" y="7"/>
                  </a:lnTo>
                  <a:lnTo>
                    <a:pt x="595" y="0"/>
                  </a:lnTo>
                  <a:lnTo>
                    <a:pt x="602" y="5"/>
                  </a:lnTo>
                  <a:lnTo>
                    <a:pt x="591" y="12"/>
                  </a:lnTo>
                  <a:lnTo>
                    <a:pt x="685" y="14"/>
                  </a:lnTo>
                  <a:lnTo>
                    <a:pt x="712" y="12"/>
                  </a:lnTo>
                  <a:lnTo>
                    <a:pt x="732" y="17"/>
                  </a:lnTo>
                  <a:lnTo>
                    <a:pt x="726" y="28"/>
                  </a:lnTo>
                  <a:lnTo>
                    <a:pt x="704" y="42"/>
                  </a:lnTo>
                  <a:lnTo>
                    <a:pt x="743" y="45"/>
                  </a:lnTo>
                  <a:lnTo>
                    <a:pt x="736" y="52"/>
                  </a:lnTo>
                  <a:lnTo>
                    <a:pt x="715" y="56"/>
                  </a:lnTo>
                  <a:lnTo>
                    <a:pt x="696" y="52"/>
                  </a:lnTo>
                  <a:lnTo>
                    <a:pt x="675" y="55"/>
                  </a:lnTo>
                  <a:lnTo>
                    <a:pt x="641" y="50"/>
                  </a:lnTo>
                  <a:lnTo>
                    <a:pt x="607" y="55"/>
                  </a:lnTo>
                  <a:lnTo>
                    <a:pt x="568" y="50"/>
                  </a:lnTo>
                  <a:lnTo>
                    <a:pt x="580" y="71"/>
                  </a:lnTo>
                  <a:lnTo>
                    <a:pt x="561" y="79"/>
                  </a:lnTo>
                  <a:lnTo>
                    <a:pt x="546" y="90"/>
                  </a:lnTo>
                  <a:lnTo>
                    <a:pt x="563" y="91"/>
                  </a:lnTo>
                  <a:lnTo>
                    <a:pt x="600" y="81"/>
                  </a:lnTo>
                  <a:lnTo>
                    <a:pt x="604" y="84"/>
                  </a:lnTo>
                  <a:lnTo>
                    <a:pt x="619" y="81"/>
                  </a:lnTo>
                  <a:lnTo>
                    <a:pt x="651" y="92"/>
                  </a:lnTo>
                  <a:lnTo>
                    <a:pt x="660" y="84"/>
                  </a:lnTo>
                  <a:lnTo>
                    <a:pt x="668" y="84"/>
                  </a:lnTo>
                  <a:lnTo>
                    <a:pt x="671" y="89"/>
                  </a:lnTo>
                  <a:lnTo>
                    <a:pt x="671" y="111"/>
                  </a:lnTo>
                  <a:lnTo>
                    <a:pt x="674" y="117"/>
                  </a:lnTo>
                  <a:lnTo>
                    <a:pt x="682" y="117"/>
                  </a:lnTo>
                  <a:lnTo>
                    <a:pt x="690" y="108"/>
                  </a:lnTo>
                  <a:lnTo>
                    <a:pt x="710" y="87"/>
                  </a:lnTo>
                  <a:lnTo>
                    <a:pt x="723" y="84"/>
                  </a:lnTo>
                  <a:lnTo>
                    <a:pt x="731" y="91"/>
                  </a:lnTo>
                  <a:lnTo>
                    <a:pt x="752" y="96"/>
                  </a:lnTo>
                  <a:lnTo>
                    <a:pt x="794" y="100"/>
                  </a:lnTo>
                  <a:lnTo>
                    <a:pt x="824" y="103"/>
                  </a:lnTo>
                  <a:lnTo>
                    <a:pt x="827" y="117"/>
                  </a:lnTo>
                  <a:lnTo>
                    <a:pt x="823" y="121"/>
                  </a:lnTo>
                  <a:lnTo>
                    <a:pt x="800" y="129"/>
                  </a:lnTo>
                  <a:lnTo>
                    <a:pt x="766" y="152"/>
                  </a:lnTo>
                  <a:lnTo>
                    <a:pt x="744" y="174"/>
                  </a:lnTo>
                  <a:lnTo>
                    <a:pt x="765" y="183"/>
                  </a:lnTo>
                  <a:lnTo>
                    <a:pt x="752" y="186"/>
                  </a:lnTo>
                  <a:lnTo>
                    <a:pt x="738" y="191"/>
                  </a:lnTo>
                  <a:lnTo>
                    <a:pt x="707" y="203"/>
                  </a:lnTo>
                  <a:lnTo>
                    <a:pt x="693" y="215"/>
                  </a:lnTo>
                  <a:lnTo>
                    <a:pt x="690" y="224"/>
                  </a:lnTo>
                  <a:lnTo>
                    <a:pt x="693" y="228"/>
                  </a:lnTo>
                  <a:lnTo>
                    <a:pt x="696" y="228"/>
                  </a:lnTo>
                  <a:lnTo>
                    <a:pt x="719" y="220"/>
                  </a:lnTo>
                  <a:lnTo>
                    <a:pt x="745" y="206"/>
                  </a:lnTo>
                  <a:lnTo>
                    <a:pt x="756" y="206"/>
                  </a:lnTo>
                  <a:lnTo>
                    <a:pt x="756" y="211"/>
                  </a:lnTo>
                  <a:lnTo>
                    <a:pt x="752" y="215"/>
                  </a:lnTo>
                  <a:lnTo>
                    <a:pt x="726" y="236"/>
                  </a:lnTo>
                  <a:lnTo>
                    <a:pt x="711" y="261"/>
                  </a:lnTo>
                  <a:lnTo>
                    <a:pt x="693" y="277"/>
                  </a:lnTo>
                  <a:lnTo>
                    <a:pt x="700" y="302"/>
                  </a:lnTo>
                  <a:lnTo>
                    <a:pt x="700" y="348"/>
                  </a:lnTo>
                  <a:lnTo>
                    <a:pt x="696" y="359"/>
                  </a:lnTo>
                  <a:lnTo>
                    <a:pt x="684" y="372"/>
                  </a:lnTo>
                  <a:lnTo>
                    <a:pt x="655" y="376"/>
                  </a:lnTo>
                  <a:lnTo>
                    <a:pt x="637" y="386"/>
                  </a:lnTo>
                  <a:lnTo>
                    <a:pt x="637" y="390"/>
                  </a:lnTo>
                  <a:lnTo>
                    <a:pt x="646" y="425"/>
                  </a:lnTo>
                  <a:lnTo>
                    <a:pt x="664" y="429"/>
                  </a:lnTo>
                  <a:lnTo>
                    <a:pt x="666" y="439"/>
                  </a:lnTo>
                  <a:lnTo>
                    <a:pt x="649" y="461"/>
                  </a:lnTo>
                  <a:lnTo>
                    <a:pt x="640" y="454"/>
                  </a:lnTo>
                  <a:lnTo>
                    <a:pt x="637" y="436"/>
                  </a:lnTo>
                  <a:lnTo>
                    <a:pt x="627" y="434"/>
                  </a:lnTo>
                  <a:lnTo>
                    <a:pt x="631" y="454"/>
                  </a:lnTo>
                  <a:lnTo>
                    <a:pt x="622" y="457"/>
                  </a:lnTo>
                  <a:lnTo>
                    <a:pt x="594" y="437"/>
                  </a:lnTo>
                  <a:lnTo>
                    <a:pt x="590" y="444"/>
                  </a:lnTo>
                  <a:lnTo>
                    <a:pt x="604" y="457"/>
                  </a:lnTo>
                  <a:lnTo>
                    <a:pt x="638" y="470"/>
                  </a:lnTo>
                  <a:lnTo>
                    <a:pt x="631" y="475"/>
                  </a:lnTo>
                  <a:lnTo>
                    <a:pt x="582" y="493"/>
                  </a:lnTo>
                  <a:lnTo>
                    <a:pt x="559" y="509"/>
                  </a:lnTo>
                  <a:lnTo>
                    <a:pt x="507" y="558"/>
                  </a:lnTo>
                  <a:lnTo>
                    <a:pt x="492" y="574"/>
                  </a:lnTo>
                  <a:lnTo>
                    <a:pt x="486" y="574"/>
                  </a:lnTo>
                  <a:lnTo>
                    <a:pt x="464" y="591"/>
                  </a:lnTo>
                  <a:lnTo>
                    <a:pt x="441" y="600"/>
                  </a:lnTo>
                  <a:lnTo>
                    <a:pt x="419" y="603"/>
                  </a:lnTo>
                  <a:lnTo>
                    <a:pt x="394" y="628"/>
                  </a:lnTo>
                  <a:lnTo>
                    <a:pt x="390" y="636"/>
                  </a:lnTo>
                  <a:lnTo>
                    <a:pt x="382" y="657"/>
                  </a:lnTo>
                  <a:lnTo>
                    <a:pt x="385" y="665"/>
                  </a:lnTo>
                  <a:lnTo>
                    <a:pt x="378" y="669"/>
                  </a:lnTo>
                  <a:lnTo>
                    <a:pt x="360" y="701"/>
                  </a:lnTo>
                  <a:lnTo>
                    <a:pt x="357" y="734"/>
                  </a:lnTo>
                  <a:lnTo>
                    <a:pt x="349" y="741"/>
                  </a:lnTo>
                  <a:lnTo>
                    <a:pt x="338" y="750"/>
                  </a:lnTo>
                  <a:lnTo>
                    <a:pt x="328" y="771"/>
                  </a:lnTo>
                  <a:lnTo>
                    <a:pt x="316" y="767"/>
                  </a:lnTo>
                  <a:lnTo>
                    <a:pt x="312" y="759"/>
                  </a:lnTo>
                  <a:lnTo>
                    <a:pt x="290" y="738"/>
                  </a:lnTo>
                  <a:lnTo>
                    <a:pt x="286" y="738"/>
                  </a:lnTo>
                  <a:lnTo>
                    <a:pt x="264" y="741"/>
                  </a:lnTo>
                  <a:lnTo>
                    <a:pt x="256" y="741"/>
                  </a:lnTo>
                  <a:lnTo>
                    <a:pt x="253" y="738"/>
                  </a:lnTo>
                  <a:lnTo>
                    <a:pt x="253" y="701"/>
                  </a:lnTo>
                  <a:lnTo>
                    <a:pt x="238" y="652"/>
                  </a:lnTo>
                  <a:lnTo>
                    <a:pt x="227" y="628"/>
                  </a:lnTo>
                  <a:lnTo>
                    <a:pt x="212" y="583"/>
                  </a:lnTo>
                  <a:lnTo>
                    <a:pt x="212" y="558"/>
                  </a:lnTo>
                  <a:lnTo>
                    <a:pt x="223" y="534"/>
                  </a:lnTo>
                  <a:lnTo>
                    <a:pt x="245" y="518"/>
                  </a:lnTo>
                  <a:lnTo>
                    <a:pt x="256" y="505"/>
                  </a:lnTo>
                  <a:lnTo>
                    <a:pt x="262" y="491"/>
                  </a:lnTo>
                  <a:lnTo>
                    <a:pt x="256" y="480"/>
                  </a:lnTo>
                  <a:lnTo>
                    <a:pt x="231" y="473"/>
                  </a:lnTo>
                  <a:lnTo>
                    <a:pt x="212" y="460"/>
                  </a:lnTo>
                  <a:lnTo>
                    <a:pt x="212" y="453"/>
                  </a:lnTo>
                  <a:lnTo>
                    <a:pt x="248" y="456"/>
                  </a:lnTo>
                  <a:lnTo>
                    <a:pt x="256" y="447"/>
                  </a:lnTo>
                  <a:lnTo>
                    <a:pt x="249" y="440"/>
                  </a:lnTo>
                  <a:lnTo>
                    <a:pt x="234" y="428"/>
                  </a:lnTo>
                  <a:lnTo>
                    <a:pt x="212" y="444"/>
                  </a:lnTo>
                  <a:lnTo>
                    <a:pt x="204" y="444"/>
                  </a:lnTo>
                  <a:lnTo>
                    <a:pt x="197" y="432"/>
                  </a:lnTo>
                  <a:lnTo>
                    <a:pt x="197" y="428"/>
                  </a:lnTo>
                  <a:lnTo>
                    <a:pt x="201" y="400"/>
                  </a:lnTo>
                  <a:lnTo>
                    <a:pt x="209" y="374"/>
                  </a:lnTo>
                  <a:lnTo>
                    <a:pt x="201" y="345"/>
                  </a:lnTo>
                  <a:lnTo>
                    <a:pt x="172" y="307"/>
                  </a:lnTo>
                  <a:lnTo>
                    <a:pt x="145" y="302"/>
                  </a:lnTo>
                  <a:lnTo>
                    <a:pt x="122" y="294"/>
                  </a:lnTo>
                  <a:lnTo>
                    <a:pt x="97" y="289"/>
                  </a:lnTo>
                  <a:lnTo>
                    <a:pt x="68" y="294"/>
                  </a:lnTo>
                  <a:lnTo>
                    <a:pt x="38" y="289"/>
                  </a:lnTo>
                  <a:lnTo>
                    <a:pt x="34" y="285"/>
                  </a:lnTo>
                  <a:lnTo>
                    <a:pt x="31" y="277"/>
                  </a:lnTo>
                  <a:lnTo>
                    <a:pt x="16" y="265"/>
                  </a:lnTo>
                  <a:lnTo>
                    <a:pt x="23" y="256"/>
                  </a:lnTo>
                  <a:lnTo>
                    <a:pt x="34" y="252"/>
                  </a:lnTo>
                  <a:lnTo>
                    <a:pt x="55" y="250"/>
                  </a:lnTo>
                  <a:lnTo>
                    <a:pt x="64" y="248"/>
                  </a:lnTo>
                  <a:lnTo>
                    <a:pt x="80" y="252"/>
                  </a:lnTo>
                  <a:lnTo>
                    <a:pt x="101" y="248"/>
                  </a:lnTo>
                  <a:lnTo>
                    <a:pt x="104" y="245"/>
                  </a:lnTo>
                  <a:lnTo>
                    <a:pt x="104" y="239"/>
                  </a:lnTo>
                  <a:lnTo>
                    <a:pt x="101" y="236"/>
                  </a:lnTo>
                  <a:lnTo>
                    <a:pt x="93" y="232"/>
                  </a:lnTo>
                  <a:lnTo>
                    <a:pt x="83" y="232"/>
                  </a:lnTo>
                  <a:lnTo>
                    <a:pt x="74" y="236"/>
                  </a:lnTo>
                  <a:lnTo>
                    <a:pt x="65" y="239"/>
                  </a:lnTo>
                  <a:lnTo>
                    <a:pt x="61" y="241"/>
                  </a:lnTo>
                  <a:lnTo>
                    <a:pt x="50" y="245"/>
                  </a:lnTo>
                  <a:lnTo>
                    <a:pt x="26" y="232"/>
                  </a:lnTo>
                  <a:lnTo>
                    <a:pt x="4" y="232"/>
                  </a:lnTo>
                  <a:lnTo>
                    <a:pt x="0" y="22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93" name="Freeform 108"/>
            <p:cNvSpPr>
              <a:spLocks/>
            </p:cNvSpPr>
            <p:nvPr/>
          </p:nvSpPr>
          <p:spPr bwMode="ltGray">
            <a:xfrm>
              <a:off x="1424" y="1064"/>
              <a:ext cx="47" cy="24"/>
            </a:xfrm>
            <a:custGeom>
              <a:avLst/>
              <a:gdLst>
                <a:gd name="T0" fmla="*/ 45 w 47"/>
                <a:gd name="T1" fmla="*/ 23 h 24"/>
                <a:gd name="T2" fmla="*/ 29 w 47"/>
                <a:gd name="T3" fmla="*/ 23 h 24"/>
                <a:gd name="T4" fmla="*/ 11 w 47"/>
                <a:gd name="T5" fmla="*/ 18 h 24"/>
                <a:gd name="T6" fmla="*/ 0 w 47"/>
                <a:gd name="T7" fmla="*/ 18 h 24"/>
                <a:gd name="T8" fmla="*/ 8 w 47"/>
                <a:gd name="T9" fmla="*/ 2 h 24"/>
                <a:gd name="T10" fmla="*/ 19 w 47"/>
                <a:gd name="T11" fmla="*/ 0 h 24"/>
                <a:gd name="T12" fmla="*/ 37 w 47"/>
                <a:gd name="T13" fmla="*/ 0 h 24"/>
                <a:gd name="T14" fmla="*/ 45 w 47"/>
                <a:gd name="T15" fmla="*/ 7 h 24"/>
                <a:gd name="T16" fmla="*/ 46 w 47"/>
                <a:gd name="T17" fmla="*/ 15 h 24"/>
                <a:gd name="T18" fmla="*/ 45 w 47"/>
                <a:gd name="T19" fmla="*/ 2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24">
                  <a:moveTo>
                    <a:pt x="45" y="23"/>
                  </a:moveTo>
                  <a:lnTo>
                    <a:pt x="29" y="23"/>
                  </a:lnTo>
                  <a:lnTo>
                    <a:pt x="11" y="18"/>
                  </a:lnTo>
                  <a:lnTo>
                    <a:pt x="0" y="18"/>
                  </a:lnTo>
                  <a:lnTo>
                    <a:pt x="8" y="2"/>
                  </a:lnTo>
                  <a:lnTo>
                    <a:pt x="19" y="0"/>
                  </a:lnTo>
                  <a:lnTo>
                    <a:pt x="37" y="0"/>
                  </a:lnTo>
                  <a:lnTo>
                    <a:pt x="45" y="7"/>
                  </a:lnTo>
                  <a:lnTo>
                    <a:pt x="46" y="15"/>
                  </a:lnTo>
                  <a:lnTo>
                    <a:pt x="45" y="2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94" name="Freeform 109"/>
            <p:cNvSpPr>
              <a:spLocks/>
            </p:cNvSpPr>
            <p:nvPr/>
          </p:nvSpPr>
          <p:spPr bwMode="ltGray">
            <a:xfrm>
              <a:off x="1457" y="987"/>
              <a:ext cx="50" cy="24"/>
            </a:xfrm>
            <a:custGeom>
              <a:avLst/>
              <a:gdLst>
                <a:gd name="T0" fmla="*/ 49 w 50"/>
                <a:gd name="T1" fmla="*/ 12 h 24"/>
                <a:gd name="T2" fmla="*/ 36 w 50"/>
                <a:gd name="T3" fmla="*/ 23 h 24"/>
                <a:gd name="T4" fmla="*/ 10 w 50"/>
                <a:gd name="T5" fmla="*/ 19 h 24"/>
                <a:gd name="T6" fmla="*/ 0 w 50"/>
                <a:gd name="T7" fmla="*/ 6 h 24"/>
                <a:gd name="T8" fmla="*/ 10 w 50"/>
                <a:gd name="T9" fmla="*/ 0 h 24"/>
                <a:gd name="T10" fmla="*/ 19 w 50"/>
                <a:gd name="T11" fmla="*/ 8 h 24"/>
                <a:gd name="T12" fmla="*/ 30 w 50"/>
                <a:gd name="T13" fmla="*/ 5 h 24"/>
                <a:gd name="T14" fmla="*/ 44 w 50"/>
                <a:gd name="T15" fmla="*/ 5 h 24"/>
                <a:gd name="T16" fmla="*/ 49 w 50"/>
                <a:gd name="T17" fmla="*/ 12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24">
                  <a:moveTo>
                    <a:pt x="49" y="12"/>
                  </a:moveTo>
                  <a:lnTo>
                    <a:pt x="36" y="23"/>
                  </a:lnTo>
                  <a:lnTo>
                    <a:pt x="10" y="19"/>
                  </a:lnTo>
                  <a:lnTo>
                    <a:pt x="0" y="6"/>
                  </a:lnTo>
                  <a:lnTo>
                    <a:pt x="10" y="0"/>
                  </a:lnTo>
                  <a:lnTo>
                    <a:pt x="19" y="8"/>
                  </a:lnTo>
                  <a:lnTo>
                    <a:pt x="30" y="5"/>
                  </a:lnTo>
                  <a:lnTo>
                    <a:pt x="44" y="5"/>
                  </a:lnTo>
                  <a:lnTo>
                    <a:pt x="49"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95" name="Freeform 110"/>
            <p:cNvSpPr>
              <a:spLocks/>
            </p:cNvSpPr>
            <p:nvPr/>
          </p:nvSpPr>
          <p:spPr bwMode="ltGray">
            <a:xfrm>
              <a:off x="1540" y="1684"/>
              <a:ext cx="9" cy="14"/>
            </a:xfrm>
            <a:custGeom>
              <a:avLst/>
              <a:gdLst>
                <a:gd name="T0" fmla="*/ 3 w 9"/>
                <a:gd name="T1" fmla="*/ 0 h 14"/>
                <a:gd name="T2" fmla="*/ 8 w 9"/>
                <a:gd name="T3" fmla="*/ 6 h 14"/>
                <a:gd name="T4" fmla="*/ 6 w 9"/>
                <a:gd name="T5" fmla="*/ 13 h 14"/>
                <a:gd name="T6" fmla="*/ 0 w 9"/>
                <a:gd name="T7" fmla="*/ 11 h 14"/>
                <a:gd name="T8" fmla="*/ 3 w 9"/>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4">
                  <a:moveTo>
                    <a:pt x="3" y="0"/>
                  </a:moveTo>
                  <a:lnTo>
                    <a:pt x="8" y="6"/>
                  </a:lnTo>
                  <a:lnTo>
                    <a:pt x="6" y="13"/>
                  </a:lnTo>
                  <a:lnTo>
                    <a:pt x="0" y="11"/>
                  </a:lnTo>
                  <a:lnTo>
                    <a:pt x="3"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96" name="Freeform 111"/>
            <p:cNvSpPr>
              <a:spLocks/>
            </p:cNvSpPr>
            <p:nvPr/>
          </p:nvSpPr>
          <p:spPr bwMode="ltGray">
            <a:xfrm>
              <a:off x="1490" y="1377"/>
              <a:ext cx="98" cy="61"/>
            </a:xfrm>
            <a:custGeom>
              <a:avLst/>
              <a:gdLst>
                <a:gd name="T0" fmla="*/ 46 w 98"/>
                <a:gd name="T1" fmla="*/ 0 h 60"/>
                <a:gd name="T2" fmla="*/ 62 w 98"/>
                <a:gd name="T3" fmla="*/ 11 h 60"/>
                <a:gd name="T4" fmla="*/ 79 w 98"/>
                <a:gd name="T5" fmla="*/ 17 h 60"/>
                <a:gd name="T6" fmla="*/ 82 w 98"/>
                <a:gd name="T7" fmla="*/ 29 h 60"/>
                <a:gd name="T8" fmla="*/ 96 w 98"/>
                <a:gd name="T9" fmla="*/ 42 h 60"/>
                <a:gd name="T10" fmla="*/ 97 w 98"/>
                <a:gd name="T11" fmla="*/ 50 h 60"/>
                <a:gd name="T12" fmla="*/ 82 w 98"/>
                <a:gd name="T13" fmla="*/ 52 h 60"/>
                <a:gd name="T14" fmla="*/ 57 w 98"/>
                <a:gd name="T15" fmla="*/ 35 h 60"/>
                <a:gd name="T16" fmla="*/ 48 w 98"/>
                <a:gd name="T17" fmla="*/ 35 h 60"/>
                <a:gd name="T18" fmla="*/ 41 w 98"/>
                <a:gd name="T19" fmla="*/ 50 h 60"/>
                <a:gd name="T20" fmla="*/ 23 w 98"/>
                <a:gd name="T21" fmla="*/ 63 h 60"/>
                <a:gd name="T22" fmla="*/ 19 w 98"/>
                <a:gd name="T23" fmla="*/ 48 h 60"/>
                <a:gd name="T24" fmla="*/ 4 w 98"/>
                <a:gd name="T25" fmla="*/ 54 h 60"/>
                <a:gd name="T26" fmla="*/ 0 w 98"/>
                <a:gd name="T27" fmla="*/ 45 h 60"/>
                <a:gd name="T28" fmla="*/ 16 w 98"/>
                <a:gd name="T29" fmla="*/ 39 h 60"/>
                <a:gd name="T30" fmla="*/ 31 w 98"/>
                <a:gd name="T31" fmla="*/ 6 h 60"/>
                <a:gd name="T32" fmla="*/ 46 w 98"/>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8" h="60">
                  <a:moveTo>
                    <a:pt x="46" y="0"/>
                  </a:moveTo>
                  <a:lnTo>
                    <a:pt x="62" y="11"/>
                  </a:lnTo>
                  <a:lnTo>
                    <a:pt x="79" y="17"/>
                  </a:lnTo>
                  <a:lnTo>
                    <a:pt x="82" y="29"/>
                  </a:lnTo>
                  <a:lnTo>
                    <a:pt x="96" y="38"/>
                  </a:lnTo>
                  <a:lnTo>
                    <a:pt x="97" y="46"/>
                  </a:lnTo>
                  <a:lnTo>
                    <a:pt x="82" y="48"/>
                  </a:lnTo>
                  <a:lnTo>
                    <a:pt x="57" y="31"/>
                  </a:lnTo>
                  <a:lnTo>
                    <a:pt x="48" y="31"/>
                  </a:lnTo>
                  <a:lnTo>
                    <a:pt x="41" y="46"/>
                  </a:lnTo>
                  <a:lnTo>
                    <a:pt x="23" y="59"/>
                  </a:lnTo>
                  <a:lnTo>
                    <a:pt x="19" y="44"/>
                  </a:lnTo>
                  <a:lnTo>
                    <a:pt x="4" y="50"/>
                  </a:lnTo>
                  <a:lnTo>
                    <a:pt x="0" y="41"/>
                  </a:lnTo>
                  <a:lnTo>
                    <a:pt x="16" y="35"/>
                  </a:lnTo>
                  <a:lnTo>
                    <a:pt x="31" y="6"/>
                  </a:lnTo>
                  <a:lnTo>
                    <a:pt x="46"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97" name="Freeform 112"/>
            <p:cNvSpPr>
              <a:spLocks/>
            </p:cNvSpPr>
            <p:nvPr/>
          </p:nvSpPr>
          <p:spPr bwMode="ltGray">
            <a:xfrm>
              <a:off x="1588" y="1433"/>
              <a:ext cx="22" cy="22"/>
            </a:xfrm>
            <a:custGeom>
              <a:avLst/>
              <a:gdLst>
                <a:gd name="T0" fmla="*/ 4 w 22"/>
                <a:gd name="T1" fmla="*/ 1 h 22"/>
                <a:gd name="T2" fmla="*/ 16 w 22"/>
                <a:gd name="T3" fmla="*/ 0 h 22"/>
                <a:gd name="T4" fmla="*/ 21 w 22"/>
                <a:gd name="T5" fmla="*/ 7 h 22"/>
                <a:gd name="T6" fmla="*/ 16 w 22"/>
                <a:gd name="T7" fmla="*/ 21 h 22"/>
                <a:gd name="T8" fmla="*/ 0 w 22"/>
                <a:gd name="T9" fmla="*/ 19 h 22"/>
                <a:gd name="T10" fmla="*/ 4 w 22"/>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22">
                  <a:moveTo>
                    <a:pt x="4" y="1"/>
                  </a:moveTo>
                  <a:lnTo>
                    <a:pt x="16" y="0"/>
                  </a:lnTo>
                  <a:lnTo>
                    <a:pt x="21" y="7"/>
                  </a:lnTo>
                  <a:lnTo>
                    <a:pt x="16" y="21"/>
                  </a:lnTo>
                  <a:lnTo>
                    <a:pt x="0" y="19"/>
                  </a:lnTo>
                  <a:lnTo>
                    <a:pt x="4" y="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98" name="Freeform 113"/>
            <p:cNvSpPr>
              <a:spLocks/>
            </p:cNvSpPr>
            <p:nvPr/>
          </p:nvSpPr>
          <p:spPr bwMode="ltGray">
            <a:xfrm>
              <a:off x="1503" y="1109"/>
              <a:ext cx="374" cy="371"/>
            </a:xfrm>
            <a:custGeom>
              <a:avLst/>
              <a:gdLst>
                <a:gd name="T0" fmla="*/ 146 w 374"/>
                <a:gd name="T1" fmla="*/ 134 h 371"/>
                <a:gd name="T2" fmla="*/ 163 w 374"/>
                <a:gd name="T3" fmla="*/ 137 h 371"/>
                <a:gd name="T4" fmla="*/ 199 w 374"/>
                <a:gd name="T5" fmla="*/ 168 h 371"/>
                <a:gd name="T6" fmla="*/ 223 w 374"/>
                <a:gd name="T7" fmla="*/ 193 h 371"/>
                <a:gd name="T8" fmla="*/ 199 w 374"/>
                <a:gd name="T9" fmla="*/ 228 h 371"/>
                <a:gd name="T10" fmla="*/ 158 w 374"/>
                <a:gd name="T11" fmla="*/ 248 h 371"/>
                <a:gd name="T12" fmla="*/ 142 w 374"/>
                <a:gd name="T13" fmla="*/ 265 h 371"/>
                <a:gd name="T14" fmla="*/ 129 w 374"/>
                <a:gd name="T15" fmla="*/ 285 h 371"/>
                <a:gd name="T16" fmla="*/ 168 w 374"/>
                <a:gd name="T17" fmla="*/ 289 h 371"/>
                <a:gd name="T18" fmla="*/ 204 w 374"/>
                <a:gd name="T19" fmla="*/ 306 h 371"/>
                <a:gd name="T20" fmla="*/ 254 w 374"/>
                <a:gd name="T21" fmla="*/ 348 h 371"/>
                <a:gd name="T22" fmla="*/ 292 w 374"/>
                <a:gd name="T23" fmla="*/ 370 h 371"/>
                <a:gd name="T24" fmla="*/ 299 w 374"/>
                <a:gd name="T25" fmla="*/ 350 h 371"/>
                <a:gd name="T26" fmla="*/ 286 w 374"/>
                <a:gd name="T27" fmla="*/ 331 h 371"/>
                <a:gd name="T28" fmla="*/ 301 w 374"/>
                <a:gd name="T29" fmla="*/ 331 h 371"/>
                <a:gd name="T30" fmla="*/ 311 w 374"/>
                <a:gd name="T31" fmla="*/ 294 h 371"/>
                <a:gd name="T32" fmla="*/ 283 w 374"/>
                <a:gd name="T33" fmla="*/ 244 h 371"/>
                <a:gd name="T34" fmla="*/ 289 w 374"/>
                <a:gd name="T35" fmla="*/ 233 h 371"/>
                <a:gd name="T36" fmla="*/ 306 w 374"/>
                <a:gd name="T37" fmla="*/ 244 h 371"/>
                <a:gd name="T38" fmla="*/ 348 w 374"/>
                <a:gd name="T39" fmla="*/ 255 h 371"/>
                <a:gd name="T40" fmla="*/ 364 w 374"/>
                <a:gd name="T41" fmla="*/ 239 h 371"/>
                <a:gd name="T42" fmla="*/ 373 w 374"/>
                <a:gd name="T43" fmla="*/ 210 h 371"/>
                <a:gd name="T44" fmla="*/ 331 w 374"/>
                <a:gd name="T45" fmla="*/ 170 h 371"/>
                <a:gd name="T46" fmla="*/ 294 w 374"/>
                <a:gd name="T47" fmla="*/ 159 h 371"/>
                <a:gd name="T48" fmla="*/ 298 w 374"/>
                <a:gd name="T49" fmla="*/ 150 h 371"/>
                <a:gd name="T50" fmla="*/ 298 w 374"/>
                <a:gd name="T51" fmla="*/ 102 h 371"/>
                <a:gd name="T52" fmla="*/ 248 w 374"/>
                <a:gd name="T53" fmla="*/ 72 h 371"/>
                <a:gd name="T54" fmla="*/ 214 w 374"/>
                <a:gd name="T55" fmla="*/ 52 h 371"/>
                <a:gd name="T56" fmla="*/ 172 w 374"/>
                <a:gd name="T57" fmla="*/ 39 h 371"/>
                <a:gd name="T58" fmla="*/ 137 w 374"/>
                <a:gd name="T59" fmla="*/ 38 h 371"/>
                <a:gd name="T60" fmla="*/ 112 w 374"/>
                <a:gd name="T61" fmla="*/ 13 h 371"/>
                <a:gd name="T62" fmla="*/ 81 w 374"/>
                <a:gd name="T63" fmla="*/ 45 h 371"/>
                <a:gd name="T64" fmla="*/ 84 w 374"/>
                <a:gd name="T65" fmla="*/ 86 h 371"/>
                <a:gd name="T66" fmla="*/ 72 w 374"/>
                <a:gd name="T67" fmla="*/ 27 h 371"/>
                <a:gd name="T68" fmla="*/ 75 w 374"/>
                <a:gd name="T69" fmla="*/ 10 h 371"/>
                <a:gd name="T70" fmla="*/ 31 w 374"/>
                <a:gd name="T71" fmla="*/ 9 h 371"/>
                <a:gd name="T72" fmla="*/ 6 w 374"/>
                <a:gd name="T73" fmla="*/ 45 h 371"/>
                <a:gd name="T74" fmla="*/ 6 w 374"/>
                <a:gd name="T75" fmla="*/ 117 h 371"/>
                <a:gd name="T76" fmla="*/ 32 w 374"/>
                <a:gd name="T77" fmla="*/ 129 h 371"/>
                <a:gd name="T78" fmla="*/ 74 w 374"/>
                <a:gd name="T79" fmla="*/ 123 h 371"/>
                <a:gd name="T80" fmla="*/ 108 w 374"/>
                <a:gd name="T81" fmla="*/ 123 h 371"/>
                <a:gd name="T82" fmla="*/ 127 w 374"/>
                <a:gd name="T83" fmla="*/ 135 h 3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4" h="371">
                  <a:moveTo>
                    <a:pt x="127" y="135"/>
                  </a:moveTo>
                  <a:lnTo>
                    <a:pt x="146" y="134"/>
                  </a:lnTo>
                  <a:lnTo>
                    <a:pt x="155" y="126"/>
                  </a:lnTo>
                  <a:lnTo>
                    <a:pt x="163" y="137"/>
                  </a:lnTo>
                  <a:lnTo>
                    <a:pt x="181" y="141"/>
                  </a:lnTo>
                  <a:lnTo>
                    <a:pt x="199" y="168"/>
                  </a:lnTo>
                  <a:lnTo>
                    <a:pt x="220" y="174"/>
                  </a:lnTo>
                  <a:lnTo>
                    <a:pt x="223" y="193"/>
                  </a:lnTo>
                  <a:lnTo>
                    <a:pt x="209" y="214"/>
                  </a:lnTo>
                  <a:lnTo>
                    <a:pt x="199" y="228"/>
                  </a:lnTo>
                  <a:lnTo>
                    <a:pt x="164" y="241"/>
                  </a:lnTo>
                  <a:lnTo>
                    <a:pt x="158" y="248"/>
                  </a:lnTo>
                  <a:lnTo>
                    <a:pt x="160" y="261"/>
                  </a:lnTo>
                  <a:lnTo>
                    <a:pt x="142" y="265"/>
                  </a:lnTo>
                  <a:lnTo>
                    <a:pt x="127" y="275"/>
                  </a:lnTo>
                  <a:lnTo>
                    <a:pt x="129" y="285"/>
                  </a:lnTo>
                  <a:lnTo>
                    <a:pt x="140" y="290"/>
                  </a:lnTo>
                  <a:lnTo>
                    <a:pt x="168" y="289"/>
                  </a:lnTo>
                  <a:lnTo>
                    <a:pt x="184" y="292"/>
                  </a:lnTo>
                  <a:lnTo>
                    <a:pt x="204" y="306"/>
                  </a:lnTo>
                  <a:lnTo>
                    <a:pt x="229" y="324"/>
                  </a:lnTo>
                  <a:lnTo>
                    <a:pt x="254" y="348"/>
                  </a:lnTo>
                  <a:lnTo>
                    <a:pt x="274" y="364"/>
                  </a:lnTo>
                  <a:lnTo>
                    <a:pt x="292" y="370"/>
                  </a:lnTo>
                  <a:lnTo>
                    <a:pt x="303" y="370"/>
                  </a:lnTo>
                  <a:lnTo>
                    <a:pt x="299" y="350"/>
                  </a:lnTo>
                  <a:lnTo>
                    <a:pt x="298" y="347"/>
                  </a:lnTo>
                  <a:lnTo>
                    <a:pt x="286" y="331"/>
                  </a:lnTo>
                  <a:lnTo>
                    <a:pt x="294" y="331"/>
                  </a:lnTo>
                  <a:lnTo>
                    <a:pt x="301" y="331"/>
                  </a:lnTo>
                  <a:lnTo>
                    <a:pt x="311" y="321"/>
                  </a:lnTo>
                  <a:lnTo>
                    <a:pt x="311" y="294"/>
                  </a:lnTo>
                  <a:lnTo>
                    <a:pt x="303" y="269"/>
                  </a:lnTo>
                  <a:lnTo>
                    <a:pt x="283" y="244"/>
                  </a:lnTo>
                  <a:lnTo>
                    <a:pt x="283" y="240"/>
                  </a:lnTo>
                  <a:lnTo>
                    <a:pt x="289" y="233"/>
                  </a:lnTo>
                  <a:lnTo>
                    <a:pt x="298" y="235"/>
                  </a:lnTo>
                  <a:lnTo>
                    <a:pt x="306" y="244"/>
                  </a:lnTo>
                  <a:lnTo>
                    <a:pt x="348" y="273"/>
                  </a:lnTo>
                  <a:lnTo>
                    <a:pt x="348" y="255"/>
                  </a:lnTo>
                  <a:lnTo>
                    <a:pt x="352" y="246"/>
                  </a:lnTo>
                  <a:lnTo>
                    <a:pt x="364" y="239"/>
                  </a:lnTo>
                  <a:lnTo>
                    <a:pt x="363" y="219"/>
                  </a:lnTo>
                  <a:lnTo>
                    <a:pt x="373" y="210"/>
                  </a:lnTo>
                  <a:lnTo>
                    <a:pt x="358" y="186"/>
                  </a:lnTo>
                  <a:lnTo>
                    <a:pt x="331" y="170"/>
                  </a:lnTo>
                  <a:lnTo>
                    <a:pt x="306" y="167"/>
                  </a:lnTo>
                  <a:lnTo>
                    <a:pt x="294" y="159"/>
                  </a:lnTo>
                  <a:lnTo>
                    <a:pt x="294" y="155"/>
                  </a:lnTo>
                  <a:lnTo>
                    <a:pt x="298" y="150"/>
                  </a:lnTo>
                  <a:lnTo>
                    <a:pt x="307" y="130"/>
                  </a:lnTo>
                  <a:lnTo>
                    <a:pt x="298" y="102"/>
                  </a:lnTo>
                  <a:lnTo>
                    <a:pt x="281" y="81"/>
                  </a:lnTo>
                  <a:lnTo>
                    <a:pt x="248" y="72"/>
                  </a:lnTo>
                  <a:lnTo>
                    <a:pt x="228" y="76"/>
                  </a:lnTo>
                  <a:lnTo>
                    <a:pt x="214" y="52"/>
                  </a:lnTo>
                  <a:lnTo>
                    <a:pt x="192" y="40"/>
                  </a:lnTo>
                  <a:lnTo>
                    <a:pt x="172" y="39"/>
                  </a:lnTo>
                  <a:lnTo>
                    <a:pt x="150" y="49"/>
                  </a:lnTo>
                  <a:lnTo>
                    <a:pt x="137" y="38"/>
                  </a:lnTo>
                  <a:lnTo>
                    <a:pt x="127" y="16"/>
                  </a:lnTo>
                  <a:lnTo>
                    <a:pt x="112" y="13"/>
                  </a:lnTo>
                  <a:lnTo>
                    <a:pt x="87" y="19"/>
                  </a:lnTo>
                  <a:lnTo>
                    <a:pt x="81" y="45"/>
                  </a:lnTo>
                  <a:lnTo>
                    <a:pt x="90" y="90"/>
                  </a:lnTo>
                  <a:lnTo>
                    <a:pt x="84" y="86"/>
                  </a:lnTo>
                  <a:lnTo>
                    <a:pt x="72" y="47"/>
                  </a:lnTo>
                  <a:lnTo>
                    <a:pt x="72" y="27"/>
                  </a:lnTo>
                  <a:lnTo>
                    <a:pt x="75" y="19"/>
                  </a:lnTo>
                  <a:lnTo>
                    <a:pt x="75" y="10"/>
                  </a:lnTo>
                  <a:lnTo>
                    <a:pt x="52" y="0"/>
                  </a:lnTo>
                  <a:lnTo>
                    <a:pt x="31" y="9"/>
                  </a:lnTo>
                  <a:lnTo>
                    <a:pt x="24" y="16"/>
                  </a:lnTo>
                  <a:lnTo>
                    <a:pt x="6" y="45"/>
                  </a:lnTo>
                  <a:lnTo>
                    <a:pt x="0" y="86"/>
                  </a:lnTo>
                  <a:lnTo>
                    <a:pt x="6" y="117"/>
                  </a:lnTo>
                  <a:lnTo>
                    <a:pt x="15" y="126"/>
                  </a:lnTo>
                  <a:lnTo>
                    <a:pt x="32" y="129"/>
                  </a:lnTo>
                  <a:lnTo>
                    <a:pt x="63" y="133"/>
                  </a:lnTo>
                  <a:lnTo>
                    <a:pt x="74" y="123"/>
                  </a:lnTo>
                  <a:lnTo>
                    <a:pt x="94" y="122"/>
                  </a:lnTo>
                  <a:lnTo>
                    <a:pt x="108" y="123"/>
                  </a:lnTo>
                  <a:lnTo>
                    <a:pt x="128" y="138"/>
                  </a:lnTo>
                  <a:lnTo>
                    <a:pt x="127" y="13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399" name="Freeform 114"/>
            <p:cNvSpPr>
              <a:spLocks/>
            </p:cNvSpPr>
            <p:nvPr/>
          </p:nvSpPr>
          <p:spPr bwMode="ltGray">
            <a:xfrm>
              <a:off x="1146" y="1056"/>
              <a:ext cx="17" cy="21"/>
            </a:xfrm>
            <a:custGeom>
              <a:avLst/>
              <a:gdLst>
                <a:gd name="T0" fmla="*/ 16 w 17"/>
                <a:gd name="T1" fmla="*/ 9 h 21"/>
                <a:gd name="T2" fmla="*/ 5 w 17"/>
                <a:gd name="T3" fmla="*/ 0 h 21"/>
                <a:gd name="T4" fmla="*/ 0 w 17"/>
                <a:gd name="T5" fmla="*/ 12 h 21"/>
                <a:gd name="T6" fmla="*/ 0 w 17"/>
                <a:gd name="T7" fmla="*/ 15 h 21"/>
                <a:gd name="T8" fmla="*/ 13 w 17"/>
                <a:gd name="T9" fmla="*/ 20 h 21"/>
                <a:gd name="T10" fmla="*/ 16 w 17"/>
                <a:gd name="T11" fmla="*/ 9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1">
                  <a:moveTo>
                    <a:pt x="16" y="9"/>
                  </a:moveTo>
                  <a:lnTo>
                    <a:pt x="5" y="0"/>
                  </a:lnTo>
                  <a:lnTo>
                    <a:pt x="0" y="12"/>
                  </a:lnTo>
                  <a:lnTo>
                    <a:pt x="0" y="15"/>
                  </a:lnTo>
                  <a:lnTo>
                    <a:pt x="13" y="20"/>
                  </a:lnTo>
                  <a:lnTo>
                    <a:pt x="16" y="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00" name="Freeform 115"/>
            <p:cNvSpPr>
              <a:spLocks/>
            </p:cNvSpPr>
            <p:nvPr/>
          </p:nvSpPr>
          <p:spPr bwMode="ltGray">
            <a:xfrm>
              <a:off x="4593" y="1129"/>
              <a:ext cx="858" cy="603"/>
            </a:xfrm>
            <a:custGeom>
              <a:avLst/>
              <a:gdLst>
                <a:gd name="T0" fmla="*/ 200 w 858"/>
                <a:gd name="T1" fmla="*/ 507 h 603"/>
                <a:gd name="T2" fmla="*/ 233 w 858"/>
                <a:gd name="T3" fmla="*/ 453 h 603"/>
                <a:gd name="T4" fmla="*/ 258 w 858"/>
                <a:gd name="T5" fmla="*/ 413 h 603"/>
                <a:gd name="T6" fmla="*/ 303 w 858"/>
                <a:gd name="T7" fmla="*/ 409 h 603"/>
                <a:gd name="T8" fmla="*/ 337 w 858"/>
                <a:gd name="T9" fmla="*/ 413 h 603"/>
                <a:gd name="T10" fmla="*/ 373 w 858"/>
                <a:gd name="T11" fmla="*/ 420 h 603"/>
                <a:gd name="T12" fmla="*/ 433 w 858"/>
                <a:gd name="T13" fmla="*/ 417 h 603"/>
                <a:gd name="T14" fmla="*/ 452 w 858"/>
                <a:gd name="T15" fmla="*/ 363 h 603"/>
                <a:gd name="T16" fmla="*/ 489 w 858"/>
                <a:gd name="T17" fmla="*/ 355 h 603"/>
                <a:gd name="T18" fmla="*/ 523 w 858"/>
                <a:gd name="T19" fmla="*/ 348 h 603"/>
                <a:gd name="T20" fmla="*/ 525 w 858"/>
                <a:gd name="T21" fmla="*/ 363 h 603"/>
                <a:gd name="T22" fmla="*/ 507 w 858"/>
                <a:gd name="T23" fmla="*/ 417 h 603"/>
                <a:gd name="T24" fmla="*/ 474 w 858"/>
                <a:gd name="T25" fmla="*/ 425 h 603"/>
                <a:gd name="T26" fmla="*/ 464 w 858"/>
                <a:gd name="T27" fmla="*/ 470 h 603"/>
                <a:gd name="T28" fmla="*/ 481 w 858"/>
                <a:gd name="T29" fmla="*/ 519 h 603"/>
                <a:gd name="T30" fmla="*/ 498 w 858"/>
                <a:gd name="T31" fmla="*/ 592 h 603"/>
                <a:gd name="T32" fmla="*/ 532 w 858"/>
                <a:gd name="T33" fmla="*/ 592 h 603"/>
                <a:gd name="T34" fmla="*/ 540 w 858"/>
                <a:gd name="T35" fmla="*/ 563 h 603"/>
                <a:gd name="T36" fmla="*/ 572 w 858"/>
                <a:gd name="T37" fmla="*/ 536 h 603"/>
                <a:gd name="T38" fmla="*/ 563 w 858"/>
                <a:gd name="T39" fmla="*/ 500 h 603"/>
                <a:gd name="T40" fmla="*/ 580 w 858"/>
                <a:gd name="T41" fmla="*/ 494 h 603"/>
                <a:gd name="T42" fmla="*/ 587 w 858"/>
                <a:gd name="T43" fmla="*/ 476 h 603"/>
                <a:gd name="T44" fmla="*/ 569 w 858"/>
                <a:gd name="T45" fmla="*/ 449 h 603"/>
                <a:gd name="T46" fmla="*/ 565 w 858"/>
                <a:gd name="T47" fmla="*/ 405 h 603"/>
                <a:gd name="T48" fmla="*/ 606 w 858"/>
                <a:gd name="T49" fmla="*/ 377 h 603"/>
                <a:gd name="T50" fmla="*/ 669 w 858"/>
                <a:gd name="T51" fmla="*/ 367 h 603"/>
                <a:gd name="T52" fmla="*/ 706 w 858"/>
                <a:gd name="T53" fmla="*/ 340 h 603"/>
                <a:gd name="T54" fmla="*/ 758 w 858"/>
                <a:gd name="T55" fmla="*/ 317 h 603"/>
                <a:gd name="T56" fmla="*/ 772 w 858"/>
                <a:gd name="T57" fmla="*/ 307 h 603"/>
                <a:gd name="T58" fmla="*/ 770 w 858"/>
                <a:gd name="T59" fmla="*/ 293 h 603"/>
                <a:gd name="T60" fmla="*/ 740 w 858"/>
                <a:gd name="T61" fmla="*/ 259 h 603"/>
                <a:gd name="T62" fmla="*/ 769 w 858"/>
                <a:gd name="T63" fmla="*/ 242 h 603"/>
                <a:gd name="T64" fmla="*/ 784 w 858"/>
                <a:gd name="T65" fmla="*/ 243 h 603"/>
                <a:gd name="T66" fmla="*/ 847 w 858"/>
                <a:gd name="T67" fmla="*/ 270 h 603"/>
                <a:gd name="T68" fmla="*/ 857 w 858"/>
                <a:gd name="T69" fmla="*/ 245 h 603"/>
                <a:gd name="T70" fmla="*/ 813 w 858"/>
                <a:gd name="T71" fmla="*/ 187 h 603"/>
                <a:gd name="T72" fmla="*/ 772 w 858"/>
                <a:gd name="T73" fmla="*/ 155 h 603"/>
                <a:gd name="T74" fmla="*/ 721 w 858"/>
                <a:gd name="T75" fmla="*/ 130 h 603"/>
                <a:gd name="T76" fmla="*/ 691 w 858"/>
                <a:gd name="T77" fmla="*/ 125 h 603"/>
                <a:gd name="T78" fmla="*/ 654 w 858"/>
                <a:gd name="T79" fmla="*/ 114 h 603"/>
                <a:gd name="T80" fmla="*/ 609 w 858"/>
                <a:gd name="T81" fmla="*/ 97 h 603"/>
                <a:gd name="T82" fmla="*/ 566 w 858"/>
                <a:gd name="T83" fmla="*/ 85 h 603"/>
                <a:gd name="T84" fmla="*/ 550 w 858"/>
                <a:gd name="T85" fmla="*/ 93 h 603"/>
                <a:gd name="T86" fmla="*/ 540 w 858"/>
                <a:gd name="T87" fmla="*/ 109 h 603"/>
                <a:gd name="T88" fmla="*/ 510 w 858"/>
                <a:gd name="T89" fmla="*/ 102 h 603"/>
                <a:gd name="T90" fmla="*/ 465 w 858"/>
                <a:gd name="T91" fmla="*/ 102 h 603"/>
                <a:gd name="T92" fmla="*/ 440 w 858"/>
                <a:gd name="T93" fmla="*/ 114 h 603"/>
                <a:gd name="T94" fmla="*/ 426 w 858"/>
                <a:gd name="T95" fmla="*/ 109 h 603"/>
                <a:gd name="T96" fmla="*/ 363 w 858"/>
                <a:gd name="T97" fmla="*/ 56 h 603"/>
                <a:gd name="T98" fmla="*/ 311 w 858"/>
                <a:gd name="T99" fmla="*/ 65 h 603"/>
                <a:gd name="T100" fmla="*/ 251 w 858"/>
                <a:gd name="T101" fmla="*/ 32 h 603"/>
                <a:gd name="T102" fmla="*/ 214 w 858"/>
                <a:gd name="T103" fmla="*/ 28 h 603"/>
                <a:gd name="T104" fmla="*/ 196 w 858"/>
                <a:gd name="T105" fmla="*/ 15 h 603"/>
                <a:gd name="T106" fmla="*/ 129 w 858"/>
                <a:gd name="T107" fmla="*/ 7 h 603"/>
                <a:gd name="T108" fmla="*/ 107 w 858"/>
                <a:gd name="T109" fmla="*/ 12 h 603"/>
                <a:gd name="T110" fmla="*/ 96 w 858"/>
                <a:gd name="T111" fmla="*/ 40 h 603"/>
                <a:gd name="T112" fmla="*/ 18 w 858"/>
                <a:gd name="T113" fmla="*/ 45 h 603"/>
                <a:gd name="T114" fmla="*/ 184 w 858"/>
                <a:gd name="T115" fmla="*/ 519 h 6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58" h="603">
                  <a:moveTo>
                    <a:pt x="184" y="519"/>
                  </a:moveTo>
                  <a:lnTo>
                    <a:pt x="200" y="507"/>
                  </a:lnTo>
                  <a:lnTo>
                    <a:pt x="214" y="482"/>
                  </a:lnTo>
                  <a:lnTo>
                    <a:pt x="233" y="453"/>
                  </a:lnTo>
                  <a:lnTo>
                    <a:pt x="244" y="425"/>
                  </a:lnTo>
                  <a:lnTo>
                    <a:pt x="258" y="413"/>
                  </a:lnTo>
                  <a:lnTo>
                    <a:pt x="281" y="404"/>
                  </a:lnTo>
                  <a:lnTo>
                    <a:pt x="303" y="409"/>
                  </a:lnTo>
                  <a:lnTo>
                    <a:pt x="325" y="409"/>
                  </a:lnTo>
                  <a:lnTo>
                    <a:pt x="337" y="413"/>
                  </a:lnTo>
                  <a:lnTo>
                    <a:pt x="352" y="404"/>
                  </a:lnTo>
                  <a:lnTo>
                    <a:pt x="373" y="420"/>
                  </a:lnTo>
                  <a:lnTo>
                    <a:pt x="390" y="414"/>
                  </a:lnTo>
                  <a:lnTo>
                    <a:pt x="433" y="417"/>
                  </a:lnTo>
                  <a:lnTo>
                    <a:pt x="445" y="411"/>
                  </a:lnTo>
                  <a:lnTo>
                    <a:pt x="452" y="363"/>
                  </a:lnTo>
                  <a:lnTo>
                    <a:pt x="478" y="337"/>
                  </a:lnTo>
                  <a:lnTo>
                    <a:pt x="489" y="355"/>
                  </a:lnTo>
                  <a:lnTo>
                    <a:pt x="503" y="363"/>
                  </a:lnTo>
                  <a:lnTo>
                    <a:pt x="523" y="348"/>
                  </a:lnTo>
                  <a:lnTo>
                    <a:pt x="532" y="340"/>
                  </a:lnTo>
                  <a:lnTo>
                    <a:pt x="525" y="363"/>
                  </a:lnTo>
                  <a:lnTo>
                    <a:pt x="510" y="388"/>
                  </a:lnTo>
                  <a:lnTo>
                    <a:pt x="507" y="417"/>
                  </a:lnTo>
                  <a:lnTo>
                    <a:pt x="486" y="427"/>
                  </a:lnTo>
                  <a:lnTo>
                    <a:pt x="474" y="425"/>
                  </a:lnTo>
                  <a:lnTo>
                    <a:pt x="472" y="444"/>
                  </a:lnTo>
                  <a:lnTo>
                    <a:pt x="464" y="470"/>
                  </a:lnTo>
                  <a:lnTo>
                    <a:pt x="465" y="494"/>
                  </a:lnTo>
                  <a:lnTo>
                    <a:pt x="481" y="519"/>
                  </a:lnTo>
                  <a:lnTo>
                    <a:pt x="491" y="543"/>
                  </a:lnTo>
                  <a:lnTo>
                    <a:pt x="498" y="592"/>
                  </a:lnTo>
                  <a:lnTo>
                    <a:pt x="513" y="602"/>
                  </a:lnTo>
                  <a:lnTo>
                    <a:pt x="532" y="592"/>
                  </a:lnTo>
                  <a:lnTo>
                    <a:pt x="543" y="579"/>
                  </a:lnTo>
                  <a:lnTo>
                    <a:pt x="540" y="563"/>
                  </a:lnTo>
                  <a:lnTo>
                    <a:pt x="555" y="551"/>
                  </a:lnTo>
                  <a:lnTo>
                    <a:pt x="572" y="536"/>
                  </a:lnTo>
                  <a:lnTo>
                    <a:pt x="571" y="518"/>
                  </a:lnTo>
                  <a:lnTo>
                    <a:pt x="563" y="500"/>
                  </a:lnTo>
                  <a:lnTo>
                    <a:pt x="560" y="487"/>
                  </a:lnTo>
                  <a:lnTo>
                    <a:pt x="580" y="494"/>
                  </a:lnTo>
                  <a:lnTo>
                    <a:pt x="584" y="484"/>
                  </a:lnTo>
                  <a:lnTo>
                    <a:pt x="587" y="476"/>
                  </a:lnTo>
                  <a:lnTo>
                    <a:pt x="580" y="466"/>
                  </a:lnTo>
                  <a:lnTo>
                    <a:pt x="569" y="449"/>
                  </a:lnTo>
                  <a:lnTo>
                    <a:pt x="560" y="432"/>
                  </a:lnTo>
                  <a:lnTo>
                    <a:pt x="565" y="405"/>
                  </a:lnTo>
                  <a:lnTo>
                    <a:pt x="577" y="386"/>
                  </a:lnTo>
                  <a:lnTo>
                    <a:pt x="606" y="377"/>
                  </a:lnTo>
                  <a:lnTo>
                    <a:pt x="646" y="382"/>
                  </a:lnTo>
                  <a:lnTo>
                    <a:pt x="669" y="367"/>
                  </a:lnTo>
                  <a:lnTo>
                    <a:pt x="684" y="346"/>
                  </a:lnTo>
                  <a:lnTo>
                    <a:pt x="706" y="340"/>
                  </a:lnTo>
                  <a:lnTo>
                    <a:pt x="736" y="322"/>
                  </a:lnTo>
                  <a:lnTo>
                    <a:pt x="758" y="317"/>
                  </a:lnTo>
                  <a:lnTo>
                    <a:pt x="776" y="310"/>
                  </a:lnTo>
                  <a:lnTo>
                    <a:pt x="772" y="307"/>
                  </a:lnTo>
                  <a:lnTo>
                    <a:pt x="772" y="298"/>
                  </a:lnTo>
                  <a:lnTo>
                    <a:pt x="770" y="293"/>
                  </a:lnTo>
                  <a:lnTo>
                    <a:pt x="741" y="270"/>
                  </a:lnTo>
                  <a:lnTo>
                    <a:pt x="740" y="259"/>
                  </a:lnTo>
                  <a:lnTo>
                    <a:pt x="761" y="256"/>
                  </a:lnTo>
                  <a:lnTo>
                    <a:pt x="769" y="242"/>
                  </a:lnTo>
                  <a:lnTo>
                    <a:pt x="772" y="221"/>
                  </a:lnTo>
                  <a:lnTo>
                    <a:pt x="784" y="243"/>
                  </a:lnTo>
                  <a:lnTo>
                    <a:pt x="826" y="271"/>
                  </a:lnTo>
                  <a:lnTo>
                    <a:pt x="847" y="270"/>
                  </a:lnTo>
                  <a:lnTo>
                    <a:pt x="857" y="257"/>
                  </a:lnTo>
                  <a:lnTo>
                    <a:pt x="857" y="245"/>
                  </a:lnTo>
                  <a:lnTo>
                    <a:pt x="828" y="217"/>
                  </a:lnTo>
                  <a:lnTo>
                    <a:pt x="813" y="187"/>
                  </a:lnTo>
                  <a:lnTo>
                    <a:pt x="795" y="163"/>
                  </a:lnTo>
                  <a:lnTo>
                    <a:pt x="772" y="155"/>
                  </a:lnTo>
                  <a:lnTo>
                    <a:pt x="747" y="138"/>
                  </a:lnTo>
                  <a:lnTo>
                    <a:pt x="721" y="130"/>
                  </a:lnTo>
                  <a:lnTo>
                    <a:pt x="713" y="130"/>
                  </a:lnTo>
                  <a:lnTo>
                    <a:pt x="691" y="125"/>
                  </a:lnTo>
                  <a:lnTo>
                    <a:pt x="665" y="118"/>
                  </a:lnTo>
                  <a:lnTo>
                    <a:pt x="654" y="114"/>
                  </a:lnTo>
                  <a:lnTo>
                    <a:pt x="631" y="102"/>
                  </a:lnTo>
                  <a:lnTo>
                    <a:pt x="609" y="97"/>
                  </a:lnTo>
                  <a:lnTo>
                    <a:pt x="587" y="88"/>
                  </a:lnTo>
                  <a:lnTo>
                    <a:pt x="566" y="85"/>
                  </a:lnTo>
                  <a:lnTo>
                    <a:pt x="558" y="85"/>
                  </a:lnTo>
                  <a:lnTo>
                    <a:pt x="550" y="93"/>
                  </a:lnTo>
                  <a:lnTo>
                    <a:pt x="550" y="118"/>
                  </a:lnTo>
                  <a:lnTo>
                    <a:pt x="540" y="109"/>
                  </a:lnTo>
                  <a:lnTo>
                    <a:pt x="532" y="105"/>
                  </a:lnTo>
                  <a:lnTo>
                    <a:pt x="510" y="102"/>
                  </a:lnTo>
                  <a:lnTo>
                    <a:pt x="489" y="105"/>
                  </a:lnTo>
                  <a:lnTo>
                    <a:pt x="465" y="102"/>
                  </a:lnTo>
                  <a:lnTo>
                    <a:pt x="458" y="97"/>
                  </a:lnTo>
                  <a:lnTo>
                    <a:pt x="440" y="114"/>
                  </a:lnTo>
                  <a:lnTo>
                    <a:pt x="433" y="121"/>
                  </a:lnTo>
                  <a:lnTo>
                    <a:pt x="426" y="109"/>
                  </a:lnTo>
                  <a:lnTo>
                    <a:pt x="406" y="82"/>
                  </a:lnTo>
                  <a:lnTo>
                    <a:pt x="363" y="56"/>
                  </a:lnTo>
                  <a:lnTo>
                    <a:pt x="332" y="60"/>
                  </a:lnTo>
                  <a:lnTo>
                    <a:pt x="311" y="65"/>
                  </a:lnTo>
                  <a:lnTo>
                    <a:pt x="289" y="48"/>
                  </a:lnTo>
                  <a:lnTo>
                    <a:pt x="251" y="32"/>
                  </a:lnTo>
                  <a:lnTo>
                    <a:pt x="237" y="24"/>
                  </a:lnTo>
                  <a:lnTo>
                    <a:pt x="214" y="28"/>
                  </a:lnTo>
                  <a:lnTo>
                    <a:pt x="200" y="32"/>
                  </a:lnTo>
                  <a:lnTo>
                    <a:pt x="196" y="15"/>
                  </a:lnTo>
                  <a:lnTo>
                    <a:pt x="184" y="3"/>
                  </a:lnTo>
                  <a:lnTo>
                    <a:pt x="129" y="7"/>
                  </a:lnTo>
                  <a:lnTo>
                    <a:pt x="106" y="0"/>
                  </a:lnTo>
                  <a:lnTo>
                    <a:pt x="107" y="12"/>
                  </a:lnTo>
                  <a:lnTo>
                    <a:pt x="100" y="35"/>
                  </a:lnTo>
                  <a:lnTo>
                    <a:pt x="96" y="40"/>
                  </a:lnTo>
                  <a:lnTo>
                    <a:pt x="44" y="45"/>
                  </a:lnTo>
                  <a:lnTo>
                    <a:pt x="18" y="45"/>
                  </a:lnTo>
                  <a:lnTo>
                    <a:pt x="0" y="65"/>
                  </a:lnTo>
                  <a:lnTo>
                    <a:pt x="184" y="51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01" name="Freeform 116"/>
            <p:cNvSpPr>
              <a:spLocks/>
            </p:cNvSpPr>
            <p:nvPr/>
          </p:nvSpPr>
          <p:spPr bwMode="ltGray">
            <a:xfrm>
              <a:off x="4027" y="2669"/>
              <a:ext cx="34" cy="73"/>
            </a:xfrm>
            <a:custGeom>
              <a:avLst/>
              <a:gdLst>
                <a:gd name="T0" fmla="*/ 13 w 34"/>
                <a:gd name="T1" fmla="*/ 1 h 75"/>
                <a:gd name="T2" fmla="*/ 21 w 34"/>
                <a:gd name="T3" fmla="*/ 0 h 75"/>
                <a:gd name="T4" fmla="*/ 27 w 34"/>
                <a:gd name="T5" fmla="*/ 40 h 75"/>
                <a:gd name="T6" fmla="*/ 33 w 34"/>
                <a:gd name="T7" fmla="*/ 49 h 75"/>
                <a:gd name="T8" fmla="*/ 29 w 34"/>
                <a:gd name="T9" fmla="*/ 63 h 75"/>
                <a:gd name="T10" fmla="*/ 15 w 34"/>
                <a:gd name="T11" fmla="*/ 66 h 75"/>
                <a:gd name="T12" fmla="*/ 7 w 34"/>
                <a:gd name="T13" fmla="*/ 60 h 75"/>
                <a:gd name="T14" fmla="*/ 0 w 34"/>
                <a:gd name="T15" fmla="*/ 41 h 75"/>
                <a:gd name="T16" fmla="*/ 0 w 34"/>
                <a:gd name="T17" fmla="*/ 37 h 75"/>
                <a:gd name="T18" fmla="*/ 13 w 34"/>
                <a:gd name="T19" fmla="*/ 1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75">
                  <a:moveTo>
                    <a:pt x="13" y="1"/>
                  </a:moveTo>
                  <a:lnTo>
                    <a:pt x="21" y="0"/>
                  </a:lnTo>
                  <a:lnTo>
                    <a:pt x="27" y="44"/>
                  </a:lnTo>
                  <a:lnTo>
                    <a:pt x="33" y="53"/>
                  </a:lnTo>
                  <a:lnTo>
                    <a:pt x="29" y="71"/>
                  </a:lnTo>
                  <a:lnTo>
                    <a:pt x="15" y="74"/>
                  </a:lnTo>
                  <a:lnTo>
                    <a:pt x="7" y="68"/>
                  </a:lnTo>
                  <a:lnTo>
                    <a:pt x="0" y="45"/>
                  </a:lnTo>
                  <a:lnTo>
                    <a:pt x="0" y="41"/>
                  </a:lnTo>
                  <a:lnTo>
                    <a:pt x="13" y="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02" name="Freeform 117"/>
            <p:cNvSpPr>
              <a:spLocks/>
            </p:cNvSpPr>
            <p:nvPr/>
          </p:nvSpPr>
          <p:spPr bwMode="ltGray">
            <a:xfrm>
              <a:off x="4112" y="921"/>
              <a:ext cx="60" cy="53"/>
            </a:xfrm>
            <a:custGeom>
              <a:avLst/>
              <a:gdLst>
                <a:gd name="T0" fmla="*/ 0 w 60"/>
                <a:gd name="T1" fmla="*/ 32 h 53"/>
                <a:gd name="T2" fmla="*/ 5 w 60"/>
                <a:gd name="T3" fmla="*/ 16 h 53"/>
                <a:gd name="T4" fmla="*/ 8 w 60"/>
                <a:gd name="T5" fmla="*/ 9 h 53"/>
                <a:gd name="T6" fmla="*/ 12 w 60"/>
                <a:gd name="T7" fmla="*/ 2 h 53"/>
                <a:gd name="T8" fmla="*/ 28 w 60"/>
                <a:gd name="T9" fmla="*/ 4 h 53"/>
                <a:gd name="T10" fmla="*/ 39 w 60"/>
                <a:gd name="T11" fmla="*/ 0 h 53"/>
                <a:gd name="T12" fmla="*/ 49 w 60"/>
                <a:gd name="T13" fmla="*/ 14 h 53"/>
                <a:gd name="T14" fmla="*/ 52 w 60"/>
                <a:gd name="T15" fmla="*/ 24 h 53"/>
                <a:gd name="T16" fmla="*/ 57 w 60"/>
                <a:gd name="T17" fmla="*/ 29 h 53"/>
                <a:gd name="T18" fmla="*/ 59 w 60"/>
                <a:gd name="T19" fmla="*/ 40 h 53"/>
                <a:gd name="T20" fmla="*/ 52 w 60"/>
                <a:gd name="T21" fmla="*/ 44 h 53"/>
                <a:gd name="T22" fmla="*/ 30 w 60"/>
                <a:gd name="T23" fmla="*/ 42 h 53"/>
                <a:gd name="T24" fmla="*/ 24 w 60"/>
                <a:gd name="T25" fmla="*/ 49 h 53"/>
                <a:gd name="T26" fmla="*/ 14 w 60"/>
                <a:gd name="T27" fmla="*/ 52 h 53"/>
                <a:gd name="T28" fmla="*/ 5 w 60"/>
                <a:gd name="T29" fmla="*/ 38 h 53"/>
                <a:gd name="T30" fmla="*/ 0 w 60"/>
                <a:gd name="T31" fmla="*/ 32 h 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53">
                  <a:moveTo>
                    <a:pt x="0" y="32"/>
                  </a:moveTo>
                  <a:lnTo>
                    <a:pt x="5" y="16"/>
                  </a:lnTo>
                  <a:lnTo>
                    <a:pt x="8" y="9"/>
                  </a:lnTo>
                  <a:lnTo>
                    <a:pt x="12" y="2"/>
                  </a:lnTo>
                  <a:lnTo>
                    <a:pt x="28" y="4"/>
                  </a:lnTo>
                  <a:lnTo>
                    <a:pt x="39" y="0"/>
                  </a:lnTo>
                  <a:lnTo>
                    <a:pt x="49" y="14"/>
                  </a:lnTo>
                  <a:lnTo>
                    <a:pt x="52" y="24"/>
                  </a:lnTo>
                  <a:lnTo>
                    <a:pt x="57" y="29"/>
                  </a:lnTo>
                  <a:lnTo>
                    <a:pt x="59" y="40"/>
                  </a:lnTo>
                  <a:lnTo>
                    <a:pt x="52" y="44"/>
                  </a:lnTo>
                  <a:lnTo>
                    <a:pt x="30" y="42"/>
                  </a:lnTo>
                  <a:lnTo>
                    <a:pt x="24" y="49"/>
                  </a:lnTo>
                  <a:lnTo>
                    <a:pt x="14" y="52"/>
                  </a:lnTo>
                  <a:lnTo>
                    <a:pt x="5" y="38"/>
                  </a:lnTo>
                  <a:lnTo>
                    <a:pt x="0" y="3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03" name="Freeform 118"/>
            <p:cNvSpPr>
              <a:spLocks/>
            </p:cNvSpPr>
            <p:nvPr/>
          </p:nvSpPr>
          <p:spPr bwMode="ltGray">
            <a:xfrm>
              <a:off x="4189" y="958"/>
              <a:ext cx="23" cy="12"/>
            </a:xfrm>
            <a:custGeom>
              <a:avLst/>
              <a:gdLst>
                <a:gd name="T0" fmla="*/ 0 w 23"/>
                <a:gd name="T1" fmla="*/ 11 h 12"/>
                <a:gd name="T2" fmla="*/ 3 w 23"/>
                <a:gd name="T3" fmla="*/ 0 h 12"/>
                <a:gd name="T4" fmla="*/ 22 w 23"/>
                <a:gd name="T5" fmla="*/ 3 h 12"/>
                <a:gd name="T6" fmla="*/ 18 w 23"/>
                <a:gd name="T7" fmla="*/ 7 h 12"/>
                <a:gd name="T8" fmla="*/ 0 w 23"/>
                <a:gd name="T9" fmla="*/ 11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2">
                  <a:moveTo>
                    <a:pt x="0" y="11"/>
                  </a:moveTo>
                  <a:lnTo>
                    <a:pt x="3" y="0"/>
                  </a:lnTo>
                  <a:lnTo>
                    <a:pt x="22" y="3"/>
                  </a:lnTo>
                  <a:lnTo>
                    <a:pt x="18" y="7"/>
                  </a:lnTo>
                  <a:lnTo>
                    <a:pt x="0" y="1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04" name="Freeform 119"/>
            <p:cNvSpPr>
              <a:spLocks/>
            </p:cNvSpPr>
            <p:nvPr/>
          </p:nvSpPr>
          <p:spPr bwMode="ltGray">
            <a:xfrm>
              <a:off x="4226" y="2629"/>
              <a:ext cx="16" cy="14"/>
            </a:xfrm>
            <a:custGeom>
              <a:avLst/>
              <a:gdLst>
                <a:gd name="T0" fmla="*/ 0 w 16"/>
                <a:gd name="T1" fmla="*/ 11 h 13"/>
                <a:gd name="T2" fmla="*/ 3 w 16"/>
                <a:gd name="T3" fmla="*/ 0 h 13"/>
                <a:gd name="T4" fmla="*/ 11 w 16"/>
                <a:gd name="T5" fmla="*/ 0 h 13"/>
                <a:gd name="T6" fmla="*/ 15 w 16"/>
                <a:gd name="T7" fmla="*/ 11 h 13"/>
                <a:gd name="T8" fmla="*/ 11 w 16"/>
                <a:gd name="T9" fmla="*/ 16 h 13"/>
                <a:gd name="T10" fmla="*/ 0 w 16"/>
                <a:gd name="T11" fmla="*/ 11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3">
                  <a:moveTo>
                    <a:pt x="0" y="7"/>
                  </a:moveTo>
                  <a:lnTo>
                    <a:pt x="3" y="0"/>
                  </a:lnTo>
                  <a:lnTo>
                    <a:pt x="11" y="0"/>
                  </a:lnTo>
                  <a:lnTo>
                    <a:pt x="15" y="7"/>
                  </a:lnTo>
                  <a:lnTo>
                    <a:pt x="11" y="12"/>
                  </a:lnTo>
                  <a:lnTo>
                    <a:pt x="0" y="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05" name="Freeform 120"/>
            <p:cNvSpPr>
              <a:spLocks/>
            </p:cNvSpPr>
            <p:nvPr/>
          </p:nvSpPr>
          <p:spPr bwMode="ltGray">
            <a:xfrm>
              <a:off x="4237" y="2599"/>
              <a:ext cx="16" cy="13"/>
            </a:xfrm>
            <a:custGeom>
              <a:avLst/>
              <a:gdLst>
                <a:gd name="T0" fmla="*/ 0 w 16"/>
                <a:gd name="T1" fmla="*/ 4 h 13"/>
                <a:gd name="T2" fmla="*/ 0 w 16"/>
                <a:gd name="T3" fmla="*/ 0 h 13"/>
                <a:gd name="T4" fmla="*/ 15 w 16"/>
                <a:gd name="T5" fmla="*/ 0 h 13"/>
                <a:gd name="T6" fmla="*/ 15 w 16"/>
                <a:gd name="T7" fmla="*/ 4 h 13"/>
                <a:gd name="T8" fmla="*/ 7 w 16"/>
                <a:gd name="T9" fmla="*/ 12 h 13"/>
                <a:gd name="T10" fmla="*/ 7 w 16"/>
                <a:gd name="T11" fmla="*/ 8 h 13"/>
                <a:gd name="T12" fmla="*/ 4 w 16"/>
                <a:gd name="T13" fmla="*/ 4 h 13"/>
                <a:gd name="T14" fmla="*/ 0 w 16"/>
                <a:gd name="T15" fmla="*/ 4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3">
                  <a:moveTo>
                    <a:pt x="0" y="4"/>
                  </a:moveTo>
                  <a:lnTo>
                    <a:pt x="0" y="0"/>
                  </a:lnTo>
                  <a:lnTo>
                    <a:pt x="15" y="0"/>
                  </a:lnTo>
                  <a:lnTo>
                    <a:pt x="15" y="4"/>
                  </a:lnTo>
                  <a:lnTo>
                    <a:pt x="7" y="12"/>
                  </a:lnTo>
                  <a:lnTo>
                    <a:pt x="7" y="8"/>
                  </a:lnTo>
                  <a:lnTo>
                    <a:pt x="4" y="4"/>
                  </a:lnTo>
                  <a:lnTo>
                    <a:pt x="0" y="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06" name="Freeform 121"/>
            <p:cNvSpPr>
              <a:spLocks/>
            </p:cNvSpPr>
            <p:nvPr/>
          </p:nvSpPr>
          <p:spPr bwMode="ltGray">
            <a:xfrm>
              <a:off x="4237" y="2575"/>
              <a:ext cx="8" cy="9"/>
            </a:xfrm>
            <a:custGeom>
              <a:avLst/>
              <a:gdLst>
                <a:gd name="T0" fmla="*/ 0 w 8"/>
                <a:gd name="T1" fmla="*/ 4 h 9"/>
                <a:gd name="T2" fmla="*/ 0 w 8"/>
                <a:gd name="T3" fmla="*/ 0 h 9"/>
                <a:gd name="T4" fmla="*/ 4 w 8"/>
                <a:gd name="T5" fmla="*/ 0 h 9"/>
                <a:gd name="T6" fmla="*/ 7 w 8"/>
                <a:gd name="T7" fmla="*/ 4 h 9"/>
                <a:gd name="T8" fmla="*/ 7 w 8"/>
                <a:gd name="T9" fmla="*/ 8 h 9"/>
                <a:gd name="T10" fmla="*/ 4 w 8"/>
                <a:gd name="T11" fmla="*/ 8 h 9"/>
                <a:gd name="T12" fmla="*/ 0 w 8"/>
                <a:gd name="T13" fmla="*/ 4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9">
                  <a:moveTo>
                    <a:pt x="0" y="4"/>
                  </a:moveTo>
                  <a:lnTo>
                    <a:pt x="0" y="0"/>
                  </a:lnTo>
                  <a:lnTo>
                    <a:pt x="4" y="0"/>
                  </a:lnTo>
                  <a:lnTo>
                    <a:pt x="7" y="4"/>
                  </a:lnTo>
                  <a:lnTo>
                    <a:pt x="7" y="8"/>
                  </a:lnTo>
                  <a:lnTo>
                    <a:pt x="4" y="8"/>
                  </a:lnTo>
                  <a:lnTo>
                    <a:pt x="0" y="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07" name="Freeform 122"/>
            <p:cNvSpPr>
              <a:spLocks/>
            </p:cNvSpPr>
            <p:nvPr/>
          </p:nvSpPr>
          <p:spPr bwMode="ltGray">
            <a:xfrm>
              <a:off x="4659" y="3034"/>
              <a:ext cx="31" cy="24"/>
            </a:xfrm>
            <a:custGeom>
              <a:avLst/>
              <a:gdLst>
                <a:gd name="T0" fmla="*/ 7 w 31"/>
                <a:gd name="T1" fmla="*/ 0 h 24"/>
                <a:gd name="T2" fmla="*/ 8 w 31"/>
                <a:gd name="T3" fmla="*/ 3 h 24"/>
                <a:gd name="T4" fmla="*/ 20 w 31"/>
                <a:gd name="T5" fmla="*/ 6 h 24"/>
                <a:gd name="T6" fmla="*/ 30 w 31"/>
                <a:gd name="T7" fmla="*/ 18 h 24"/>
                <a:gd name="T8" fmla="*/ 26 w 31"/>
                <a:gd name="T9" fmla="*/ 23 h 24"/>
                <a:gd name="T10" fmla="*/ 15 w 31"/>
                <a:gd name="T11" fmla="*/ 23 h 24"/>
                <a:gd name="T12" fmla="*/ 0 w 31"/>
                <a:gd name="T13" fmla="*/ 15 h 24"/>
                <a:gd name="T14" fmla="*/ 0 w 31"/>
                <a:gd name="T15" fmla="*/ 6 h 24"/>
                <a:gd name="T16" fmla="*/ 3 w 31"/>
                <a:gd name="T17" fmla="*/ 6 h 24"/>
                <a:gd name="T18" fmla="*/ 7 w 31"/>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4">
                  <a:moveTo>
                    <a:pt x="7" y="0"/>
                  </a:moveTo>
                  <a:lnTo>
                    <a:pt x="8" y="3"/>
                  </a:lnTo>
                  <a:lnTo>
                    <a:pt x="20" y="6"/>
                  </a:lnTo>
                  <a:lnTo>
                    <a:pt x="30" y="18"/>
                  </a:lnTo>
                  <a:lnTo>
                    <a:pt x="26" y="23"/>
                  </a:lnTo>
                  <a:lnTo>
                    <a:pt x="15" y="23"/>
                  </a:lnTo>
                  <a:lnTo>
                    <a:pt x="0" y="15"/>
                  </a:lnTo>
                  <a:lnTo>
                    <a:pt x="0" y="6"/>
                  </a:lnTo>
                  <a:lnTo>
                    <a:pt x="3" y="6"/>
                  </a:lnTo>
                  <a:lnTo>
                    <a:pt x="7"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08" name="Freeform 123"/>
            <p:cNvSpPr>
              <a:spLocks/>
            </p:cNvSpPr>
            <p:nvPr/>
          </p:nvSpPr>
          <p:spPr bwMode="ltGray">
            <a:xfrm>
              <a:off x="4455" y="2870"/>
              <a:ext cx="12" cy="25"/>
            </a:xfrm>
            <a:custGeom>
              <a:avLst/>
              <a:gdLst>
                <a:gd name="T0" fmla="*/ 0 w 12"/>
                <a:gd name="T1" fmla="*/ 10 h 25"/>
                <a:gd name="T2" fmla="*/ 0 w 12"/>
                <a:gd name="T3" fmla="*/ 0 h 25"/>
                <a:gd name="T4" fmla="*/ 11 w 12"/>
                <a:gd name="T5" fmla="*/ 10 h 25"/>
                <a:gd name="T6" fmla="*/ 11 w 12"/>
                <a:gd name="T7" fmla="*/ 24 h 25"/>
                <a:gd name="T8" fmla="*/ 0 w 12"/>
                <a:gd name="T9" fmla="*/ 1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5">
                  <a:moveTo>
                    <a:pt x="0" y="10"/>
                  </a:moveTo>
                  <a:lnTo>
                    <a:pt x="0" y="0"/>
                  </a:lnTo>
                  <a:lnTo>
                    <a:pt x="11" y="10"/>
                  </a:lnTo>
                  <a:lnTo>
                    <a:pt x="11" y="24"/>
                  </a:lnTo>
                  <a:lnTo>
                    <a:pt x="0" y="1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09" name="Freeform 124"/>
            <p:cNvSpPr>
              <a:spLocks/>
            </p:cNvSpPr>
            <p:nvPr/>
          </p:nvSpPr>
          <p:spPr bwMode="ltGray">
            <a:xfrm>
              <a:off x="4489" y="2890"/>
              <a:ext cx="11" cy="18"/>
            </a:xfrm>
            <a:custGeom>
              <a:avLst/>
              <a:gdLst>
                <a:gd name="T0" fmla="*/ 0 w 11"/>
                <a:gd name="T1" fmla="*/ 24 h 16"/>
                <a:gd name="T2" fmla="*/ 6 w 11"/>
                <a:gd name="T3" fmla="*/ 0 h 16"/>
                <a:gd name="T4" fmla="*/ 10 w 11"/>
                <a:gd name="T5" fmla="*/ 0 h 16"/>
                <a:gd name="T6" fmla="*/ 10 w 11"/>
                <a:gd name="T7" fmla="*/ 12 h 16"/>
                <a:gd name="T8" fmla="*/ 4 w 11"/>
                <a:gd name="T9" fmla="*/ 24 h 16"/>
                <a:gd name="T10" fmla="*/ 0 w 11"/>
                <a:gd name="T11" fmla="*/ 24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6">
                  <a:moveTo>
                    <a:pt x="0" y="15"/>
                  </a:moveTo>
                  <a:lnTo>
                    <a:pt x="6" y="0"/>
                  </a:lnTo>
                  <a:lnTo>
                    <a:pt x="10" y="0"/>
                  </a:lnTo>
                  <a:lnTo>
                    <a:pt x="10" y="8"/>
                  </a:lnTo>
                  <a:lnTo>
                    <a:pt x="4" y="15"/>
                  </a:lnTo>
                  <a:lnTo>
                    <a:pt x="0" y="1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10" name="Freeform 125"/>
            <p:cNvSpPr>
              <a:spLocks/>
            </p:cNvSpPr>
            <p:nvPr/>
          </p:nvSpPr>
          <p:spPr bwMode="ltGray">
            <a:xfrm>
              <a:off x="4503" y="2724"/>
              <a:ext cx="268" cy="244"/>
            </a:xfrm>
            <a:custGeom>
              <a:avLst/>
              <a:gdLst>
                <a:gd name="T0" fmla="*/ 0 w 266"/>
                <a:gd name="T1" fmla="*/ 121 h 244"/>
                <a:gd name="T2" fmla="*/ 5 w 266"/>
                <a:gd name="T3" fmla="*/ 99 h 244"/>
                <a:gd name="T4" fmla="*/ 23 w 266"/>
                <a:gd name="T5" fmla="*/ 91 h 244"/>
                <a:gd name="T6" fmla="*/ 54 w 266"/>
                <a:gd name="T7" fmla="*/ 75 h 244"/>
                <a:gd name="T8" fmla="*/ 102 w 266"/>
                <a:gd name="T9" fmla="*/ 32 h 244"/>
                <a:gd name="T10" fmla="*/ 107 w 266"/>
                <a:gd name="T11" fmla="*/ 7 h 244"/>
                <a:gd name="T12" fmla="*/ 117 w 266"/>
                <a:gd name="T13" fmla="*/ 2 h 244"/>
                <a:gd name="T14" fmla="*/ 137 w 266"/>
                <a:gd name="T15" fmla="*/ 0 h 244"/>
                <a:gd name="T16" fmla="*/ 146 w 266"/>
                <a:gd name="T17" fmla="*/ 16 h 244"/>
                <a:gd name="T18" fmla="*/ 156 w 266"/>
                <a:gd name="T19" fmla="*/ 13 h 244"/>
                <a:gd name="T20" fmla="*/ 171 w 266"/>
                <a:gd name="T21" fmla="*/ 28 h 244"/>
                <a:gd name="T22" fmla="*/ 168 w 266"/>
                <a:gd name="T23" fmla="*/ 40 h 244"/>
                <a:gd name="T24" fmla="*/ 157 w 266"/>
                <a:gd name="T25" fmla="*/ 44 h 244"/>
                <a:gd name="T26" fmla="*/ 154 w 266"/>
                <a:gd name="T27" fmla="*/ 55 h 244"/>
                <a:gd name="T28" fmla="*/ 163 w 266"/>
                <a:gd name="T29" fmla="*/ 106 h 244"/>
                <a:gd name="T30" fmla="*/ 168 w 266"/>
                <a:gd name="T31" fmla="*/ 106 h 244"/>
                <a:gd name="T32" fmla="*/ 186 w 266"/>
                <a:gd name="T33" fmla="*/ 88 h 244"/>
                <a:gd name="T34" fmla="*/ 193 w 266"/>
                <a:gd name="T35" fmla="*/ 88 h 244"/>
                <a:gd name="T36" fmla="*/ 215 w 266"/>
                <a:gd name="T37" fmla="*/ 105 h 244"/>
                <a:gd name="T38" fmla="*/ 243 w 266"/>
                <a:gd name="T39" fmla="*/ 114 h 244"/>
                <a:gd name="T40" fmla="*/ 261 w 266"/>
                <a:gd name="T41" fmla="*/ 105 h 244"/>
                <a:gd name="T42" fmla="*/ 273 w 266"/>
                <a:gd name="T43" fmla="*/ 102 h 244"/>
                <a:gd name="T44" fmla="*/ 273 w 266"/>
                <a:gd name="T45" fmla="*/ 120 h 244"/>
                <a:gd name="T46" fmla="*/ 259 w 266"/>
                <a:gd name="T47" fmla="*/ 132 h 244"/>
                <a:gd name="T48" fmla="*/ 239 w 266"/>
                <a:gd name="T49" fmla="*/ 132 h 244"/>
                <a:gd name="T50" fmla="*/ 213 w 266"/>
                <a:gd name="T51" fmla="*/ 125 h 244"/>
                <a:gd name="T52" fmla="*/ 211 w 266"/>
                <a:gd name="T53" fmla="*/ 132 h 244"/>
                <a:gd name="T54" fmla="*/ 228 w 266"/>
                <a:gd name="T55" fmla="*/ 138 h 244"/>
                <a:gd name="T56" fmla="*/ 232 w 266"/>
                <a:gd name="T57" fmla="*/ 148 h 244"/>
                <a:gd name="T58" fmla="*/ 216 w 266"/>
                <a:gd name="T59" fmla="*/ 161 h 244"/>
                <a:gd name="T60" fmla="*/ 232 w 266"/>
                <a:gd name="T61" fmla="*/ 188 h 244"/>
                <a:gd name="T62" fmla="*/ 232 w 266"/>
                <a:gd name="T63" fmla="*/ 208 h 244"/>
                <a:gd name="T64" fmla="*/ 246 w 266"/>
                <a:gd name="T65" fmla="*/ 214 h 244"/>
                <a:gd name="T66" fmla="*/ 244 w 266"/>
                <a:gd name="T67" fmla="*/ 220 h 244"/>
                <a:gd name="T68" fmla="*/ 234 w 266"/>
                <a:gd name="T69" fmla="*/ 227 h 244"/>
                <a:gd name="T70" fmla="*/ 223 w 266"/>
                <a:gd name="T71" fmla="*/ 227 h 244"/>
                <a:gd name="T72" fmla="*/ 202 w 266"/>
                <a:gd name="T73" fmla="*/ 214 h 244"/>
                <a:gd name="T74" fmla="*/ 190 w 266"/>
                <a:gd name="T75" fmla="*/ 218 h 244"/>
                <a:gd name="T76" fmla="*/ 184 w 266"/>
                <a:gd name="T77" fmla="*/ 243 h 244"/>
                <a:gd name="T78" fmla="*/ 168 w 266"/>
                <a:gd name="T79" fmla="*/ 238 h 244"/>
                <a:gd name="T80" fmla="*/ 159 w 266"/>
                <a:gd name="T81" fmla="*/ 203 h 244"/>
                <a:gd name="T82" fmla="*/ 163 w 266"/>
                <a:gd name="T83" fmla="*/ 193 h 244"/>
                <a:gd name="T84" fmla="*/ 152 w 266"/>
                <a:gd name="T85" fmla="*/ 183 h 244"/>
                <a:gd name="T86" fmla="*/ 149 w 266"/>
                <a:gd name="T87" fmla="*/ 187 h 244"/>
                <a:gd name="T88" fmla="*/ 135 w 266"/>
                <a:gd name="T89" fmla="*/ 181 h 244"/>
                <a:gd name="T90" fmla="*/ 120 w 266"/>
                <a:gd name="T91" fmla="*/ 192 h 244"/>
                <a:gd name="T92" fmla="*/ 118 w 266"/>
                <a:gd name="T93" fmla="*/ 203 h 244"/>
                <a:gd name="T94" fmla="*/ 128 w 266"/>
                <a:gd name="T95" fmla="*/ 212 h 244"/>
                <a:gd name="T96" fmla="*/ 112 w 266"/>
                <a:gd name="T97" fmla="*/ 219 h 244"/>
                <a:gd name="T98" fmla="*/ 97 w 266"/>
                <a:gd name="T99" fmla="*/ 223 h 244"/>
                <a:gd name="T100" fmla="*/ 82 w 266"/>
                <a:gd name="T101" fmla="*/ 223 h 244"/>
                <a:gd name="T102" fmla="*/ 66 w 266"/>
                <a:gd name="T103" fmla="*/ 208 h 244"/>
                <a:gd name="T104" fmla="*/ 38 w 266"/>
                <a:gd name="T105" fmla="*/ 203 h 244"/>
                <a:gd name="T106" fmla="*/ 34 w 266"/>
                <a:gd name="T107" fmla="*/ 198 h 244"/>
                <a:gd name="T108" fmla="*/ 16 w 266"/>
                <a:gd name="T109" fmla="*/ 170 h 244"/>
                <a:gd name="T110" fmla="*/ 12 w 266"/>
                <a:gd name="T111" fmla="*/ 141 h 244"/>
                <a:gd name="T112" fmla="*/ 1 w 266"/>
                <a:gd name="T113" fmla="*/ 129 h 244"/>
                <a:gd name="T114" fmla="*/ 0 w 266"/>
                <a:gd name="T115" fmla="*/ 121 h 2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66" h="244">
                  <a:moveTo>
                    <a:pt x="0" y="121"/>
                  </a:moveTo>
                  <a:lnTo>
                    <a:pt x="5" y="99"/>
                  </a:lnTo>
                  <a:lnTo>
                    <a:pt x="23" y="91"/>
                  </a:lnTo>
                  <a:lnTo>
                    <a:pt x="54" y="75"/>
                  </a:lnTo>
                  <a:lnTo>
                    <a:pt x="98" y="32"/>
                  </a:lnTo>
                  <a:lnTo>
                    <a:pt x="103" y="7"/>
                  </a:lnTo>
                  <a:lnTo>
                    <a:pt x="113" y="2"/>
                  </a:lnTo>
                  <a:lnTo>
                    <a:pt x="133" y="0"/>
                  </a:lnTo>
                  <a:lnTo>
                    <a:pt x="142" y="16"/>
                  </a:lnTo>
                  <a:lnTo>
                    <a:pt x="152" y="13"/>
                  </a:lnTo>
                  <a:lnTo>
                    <a:pt x="167" y="28"/>
                  </a:lnTo>
                  <a:lnTo>
                    <a:pt x="164" y="40"/>
                  </a:lnTo>
                  <a:lnTo>
                    <a:pt x="153" y="44"/>
                  </a:lnTo>
                  <a:lnTo>
                    <a:pt x="150" y="55"/>
                  </a:lnTo>
                  <a:lnTo>
                    <a:pt x="159" y="106"/>
                  </a:lnTo>
                  <a:lnTo>
                    <a:pt x="164" y="106"/>
                  </a:lnTo>
                  <a:lnTo>
                    <a:pt x="182" y="88"/>
                  </a:lnTo>
                  <a:lnTo>
                    <a:pt x="189" y="88"/>
                  </a:lnTo>
                  <a:lnTo>
                    <a:pt x="207" y="105"/>
                  </a:lnTo>
                  <a:lnTo>
                    <a:pt x="235" y="114"/>
                  </a:lnTo>
                  <a:lnTo>
                    <a:pt x="253" y="105"/>
                  </a:lnTo>
                  <a:lnTo>
                    <a:pt x="265" y="102"/>
                  </a:lnTo>
                  <a:lnTo>
                    <a:pt x="265" y="120"/>
                  </a:lnTo>
                  <a:lnTo>
                    <a:pt x="251" y="132"/>
                  </a:lnTo>
                  <a:lnTo>
                    <a:pt x="231" y="132"/>
                  </a:lnTo>
                  <a:lnTo>
                    <a:pt x="205" y="125"/>
                  </a:lnTo>
                  <a:lnTo>
                    <a:pt x="203" y="132"/>
                  </a:lnTo>
                  <a:lnTo>
                    <a:pt x="220" y="138"/>
                  </a:lnTo>
                  <a:lnTo>
                    <a:pt x="224" y="148"/>
                  </a:lnTo>
                  <a:lnTo>
                    <a:pt x="208" y="161"/>
                  </a:lnTo>
                  <a:lnTo>
                    <a:pt x="224" y="188"/>
                  </a:lnTo>
                  <a:lnTo>
                    <a:pt x="224" y="208"/>
                  </a:lnTo>
                  <a:lnTo>
                    <a:pt x="238" y="214"/>
                  </a:lnTo>
                  <a:lnTo>
                    <a:pt x="236" y="220"/>
                  </a:lnTo>
                  <a:lnTo>
                    <a:pt x="226" y="227"/>
                  </a:lnTo>
                  <a:lnTo>
                    <a:pt x="215" y="227"/>
                  </a:lnTo>
                  <a:lnTo>
                    <a:pt x="197" y="214"/>
                  </a:lnTo>
                  <a:lnTo>
                    <a:pt x="186" y="218"/>
                  </a:lnTo>
                  <a:lnTo>
                    <a:pt x="180" y="243"/>
                  </a:lnTo>
                  <a:lnTo>
                    <a:pt x="164" y="238"/>
                  </a:lnTo>
                  <a:lnTo>
                    <a:pt x="155" y="203"/>
                  </a:lnTo>
                  <a:lnTo>
                    <a:pt x="159" y="193"/>
                  </a:lnTo>
                  <a:lnTo>
                    <a:pt x="148" y="183"/>
                  </a:lnTo>
                  <a:lnTo>
                    <a:pt x="145" y="187"/>
                  </a:lnTo>
                  <a:lnTo>
                    <a:pt x="131" y="181"/>
                  </a:lnTo>
                  <a:lnTo>
                    <a:pt x="116" y="192"/>
                  </a:lnTo>
                  <a:lnTo>
                    <a:pt x="114" y="203"/>
                  </a:lnTo>
                  <a:lnTo>
                    <a:pt x="124" y="212"/>
                  </a:lnTo>
                  <a:lnTo>
                    <a:pt x="108" y="219"/>
                  </a:lnTo>
                  <a:lnTo>
                    <a:pt x="93" y="223"/>
                  </a:lnTo>
                  <a:lnTo>
                    <a:pt x="78" y="223"/>
                  </a:lnTo>
                  <a:lnTo>
                    <a:pt x="66" y="208"/>
                  </a:lnTo>
                  <a:lnTo>
                    <a:pt x="38" y="203"/>
                  </a:lnTo>
                  <a:lnTo>
                    <a:pt x="34" y="198"/>
                  </a:lnTo>
                  <a:lnTo>
                    <a:pt x="16" y="170"/>
                  </a:lnTo>
                  <a:lnTo>
                    <a:pt x="12" y="141"/>
                  </a:lnTo>
                  <a:lnTo>
                    <a:pt x="1" y="129"/>
                  </a:lnTo>
                  <a:lnTo>
                    <a:pt x="0" y="12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11" name="Freeform 126"/>
            <p:cNvSpPr>
              <a:spLocks/>
            </p:cNvSpPr>
            <p:nvPr/>
          </p:nvSpPr>
          <p:spPr bwMode="ltGray">
            <a:xfrm>
              <a:off x="4537" y="3070"/>
              <a:ext cx="628" cy="606"/>
            </a:xfrm>
            <a:custGeom>
              <a:avLst/>
              <a:gdLst>
                <a:gd name="T0" fmla="*/ 7 w 629"/>
                <a:gd name="T1" fmla="*/ 286 h 606"/>
                <a:gd name="T2" fmla="*/ 22 w 629"/>
                <a:gd name="T3" fmla="*/ 240 h 606"/>
                <a:gd name="T4" fmla="*/ 85 w 629"/>
                <a:gd name="T5" fmla="*/ 204 h 606"/>
                <a:gd name="T6" fmla="*/ 141 w 629"/>
                <a:gd name="T7" fmla="*/ 183 h 606"/>
                <a:gd name="T8" fmla="*/ 165 w 629"/>
                <a:gd name="T9" fmla="*/ 134 h 606"/>
                <a:gd name="T10" fmla="*/ 214 w 629"/>
                <a:gd name="T11" fmla="*/ 85 h 606"/>
                <a:gd name="T12" fmla="*/ 243 w 629"/>
                <a:gd name="T13" fmla="*/ 72 h 606"/>
                <a:gd name="T14" fmla="*/ 276 w 629"/>
                <a:gd name="T15" fmla="*/ 85 h 606"/>
                <a:gd name="T16" fmla="*/ 284 w 629"/>
                <a:gd name="T17" fmla="*/ 57 h 606"/>
                <a:gd name="T18" fmla="*/ 289 w 629"/>
                <a:gd name="T19" fmla="*/ 20 h 606"/>
                <a:gd name="T20" fmla="*/ 329 w 629"/>
                <a:gd name="T21" fmla="*/ 16 h 606"/>
                <a:gd name="T22" fmla="*/ 399 w 629"/>
                <a:gd name="T23" fmla="*/ 30 h 606"/>
                <a:gd name="T24" fmla="*/ 390 w 629"/>
                <a:gd name="T25" fmla="*/ 52 h 606"/>
                <a:gd name="T26" fmla="*/ 385 w 629"/>
                <a:gd name="T27" fmla="*/ 101 h 606"/>
                <a:gd name="T28" fmla="*/ 415 w 629"/>
                <a:gd name="T29" fmla="*/ 108 h 606"/>
                <a:gd name="T30" fmla="*/ 461 w 629"/>
                <a:gd name="T31" fmla="*/ 129 h 606"/>
                <a:gd name="T32" fmla="*/ 466 w 629"/>
                <a:gd name="T33" fmla="*/ 30 h 606"/>
                <a:gd name="T34" fmla="*/ 488 w 629"/>
                <a:gd name="T35" fmla="*/ 0 h 606"/>
                <a:gd name="T36" fmla="*/ 498 w 629"/>
                <a:gd name="T37" fmla="*/ 12 h 606"/>
                <a:gd name="T38" fmla="*/ 509 w 629"/>
                <a:gd name="T39" fmla="*/ 65 h 606"/>
                <a:gd name="T40" fmla="*/ 532 w 629"/>
                <a:gd name="T41" fmla="*/ 98 h 606"/>
                <a:gd name="T42" fmla="*/ 579 w 629"/>
                <a:gd name="T43" fmla="*/ 208 h 606"/>
                <a:gd name="T44" fmla="*/ 613 w 629"/>
                <a:gd name="T45" fmla="*/ 272 h 606"/>
                <a:gd name="T46" fmla="*/ 624 w 629"/>
                <a:gd name="T47" fmla="*/ 396 h 606"/>
                <a:gd name="T48" fmla="*/ 609 w 629"/>
                <a:gd name="T49" fmla="*/ 461 h 606"/>
                <a:gd name="T50" fmla="*/ 587 w 629"/>
                <a:gd name="T51" fmla="*/ 493 h 606"/>
                <a:gd name="T52" fmla="*/ 558 w 629"/>
                <a:gd name="T53" fmla="*/ 542 h 606"/>
                <a:gd name="T54" fmla="*/ 524 w 629"/>
                <a:gd name="T55" fmla="*/ 584 h 606"/>
                <a:gd name="T56" fmla="*/ 488 w 629"/>
                <a:gd name="T57" fmla="*/ 604 h 606"/>
                <a:gd name="T58" fmla="*/ 439 w 629"/>
                <a:gd name="T59" fmla="*/ 591 h 606"/>
                <a:gd name="T60" fmla="*/ 386 w 629"/>
                <a:gd name="T61" fmla="*/ 604 h 606"/>
                <a:gd name="T62" fmla="*/ 392 w 629"/>
                <a:gd name="T63" fmla="*/ 581 h 606"/>
                <a:gd name="T64" fmla="*/ 369 w 629"/>
                <a:gd name="T65" fmla="*/ 539 h 606"/>
                <a:gd name="T66" fmla="*/ 351 w 629"/>
                <a:gd name="T67" fmla="*/ 526 h 606"/>
                <a:gd name="T68" fmla="*/ 341 w 629"/>
                <a:gd name="T69" fmla="*/ 521 h 606"/>
                <a:gd name="T70" fmla="*/ 336 w 629"/>
                <a:gd name="T71" fmla="*/ 506 h 606"/>
                <a:gd name="T72" fmla="*/ 324 w 629"/>
                <a:gd name="T73" fmla="*/ 521 h 606"/>
                <a:gd name="T74" fmla="*/ 294 w 629"/>
                <a:gd name="T75" fmla="*/ 465 h 606"/>
                <a:gd name="T76" fmla="*/ 269 w 629"/>
                <a:gd name="T77" fmla="*/ 452 h 606"/>
                <a:gd name="T78" fmla="*/ 236 w 629"/>
                <a:gd name="T79" fmla="*/ 449 h 606"/>
                <a:gd name="T80" fmla="*/ 203 w 629"/>
                <a:gd name="T81" fmla="*/ 461 h 606"/>
                <a:gd name="T82" fmla="*/ 165 w 629"/>
                <a:gd name="T83" fmla="*/ 481 h 606"/>
                <a:gd name="T84" fmla="*/ 123 w 629"/>
                <a:gd name="T85" fmla="*/ 493 h 606"/>
                <a:gd name="T86" fmla="*/ 77 w 629"/>
                <a:gd name="T87" fmla="*/ 518 h 606"/>
                <a:gd name="T88" fmla="*/ 18 w 629"/>
                <a:gd name="T89" fmla="*/ 506 h 606"/>
                <a:gd name="T90" fmla="*/ 22 w 629"/>
                <a:gd name="T91" fmla="*/ 478 h 606"/>
                <a:gd name="T92" fmla="*/ 18 w 629"/>
                <a:gd name="T93" fmla="*/ 424 h 606"/>
                <a:gd name="T94" fmla="*/ 22 w 629"/>
                <a:gd name="T95" fmla="*/ 391 h 606"/>
                <a:gd name="T96" fmla="*/ 11 w 629"/>
                <a:gd name="T97" fmla="*/ 321 h 606"/>
                <a:gd name="T98" fmla="*/ 0 w 629"/>
                <a:gd name="T99" fmla="*/ 306 h 6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29" h="606">
                  <a:moveTo>
                    <a:pt x="0" y="306"/>
                  </a:moveTo>
                  <a:lnTo>
                    <a:pt x="7" y="286"/>
                  </a:lnTo>
                  <a:lnTo>
                    <a:pt x="14" y="245"/>
                  </a:lnTo>
                  <a:lnTo>
                    <a:pt x="22" y="240"/>
                  </a:lnTo>
                  <a:lnTo>
                    <a:pt x="52" y="216"/>
                  </a:lnTo>
                  <a:lnTo>
                    <a:pt x="85" y="204"/>
                  </a:lnTo>
                  <a:lnTo>
                    <a:pt x="118" y="200"/>
                  </a:lnTo>
                  <a:lnTo>
                    <a:pt x="141" y="183"/>
                  </a:lnTo>
                  <a:lnTo>
                    <a:pt x="163" y="159"/>
                  </a:lnTo>
                  <a:lnTo>
                    <a:pt x="165" y="134"/>
                  </a:lnTo>
                  <a:lnTo>
                    <a:pt x="188" y="118"/>
                  </a:lnTo>
                  <a:lnTo>
                    <a:pt x="214" y="85"/>
                  </a:lnTo>
                  <a:lnTo>
                    <a:pt x="236" y="72"/>
                  </a:lnTo>
                  <a:lnTo>
                    <a:pt x="243" y="72"/>
                  </a:lnTo>
                  <a:lnTo>
                    <a:pt x="266" y="85"/>
                  </a:lnTo>
                  <a:lnTo>
                    <a:pt x="276" y="85"/>
                  </a:lnTo>
                  <a:lnTo>
                    <a:pt x="281" y="81"/>
                  </a:lnTo>
                  <a:lnTo>
                    <a:pt x="284" y="57"/>
                  </a:lnTo>
                  <a:lnTo>
                    <a:pt x="287" y="23"/>
                  </a:lnTo>
                  <a:lnTo>
                    <a:pt x="289" y="20"/>
                  </a:lnTo>
                  <a:lnTo>
                    <a:pt x="297" y="19"/>
                  </a:lnTo>
                  <a:lnTo>
                    <a:pt x="333" y="16"/>
                  </a:lnTo>
                  <a:lnTo>
                    <a:pt x="362" y="20"/>
                  </a:lnTo>
                  <a:lnTo>
                    <a:pt x="403" y="30"/>
                  </a:lnTo>
                  <a:lnTo>
                    <a:pt x="410" y="44"/>
                  </a:lnTo>
                  <a:lnTo>
                    <a:pt x="394" y="52"/>
                  </a:lnTo>
                  <a:lnTo>
                    <a:pt x="387" y="65"/>
                  </a:lnTo>
                  <a:lnTo>
                    <a:pt x="389" y="101"/>
                  </a:lnTo>
                  <a:lnTo>
                    <a:pt x="403" y="98"/>
                  </a:lnTo>
                  <a:lnTo>
                    <a:pt x="419" y="108"/>
                  </a:lnTo>
                  <a:lnTo>
                    <a:pt x="440" y="127"/>
                  </a:lnTo>
                  <a:lnTo>
                    <a:pt x="465" y="129"/>
                  </a:lnTo>
                  <a:lnTo>
                    <a:pt x="475" y="101"/>
                  </a:lnTo>
                  <a:lnTo>
                    <a:pt x="470" y="30"/>
                  </a:lnTo>
                  <a:lnTo>
                    <a:pt x="476" y="8"/>
                  </a:lnTo>
                  <a:lnTo>
                    <a:pt x="492" y="0"/>
                  </a:lnTo>
                  <a:lnTo>
                    <a:pt x="502" y="8"/>
                  </a:lnTo>
                  <a:lnTo>
                    <a:pt x="502" y="12"/>
                  </a:lnTo>
                  <a:lnTo>
                    <a:pt x="505" y="41"/>
                  </a:lnTo>
                  <a:lnTo>
                    <a:pt x="513" y="65"/>
                  </a:lnTo>
                  <a:lnTo>
                    <a:pt x="520" y="72"/>
                  </a:lnTo>
                  <a:lnTo>
                    <a:pt x="536" y="98"/>
                  </a:lnTo>
                  <a:lnTo>
                    <a:pt x="553" y="159"/>
                  </a:lnTo>
                  <a:lnTo>
                    <a:pt x="583" y="208"/>
                  </a:lnTo>
                  <a:lnTo>
                    <a:pt x="606" y="256"/>
                  </a:lnTo>
                  <a:lnTo>
                    <a:pt x="617" y="272"/>
                  </a:lnTo>
                  <a:lnTo>
                    <a:pt x="624" y="298"/>
                  </a:lnTo>
                  <a:lnTo>
                    <a:pt x="628" y="396"/>
                  </a:lnTo>
                  <a:lnTo>
                    <a:pt x="621" y="431"/>
                  </a:lnTo>
                  <a:lnTo>
                    <a:pt x="613" y="461"/>
                  </a:lnTo>
                  <a:lnTo>
                    <a:pt x="606" y="465"/>
                  </a:lnTo>
                  <a:lnTo>
                    <a:pt x="591" y="493"/>
                  </a:lnTo>
                  <a:lnTo>
                    <a:pt x="573" y="519"/>
                  </a:lnTo>
                  <a:lnTo>
                    <a:pt x="562" y="542"/>
                  </a:lnTo>
                  <a:lnTo>
                    <a:pt x="550" y="563"/>
                  </a:lnTo>
                  <a:lnTo>
                    <a:pt x="528" y="584"/>
                  </a:lnTo>
                  <a:lnTo>
                    <a:pt x="509" y="603"/>
                  </a:lnTo>
                  <a:lnTo>
                    <a:pt x="492" y="604"/>
                  </a:lnTo>
                  <a:lnTo>
                    <a:pt x="465" y="595"/>
                  </a:lnTo>
                  <a:lnTo>
                    <a:pt x="443" y="591"/>
                  </a:lnTo>
                  <a:lnTo>
                    <a:pt x="409" y="605"/>
                  </a:lnTo>
                  <a:lnTo>
                    <a:pt x="390" y="604"/>
                  </a:lnTo>
                  <a:lnTo>
                    <a:pt x="383" y="591"/>
                  </a:lnTo>
                  <a:lnTo>
                    <a:pt x="396" y="581"/>
                  </a:lnTo>
                  <a:lnTo>
                    <a:pt x="383" y="558"/>
                  </a:lnTo>
                  <a:lnTo>
                    <a:pt x="373" y="539"/>
                  </a:lnTo>
                  <a:lnTo>
                    <a:pt x="362" y="522"/>
                  </a:lnTo>
                  <a:lnTo>
                    <a:pt x="355" y="526"/>
                  </a:lnTo>
                  <a:lnTo>
                    <a:pt x="351" y="534"/>
                  </a:lnTo>
                  <a:lnTo>
                    <a:pt x="345" y="521"/>
                  </a:lnTo>
                  <a:lnTo>
                    <a:pt x="350" y="501"/>
                  </a:lnTo>
                  <a:lnTo>
                    <a:pt x="340" y="506"/>
                  </a:lnTo>
                  <a:lnTo>
                    <a:pt x="336" y="510"/>
                  </a:lnTo>
                  <a:lnTo>
                    <a:pt x="328" y="521"/>
                  </a:lnTo>
                  <a:lnTo>
                    <a:pt x="319" y="512"/>
                  </a:lnTo>
                  <a:lnTo>
                    <a:pt x="294" y="465"/>
                  </a:lnTo>
                  <a:lnTo>
                    <a:pt x="292" y="461"/>
                  </a:lnTo>
                  <a:lnTo>
                    <a:pt x="269" y="452"/>
                  </a:lnTo>
                  <a:lnTo>
                    <a:pt x="247" y="449"/>
                  </a:lnTo>
                  <a:lnTo>
                    <a:pt x="236" y="449"/>
                  </a:lnTo>
                  <a:lnTo>
                    <a:pt x="228" y="457"/>
                  </a:lnTo>
                  <a:lnTo>
                    <a:pt x="203" y="461"/>
                  </a:lnTo>
                  <a:lnTo>
                    <a:pt x="181" y="470"/>
                  </a:lnTo>
                  <a:lnTo>
                    <a:pt x="165" y="481"/>
                  </a:lnTo>
                  <a:lnTo>
                    <a:pt x="144" y="494"/>
                  </a:lnTo>
                  <a:lnTo>
                    <a:pt x="123" y="493"/>
                  </a:lnTo>
                  <a:lnTo>
                    <a:pt x="101" y="496"/>
                  </a:lnTo>
                  <a:lnTo>
                    <a:pt x="77" y="518"/>
                  </a:lnTo>
                  <a:lnTo>
                    <a:pt x="44" y="522"/>
                  </a:lnTo>
                  <a:lnTo>
                    <a:pt x="18" y="506"/>
                  </a:lnTo>
                  <a:lnTo>
                    <a:pt x="14" y="489"/>
                  </a:lnTo>
                  <a:lnTo>
                    <a:pt x="22" y="478"/>
                  </a:lnTo>
                  <a:lnTo>
                    <a:pt x="25" y="449"/>
                  </a:lnTo>
                  <a:lnTo>
                    <a:pt x="18" y="424"/>
                  </a:lnTo>
                  <a:lnTo>
                    <a:pt x="18" y="420"/>
                  </a:lnTo>
                  <a:lnTo>
                    <a:pt x="22" y="391"/>
                  </a:lnTo>
                  <a:lnTo>
                    <a:pt x="14" y="329"/>
                  </a:lnTo>
                  <a:lnTo>
                    <a:pt x="11" y="321"/>
                  </a:lnTo>
                  <a:lnTo>
                    <a:pt x="0" y="310"/>
                  </a:lnTo>
                  <a:lnTo>
                    <a:pt x="0" y="30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12" name="Freeform 127"/>
            <p:cNvSpPr>
              <a:spLocks/>
            </p:cNvSpPr>
            <p:nvPr/>
          </p:nvSpPr>
          <p:spPr bwMode="ltGray">
            <a:xfrm>
              <a:off x="4691" y="1090"/>
              <a:ext cx="41" cy="22"/>
            </a:xfrm>
            <a:custGeom>
              <a:avLst/>
              <a:gdLst>
                <a:gd name="T0" fmla="*/ 1 w 41"/>
                <a:gd name="T1" fmla="*/ 0 h 23"/>
                <a:gd name="T2" fmla="*/ 8 w 41"/>
                <a:gd name="T3" fmla="*/ 0 h 23"/>
                <a:gd name="T4" fmla="*/ 14 w 41"/>
                <a:gd name="T5" fmla="*/ 11 h 23"/>
                <a:gd name="T6" fmla="*/ 40 w 41"/>
                <a:gd name="T7" fmla="*/ 10 h 23"/>
                <a:gd name="T8" fmla="*/ 38 w 41"/>
                <a:gd name="T9" fmla="*/ 16 h 23"/>
                <a:gd name="T10" fmla="*/ 23 w 41"/>
                <a:gd name="T11" fmla="*/ 18 h 23"/>
                <a:gd name="T12" fmla="*/ 8 w 41"/>
                <a:gd name="T13" fmla="*/ 18 h 23"/>
                <a:gd name="T14" fmla="*/ 0 w 41"/>
                <a:gd name="T15" fmla="*/ 0 h 23"/>
                <a:gd name="T16" fmla="*/ 1 w 41"/>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23">
                  <a:moveTo>
                    <a:pt x="1" y="0"/>
                  </a:moveTo>
                  <a:lnTo>
                    <a:pt x="8" y="0"/>
                  </a:lnTo>
                  <a:lnTo>
                    <a:pt x="14" y="13"/>
                  </a:lnTo>
                  <a:lnTo>
                    <a:pt x="40" y="10"/>
                  </a:lnTo>
                  <a:lnTo>
                    <a:pt x="38" y="20"/>
                  </a:lnTo>
                  <a:lnTo>
                    <a:pt x="23" y="22"/>
                  </a:lnTo>
                  <a:lnTo>
                    <a:pt x="8" y="22"/>
                  </a:lnTo>
                  <a:lnTo>
                    <a:pt x="0" y="0"/>
                  </a:lnTo>
                  <a:lnTo>
                    <a:pt x="1"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13" name="Freeform 128"/>
            <p:cNvSpPr>
              <a:spLocks/>
            </p:cNvSpPr>
            <p:nvPr/>
          </p:nvSpPr>
          <p:spPr bwMode="ltGray">
            <a:xfrm>
              <a:off x="4648" y="2338"/>
              <a:ext cx="44" cy="73"/>
            </a:xfrm>
            <a:custGeom>
              <a:avLst/>
              <a:gdLst>
                <a:gd name="T0" fmla="*/ 0 w 42"/>
                <a:gd name="T1" fmla="*/ 36 h 74"/>
                <a:gd name="T2" fmla="*/ 3 w 42"/>
                <a:gd name="T3" fmla="*/ 20 h 74"/>
                <a:gd name="T4" fmla="*/ 19 w 42"/>
                <a:gd name="T5" fmla="*/ 9 h 74"/>
                <a:gd name="T6" fmla="*/ 30 w 42"/>
                <a:gd name="T7" fmla="*/ 0 h 74"/>
                <a:gd name="T8" fmla="*/ 36 w 42"/>
                <a:gd name="T9" fmla="*/ 0 h 74"/>
                <a:gd name="T10" fmla="*/ 41 w 42"/>
                <a:gd name="T11" fmla="*/ 4 h 74"/>
                <a:gd name="T12" fmla="*/ 49 w 42"/>
                <a:gd name="T13" fmla="*/ 17 h 74"/>
                <a:gd name="T14" fmla="*/ 45 w 42"/>
                <a:gd name="T15" fmla="*/ 24 h 74"/>
                <a:gd name="T16" fmla="*/ 41 w 42"/>
                <a:gd name="T17" fmla="*/ 57 h 74"/>
                <a:gd name="T18" fmla="*/ 30 w 42"/>
                <a:gd name="T19" fmla="*/ 69 h 74"/>
                <a:gd name="T20" fmla="*/ 26 w 42"/>
                <a:gd name="T21" fmla="*/ 69 h 74"/>
                <a:gd name="T22" fmla="*/ 19 w 42"/>
                <a:gd name="T23" fmla="*/ 57 h 74"/>
                <a:gd name="T24" fmla="*/ 0 w 42"/>
                <a:gd name="T25" fmla="*/ 36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4">
                  <a:moveTo>
                    <a:pt x="0" y="36"/>
                  </a:moveTo>
                  <a:lnTo>
                    <a:pt x="3" y="20"/>
                  </a:lnTo>
                  <a:lnTo>
                    <a:pt x="15" y="9"/>
                  </a:lnTo>
                  <a:lnTo>
                    <a:pt x="26" y="0"/>
                  </a:lnTo>
                  <a:lnTo>
                    <a:pt x="30" y="0"/>
                  </a:lnTo>
                  <a:lnTo>
                    <a:pt x="33" y="4"/>
                  </a:lnTo>
                  <a:lnTo>
                    <a:pt x="41" y="17"/>
                  </a:lnTo>
                  <a:lnTo>
                    <a:pt x="37" y="24"/>
                  </a:lnTo>
                  <a:lnTo>
                    <a:pt x="33" y="61"/>
                  </a:lnTo>
                  <a:lnTo>
                    <a:pt x="26" y="73"/>
                  </a:lnTo>
                  <a:lnTo>
                    <a:pt x="22" y="73"/>
                  </a:lnTo>
                  <a:lnTo>
                    <a:pt x="15" y="61"/>
                  </a:lnTo>
                  <a:lnTo>
                    <a:pt x="0" y="3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14" name="Freeform 129"/>
            <p:cNvSpPr>
              <a:spLocks/>
            </p:cNvSpPr>
            <p:nvPr/>
          </p:nvSpPr>
          <p:spPr bwMode="ltGray">
            <a:xfrm>
              <a:off x="4700" y="2608"/>
              <a:ext cx="22" cy="28"/>
            </a:xfrm>
            <a:custGeom>
              <a:avLst/>
              <a:gdLst>
                <a:gd name="T0" fmla="*/ 19 w 22"/>
                <a:gd name="T1" fmla="*/ 3 h 28"/>
                <a:gd name="T2" fmla="*/ 21 w 22"/>
                <a:gd name="T3" fmla="*/ 20 h 28"/>
                <a:gd name="T4" fmla="*/ 18 w 22"/>
                <a:gd name="T5" fmla="*/ 27 h 28"/>
                <a:gd name="T6" fmla="*/ 7 w 22"/>
                <a:gd name="T7" fmla="*/ 27 h 28"/>
                <a:gd name="T8" fmla="*/ 3 w 22"/>
                <a:gd name="T9" fmla="*/ 23 h 28"/>
                <a:gd name="T10" fmla="*/ 0 w 22"/>
                <a:gd name="T11" fmla="*/ 9 h 28"/>
                <a:gd name="T12" fmla="*/ 7 w 22"/>
                <a:gd name="T13" fmla="*/ 0 h 28"/>
                <a:gd name="T14" fmla="*/ 15 w 22"/>
                <a:gd name="T15" fmla="*/ 0 h 28"/>
                <a:gd name="T16" fmla="*/ 19 w 22"/>
                <a:gd name="T17" fmla="*/ 3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28">
                  <a:moveTo>
                    <a:pt x="19" y="3"/>
                  </a:moveTo>
                  <a:lnTo>
                    <a:pt x="21" y="20"/>
                  </a:lnTo>
                  <a:lnTo>
                    <a:pt x="18" y="27"/>
                  </a:lnTo>
                  <a:lnTo>
                    <a:pt x="7" y="27"/>
                  </a:lnTo>
                  <a:lnTo>
                    <a:pt x="3" y="23"/>
                  </a:lnTo>
                  <a:lnTo>
                    <a:pt x="0" y="9"/>
                  </a:lnTo>
                  <a:lnTo>
                    <a:pt x="7" y="0"/>
                  </a:lnTo>
                  <a:lnTo>
                    <a:pt x="15" y="0"/>
                  </a:lnTo>
                  <a:lnTo>
                    <a:pt x="19" y="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15" name="Freeform 130"/>
            <p:cNvSpPr>
              <a:spLocks/>
            </p:cNvSpPr>
            <p:nvPr/>
          </p:nvSpPr>
          <p:spPr bwMode="ltGray">
            <a:xfrm>
              <a:off x="4733" y="2999"/>
              <a:ext cx="60" cy="60"/>
            </a:xfrm>
            <a:custGeom>
              <a:avLst/>
              <a:gdLst>
                <a:gd name="T0" fmla="*/ 0 w 60"/>
                <a:gd name="T1" fmla="*/ 58 h 58"/>
                <a:gd name="T2" fmla="*/ 15 w 60"/>
                <a:gd name="T3" fmla="*/ 34 h 58"/>
                <a:gd name="T4" fmla="*/ 7 w 60"/>
                <a:gd name="T5" fmla="*/ 28 h 58"/>
                <a:gd name="T6" fmla="*/ 5 w 60"/>
                <a:gd name="T7" fmla="*/ 20 h 58"/>
                <a:gd name="T8" fmla="*/ 12 w 60"/>
                <a:gd name="T9" fmla="*/ 10 h 58"/>
                <a:gd name="T10" fmla="*/ 32 w 60"/>
                <a:gd name="T11" fmla="*/ 13 h 58"/>
                <a:gd name="T12" fmla="*/ 36 w 60"/>
                <a:gd name="T13" fmla="*/ 10 h 58"/>
                <a:gd name="T14" fmla="*/ 59 w 60"/>
                <a:gd name="T15" fmla="*/ 0 h 58"/>
                <a:gd name="T16" fmla="*/ 59 w 60"/>
                <a:gd name="T17" fmla="*/ 21 h 58"/>
                <a:gd name="T18" fmla="*/ 51 w 60"/>
                <a:gd name="T19" fmla="*/ 42 h 58"/>
                <a:gd name="T20" fmla="*/ 30 w 60"/>
                <a:gd name="T21" fmla="*/ 58 h 58"/>
                <a:gd name="T22" fmla="*/ 8 w 60"/>
                <a:gd name="T23" fmla="*/ 65 h 58"/>
                <a:gd name="T24" fmla="*/ 0 w 60"/>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8">
                  <a:moveTo>
                    <a:pt x="0" y="50"/>
                  </a:moveTo>
                  <a:lnTo>
                    <a:pt x="15" y="30"/>
                  </a:lnTo>
                  <a:lnTo>
                    <a:pt x="7" y="24"/>
                  </a:lnTo>
                  <a:lnTo>
                    <a:pt x="5" y="16"/>
                  </a:lnTo>
                  <a:lnTo>
                    <a:pt x="12" y="10"/>
                  </a:lnTo>
                  <a:lnTo>
                    <a:pt x="32" y="13"/>
                  </a:lnTo>
                  <a:lnTo>
                    <a:pt x="36" y="10"/>
                  </a:lnTo>
                  <a:lnTo>
                    <a:pt x="59" y="0"/>
                  </a:lnTo>
                  <a:lnTo>
                    <a:pt x="59" y="17"/>
                  </a:lnTo>
                  <a:lnTo>
                    <a:pt x="51" y="38"/>
                  </a:lnTo>
                  <a:lnTo>
                    <a:pt x="30" y="50"/>
                  </a:lnTo>
                  <a:lnTo>
                    <a:pt x="8" y="57"/>
                  </a:lnTo>
                  <a:lnTo>
                    <a:pt x="0" y="5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16" name="Freeform 131"/>
            <p:cNvSpPr>
              <a:spLocks/>
            </p:cNvSpPr>
            <p:nvPr/>
          </p:nvSpPr>
          <p:spPr bwMode="ltGray">
            <a:xfrm>
              <a:off x="4746" y="1035"/>
              <a:ext cx="67" cy="42"/>
            </a:xfrm>
            <a:custGeom>
              <a:avLst/>
              <a:gdLst>
                <a:gd name="T0" fmla="*/ 0 w 67"/>
                <a:gd name="T1" fmla="*/ 6 h 42"/>
                <a:gd name="T2" fmla="*/ 7 w 67"/>
                <a:gd name="T3" fmla="*/ 0 h 42"/>
                <a:gd name="T4" fmla="*/ 14 w 67"/>
                <a:gd name="T5" fmla="*/ 4 h 42"/>
                <a:gd name="T6" fmla="*/ 24 w 67"/>
                <a:gd name="T7" fmla="*/ 14 h 42"/>
                <a:gd name="T8" fmla="*/ 54 w 67"/>
                <a:gd name="T9" fmla="*/ 26 h 42"/>
                <a:gd name="T10" fmla="*/ 58 w 67"/>
                <a:gd name="T11" fmla="*/ 26 h 42"/>
                <a:gd name="T12" fmla="*/ 60 w 67"/>
                <a:gd name="T13" fmla="*/ 29 h 42"/>
                <a:gd name="T14" fmla="*/ 66 w 67"/>
                <a:gd name="T15" fmla="*/ 35 h 42"/>
                <a:gd name="T16" fmla="*/ 57 w 67"/>
                <a:gd name="T17" fmla="*/ 41 h 42"/>
                <a:gd name="T18" fmla="*/ 14 w 67"/>
                <a:gd name="T19" fmla="*/ 33 h 42"/>
                <a:gd name="T20" fmla="*/ 3 w 67"/>
                <a:gd name="T21" fmla="*/ 25 h 42"/>
                <a:gd name="T22" fmla="*/ 0 w 67"/>
                <a:gd name="T23" fmla="*/ 10 h 42"/>
                <a:gd name="T24" fmla="*/ 0 w 67"/>
                <a:gd name="T25" fmla="*/ 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42">
                  <a:moveTo>
                    <a:pt x="0" y="6"/>
                  </a:moveTo>
                  <a:lnTo>
                    <a:pt x="7" y="0"/>
                  </a:lnTo>
                  <a:lnTo>
                    <a:pt x="14" y="4"/>
                  </a:lnTo>
                  <a:lnTo>
                    <a:pt x="24" y="14"/>
                  </a:lnTo>
                  <a:lnTo>
                    <a:pt x="54" y="26"/>
                  </a:lnTo>
                  <a:lnTo>
                    <a:pt x="58" y="26"/>
                  </a:lnTo>
                  <a:lnTo>
                    <a:pt x="60" y="29"/>
                  </a:lnTo>
                  <a:lnTo>
                    <a:pt x="66" y="35"/>
                  </a:lnTo>
                  <a:lnTo>
                    <a:pt x="57" y="41"/>
                  </a:lnTo>
                  <a:lnTo>
                    <a:pt x="14" y="33"/>
                  </a:lnTo>
                  <a:lnTo>
                    <a:pt x="3" y="25"/>
                  </a:lnTo>
                  <a:lnTo>
                    <a:pt x="0" y="10"/>
                  </a:lnTo>
                  <a:lnTo>
                    <a:pt x="0" y="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17" name="Freeform 132"/>
            <p:cNvSpPr>
              <a:spLocks/>
            </p:cNvSpPr>
            <p:nvPr/>
          </p:nvSpPr>
          <p:spPr bwMode="ltGray">
            <a:xfrm>
              <a:off x="4755" y="2584"/>
              <a:ext cx="15" cy="23"/>
            </a:xfrm>
            <a:custGeom>
              <a:avLst/>
              <a:gdLst>
                <a:gd name="T0" fmla="*/ 0 w 15"/>
                <a:gd name="T1" fmla="*/ 8 h 25"/>
                <a:gd name="T2" fmla="*/ 5 w 15"/>
                <a:gd name="T3" fmla="*/ 0 h 25"/>
                <a:gd name="T4" fmla="*/ 8 w 15"/>
                <a:gd name="T5" fmla="*/ 3 h 25"/>
                <a:gd name="T6" fmla="*/ 14 w 15"/>
                <a:gd name="T7" fmla="*/ 14 h 25"/>
                <a:gd name="T8" fmla="*/ 10 w 15"/>
                <a:gd name="T9" fmla="*/ 17 h 25"/>
                <a:gd name="T10" fmla="*/ 5 w 15"/>
                <a:gd name="T11" fmla="*/ 17 h 25"/>
                <a:gd name="T12" fmla="*/ 0 w 15"/>
                <a:gd name="T13" fmla="*/ 8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5">
                  <a:moveTo>
                    <a:pt x="0" y="12"/>
                  </a:moveTo>
                  <a:lnTo>
                    <a:pt x="5" y="0"/>
                  </a:lnTo>
                  <a:lnTo>
                    <a:pt x="8" y="3"/>
                  </a:lnTo>
                  <a:lnTo>
                    <a:pt x="14" y="19"/>
                  </a:lnTo>
                  <a:lnTo>
                    <a:pt x="10" y="24"/>
                  </a:lnTo>
                  <a:lnTo>
                    <a:pt x="5" y="24"/>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18" name="Freeform 133"/>
            <p:cNvSpPr>
              <a:spLocks/>
            </p:cNvSpPr>
            <p:nvPr/>
          </p:nvSpPr>
          <p:spPr bwMode="ltGray">
            <a:xfrm>
              <a:off x="4769" y="2293"/>
              <a:ext cx="17" cy="24"/>
            </a:xfrm>
            <a:custGeom>
              <a:avLst/>
              <a:gdLst>
                <a:gd name="T0" fmla="*/ 0 w 17"/>
                <a:gd name="T1" fmla="*/ 17 h 24"/>
                <a:gd name="T2" fmla="*/ 0 w 17"/>
                <a:gd name="T3" fmla="*/ 0 h 24"/>
                <a:gd name="T4" fmla="*/ 5 w 17"/>
                <a:gd name="T5" fmla="*/ 0 h 24"/>
                <a:gd name="T6" fmla="*/ 13 w 17"/>
                <a:gd name="T7" fmla="*/ 3 h 24"/>
                <a:gd name="T8" fmla="*/ 16 w 17"/>
                <a:gd name="T9" fmla="*/ 12 h 24"/>
                <a:gd name="T10" fmla="*/ 16 w 17"/>
                <a:gd name="T11" fmla="*/ 17 h 24"/>
                <a:gd name="T12" fmla="*/ 13 w 17"/>
                <a:gd name="T13" fmla="*/ 23 h 24"/>
                <a:gd name="T14" fmla="*/ 5 w 17"/>
                <a:gd name="T15" fmla="*/ 23 h 24"/>
                <a:gd name="T16" fmla="*/ 0 w 17"/>
                <a:gd name="T17" fmla="*/ 1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4">
                  <a:moveTo>
                    <a:pt x="0" y="17"/>
                  </a:moveTo>
                  <a:lnTo>
                    <a:pt x="0" y="0"/>
                  </a:lnTo>
                  <a:lnTo>
                    <a:pt x="5" y="0"/>
                  </a:lnTo>
                  <a:lnTo>
                    <a:pt x="13" y="3"/>
                  </a:lnTo>
                  <a:lnTo>
                    <a:pt x="16" y="12"/>
                  </a:lnTo>
                  <a:lnTo>
                    <a:pt x="16" y="17"/>
                  </a:lnTo>
                  <a:lnTo>
                    <a:pt x="13" y="23"/>
                  </a:lnTo>
                  <a:lnTo>
                    <a:pt x="5" y="23"/>
                  </a:lnTo>
                  <a:lnTo>
                    <a:pt x="0" y="1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19" name="Freeform 134"/>
            <p:cNvSpPr>
              <a:spLocks/>
            </p:cNvSpPr>
            <p:nvPr/>
          </p:nvSpPr>
          <p:spPr bwMode="ltGray">
            <a:xfrm>
              <a:off x="4789" y="2253"/>
              <a:ext cx="15" cy="18"/>
            </a:xfrm>
            <a:custGeom>
              <a:avLst/>
              <a:gdLst>
                <a:gd name="T0" fmla="*/ 0 w 15"/>
                <a:gd name="T1" fmla="*/ 16 h 18"/>
                <a:gd name="T2" fmla="*/ 4 w 15"/>
                <a:gd name="T3" fmla="*/ 0 h 18"/>
                <a:gd name="T4" fmla="*/ 12 w 15"/>
                <a:gd name="T5" fmla="*/ 2 h 18"/>
                <a:gd name="T6" fmla="*/ 14 w 15"/>
                <a:gd name="T7" fmla="*/ 7 h 18"/>
                <a:gd name="T8" fmla="*/ 8 w 15"/>
                <a:gd name="T9" fmla="*/ 17 h 18"/>
                <a:gd name="T10" fmla="*/ 0 w 15"/>
                <a:gd name="T11" fmla="*/ 16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8">
                  <a:moveTo>
                    <a:pt x="0" y="16"/>
                  </a:moveTo>
                  <a:lnTo>
                    <a:pt x="4" y="0"/>
                  </a:lnTo>
                  <a:lnTo>
                    <a:pt x="12" y="2"/>
                  </a:lnTo>
                  <a:lnTo>
                    <a:pt x="14" y="7"/>
                  </a:lnTo>
                  <a:lnTo>
                    <a:pt x="8" y="17"/>
                  </a:lnTo>
                  <a:lnTo>
                    <a:pt x="0" y="16"/>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20" name="Freeform 135"/>
            <p:cNvSpPr>
              <a:spLocks/>
            </p:cNvSpPr>
            <p:nvPr/>
          </p:nvSpPr>
          <p:spPr bwMode="ltGray">
            <a:xfrm>
              <a:off x="4789" y="1962"/>
              <a:ext cx="186" cy="244"/>
            </a:xfrm>
            <a:custGeom>
              <a:avLst/>
              <a:gdLst>
                <a:gd name="T0" fmla="*/ 0 w 186"/>
                <a:gd name="T1" fmla="*/ 200 h 244"/>
                <a:gd name="T2" fmla="*/ 13 w 186"/>
                <a:gd name="T3" fmla="*/ 168 h 244"/>
                <a:gd name="T4" fmla="*/ 27 w 186"/>
                <a:gd name="T5" fmla="*/ 154 h 244"/>
                <a:gd name="T6" fmla="*/ 40 w 186"/>
                <a:gd name="T7" fmla="*/ 137 h 244"/>
                <a:gd name="T8" fmla="*/ 61 w 186"/>
                <a:gd name="T9" fmla="*/ 127 h 244"/>
                <a:gd name="T10" fmla="*/ 111 w 186"/>
                <a:gd name="T11" fmla="*/ 122 h 244"/>
                <a:gd name="T12" fmla="*/ 132 w 186"/>
                <a:gd name="T13" fmla="*/ 122 h 244"/>
                <a:gd name="T14" fmla="*/ 141 w 186"/>
                <a:gd name="T15" fmla="*/ 114 h 244"/>
                <a:gd name="T16" fmla="*/ 133 w 186"/>
                <a:gd name="T17" fmla="*/ 92 h 244"/>
                <a:gd name="T18" fmla="*/ 132 w 186"/>
                <a:gd name="T19" fmla="*/ 69 h 244"/>
                <a:gd name="T20" fmla="*/ 136 w 186"/>
                <a:gd name="T21" fmla="*/ 37 h 244"/>
                <a:gd name="T22" fmla="*/ 139 w 186"/>
                <a:gd name="T23" fmla="*/ 10 h 244"/>
                <a:gd name="T24" fmla="*/ 144 w 186"/>
                <a:gd name="T25" fmla="*/ 0 h 244"/>
                <a:gd name="T26" fmla="*/ 148 w 186"/>
                <a:gd name="T27" fmla="*/ 0 h 244"/>
                <a:gd name="T28" fmla="*/ 157 w 186"/>
                <a:gd name="T29" fmla="*/ 14 h 244"/>
                <a:gd name="T30" fmla="*/ 156 w 186"/>
                <a:gd name="T31" fmla="*/ 36 h 244"/>
                <a:gd name="T32" fmla="*/ 166 w 186"/>
                <a:gd name="T33" fmla="*/ 63 h 244"/>
                <a:gd name="T34" fmla="*/ 169 w 186"/>
                <a:gd name="T35" fmla="*/ 127 h 244"/>
                <a:gd name="T36" fmla="*/ 174 w 186"/>
                <a:gd name="T37" fmla="*/ 129 h 244"/>
                <a:gd name="T38" fmla="*/ 185 w 186"/>
                <a:gd name="T39" fmla="*/ 139 h 244"/>
                <a:gd name="T40" fmla="*/ 177 w 186"/>
                <a:gd name="T41" fmla="*/ 150 h 244"/>
                <a:gd name="T42" fmla="*/ 166 w 186"/>
                <a:gd name="T43" fmla="*/ 154 h 244"/>
                <a:gd name="T44" fmla="*/ 148 w 186"/>
                <a:gd name="T45" fmla="*/ 154 h 244"/>
                <a:gd name="T46" fmla="*/ 114 w 186"/>
                <a:gd name="T47" fmla="*/ 168 h 244"/>
                <a:gd name="T48" fmla="*/ 87 w 186"/>
                <a:gd name="T49" fmla="*/ 178 h 244"/>
                <a:gd name="T50" fmla="*/ 64 w 186"/>
                <a:gd name="T51" fmla="*/ 176 h 244"/>
                <a:gd name="T52" fmla="*/ 45 w 186"/>
                <a:gd name="T53" fmla="*/ 187 h 244"/>
                <a:gd name="T54" fmla="*/ 47 w 186"/>
                <a:gd name="T55" fmla="*/ 204 h 244"/>
                <a:gd name="T56" fmla="*/ 42 w 186"/>
                <a:gd name="T57" fmla="*/ 232 h 244"/>
                <a:gd name="T58" fmla="*/ 32 w 186"/>
                <a:gd name="T59" fmla="*/ 243 h 244"/>
                <a:gd name="T60" fmla="*/ 27 w 186"/>
                <a:gd name="T61" fmla="*/ 231 h 244"/>
                <a:gd name="T62" fmla="*/ 3 w 186"/>
                <a:gd name="T63" fmla="*/ 215 h 244"/>
                <a:gd name="T64" fmla="*/ 0 w 186"/>
                <a:gd name="T65" fmla="*/ 200 h 2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6" h="244">
                  <a:moveTo>
                    <a:pt x="0" y="200"/>
                  </a:moveTo>
                  <a:lnTo>
                    <a:pt x="13" y="168"/>
                  </a:lnTo>
                  <a:lnTo>
                    <a:pt x="27" y="154"/>
                  </a:lnTo>
                  <a:lnTo>
                    <a:pt x="40" y="137"/>
                  </a:lnTo>
                  <a:lnTo>
                    <a:pt x="61" y="127"/>
                  </a:lnTo>
                  <a:lnTo>
                    <a:pt x="111" y="122"/>
                  </a:lnTo>
                  <a:lnTo>
                    <a:pt x="132" y="122"/>
                  </a:lnTo>
                  <a:lnTo>
                    <a:pt x="141" y="114"/>
                  </a:lnTo>
                  <a:lnTo>
                    <a:pt x="133" y="92"/>
                  </a:lnTo>
                  <a:lnTo>
                    <a:pt x="132" y="69"/>
                  </a:lnTo>
                  <a:lnTo>
                    <a:pt x="136" y="37"/>
                  </a:lnTo>
                  <a:lnTo>
                    <a:pt x="139" y="10"/>
                  </a:lnTo>
                  <a:lnTo>
                    <a:pt x="144" y="0"/>
                  </a:lnTo>
                  <a:lnTo>
                    <a:pt x="148" y="0"/>
                  </a:lnTo>
                  <a:lnTo>
                    <a:pt x="157" y="14"/>
                  </a:lnTo>
                  <a:lnTo>
                    <a:pt x="156" y="36"/>
                  </a:lnTo>
                  <a:lnTo>
                    <a:pt x="166" y="63"/>
                  </a:lnTo>
                  <a:lnTo>
                    <a:pt x="169" y="127"/>
                  </a:lnTo>
                  <a:lnTo>
                    <a:pt x="174" y="129"/>
                  </a:lnTo>
                  <a:lnTo>
                    <a:pt x="185" y="139"/>
                  </a:lnTo>
                  <a:lnTo>
                    <a:pt x="177" y="150"/>
                  </a:lnTo>
                  <a:lnTo>
                    <a:pt x="166" y="154"/>
                  </a:lnTo>
                  <a:lnTo>
                    <a:pt x="148" y="154"/>
                  </a:lnTo>
                  <a:lnTo>
                    <a:pt x="114" y="168"/>
                  </a:lnTo>
                  <a:lnTo>
                    <a:pt x="87" y="178"/>
                  </a:lnTo>
                  <a:lnTo>
                    <a:pt x="64" y="176"/>
                  </a:lnTo>
                  <a:lnTo>
                    <a:pt x="45" y="187"/>
                  </a:lnTo>
                  <a:lnTo>
                    <a:pt x="47" y="204"/>
                  </a:lnTo>
                  <a:lnTo>
                    <a:pt x="42" y="232"/>
                  </a:lnTo>
                  <a:lnTo>
                    <a:pt x="32" y="243"/>
                  </a:lnTo>
                  <a:lnTo>
                    <a:pt x="27" y="231"/>
                  </a:lnTo>
                  <a:lnTo>
                    <a:pt x="3" y="215"/>
                  </a:lnTo>
                  <a:lnTo>
                    <a:pt x="0" y="20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21" name="Freeform 136"/>
            <p:cNvSpPr>
              <a:spLocks/>
            </p:cNvSpPr>
            <p:nvPr/>
          </p:nvSpPr>
          <p:spPr bwMode="ltGray">
            <a:xfrm>
              <a:off x="4843" y="2983"/>
              <a:ext cx="36" cy="28"/>
            </a:xfrm>
            <a:custGeom>
              <a:avLst/>
              <a:gdLst>
                <a:gd name="T0" fmla="*/ 2 w 37"/>
                <a:gd name="T1" fmla="*/ 12 h 28"/>
                <a:gd name="T2" fmla="*/ 8 w 37"/>
                <a:gd name="T3" fmla="*/ 3 h 28"/>
                <a:gd name="T4" fmla="*/ 23 w 37"/>
                <a:gd name="T5" fmla="*/ 0 h 28"/>
                <a:gd name="T6" fmla="*/ 26 w 37"/>
                <a:gd name="T7" fmla="*/ 0 h 28"/>
                <a:gd name="T8" fmla="*/ 32 w 37"/>
                <a:gd name="T9" fmla="*/ 16 h 28"/>
                <a:gd name="T10" fmla="*/ 17 w 37"/>
                <a:gd name="T11" fmla="*/ 27 h 28"/>
                <a:gd name="T12" fmla="*/ 0 w 37"/>
                <a:gd name="T13" fmla="*/ 12 h 28"/>
                <a:gd name="T14" fmla="*/ 2 w 37"/>
                <a:gd name="T15" fmla="*/ 12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28">
                  <a:moveTo>
                    <a:pt x="2" y="12"/>
                  </a:moveTo>
                  <a:lnTo>
                    <a:pt x="8" y="3"/>
                  </a:lnTo>
                  <a:lnTo>
                    <a:pt x="27" y="0"/>
                  </a:lnTo>
                  <a:lnTo>
                    <a:pt x="30" y="0"/>
                  </a:lnTo>
                  <a:lnTo>
                    <a:pt x="36" y="16"/>
                  </a:lnTo>
                  <a:lnTo>
                    <a:pt x="17" y="27"/>
                  </a:lnTo>
                  <a:lnTo>
                    <a:pt x="0" y="12"/>
                  </a:lnTo>
                  <a:lnTo>
                    <a:pt x="2"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22" name="Freeform 137"/>
            <p:cNvSpPr>
              <a:spLocks/>
            </p:cNvSpPr>
            <p:nvPr/>
          </p:nvSpPr>
          <p:spPr bwMode="ltGray">
            <a:xfrm>
              <a:off x="4901" y="1871"/>
              <a:ext cx="96" cy="88"/>
            </a:xfrm>
            <a:custGeom>
              <a:avLst/>
              <a:gdLst>
                <a:gd name="T0" fmla="*/ 0 w 96"/>
                <a:gd name="T1" fmla="*/ 75 h 88"/>
                <a:gd name="T2" fmla="*/ 8 w 96"/>
                <a:gd name="T3" fmla="*/ 51 h 88"/>
                <a:gd name="T4" fmla="*/ 3 w 96"/>
                <a:gd name="T5" fmla="*/ 9 h 88"/>
                <a:gd name="T6" fmla="*/ 7 w 96"/>
                <a:gd name="T7" fmla="*/ 2 h 88"/>
                <a:gd name="T8" fmla="*/ 27 w 96"/>
                <a:gd name="T9" fmla="*/ 0 h 88"/>
                <a:gd name="T10" fmla="*/ 50 w 96"/>
                <a:gd name="T11" fmla="*/ 22 h 88"/>
                <a:gd name="T12" fmla="*/ 65 w 96"/>
                <a:gd name="T13" fmla="*/ 27 h 88"/>
                <a:gd name="T14" fmla="*/ 89 w 96"/>
                <a:gd name="T15" fmla="*/ 22 h 88"/>
                <a:gd name="T16" fmla="*/ 95 w 96"/>
                <a:gd name="T17" fmla="*/ 34 h 88"/>
                <a:gd name="T18" fmla="*/ 89 w 96"/>
                <a:gd name="T19" fmla="*/ 49 h 88"/>
                <a:gd name="T20" fmla="*/ 74 w 96"/>
                <a:gd name="T21" fmla="*/ 65 h 88"/>
                <a:gd name="T22" fmla="*/ 30 w 96"/>
                <a:gd name="T23" fmla="*/ 70 h 88"/>
                <a:gd name="T24" fmla="*/ 18 w 96"/>
                <a:gd name="T25" fmla="*/ 83 h 88"/>
                <a:gd name="T26" fmla="*/ 3 w 96"/>
                <a:gd name="T27" fmla="*/ 87 h 88"/>
                <a:gd name="T28" fmla="*/ 0 w 96"/>
                <a:gd name="T29" fmla="*/ 75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6" h="88">
                  <a:moveTo>
                    <a:pt x="0" y="75"/>
                  </a:moveTo>
                  <a:lnTo>
                    <a:pt x="8" y="51"/>
                  </a:lnTo>
                  <a:lnTo>
                    <a:pt x="3" y="9"/>
                  </a:lnTo>
                  <a:lnTo>
                    <a:pt x="7" y="2"/>
                  </a:lnTo>
                  <a:lnTo>
                    <a:pt x="27" y="0"/>
                  </a:lnTo>
                  <a:lnTo>
                    <a:pt x="50" y="22"/>
                  </a:lnTo>
                  <a:lnTo>
                    <a:pt x="65" y="27"/>
                  </a:lnTo>
                  <a:lnTo>
                    <a:pt x="89" y="22"/>
                  </a:lnTo>
                  <a:lnTo>
                    <a:pt x="95" y="34"/>
                  </a:lnTo>
                  <a:lnTo>
                    <a:pt x="89" y="49"/>
                  </a:lnTo>
                  <a:lnTo>
                    <a:pt x="74" y="65"/>
                  </a:lnTo>
                  <a:lnTo>
                    <a:pt x="30" y="70"/>
                  </a:lnTo>
                  <a:lnTo>
                    <a:pt x="18" y="83"/>
                  </a:lnTo>
                  <a:lnTo>
                    <a:pt x="3" y="87"/>
                  </a:lnTo>
                  <a:lnTo>
                    <a:pt x="0" y="7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23" name="Freeform 138"/>
            <p:cNvSpPr>
              <a:spLocks/>
            </p:cNvSpPr>
            <p:nvPr/>
          </p:nvSpPr>
          <p:spPr bwMode="ltGray">
            <a:xfrm>
              <a:off x="4977" y="3700"/>
              <a:ext cx="64" cy="74"/>
            </a:xfrm>
            <a:custGeom>
              <a:avLst/>
              <a:gdLst>
                <a:gd name="T0" fmla="*/ 0 w 64"/>
                <a:gd name="T1" fmla="*/ 52 h 74"/>
                <a:gd name="T2" fmla="*/ 8 w 64"/>
                <a:gd name="T3" fmla="*/ 28 h 74"/>
                <a:gd name="T4" fmla="*/ 12 w 64"/>
                <a:gd name="T5" fmla="*/ 4 h 74"/>
                <a:gd name="T6" fmla="*/ 14 w 64"/>
                <a:gd name="T7" fmla="*/ 0 h 74"/>
                <a:gd name="T8" fmla="*/ 19 w 64"/>
                <a:gd name="T9" fmla="*/ 4 h 74"/>
                <a:gd name="T10" fmla="*/ 37 w 64"/>
                <a:gd name="T11" fmla="*/ 11 h 74"/>
                <a:gd name="T12" fmla="*/ 61 w 64"/>
                <a:gd name="T13" fmla="*/ 8 h 74"/>
                <a:gd name="T14" fmla="*/ 63 w 64"/>
                <a:gd name="T15" fmla="*/ 15 h 74"/>
                <a:gd name="T16" fmla="*/ 53 w 64"/>
                <a:gd name="T17" fmla="*/ 43 h 74"/>
                <a:gd name="T18" fmla="*/ 48 w 64"/>
                <a:gd name="T19" fmla="*/ 52 h 74"/>
                <a:gd name="T20" fmla="*/ 34 w 64"/>
                <a:gd name="T21" fmla="*/ 64 h 74"/>
                <a:gd name="T22" fmla="*/ 22 w 64"/>
                <a:gd name="T23" fmla="*/ 73 h 74"/>
                <a:gd name="T24" fmla="*/ 12 w 64"/>
                <a:gd name="T25" fmla="*/ 73 h 74"/>
                <a:gd name="T26" fmla="*/ 3 w 64"/>
                <a:gd name="T27" fmla="*/ 64 h 74"/>
                <a:gd name="T28" fmla="*/ 0 w 64"/>
                <a:gd name="T29" fmla="*/ 52 h 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 h="74">
                  <a:moveTo>
                    <a:pt x="0" y="52"/>
                  </a:moveTo>
                  <a:lnTo>
                    <a:pt x="8" y="28"/>
                  </a:lnTo>
                  <a:lnTo>
                    <a:pt x="12" y="4"/>
                  </a:lnTo>
                  <a:lnTo>
                    <a:pt x="14" y="0"/>
                  </a:lnTo>
                  <a:lnTo>
                    <a:pt x="19" y="4"/>
                  </a:lnTo>
                  <a:lnTo>
                    <a:pt x="37" y="11"/>
                  </a:lnTo>
                  <a:lnTo>
                    <a:pt x="61" y="8"/>
                  </a:lnTo>
                  <a:lnTo>
                    <a:pt x="63" y="15"/>
                  </a:lnTo>
                  <a:lnTo>
                    <a:pt x="53" y="43"/>
                  </a:lnTo>
                  <a:lnTo>
                    <a:pt x="48" y="52"/>
                  </a:lnTo>
                  <a:lnTo>
                    <a:pt x="34" y="64"/>
                  </a:lnTo>
                  <a:lnTo>
                    <a:pt x="22" y="73"/>
                  </a:lnTo>
                  <a:lnTo>
                    <a:pt x="12" y="73"/>
                  </a:lnTo>
                  <a:lnTo>
                    <a:pt x="3" y="64"/>
                  </a:lnTo>
                  <a:lnTo>
                    <a:pt x="0" y="5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24" name="Freeform 139"/>
            <p:cNvSpPr>
              <a:spLocks/>
            </p:cNvSpPr>
            <p:nvPr/>
          </p:nvSpPr>
          <p:spPr bwMode="ltGray">
            <a:xfrm>
              <a:off x="5022" y="1869"/>
              <a:ext cx="12" cy="6"/>
            </a:xfrm>
            <a:custGeom>
              <a:avLst/>
              <a:gdLst>
                <a:gd name="T0" fmla="*/ 0 w 11"/>
                <a:gd name="T1" fmla="*/ 2 h 8"/>
                <a:gd name="T2" fmla="*/ 0 w 11"/>
                <a:gd name="T3" fmla="*/ 2 h 8"/>
                <a:gd name="T4" fmla="*/ 11 w 11"/>
                <a:gd name="T5" fmla="*/ 0 h 8"/>
                <a:gd name="T6" fmla="*/ 14 w 11"/>
                <a:gd name="T7" fmla="*/ 2 h 8"/>
                <a:gd name="T8" fmla="*/ 14 w 11"/>
                <a:gd name="T9" fmla="*/ 2 h 8"/>
                <a:gd name="T10" fmla="*/ 0 w 11"/>
                <a:gd name="T11" fmla="*/ 2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8">
                  <a:moveTo>
                    <a:pt x="0" y="7"/>
                  </a:moveTo>
                  <a:lnTo>
                    <a:pt x="0" y="3"/>
                  </a:lnTo>
                  <a:lnTo>
                    <a:pt x="7" y="0"/>
                  </a:lnTo>
                  <a:lnTo>
                    <a:pt x="10" y="3"/>
                  </a:lnTo>
                  <a:lnTo>
                    <a:pt x="10" y="7"/>
                  </a:lnTo>
                  <a:lnTo>
                    <a:pt x="0" y="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25" name="Freeform 140"/>
            <p:cNvSpPr>
              <a:spLocks/>
            </p:cNvSpPr>
            <p:nvPr/>
          </p:nvSpPr>
          <p:spPr bwMode="ltGray">
            <a:xfrm>
              <a:off x="5040" y="1845"/>
              <a:ext cx="23" cy="25"/>
            </a:xfrm>
            <a:custGeom>
              <a:avLst/>
              <a:gdLst>
                <a:gd name="T0" fmla="*/ 0 w 23"/>
                <a:gd name="T1" fmla="*/ 3 h 25"/>
                <a:gd name="T2" fmla="*/ 0 w 23"/>
                <a:gd name="T3" fmla="*/ 0 h 25"/>
                <a:gd name="T4" fmla="*/ 3 w 23"/>
                <a:gd name="T5" fmla="*/ 3 h 25"/>
                <a:gd name="T6" fmla="*/ 22 w 23"/>
                <a:gd name="T7" fmla="*/ 19 h 25"/>
                <a:gd name="T8" fmla="*/ 18 w 23"/>
                <a:gd name="T9" fmla="*/ 24 h 25"/>
                <a:gd name="T10" fmla="*/ 14 w 23"/>
                <a:gd name="T11" fmla="*/ 24 h 25"/>
                <a:gd name="T12" fmla="*/ 3 w 23"/>
                <a:gd name="T13" fmla="*/ 15 h 25"/>
                <a:gd name="T14" fmla="*/ 0 w 23"/>
                <a:gd name="T15" fmla="*/ 3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25">
                  <a:moveTo>
                    <a:pt x="0" y="3"/>
                  </a:moveTo>
                  <a:lnTo>
                    <a:pt x="0" y="0"/>
                  </a:lnTo>
                  <a:lnTo>
                    <a:pt x="3" y="3"/>
                  </a:lnTo>
                  <a:lnTo>
                    <a:pt x="22" y="19"/>
                  </a:lnTo>
                  <a:lnTo>
                    <a:pt x="18" y="24"/>
                  </a:lnTo>
                  <a:lnTo>
                    <a:pt x="14" y="24"/>
                  </a:lnTo>
                  <a:lnTo>
                    <a:pt x="3" y="15"/>
                  </a:lnTo>
                  <a:lnTo>
                    <a:pt x="0" y="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26" name="Freeform 141"/>
            <p:cNvSpPr>
              <a:spLocks/>
            </p:cNvSpPr>
            <p:nvPr/>
          </p:nvSpPr>
          <p:spPr bwMode="ltGray">
            <a:xfrm>
              <a:off x="5058" y="1826"/>
              <a:ext cx="12" cy="13"/>
            </a:xfrm>
            <a:custGeom>
              <a:avLst/>
              <a:gdLst>
                <a:gd name="T0" fmla="*/ 0 w 13"/>
                <a:gd name="T1" fmla="*/ 12 h 12"/>
                <a:gd name="T2" fmla="*/ 0 w 13"/>
                <a:gd name="T3" fmla="*/ 0 h 12"/>
                <a:gd name="T4" fmla="*/ 6 w 13"/>
                <a:gd name="T5" fmla="*/ 0 h 12"/>
                <a:gd name="T6" fmla="*/ 8 w 13"/>
                <a:gd name="T7" fmla="*/ 12 h 12"/>
                <a:gd name="T8" fmla="*/ 8 w 13"/>
                <a:gd name="T9" fmla="*/ 15 h 12"/>
                <a:gd name="T10" fmla="*/ 4 w 13"/>
                <a:gd name="T11" fmla="*/ 15 h 12"/>
                <a:gd name="T12" fmla="*/ 0 w 13"/>
                <a:gd name="T13" fmla="*/ 12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2">
                  <a:moveTo>
                    <a:pt x="0" y="8"/>
                  </a:moveTo>
                  <a:lnTo>
                    <a:pt x="0" y="0"/>
                  </a:lnTo>
                  <a:lnTo>
                    <a:pt x="8" y="0"/>
                  </a:lnTo>
                  <a:lnTo>
                    <a:pt x="12" y="8"/>
                  </a:lnTo>
                  <a:lnTo>
                    <a:pt x="12" y="11"/>
                  </a:lnTo>
                  <a:lnTo>
                    <a:pt x="4" y="11"/>
                  </a:lnTo>
                  <a:lnTo>
                    <a:pt x="0" y="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27" name="Freeform 142"/>
            <p:cNvSpPr>
              <a:spLocks/>
            </p:cNvSpPr>
            <p:nvPr/>
          </p:nvSpPr>
          <p:spPr bwMode="ltGray">
            <a:xfrm>
              <a:off x="5070" y="1791"/>
              <a:ext cx="15" cy="22"/>
            </a:xfrm>
            <a:custGeom>
              <a:avLst/>
              <a:gdLst>
                <a:gd name="T0" fmla="*/ 0 w 15"/>
                <a:gd name="T1" fmla="*/ 4 h 22"/>
                <a:gd name="T2" fmla="*/ 4 w 15"/>
                <a:gd name="T3" fmla="*/ 0 h 22"/>
                <a:gd name="T4" fmla="*/ 11 w 15"/>
                <a:gd name="T5" fmla="*/ 0 h 22"/>
                <a:gd name="T6" fmla="*/ 14 w 15"/>
                <a:gd name="T7" fmla="*/ 8 h 22"/>
                <a:gd name="T8" fmla="*/ 14 w 15"/>
                <a:gd name="T9" fmla="*/ 15 h 22"/>
                <a:gd name="T10" fmla="*/ 11 w 15"/>
                <a:gd name="T11" fmla="*/ 21 h 22"/>
                <a:gd name="T12" fmla="*/ 6 w 15"/>
                <a:gd name="T13" fmla="*/ 21 h 22"/>
                <a:gd name="T14" fmla="*/ 4 w 15"/>
                <a:gd name="T15" fmla="*/ 15 h 22"/>
                <a:gd name="T16" fmla="*/ 0 w 15"/>
                <a:gd name="T17" fmla="*/ 4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22">
                  <a:moveTo>
                    <a:pt x="0" y="4"/>
                  </a:moveTo>
                  <a:lnTo>
                    <a:pt x="4" y="0"/>
                  </a:lnTo>
                  <a:lnTo>
                    <a:pt x="11" y="0"/>
                  </a:lnTo>
                  <a:lnTo>
                    <a:pt x="14" y="8"/>
                  </a:lnTo>
                  <a:lnTo>
                    <a:pt x="14" y="15"/>
                  </a:lnTo>
                  <a:lnTo>
                    <a:pt x="11" y="21"/>
                  </a:lnTo>
                  <a:lnTo>
                    <a:pt x="6" y="21"/>
                  </a:lnTo>
                  <a:lnTo>
                    <a:pt x="4" y="15"/>
                  </a:lnTo>
                  <a:lnTo>
                    <a:pt x="0" y="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28" name="Freeform 143"/>
            <p:cNvSpPr>
              <a:spLocks/>
            </p:cNvSpPr>
            <p:nvPr/>
          </p:nvSpPr>
          <p:spPr bwMode="ltGray">
            <a:xfrm>
              <a:off x="5091" y="1757"/>
              <a:ext cx="12" cy="22"/>
            </a:xfrm>
            <a:custGeom>
              <a:avLst/>
              <a:gdLst>
                <a:gd name="T0" fmla="*/ 0 w 13"/>
                <a:gd name="T1" fmla="*/ 21 h 22"/>
                <a:gd name="T2" fmla="*/ 6 w 13"/>
                <a:gd name="T3" fmla="*/ 0 h 22"/>
                <a:gd name="T4" fmla="*/ 8 w 13"/>
                <a:gd name="T5" fmla="*/ 5 h 22"/>
                <a:gd name="T6" fmla="*/ 8 w 13"/>
                <a:gd name="T7" fmla="*/ 12 h 22"/>
                <a:gd name="T8" fmla="*/ 4 w 13"/>
                <a:gd name="T9" fmla="*/ 21 h 22"/>
                <a:gd name="T10" fmla="*/ 0 w 13"/>
                <a:gd name="T11" fmla="*/ 2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22">
                  <a:moveTo>
                    <a:pt x="0" y="21"/>
                  </a:moveTo>
                  <a:lnTo>
                    <a:pt x="9" y="0"/>
                  </a:lnTo>
                  <a:lnTo>
                    <a:pt x="12" y="5"/>
                  </a:lnTo>
                  <a:lnTo>
                    <a:pt x="12" y="12"/>
                  </a:lnTo>
                  <a:lnTo>
                    <a:pt x="4" y="21"/>
                  </a:lnTo>
                  <a:lnTo>
                    <a:pt x="0" y="2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29" name="Freeform 144"/>
            <p:cNvSpPr>
              <a:spLocks/>
            </p:cNvSpPr>
            <p:nvPr/>
          </p:nvSpPr>
          <p:spPr bwMode="ltGray">
            <a:xfrm>
              <a:off x="5136" y="2948"/>
              <a:ext cx="64" cy="20"/>
            </a:xfrm>
            <a:custGeom>
              <a:avLst/>
              <a:gdLst>
                <a:gd name="T0" fmla="*/ 0 w 64"/>
                <a:gd name="T1" fmla="*/ 12 h 20"/>
                <a:gd name="T2" fmla="*/ 4 w 64"/>
                <a:gd name="T3" fmla="*/ 0 h 20"/>
                <a:gd name="T4" fmla="*/ 4 w 64"/>
                <a:gd name="T5" fmla="*/ 3 h 20"/>
                <a:gd name="T6" fmla="*/ 8 w 64"/>
                <a:gd name="T7" fmla="*/ 8 h 20"/>
                <a:gd name="T8" fmla="*/ 12 w 64"/>
                <a:gd name="T9" fmla="*/ 8 h 20"/>
                <a:gd name="T10" fmla="*/ 37 w 64"/>
                <a:gd name="T11" fmla="*/ 0 h 20"/>
                <a:gd name="T12" fmla="*/ 59 w 64"/>
                <a:gd name="T13" fmla="*/ 0 h 20"/>
                <a:gd name="T14" fmla="*/ 63 w 64"/>
                <a:gd name="T15" fmla="*/ 3 h 20"/>
                <a:gd name="T16" fmla="*/ 63 w 64"/>
                <a:gd name="T17" fmla="*/ 8 h 20"/>
                <a:gd name="T18" fmla="*/ 51 w 64"/>
                <a:gd name="T19" fmla="*/ 14 h 20"/>
                <a:gd name="T20" fmla="*/ 44 w 64"/>
                <a:gd name="T21" fmla="*/ 14 h 20"/>
                <a:gd name="T22" fmla="*/ 23 w 64"/>
                <a:gd name="T23" fmla="*/ 19 h 20"/>
                <a:gd name="T24" fmla="*/ 0 w 64"/>
                <a:gd name="T25" fmla="*/ 1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20">
                  <a:moveTo>
                    <a:pt x="0" y="12"/>
                  </a:moveTo>
                  <a:lnTo>
                    <a:pt x="4" y="0"/>
                  </a:lnTo>
                  <a:lnTo>
                    <a:pt x="4" y="3"/>
                  </a:lnTo>
                  <a:lnTo>
                    <a:pt x="8" y="8"/>
                  </a:lnTo>
                  <a:lnTo>
                    <a:pt x="12" y="8"/>
                  </a:lnTo>
                  <a:lnTo>
                    <a:pt x="37" y="0"/>
                  </a:lnTo>
                  <a:lnTo>
                    <a:pt x="59" y="0"/>
                  </a:lnTo>
                  <a:lnTo>
                    <a:pt x="63" y="3"/>
                  </a:lnTo>
                  <a:lnTo>
                    <a:pt x="63" y="8"/>
                  </a:lnTo>
                  <a:lnTo>
                    <a:pt x="51" y="14"/>
                  </a:lnTo>
                  <a:lnTo>
                    <a:pt x="44" y="14"/>
                  </a:lnTo>
                  <a:lnTo>
                    <a:pt x="23" y="19"/>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30" name="Freeform 145"/>
            <p:cNvSpPr>
              <a:spLocks/>
            </p:cNvSpPr>
            <p:nvPr/>
          </p:nvSpPr>
          <p:spPr bwMode="ltGray">
            <a:xfrm>
              <a:off x="5236" y="2956"/>
              <a:ext cx="16" cy="28"/>
            </a:xfrm>
            <a:custGeom>
              <a:avLst/>
              <a:gdLst>
                <a:gd name="T0" fmla="*/ 0 w 16"/>
                <a:gd name="T1" fmla="*/ 15 h 28"/>
                <a:gd name="T2" fmla="*/ 2 w 16"/>
                <a:gd name="T3" fmla="*/ 2 h 28"/>
                <a:gd name="T4" fmla="*/ 7 w 16"/>
                <a:gd name="T5" fmla="*/ 0 h 28"/>
                <a:gd name="T6" fmla="*/ 11 w 16"/>
                <a:gd name="T7" fmla="*/ 7 h 28"/>
                <a:gd name="T8" fmla="*/ 15 w 16"/>
                <a:gd name="T9" fmla="*/ 23 h 28"/>
                <a:gd name="T10" fmla="*/ 8 w 16"/>
                <a:gd name="T11" fmla="*/ 27 h 28"/>
                <a:gd name="T12" fmla="*/ 0 w 16"/>
                <a:gd name="T13" fmla="*/ 1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8">
                  <a:moveTo>
                    <a:pt x="0" y="15"/>
                  </a:moveTo>
                  <a:lnTo>
                    <a:pt x="2" y="2"/>
                  </a:lnTo>
                  <a:lnTo>
                    <a:pt x="7" y="0"/>
                  </a:lnTo>
                  <a:lnTo>
                    <a:pt x="11" y="7"/>
                  </a:lnTo>
                  <a:lnTo>
                    <a:pt x="15" y="23"/>
                  </a:lnTo>
                  <a:lnTo>
                    <a:pt x="8" y="27"/>
                  </a:lnTo>
                  <a:lnTo>
                    <a:pt x="0" y="1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31" name="Freeform 146"/>
            <p:cNvSpPr>
              <a:spLocks/>
            </p:cNvSpPr>
            <p:nvPr/>
          </p:nvSpPr>
          <p:spPr bwMode="ltGray">
            <a:xfrm>
              <a:off x="5236" y="1155"/>
              <a:ext cx="57" cy="46"/>
            </a:xfrm>
            <a:custGeom>
              <a:avLst/>
              <a:gdLst>
                <a:gd name="T0" fmla="*/ 0 w 57"/>
                <a:gd name="T1" fmla="*/ 21 h 47"/>
                <a:gd name="T2" fmla="*/ 4 w 57"/>
                <a:gd name="T3" fmla="*/ 6 h 47"/>
                <a:gd name="T4" fmla="*/ 24 w 57"/>
                <a:gd name="T5" fmla="*/ 0 h 47"/>
                <a:gd name="T6" fmla="*/ 41 w 57"/>
                <a:gd name="T7" fmla="*/ 19 h 47"/>
                <a:gd name="T8" fmla="*/ 56 w 57"/>
                <a:gd name="T9" fmla="*/ 36 h 47"/>
                <a:gd name="T10" fmla="*/ 52 w 57"/>
                <a:gd name="T11" fmla="*/ 42 h 47"/>
                <a:gd name="T12" fmla="*/ 48 w 57"/>
                <a:gd name="T13" fmla="*/ 42 h 47"/>
                <a:gd name="T14" fmla="*/ 27 w 57"/>
                <a:gd name="T15" fmla="*/ 28 h 47"/>
                <a:gd name="T16" fmla="*/ 2 w 57"/>
                <a:gd name="T17" fmla="*/ 23 h 47"/>
                <a:gd name="T18" fmla="*/ 0 w 57"/>
                <a:gd name="T19" fmla="*/ 21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47">
                  <a:moveTo>
                    <a:pt x="0" y="21"/>
                  </a:moveTo>
                  <a:lnTo>
                    <a:pt x="4" y="6"/>
                  </a:lnTo>
                  <a:lnTo>
                    <a:pt x="24" y="0"/>
                  </a:lnTo>
                  <a:lnTo>
                    <a:pt x="41" y="19"/>
                  </a:lnTo>
                  <a:lnTo>
                    <a:pt x="56" y="40"/>
                  </a:lnTo>
                  <a:lnTo>
                    <a:pt x="52" y="46"/>
                  </a:lnTo>
                  <a:lnTo>
                    <a:pt x="48" y="46"/>
                  </a:lnTo>
                  <a:lnTo>
                    <a:pt x="27" y="32"/>
                  </a:lnTo>
                  <a:lnTo>
                    <a:pt x="2" y="26"/>
                  </a:lnTo>
                  <a:lnTo>
                    <a:pt x="0" y="2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32" name="Freeform 147"/>
            <p:cNvSpPr>
              <a:spLocks/>
            </p:cNvSpPr>
            <p:nvPr/>
          </p:nvSpPr>
          <p:spPr bwMode="ltGray">
            <a:xfrm>
              <a:off x="5262" y="2977"/>
              <a:ext cx="12" cy="20"/>
            </a:xfrm>
            <a:custGeom>
              <a:avLst/>
              <a:gdLst>
                <a:gd name="T0" fmla="*/ 0 w 11"/>
                <a:gd name="T1" fmla="*/ 15 h 19"/>
                <a:gd name="T2" fmla="*/ 0 w 11"/>
                <a:gd name="T3" fmla="*/ 0 h 19"/>
                <a:gd name="T4" fmla="*/ 3 w 11"/>
                <a:gd name="T5" fmla="*/ 0 h 19"/>
                <a:gd name="T6" fmla="*/ 14 w 11"/>
                <a:gd name="T7" fmla="*/ 6 h 19"/>
                <a:gd name="T8" fmla="*/ 14 w 11"/>
                <a:gd name="T9" fmla="*/ 22 h 19"/>
                <a:gd name="T10" fmla="*/ 11 w 11"/>
                <a:gd name="T11" fmla="*/ 18 h 19"/>
                <a:gd name="T12" fmla="*/ 0 w 11"/>
                <a:gd name="T13" fmla="*/ 15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9">
                  <a:moveTo>
                    <a:pt x="0" y="11"/>
                  </a:moveTo>
                  <a:lnTo>
                    <a:pt x="0" y="0"/>
                  </a:lnTo>
                  <a:lnTo>
                    <a:pt x="3" y="0"/>
                  </a:lnTo>
                  <a:lnTo>
                    <a:pt x="10" y="6"/>
                  </a:lnTo>
                  <a:lnTo>
                    <a:pt x="10" y="18"/>
                  </a:lnTo>
                  <a:lnTo>
                    <a:pt x="7" y="14"/>
                  </a:lnTo>
                  <a:lnTo>
                    <a:pt x="0" y="11"/>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33" name="Freeform 148"/>
            <p:cNvSpPr>
              <a:spLocks/>
            </p:cNvSpPr>
            <p:nvPr/>
          </p:nvSpPr>
          <p:spPr bwMode="ltGray">
            <a:xfrm>
              <a:off x="5445" y="3564"/>
              <a:ext cx="55" cy="156"/>
            </a:xfrm>
            <a:custGeom>
              <a:avLst/>
              <a:gdLst>
                <a:gd name="T0" fmla="*/ 17 w 55"/>
                <a:gd name="T1" fmla="*/ 149 h 156"/>
                <a:gd name="T2" fmla="*/ 13 w 55"/>
                <a:gd name="T3" fmla="*/ 130 h 156"/>
                <a:gd name="T4" fmla="*/ 0 w 55"/>
                <a:gd name="T5" fmla="*/ 110 h 156"/>
                <a:gd name="T6" fmla="*/ 2 w 55"/>
                <a:gd name="T7" fmla="*/ 94 h 156"/>
                <a:gd name="T8" fmla="*/ 21 w 55"/>
                <a:gd name="T9" fmla="*/ 64 h 156"/>
                <a:gd name="T10" fmla="*/ 18 w 55"/>
                <a:gd name="T11" fmla="*/ 36 h 156"/>
                <a:gd name="T12" fmla="*/ 14 w 55"/>
                <a:gd name="T13" fmla="*/ 4 h 156"/>
                <a:gd name="T14" fmla="*/ 18 w 55"/>
                <a:gd name="T15" fmla="*/ 0 h 156"/>
                <a:gd name="T16" fmla="*/ 21 w 55"/>
                <a:gd name="T17" fmla="*/ 0 h 156"/>
                <a:gd name="T18" fmla="*/ 32 w 55"/>
                <a:gd name="T19" fmla="*/ 16 h 156"/>
                <a:gd name="T20" fmla="*/ 48 w 55"/>
                <a:gd name="T21" fmla="*/ 51 h 156"/>
                <a:gd name="T22" fmla="*/ 53 w 55"/>
                <a:gd name="T23" fmla="*/ 67 h 156"/>
                <a:gd name="T24" fmla="*/ 54 w 55"/>
                <a:gd name="T25" fmla="*/ 114 h 156"/>
                <a:gd name="T26" fmla="*/ 48 w 55"/>
                <a:gd name="T27" fmla="*/ 125 h 156"/>
                <a:gd name="T28" fmla="*/ 32 w 55"/>
                <a:gd name="T29" fmla="*/ 147 h 156"/>
                <a:gd name="T30" fmla="*/ 25 w 55"/>
                <a:gd name="T31" fmla="*/ 155 h 156"/>
                <a:gd name="T32" fmla="*/ 17 w 55"/>
                <a:gd name="T33" fmla="*/ 149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156">
                  <a:moveTo>
                    <a:pt x="17" y="149"/>
                  </a:moveTo>
                  <a:lnTo>
                    <a:pt x="13" y="130"/>
                  </a:lnTo>
                  <a:lnTo>
                    <a:pt x="0" y="110"/>
                  </a:lnTo>
                  <a:lnTo>
                    <a:pt x="2" y="94"/>
                  </a:lnTo>
                  <a:lnTo>
                    <a:pt x="21" y="64"/>
                  </a:lnTo>
                  <a:lnTo>
                    <a:pt x="18" y="36"/>
                  </a:lnTo>
                  <a:lnTo>
                    <a:pt x="14" y="4"/>
                  </a:lnTo>
                  <a:lnTo>
                    <a:pt x="18" y="0"/>
                  </a:lnTo>
                  <a:lnTo>
                    <a:pt x="21" y="0"/>
                  </a:lnTo>
                  <a:lnTo>
                    <a:pt x="32" y="16"/>
                  </a:lnTo>
                  <a:lnTo>
                    <a:pt x="48" y="51"/>
                  </a:lnTo>
                  <a:lnTo>
                    <a:pt x="53" y="67"/>
                  </a:lnTo>
                  <a:lnTo>
                    <a:pt x="54" y="114"/>
                  </a:lnTo>
                  <a:lnTo>
                    <a:pt x="48" y="125"/>
                  </a:lnTo>
                  <a:lnTo>
                    <a:pt x="32" y="147"/>
                  </a:lnTo>
                  <a:lnTo>
                    <a:pt x="25" y="155"/>
                  </a:lnTo>
                  <a:lnTo>
                    <a:pt x="17" y="14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34" name="Freeform 149"/>
            <p:cNvSpPr>
              <a:spLocks/>
            </p:cNvSpPr>
            <p:nvPr/>
          </p:nvSpPr>
          <p:spPr bwMode="ltGray">
            <a:xfrm>
              <a:off x="5292" y="2999"/>
              <a:ext cx="19" cy="26"/>
            </a:xfrm>
            <a:custGeom>
              <a:avLst/>
              <a:gdLst>
                <a:gd name="T0" fmla="*/ 0 w 19"/>
                <a:gd name="T1" fmla="*/ 9 h 26"/>
                <a:gd name="T2" fmla="*/ 0 w 19"/>
                <a:gd name="T3" fmla="*/ 0 h 26"/>
                <a:gd name="T4" fmla="*/ 8 w 19"/>
                <a:gd name="T5" fmla="*/ 0 h 26"/>
                <a:gd name="T6" fmla="*/ 18 w 19"/>
                <a:gd name="T7" fmla="*/ 13 h 26"/>
                <a:gd name="T8" fmla="*/ 15 w 19"/>
                <a:gd name="T9" fmla="*/ 25 h 26"/>
                <a:gd name="T10" fmla="*/ 8 w 19"/>
                <a:gd name="T11" fmla="*/ 21 h 26"/>
                <a:gd name="T12" fmla="*/ 4 w 19"/>
                <a:gd name="T13" fmla="*/ 17 h 26"/>
                <a:gd name="T14" fmla="*/ 0 w 19"/>
                <a:gd name="T15" fmla="*/ 9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26">
                  <a:moveTo>
                    <a:pt x="0" y="9"/>
                  </a:moveTo>
                  <a:lnTo>
                    <a:pt x="0" y="0"/>
                  </a:lnTo>
                  <a:lnTo>
                    <a:pt x="8" y="0"/>
                  </a:lnTo>
                  <a:lnTo>
                    <a:pt x="18" y="13"/>
                  </a:lnTo>
                  <a:lnTo>
                    <a:pt x="15" y="25"/>
                  </a:lnTo>
                  <a:lnTo>
                    <a:pt x="8" y="21"/>
                  </a:lnTo>
                  <a:lnTo>
                    <a:pt x="4" y="17"/>
                  </a:lnTo>
                  <a:lnTo>
                    <a:pt x="0" y="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35" name="Freeform 150"/>
            <p:cNvSpPr>
              <a:spLocks/>
            </p:cNvSpPr>
            <p:nvPr/>
          </p:nvSpPr>
          <p:spPr bwMode="ltGray">
            <a:xfrm>
              <a:off x="5302" y="3045"/>
              <a:ext cx="23" cy="9"/>
            </a:xfrm>
            <a:custGeom>
              <a:avLst/>
              <a:gdLst>
                <a:gd name="T0" fmla="*/ 0 w 23"/>
                <a:gd name="T1" fmla="*/ 4 h 9"/>
                <a:gd name="T2" fmla="*/ 4 w 23"/>
                <a:gd name="T3" fmla="*/ 0 h 9"/>
                <a:gd name="T4" fmla="*/ 19 w 23"/>
                <a:gd name="T5" fmla="*/ 0 h 9"/>
                <a:gd name="T6" fmla="*/ 22 w 23"/>
                <a:gd name="T7" fmla="*/ 4 h 9"/>
                <a:gd name="T8" fmla="*/ 22 w 23"/>
                <a:gd name="T9" fmla="*/ 8 h 9"/>
                <a:gd name="T10" fmla="*/ 8 w 23"/>
                <a:gd name="T11" fmla="*/ 8 h 9"/>
                <a:gd name="T12" fmla="*/ 0 w 23"/>
                <a:gd name="T13" fmla="*/ 4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4"/>
                  </a:moveTo>
                  <a:lnTo>
                    <a:pt x="4" y="0"/>
                  </a:lnTo>
                  <a:lnTo>
                    <a:pt x="19" y="0"/>
                  </a:lnTo>
                  <a:lnTo>
                    <a:pt x="22" y="4"/>
                  </a:lnTo>
                  <a:lnTo>
                    <a:pt x="22" y="8"/>
                  </a:lnTo>
                  <a:lnTo>
                    <a:pt x="8" y="8"/>
                  </a:lnTo>
                  <a:lnTo>
                    <a:pt x="0" y="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36" name="Freeform 151"/>
            <p:cNvSpPr>
              <a:spLocks/>
            </p:cNvSpPr>
            <p:nvPr/>
          </p:nvSpPr>
          <p:spPr bwMode="ltGray">
            <a:xfrm>
              <a:off x="5317" y="3082"/>
              <a:ext cx="15" cy="13"/>
            </a:xfrm>
            <a:custGeom>
              <a:avLst/>
              <a:gdLst>
                <a:gd name="T0" fmla="*/ 0 w 15"/>
                <a:gd name="T1" fmla="*/ 12 h 13"/>
                <a:gd name="T2" fmla="*/ 3 w 15"/>
                <a:gd name="T3" fmla="*/ 0 h 13"/>
                <a:gd name="T4" fmla="*/ 11 w 15"/>
                <a:gd name="T5" fmla="*/ 0 h 13"/>
                <a:gd name="T6" fmla="*/ 14 w 15"/>
                <a:gd name="T7" fmla="*/ 4 h 13"/>
                <a:gd name="T8" fmla="*/ 14 w 15"/>
                <a:gd name="T9" fmla="*/ 12 h 13"/>
                <a:gd name="T10" fmla="*/ 0 w 15"/>
                <a:gd name="T11" fmla="*/ 12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3">
                  <a:moveTo>
                    <a:pt x="0" y="12"/>
                  </a:moveTo>
                  <a:lnTo>
                    <a:pt x="3" y="0"/>
                  </a:lnTo>
                  <a:lnTo>
                    <a:pt x="11" y="0"/>
                  </a:lnTo>
                  <a:lnTo>
                    <a:pt x="14" y="4"/>
                  </a:lnTo>
                  <a:lnTo>
                    <a:pt x="14" y="12"/>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37" name="Freeform 152"/>
            <p:cNvSpPr>
              <a:spLocks/>
            </p:cNvSpPr>
            <p:nvPr/>
          </p:nvSpPr>
          <p:spPr bwMode="ltGray">
            <a:xfrm>
              <a:off x="5334" y="3021"/>
              <a:ext cx="15" cy="41"/>
            </a:xfrm>
            <a:custGeom>
              <a:avLst/>
              <a:gdLst>
                <a:gd name="T0" fmla="*/ 0 w 15"/>
                <a:gd name="T1" fmla="*/ 33 h 41"/>
                <a:gd name="T2" fmla="*/ 3 w 15"/>
                <a:gd name="T3" fmla="*/ 0 h 41"/>
                <a:gd name="T4" fmla="*/ 2 w 15"/>
                <a:gd name="T5" fmla="*/ 0 h 41"/>
                <a:gd name="T6" fmla="*/ 12 w 15"/>
                <a:gd name="T7" fmla="*/ 20 h 41"/>
                <a:gd name="T8" fmla="*/ 14 w 15"/>
                <a:gd name="T9" fmla="*/ 39 h 41"/>
                <a:gd name="T10" fmla="*/ 2 w 15"/>
                <a:gd name="T11" fmla="*/ 40 h 41"/>
                <a:gd name="T12" fmla="*/ 0 w 15"/>
                <a:gd name="T13" fmla="*/ 33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1">
                  <a:moveTo>
                    <a:pt x="0" y="33"/>
                  </a:moveTo>
                  <a:lnTo>
                    <a:pt x="3" y="0"/>
                  </a:lnTo>
                  <a:lnTo>
                    <a:pt x="2" y="0"/>
                  </a:lnTo>
                  <a:lnTo>
                    <a:pt x="12" y="20"/>
                  </a:lnTo>
                  <a:lnTo>
                    <a:pt x="14" y="39"/>
                  </a:lnTo>
                  <a:lnTo>
                    <a:pt x="2" y="40"/>
                  </a:lnTo>
                  <a:lnTo>
                    <a:pt x="0" y="3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38" name="Freeform 153"/>
            <p:cNvSpPr>
              <a:spLocks/>
            </p:cNvSpPr>
            <p:nvPr/>
          </p:nvSpPr>
          <p:spPr bwMode="ltGray">
            <a:xfrm>
              <a:off x="5354" y="3250"/>
              <a:ext cx="56" cy="57"/>
            </a:xfrm>
            <a:custGeom>
              <a:avLst/>
              <a:gdLst>
                <a:gd name="T0" fmla="*/ 0 w 56"/>
                <a:gd name="T1" fmla="*/ 18 h 57"/>
                <a:gd name="T2" fmla="*/ 11 w 56"/>
                <a:gd name="T3" fmla="*/ 0 h 57"/>
                <a:gd name="T4" fmla="*/ 18 w 56"/>
                <a:gd name="T5" fmla="*/ 0 h 57"/>
                <a:gd name="T6" fmla="*/ 27 w 56"/>
                <a:gd name="T7" fmla="*/ 4 h 57"/>
                <a:gd name="T8" fmla="*/ 44 w 56"/>
                <a:gd name="T9" fmla="*/ 21 h 57"/>
                <a:gd name="T10" fmla="*/ 48 w 56"/>
                <a:gd name="T11" fmla="*/ 28 h 57"/>
                <a:gd name="T12" fmla="*/ 55 w 56"/>
                <a:gd name="T13" fmla="*/ 52 h 57"/>
                <a:gd name="T14" fmla="*/ 55 w 56"/>
                <a:gd name="T15" fmla="*/ 56 h 57"/>
                <a:gd name="T16" fmla="*/ 52 w 56"/>
                <a:gd name="T17" fmla="*/ 52 h 57"/>
                <a:gd name="T18" fmla="*/ 48 w 56"/>
                <a:gd name="T19" fmla="*/ 52 h 57"/>
                <a:gd name="T20" fmla="*/ 41 w 56"/>
                <a:gd name="T21" fmla="*/ 56 h 57"/>
                <a:gd name="T22" fmla="*/ 37 w 56"/>
                <a:gd name="T23" fmla="*/ 48 h 57"/>
                <a:gd name="T24" fmla="*/ 18 w 56"/>
                <a:gd name="T25" fmla="*/ 24 h 57"/>
                <a:gd name="T26" fmla="*/ 0 w 56"/>
                <a:gd name="T27" fmla="*/ 18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57">
                  <a:moveTo>
                    <a:pt x="0" y="18"/>
                  </a:moveTo>
                  <a:lnTo>
                    <a:pt x="11" y="0"/>
                  </a:lnTo>
                  <a:lnTo>
                    <a:pt x="18" y="0"/>
                  </a:lnTo>
                  <a:lnTo>
                    <a:pt x="27" y="4"/>
                  </a:lnTo>
                  <a:lnTo>
                    <a:pt x="44" y="21"/>
                  </a:lnTo>
                  <a:lnTo>
                    <a:pt x="48" y="28"/>
                  </a:lnTo>
                  <a:lnTo>
                    <a:pt x="55" y="52"/>
                  </a:lnTo>
                  <a:lnTo>
                    <a:pt x="55" y="56"/>
                  </a:lnTo>
                  <a:lnTo>
                    <a:pt x="52" y="52"/>
                  </a:lnTo>
                  <a:lnTo>
                    <a:pt x="48" y="52"/>
                  </a:lnTo>
                  <a:lnTo>
                    <a:pt x="41" y="56"/>
                  </a:lnTo>
                  <a:lnTo>
                    <a:pt x="37" y="48"/>
                  </a:lnTo>
                  <a:lnTo>
                    <a:pt x="18" y="24"/>
                  </a:lnTo>
                  <a:lnTo>
                    <a:pt x="0" y="1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39" name="Freeform 154"/>
            <p:cNvSpPr>
              <a:spLocks/>
            </p:cNvSpPr>
            <p:nvPr/>
          </p:nvSpPr>
          <p:spPr bwMode="ltGray">
            <a:xfrm>
              <a:off x="5402" y="3240"/>
              <a:ext cx="17" cy="27"/>
            </a:xfrm>
            <a:custGeom>
              <a:avLst/>
              <a:gdLst>
                <a:gd name="T0" fmla="*/ 0 w 17"/>
                <a:gd name="T1" fmla="*/ 17 h 27"/>
                <a:gd name="T2" fmla="*/ 0 w 17"/>
                <a:gd name="T3" fmla="*/ 6 h 27"/>
                <a:gd name="T4" fmla="*/ 8 w 17"/>
                <a:gd name="T5" fmla="*/ 0 h 27"/>
                <a:gd name="T6" fmla="*/ 16 w 17"/>
                <a:gd name="T7" fmla="*/ 7 h 27"/>
                <a:gd name="T8" fmla="*/ 14 w 17"/>
                <a:gd name="T9" fmla="*/ 20 h 27"/>
                <a:gd name="T10" fmla="*/ 12 w 17"/>
                <a:gd name="T11" fmla="*/ 26 h 27"/>
                <a:gd name="T12" fmla="*/ 4 w 17"/>
                <a:gd name="T13" fmla="*/ 20 h 27"/>
                <a:gd name="T14" fmla="*/ 0 w 17"/>
                <a:gd name="T15" fmla="*/ 17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27">
                  <a:moveTo>
                    <a:pt x="0" y="17"/>
                  </a:moveTo>
                  <a:lnTo>
                    <a:pt x="0" y="6"/>
                  </a:lnTo>
                  <a:lnTo>
                    <a:pt x="8" y="0"/>
                  </a:lnTo>
                  <a:lnTo>
                    <a:pt x="16" y="7"/>
                  </a:lnTo>
                  <a:lnTo>
                    <a:pt x="14" y="20"/>
                  </a:lnTo>
                  <a:lnTo>
                    <a:pt x="12" y="26"/>
                  </a:lnTo>
                  <a:lnTo>
                    <a:pt x="4" y="20"/>
                  </a:lnTo>
                  <a:lnTo>
                    <a:pt x="0" y="1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40" name="Freeform 155"/>
            <p:cNvSpPr>
              <a:spLocks/>
            </p:cNvSpPr>
            <p:nvPr/>
          </p:nvSpPr>
          <p:spPr bwMode="ltGray">
            <a:xfrm>
              <a:off x="5406" y="3049"/>
              <a:ext cx="12" cy="9"/>
            </a:xfrm>
            <a:custGeom>
              <a:avLst/>
              <a:gdLst>
                <a:gd name="T0" fmla="*/ 0 w 11"/>
                <a:gd name="T1" fmla="*/ 4 h 9"/>
                <a:gd name="T2" fmla="*/ 0 w 11"/>
                <a:gd name="T3" fmla="*/ 0 h 9"/>
                <a:gd name="T4" fmla="*/ 14 w 11"/>
                <a:gd name="T5" fmla="*/ 0 h 9"/>
                <a:gd name="T6" fmla="*/ 14 w 11"/>
                <a:gd name="T7" fmla="*/ 4 h 9"/>
                <a:gd name="T8" fmla="*/ 11 w 11"/>
                <a:gd name="T9" fmla="*/ 8 h 9"/>
                <a:gd name="T10" fmla="*/ 4 w 11"/>
                <a:gd name="T11" fmla="*/ 8 h 9"/>
                <a:gd name="T12" fmla="*/ 0 w 11"/>
                <a:gd name="T13" fmla="*/ 4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9">
                  <a:moveTo>
                    <a:pt x="0" y="4"/>
                  </a:moveTo>
                  <a:lnTo>
                    <a:pt x="0" y="0"/>
                  </a:lnTo>
                  <a:lnTo>
                    <a:pt x="10" y="0"/>
                  </a:lnTo>
                  <a:lnTo>
                    <a:pt x="10" y="4"/>
                  </a:lnTo>
                  <a:lnTo>
                    <a:pt x="7" y="8"/>
                  </a:lnTo>
                  <a:lnTo>
                    <a:pt x="4" y="8"/>
                  </a:lnTo>
                  <a:lnTo>
                    <a:pt x="0" y="4"/>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41" name="Freeform 156"/>
            <p:cNvSpPr>
              <a:spLocks/>
            </p:cNvSpPr>
            <p:nvPr/>
          </p:nvSpPr>
          <p:spPr bwMode="ltGray">
            <a:xfrm>
              <a:off x="5416" y="3270"/>
              <a:ext cx="15" cy="12"/>
            </a:xfrm>
            <a:custGeom>
              <a:avLst/>
              <a:gdLst>
                <a:gd name="T0" fmla="*/ 0 w 15"/>
                <a:gd name="T1" fmla="*/ 7 h 12"/>
                <a:gd name="T2" fmla="*/ 0 w 15"/>
                <a:gd name="T3" fmla="*/ 4 h 12"/>
                <a:gd name="T4" fmla="*/ 9 w 15"/>
                <a:gd name="T5" fmla="*/ 0 h 12"/>
                <a:gd name="T6" fmla="*/ 12 w 15"/>
                <a:gd name="T7" fmla="*/ 0 h 12"/>
                <a:gd name="T8" fmla="*/ 14 w 15"/>
                <a:gd name="T9" fmla="*/ 10 h 12"/>
                <a:gd name="T10" fmla="*/ 5 w 15"/>
                <a:gd name="T11" fmla="*/ 11 h 12"/>
                <a:gd name="T12" fmla="*/ 0 w 15"/>
                <a:gd name="T13" fmla="*/ 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2">
                  <a:moveTo>
                    <a:pt x="0" y="7"/>
                  </a:moveTo>
                  <a:lnTo>
                    <a:pt x="0" y="4"/>
                  </a:lnTo>
                  <a:lnTo>
                    <a:pt x="9" y="0"/>
                  </a:lnTo>
                  <a:lnTo>
                    <a:pt x="12" y="0"/>
                  </a:lnTo>
                  <a:lnTo>
                    <a:pt x="14" y="10"/>
                  </a:lnTo>
                  <a:lnTo>
                    <a:pt x="5" y="11"/>
                  </a:lnTo>
                  <a:lnTo>
                    <a:pt x="0" y="7"/>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42" name="Freeform 157"/>
            <p:cNvSpPr>
              <a:spLocks/>
            </p:cNvSpPr>
            <p:nvPr/>
          </p:nvSpPr>
          <p:spPr bwMode="ltGray">
            <a:xfrm>
              <a:off x="5416" y="3159"/>
              <a:ext cx="36" cy="30"/>
            </a:xfrm>
            <a:custGeom>
              <a:avLst/>
              <a:gdLst>
                <a:gd name="T0" fmla="*/ 0 w 35"/>
                <a:gd name="T1" fmla="*/ 5 h 30"/>
                <a:gd name="T2" fmla="*/ 5 w 35"/>
                <a:gd name="T3" fmla="*/ 0 h 30"/>
                <a:gd name="T4" fmla="*/ 9 w 35"/>
                <a:gd name="T5" fmla="*/ 0 h 30"/>
                <a:gd name="T6" fmla="*/ 16 w 35"/>
                <a:gd name="T7" fmla="*/ 5 h 30"/>
                <a:gd name="T8" fmla="*/ 38 w 35"/>
                <a:gd name="T9" fmla="*/ 24 h 30"/>
                <a:gd name="T10" fmla="*/ 38 w 35"/>
                <a:gd name="T11" fmla="*/ 29 h 30"/>
                <a:gd name="T12" fmla="*/ 23 w 35"/>
                <a:gd name="T13" fmla="*/ 27 h 30"/>
                <a:gd name="T14" fmla="*/ 23 w 35"/>
                <a:gd name="T15" fmla="*/ 17 h 30"/>
                <a:gd name="T16" fmla="*/ 0 w 35"/>
                <a:gd name="T17" fmla="*/ 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30">
                  <a:moveTo>
                    <a:pt x="0" y="5"/>
                  </a:moveTo>
                  <a:lnTo>
                    <a:pt x="5" y="0"/>
                  </a:lnTo>
                  <a:lnTo>
                    <a:pt x="9" y="0"/>
                  </a:lnTo>
                  <a:lnTo>
                    <a:pt x="16" y="5"/>
                  </a:lnTo>
                  <a:lnTo>
                    <a:pt x="34" y="24"/>
                  </a:lnTo>
                  <a:lnTo>
                    <a:pt x="34" y="29"/>
                  </a:lnTo>
                  <a:lnTo>
                    <a:pt x="19" y="27"/>
                  </a:lnTo>
                  <a:lnTo>
                    <a:pt x="19" y="17"/>
                  </a:lnTo>
                  <a:lnTo>
                    <a:pt x="0" y="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43" name="Freeform 158"/>
            <p:cNvSpPr>
              <a:spLocks/>
            </p:cNvSpPr>
            <p:nvPr/>
          </p:nvSpPr>
          <p:spPr bwMode="ltGray">
            <a:xfrm>
              <a:off x="5446" y="3232"/>
              <a:ext cx="17" cy="8"/>
            </a:xfrm>
            <a:custGeom>
              <a:avLst/>
              <a:gdLst>
                <a:gd name="T0" fmla="*/ 0 w 17"/>
                <a:gd name="T1" fmla="*/ 2 h 10"/>
                <a:gd name="T2" fmla="*/ 4 w 17"/>
                <a:gd name="T3" fmla="*/ 0 h 10"/>
                <a:gd name="T4" fmla="*/ 7 w 17"/>
                <a:gd name="T5" fmla="*/ 0 h 10"/>
                <a:gd name="T6" fmla="*/ 16 w 17"/>
                <a:gd name="T7" fmla="*/ 4 h 10"/>
                <a:gd name="T8" fmla="*/ 4 w 17"/>
                <a:gd name="T9" fmla="*/ 4 h 10"/>
                <a:gd name="T10" fmla="*/ 0 w 17"/>
                <a:gd name="T11" fmla="*/ 2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
                  <a:moveTo>
                    <a:pt x="0" y="5"/>
                  </a:moveTo>
                  <a:lnTo>
                    <a:pt x="4" y="0"/>
                  </a:lnTo>
                  <a:lnTo>
                    <a:pt x="7" y="0"/>
                  </a:lnTo>
                  <a:lnTo>
                    <a:pt x="16" y="9"/>
                  </a:lnTo>
                  <a:lnTo>
                    <a:pt x="4" y="9"/>
                  </a:lnTo>
                  <a:lnTo>
                    <a:pt x="0" y="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44" name="Freeform 159"/>
            <p:cNvSpPr>
              <a:spLocks/>
            </p:cNvSpPr>
            <p:nvPr/>
          </p:nvSpPr>
          <p:spPr bwMode="ltGray">
            <a:xfrm>
              <a:off x="5447" y="3197"/>
              <a:ext cx="20" cy="17"/>
            </a:xfrm>
            <a:custGeom>
              <a:avLst/>
              <a:gdLst>
                <a:gd name="T0" fmla="*/ 0 w 18"/>
                <a:gd name="T1" fmla="*/ 12 h 17"/>
                <a:gd name="T2" fmla="*/ 3 w 18"/>
                <a:gd name="T3" fmla="*/ 0 h 17"/>
                <a:gd name="T4" fmla="*/ 23 w 18"/>
                <a:gd name="T5" fmla="*/ 1 h 17"/>
                <a:gd name="T6" fmla="*/ 26 w 18"/>
                <a:gd name="T7" fmla="*/ 12 h 17"/>
                <a:gd name="T8" fmla="*/ 3 w 18"/>
                <a:gd name="T9" fmla="*/ 16 h 17"/>
                <a:gd name="T10" fmla="*/ 0 w 18"/>
                <a:gd name="T11" fmla="*/ 12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7">
                  <a:moveTo>
                    <a:pt x="0" y="12"/>
                  </a:moveTo>
                  <a:lnTo>
                    <a:pt x="3" y="0"/>
                  </a:lnTo>
                  <a:lnTo>
                    <a:pt x="15" y="1"/>
                  </a:lnTo>
                  <a:lnTo>
                    <a:pt x="17" y="12"/>
                  </a:lnTo>
                  <a:lnTo>
                    <a:pt x="3" y="16"/>
                  </a:lnTo>
                  <a:lnTo>
                    <a:pt x="0" y="12"/>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45" name="Freeform 160"/>
            <p:cNvSpPr>
              <a:spLocks/>
            </p:cNvSpPr>
            <p:nvPr/>
          </p:nvSpPr>
          <p:spPr bwMode="ltGray">
            <a:xfrm>
              <a:off x="4626" y="1028"/>
              <a:ext cx="108" cy="49"/>
            </a:xfrm>
            <a:custGeom>
              <a:avLst/>
              <a:gdLst>
                <a:gd name="T0" fmla="*/ 0 w 108"/>
                <a:gd name="T1" fmla="*/ 19 h 49"/>
                <a:gd name="T2" fmla="*/ 15 w 108"/>
                <a:gd name="T3" fmla="*/ 30 h 49"/>
                <a:gd name="T4" fmla="*/ 37 w 108"/>
                <a:gd name="T5" fmla="*/ 34 h 49"/>
                <a:gd name="T6" fmla="*/ 57 w 108"/>
                <a:gd name="T7" fmla="*/ 33 h 49"/>
                <a:gd name="T8" fmla="*/ 77 w 108"/>
                <a:gd name="T9" fmla="*/ 48 h 49"/>
                <a:gd name="T10" fmla="*/ 89 w 108"/>
                <a:gd name="T11" fmla="*/ 44 h 49"/>
                <a:gd name="T12" fmla="*/ 86 w 108"/>
                <a:gd name="T13" fmla="*/ 28 h 49"/>
                <a:gd name="T14" fmla="*/ 100 w 108"/>
                <a:gd name="T15" fmla="*/ 28 h 49"/>
                <a:gd name="T16" fmla="*/ 107 w 108"/>
                <a:gd name="T17" fmla="*/ 19 h 49"/>
                <a:gd name="T18" fmla="*/ 107 w 108"/>
                <a:gd name="T19" fmla="*/ 11 h 49"/>
                <a:gd name="T20" fmla="*/ 71 w 108"/>
                <a:gd name="T21" fmla="*/ 0 h 49"/>
                <a:gd name="T22" fmla="*/ 0 w 108"/>
                <a:gd name="T23" fmla="*/ 7 h 49"/>
                <a:gd name="T24" fmla="*/ 0 w 108"/>
                <a:gd name="T25" fmla="*/ 19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8" h="49">
                  <a:moveTo>
                    <a:pt x="0" y="19"/>
                  </a:moveTo>
                  <a:lnTo>
                    <a:pt x="15" y="30"/>
                  </a:lnTo>
                  <a:lnTo>
                    <a:pt x="37" y="34"/>
                  </a:lnTo>
                  <a:lnTo>
                    <a:pt x="57" y="33"/>
                  </a:lnTo>
                  <a:lnTo>
                    <a:pt x="77" y="48"/>
                  </a:lnTo>
                  <a:lnTo>
                    <a:pt x="89" y="44"/>
                  </a:lnTo>
                  <a:lnTo>
                    <a:pt x="86" y="28"/>
                  </a:lnTo>
                  <a:lnTo>
                    <a:pt x="100" y="28"/>
                  </a:lnTo>
                  <a:lnTo>
                    <a:pt x="107" y="19"/>
                  </a:lnTo>
                  <a:lnTo>
                    <a:pt x="107" y="11"/>
                  </a:lnTo>
                  <a:lnTo>
                    <a:pt x="71" y="0"/>
                  </a:lnTo>
                  <a:lnTo>
                    <a:pt x="0" y="7"/>
                  </a:lnTo>
                  <a:lnTo>
                    <a:pt x="0" y="1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46" name="Freeform 161"/>
            <p:cNvSpPr>
              <a:spLocks/>
            </p:cNvSpPr>
            <p:nvPr/>
          </p:nvSpPr>
          <p:spPr bwMode="ltGray">
            <a:xfrm>
              <a:off x="4709" y="2629"/>
              <a:ext cx="96" cy="108"/>
            </a:xfrm>
            <a:custGeom>
              <a:avLst/>
              <a:gdLst>
                <a:gd name="T0" fmla="*/ 2 w 96"/>
                <a:gd name="T1" fmla="*/ 69 h 108"/>
                <a:gd name="T2" fmla="*/ 16 w 96"/>
                <a:gd name="T3" fmla="*/ 73 h 108"/>
                <a:gd name="T4" fmla="*/ 36 w 96"/>
                <a:gd name="T5" fmla="*/ 69 h 108"/>
                <a:gd name="T6" fmla="*/ 46 w 96"/>
                <a:gd name="T7" fmla="*/ 81 h 108"/>
                <a:gd name="T8" fmla="*/ 43 w 96"/>
                <a:gd name="T9" fmla="*/ 90 h 108"/>
                <a:gd name="T10" fmla="*/ 62 w 96"/>
                <a:gd name="T11" fmla="*/ 107 h 108"/>
                <a:gd name="T12" fmla="*/ 71 w 96"/>
                <a:gd name="T13" fmla="*/ 107 h 108"/>
                <a:gd name="T14" fmla="*/ 62 w 96"/>
                <a:gd name="T15" fmla="*/ 83 h 108"/>
                <a:gd name="T16" fmla="*/ 71 w 96"/>
                <a:gd name="T17" fmla="*/ 72 h 108"/>
                <a:gd name="T18" fmla="*/ 86 w 96"/>
                <a:gd name="T19" fmla="*/ 77 h 108"/>
                <a:gd name="T20" fmla="*/ 95 w 96"/>
                <a:gd name="T21" fmla="*/ 68 h 108"/>
                <a:gd name="T22" fmla="*/ 73 w 96"/>
                <a:gd name="T23" fmla="*/ 34 h 108"/>
                <a:gd name="T24" fmla="*/ 62 w 96"/>
                <a:gd name="T25" fmla="*/ 0 h 108"/>
                <a:gd name="T26" fmla="*/ 54 w 96"/>
                <a:gd name="T27" fmla="*/ 0 h 108"/>
                <a:gd name="T28" fmla="*/ 44 w 96"/>
                <a:gd name="T29" fmla="*/ 14 h 108"/>
                <a:gd name="T30" fmla="*/ 41 w 96"/>
                <a:gd name="T31" fmla="*/ 25 h 108"/>
                <a:gd name="T32" fmla="*/ 37 w 96"/>
                <a:gd name="T33" fmla="*/ 36 h 108"/>
                <a:gd name="T34" fmla="*/ 27 w 96"/>
                <a:gd name="T35" fmla="*/ 41 h 108"/>
                <a:gd name="T36" fmla="*/ 12 w 96"/>
                <a:gd name="T37" fmla="*/ 44 h 108"/>
                <a:gd name="T38" fmla="*/ 2 w 96"/>
                <a:gd name="T39" fmla="*/ 49 h 108"/>
                <a:gd name="T40" fmla="*/ 0 w 96"/>
                <a:gd name="T41" fmla="*/ 64 h 108"/>
                <a:gd name="T42" fmla="*/ 2 w 96"/>
                <a:gd name="T43" fmla="*/ 69 h 1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6" h="108">
                  <a:moveTo>
                    <a:pt x="2" y="69"/>
                  </a:moveTo>
                  <a:lnTo>
                    <a:pt x="16" y="73"/>
                  </a:lnTo>
                  <a:lnTo>
                    <a:pt x="36" y="69"/>
                  </a:lnTo>
                  <a:lnTo>
                    <a:pt x="46" y="81"/>
                  </a:lnTo>
                  <a:lnTo>
                    <a:pt x="43" y="90"/>
                  </a:lnTo>
                  <a:lnTo>
                    <a:pt x="62" y="107"/>
                  </a:lnTo>
                  <a:lnTo>
                    <a:pt x="71" y="107"/>
                  </a:lnTo>
                  <a:lnTo>
                    <a:pt x="62" y="83"/>
                  </a:lnTo>
                  <a:lnTo>
                    <a:pt x="71" y="72"/>
                  </a:lnTo>
                  <a:lnTo>
                    <a:pt x="86" y="77"/>
                  </a:lnTo>
                  <a:lnTo>
                    <a:pt x="95" y="68"/>
                  </a:lnTo>
                  <a:lnTo>
                    <a:pt x="73" y="34"/>
                  </a:lnTo>
                  <a:lnTo>
                    <a:pt x="62" y="0"/>
                  </a:lnTo>
                  <a:lnTo>
                    <a:pt x="54" y="0"/>
                  </a:lnTo>
                  <a:lnTo>
                    <a:pt x="44" y="14"/>
                  </a:lnTo>
                  <a:lnTo>
                    <a:pt x="41" y="25"/>
                  </a:lnTo>
                  <a:lnTo>
                    <a:pt x="37" y="36"/>
                  </a:lnTo>
                  <a:lnTo>
                    <a:pt x="27" y="41"/>
                  </a:lnTo>
                  <a:lnTo>
                    <a:pt x="12" y="44"/>
                  </a:lnTo>
                  <a:lnTo>
                    <a:pt x="2" y="49"/>
                  </a:lnTo>
                  <a:lnTo>
                    <a:pt x="0" y="64"/>
                  </a:lnTo>
                  <a:lnTo>
                    <a:pt x="2" y="6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47" name="Freeform 162"/>
            <p:cNvSpPr>
              <a:spLocks/>
            </p:cNvSpPr>
            <p:nvPr/>
          </p:nvSpPr>
          <p:spPr bwMode="ltGray">
            <a:xfrm>
              <a:off x="4677" y="2570"/>
              <a:ext cx="21" cy="30"/>
            </a:xfrm>
            <a:custGeom>
              <a:avLst/>
              <a:gdLst>
                <a:gd name="T0" fmla="*/ 8 w 21"/>
                <a:gd name="T1" fmla="*/ 0 h 30"/>
                <a:gd name="T2" fmla="*/ 0 w 21"/>
                <a:gd name="T3" fmla="*/ 24 h 30"/>
                <a:gd name="T4" fmla="*/ 9 w 21"/>
                <a:gd name="T5" fmla="*/ 23 h 30"/>
                <a:gd name="T6" fmla="*/ 14 w 21"/>
                <a:gd name="T7" fmla="*/ 29 h 30"/>
                <a:gd name="T8" fmla="*/ 20 w 21"/>
                <a:gd name="T9" fmla="*/ 18 h 30"/>
                <a:gd name="T10" fmla="*/ 15 w 21"/>
                <a:gd name="T11" fmla="*/ 5 h 30"/>
                <a:gd name="T12" fmla="*/ 14 w 21"/>
                <a:gd name="T13" fmla="*/ 0 h 30"/>
                <a:gd name="T14" fmla="*/ 8 w 21"/>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30">
                  <a:moveTo>
                    <a:pt x="8" y="0"/>
                  </a:moveTo>
                  <a:lnTo>
                    <a:pt x="0" y="24"/>
                  </a:lnTo>
                  <a:lnTo>
                    <a:pt x="9" y="23"/>
                  </a:lnTo>
                  <a:lnTo>
                    <a:pt x="14" y="29"/>
                  </a:lnTo>
                  <a:lnTo>
                    <a:pt x="20" y="18"/>
                  </a:lnTo>
                  <a:lnTo>
                    <a:pt x="15" y="5"/>
                  </a:lnTo>
                  <a:lnTo>
                    <a:pt x="14" y="0"/>
                  </a:lnTo>
                  <a:lnTo>
                    <a:pt x="8"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48" name="Freeform 163"/>
            <p:cNvSpPr>
              <a:spLocks/>
            </p:cNvSpPr>
            <p:nvPr/>
          </p:nvSpPr>
          <p:spPr bwMode="ltGray">
            <a:xfrm>
              <a:off x="4663" y="2469"/>
              <a:ext cx="79" cy="136"/>
            </a:xfrm>
            <a:custGeom>
              <a:avLst/>
              <a:gdLst>
                <a:gd name="T0" fmla="*/ 38 w 79"/>
                <a:gd name="T1" fmla="*/ 85 h 136"/>
                <a:gd name="T2" fmla="*/ 41 w 79"/>
                <a:gd name="T3" fmla="*/ 99 h 136"/>
                <a:gd name="T4" fmla="*/ 44 w 79"/>
                <a:gd name="T5" fmla="*/ 115 h 136"/>
                <a:gd name="T6" fmla="*/ 60 w 79"/>
                <a:gd name="T7" fmla="*/ 129 h 136"/>
                <a:gd name="T8" fmla="*/ 62 w 79"/>
                <a:gd name="T9" fmla="*/ 133 h 136"/>
                <a:gd name="T10" fmla="*/ 75 w 79"/>
                <a:gd name="T11" fmla="*/ 135 h 136"/>
                <a:gd name="T12" fmla="*/ 78 w 79"/>
                <a:gd name="T13" fmla="*/ 123 h 136"/>
                <a:gd name="T14" fmla="*/ 68 w 79"/>
                <a:gd name="T15" fmla="*/ 98 h 136"/>
                <a:gd name="T16" fmla="*/ 43 w 79"/>
                <a:gd name="T17" fmla="*/ 74 h 136"/>
                <a:gd name="T18" fmla="*/ 41 w 79"/>
                <a:gd name="T19" fmla="*/ 63 h 136"/>
                <a:gd name="T20" fmla="*/ 49 w 79"/>
                <a:gd name="T21" fmla="*/ 41 h 136"/>
                <a:gd name="T22" fmla="*/ 52 w 79"/>
                <a:gd name="T23" fmla="*/ 21 h 136"/>
                <a:gd name="T24" fmla="*/ 44 w 79"/>
                <a:gd name="T25" fmla="*/ 9 h 136"/>
                <a:gd name="T26" fmla="*/ 49 w 79"/>
                <a:gd name="T27" fmla="*/ 0 h 136"/>
                <a:gd name="T28" fmla="*/ 29 w 79"/>
                <a:gd name="T29" fmla="*/ 7 h 136"/>
                <a:gd name="T30" fmla="*/ 17 w 79"/>
                <a:gd name="T31" fmla="*/ 1 h 136"/>
                <a:gd name="T32" fmla="*/ 9 w 79"/>
                <a:gd name="T33" fmla="*/ 6 h 136"/>
                <a:gd name="T34" fmla="*/ 12 w 79"/>
                <a:gd name="T35" fmla="*/ 37 h 136"/>
                <a:gd name="T36" fmla="*/ 0 w 79"/>
                <a:gd name="T37" fmla="*/ 52 h 136"/>
                <a:gd name="T38" fmla="*/ 0 w 79"/>
                <a:gd name="T39" fmla="*/ 62 h 136"/>
                <a:gd name="T40" fmla="*/ 3 w 79"/>
                <a:gd name="T41" fmla="*/ 76 h 136"/>
                <a:gd name="T42" fmla="*/ 11 w 79"/>
                <a:gd name="T43" fmla="*/ 85 h 136"/>
                <a:gd name="T44" fmla="*/ 21 w 79"/>
                <a:gd name="T45" fmla="*/ 90 h 136"/>
                <a:gd name="T46" fmla="*/ 38 w 79"/>
                <a:gd name="T47" fmla="*/ 85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36">
                  <a:moveTo>
                    <a:pt x="38" y="85"/>
                  </a:moveTo>
                  <a:lnTo>
                    <a:pt x="41" y="99"/>
                  </a:lnTo>
                  <a:lnTo>
                    <a:pt x="44" y="115"/>
                  </a:lnTo>
                  <a:lnTo>
                    <a:pt x="60" y="129"/>
                  </a:lnTo>
                  <a:lnTo>
                    <a:pt x="62" y="133"/>
                  </a:lnTo>
                  <a:lnTo>
                    <a:pt x="75" y="135"/>
                  </a:lnTo>
                  <a:lnTo>
                    <a:pt x="78" y="123"/>
                  </a:lnTo>
                  <a:lnTo>
                    <a:pt x="68" y="98"/>
                  </a:lnTo>
                  <a:lnTo>
                    <a:pt x="43" y="74"/>
                  </a:lnTo>
                  <a:lnTo>
                    <a:pt x="41" y="63"/>
                  </a:lnTo>
                  <a:lnTo>
                    <a:pt x="49" y="41"/>
                  </a:lnTo>
                  <a:lnTo>
                    <a:pt x="52" y="21"/>
                  </a:lnTo>
                  <a:lnTo>
                    <a:pt x="44" y="9"/>
                  </a:lnTo>
                  <a:lnTo>
                    <a:pt x="49" y="0"/>
                  </a:lnTo>
                  <a:lnTo>
                    <a:pt x="29" y="7"/>
                  </a:lnTo>
                  <a:lnTo>
                    <a:pt x="17" y="1"/>
                  </a:lnTo>
                  <a:lnTo>
                    <a:pt x="9" y="6"/>
                  </a:lnTo>
                  <a:lnTo>
                    <a:pt x="12" y="37"/>
                  </a:lnTo>
                  <a:lnTo>
                    <a:pt x="0" y="52"/>
                  </a:lnTo>
                  <a:lnTo>
                    <a:pt x="0" y="62"/>
                  </a:lnTo>
                  <a:lnTo>
                    <a:pt x="3" y="76"/>
                  </a:lnTo>
                  <a:lnTo>
                    <a:pt x="11" y="85"/>
                  </a:lnTo>
                  <a:lnTo>
                    <a:pt x="21" y="90"/>
                  </a:lnTo>
                  <a:lnTo>
                    <a:pt x="38" y="85"/>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49" name="Freeform 164"/>
            <p:cNvSpPr>
              <a:spLocks/>
            </p:cNvSpPr>
            <p:nvPr/>
          </p:nvSpPr>
          <p:spPr bwMode="ltGray">
            <a:xfrm>
              <a:off x="4444" y="2944"/>
              <a:ext cx="281" cy="95"/>
            </a:xfrm>
            <a:custGeom>
              <a:avLst/>
              <a:gdLst>
                <a:gd name="T0" fmla="*/ 229 w 281"/>
                <a:gd name="T1" fmla="*/ 88 h 95"/>
                <a:gd name="T2" fmla="*/ 262 w 281"/>
                <a:gd name="T3" fmla="*/ 88 h 95"/>
                <a:gd name="T4" fmla="*/ 273 w 281"/>
                <a:gd name="T5" fmla="*/ 85 h 95"/>
                <a:gd name="T6" fmla="*/ 280 w 281"/>
                <a:gd name="T7" fmla="*/ 77 h 95"/>
                <a:gd name="T8" fmla="*/ 280 w 281"/>
                <a:gd name="T9" fmla="*/ 69 h 95"/>
                <a:gd name="T10" fmla="*/ 270 w 281"/>
                <a:gd name="T11" fmla="*/ 72 h 95"/>
                <a:gd name="T12" fmla="*/ 247 w 281"/>
                <a:gd name="T13" fmla="*/ 69 h 95"/>
                <a:gd name="T14" fmla="*/ 236 w 281"/>
                <a:gd name="T15" fmla="*/ 81 h 95"/>
                <a:gd name="T16" fmla="*/ 229 w 281"/>
                <a:gd name="T17" fmla="*/ 72 h 95"/>
                <a:gd name="T18" fmla="*/ 229 w 281"/>
                <a:gd name="T19" fmla="*/ 69 h 95"/>
                <a:gd name="T20" fmla="*/ 225 w 281"/>
                <a:gd name="T21" fmla="*/ 72 h 95"/>
                <a:gd name="T22" fmla="*/ 195 w 281"/>
                <a:gd name="T23" fmla="*/ 78 h 95"/>
                <a:gd name="T24" fmla="*/ 159 w 281"/>
                <a:gd name="T25" fmla="*/ 72 h 95"/>
                <a:gd name="T26" fmla="*/ 145 w 281"/>
                <a:gd name="T27" fmla="*/ 55 h 95"/>
                <a:gd name="T28" fmla="*/ 114 w 281"/>
                <a:gd name="T29" fmla="*/ 48 h 95"/>
                <a:gd name="T30" fmla="*/ 70 w 281"/>
                <a:gd name="T31" fmla="*/ 34 h 95"/>
                <a:gd name="T32" fmla="*/ 49 w 281"/>
                <a:gd name="T33" fmla="*/ 34 h 95"/>
                <a:gd name="T34" fmla="*/ 40 w 281"/>
                <a:gd name="T35" fmla="*/ 8 h 95"/>
                <a:gd name="T36" fmla="*/ 33 w 281"/>
                <a:gd name="T37" fmla="*/ 0 h 95"/>
                <a:gd name="T38" fmla="*/ 30 w 281"/>
                <a:gd name="T39" fmla="*/ 0 h 95"/>
                <a:gd name="T40" fmla="*/ 19 w 281"/>
                <a:gd name="T41" fmla="*/ 20 h 95"/>
                <a:gd name="T42" fmla="*/ 4 w 281"/>
                <a:gd name="T43" fmla="*/ 34 h 95"/>
                <a:gd name="T44" fmla="*/ 0 w 281"/>
                <a:gd name="T45" fmla="*/ 48 h 95"/>
                <a:gd name="T46" fmla="*/ 4 w 281"/>
                <a:gd name="T47" fmla="*/ 51 h 95"/>
                <a:gd name="T48" fmla="*/ 26 w 281"/>
                <a:gd name="T49" fmla="*/ 60 h 95"/>
                <a:gd name="T50" fmla="*/ 55 w 281"/>
                <a:gd name="T51" fmla="*/ 69 h 95"/>
                <a:gd name="T52" fmla="*/ 81 w 281"/>
                <a:gd name="T53" fmla="*/ 72 h 95"/>
                <a:gd name="T54" fmla="*/ 107 w 281"/>
                <a:gd name="T55" fmla="*/ 85 h 95"/>
                <a:gd name="T56" fmla="*/ 141 w 281"/>
                <a:gd name="T57" fmla="*/ 88 h 95"/>
                <a:gd name="T58" fmla="*/ 169 w 281"/>
                <a:gd name="T59" fmla="*/ 85 h 95"/>
                <a:gd name="T60" fmla="*/ 192 w 281"/>
                <a:gd name="T61" fmla="*/ 94 h 95"/>
                <a:gd name="T62" fmla="*/ 214 w 281"/>
                <a:gd name="T63" fmla="*/ 85 h 95"/>
                <a:gd name="T64" fmla="*/ 222 w 281"/>
                <a:gd name="T65" fmla="*/ 85 h 95"/>
                <a:gd name="T66" fmla="*/ 229 w 281"/>
                <a:gd name="T67" fmla="*/ 88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1" h="95">
                  <a:moveTo>
                    <a:pt x="229" y="88"/>
                  </a:moveTo>
                  <a:lnTo>
                    <a:pt x="262" y="88"/>
                  </a:lnTo>
                  <a:lnTo>
                    <a:pt x="273" y="85"/>
                  </a:lnTo>
                  <a:lnTo>
                    <a:pt x="280" y="77"/>
                  </a:lnTo>
                  <a:lnTo>
                    <a:pt x="280" y="69"/>
                  </a:lnTo>
                  <a:lnTo>
                    <a:pt x="270" y="72"/>
                  </a:lnTo>
                  <a:lnTo>
                    <a:pt x="247" y="69"/>
                  </a:lnTo>
                  <a:lnTo>
                    <a:pt x="236" y="81"/>
                  </a:lnTo>
                  <a:lnTo>
                    <a:pt x="229" y="72"/>
                  </a:lnTo>
                  <a:lnTo>
                    <a:pt x="229" y="69"/>
                  </a:lnTo>
                  <a:lnTo>
                    <a:pt x="225" y="72"/>
                  </a:lnTo>
                  <a:lnTo>
                    <a:pt x="195" y="78"/>
                  </a:lnTo>
                  <a:lnTo>
                    <a:pt x="159" y="72"/>
                  </a:lnTo>
                  <a:lnTo>
                    <a:pt x="145" y="55"/>
                  </a:lnTo>
                  <a:lnTo>
                    <a:pt x="114" y="48"/>
                  </a:lnTo>
                  <a:lnTo>
                    <a:pt x="70" y="34"/>
                  </a:lnTo>
                  <a:lnTo>
                    <a:pt x="49" y="34"/>
                  </a:lnTo>
                  <a:lnTo>
                    <a:pt x="40" y="8"/>
                  </a:lnTo>
                  <a:lnTo>
                    <a:pt x="33" y="0"/>
                  </a:lnTo>
                  <a:lnTo>
                    <a:pt x="30" y="0"/>
                  </a:lnTo>
                  <a:lnTo>
                    <a:pt x="19" y="20"/>
                  </a:lnTo>
                  <a:lnTo>
                    <a:pt x="4" y="34"/>
                  </a:lnTo>
                  <a:lnTo>
                    <a:pt x="0" y="48"/>
                  </a:lnTo>
                  <a:lnTo>
                    <a:pt x="4" y="51"/>
                  </a:lnTo>
                  <a:lnTo>
                    <a:pt x="26" y="60"/>
                  </a:lnTo>
                  <a:lnTo>
                    <a:pt x="55" y="69"/>
                  </a:lnTo>
                  <a:lnTo>
                    <a:pt x="81" y="72"/>
                  </a:lnTo>
                  <a:lnTo>
                    <a:pt x="107" y="85"/>
                  </a:lnTo>
                  <a:lnTo>
                    <a:pt x="141" y="88"/>
                  </a:lnTo>
                  <a:lnTo>
                    <a:pt x="169" y="85"/>
                  </a:lnTo>
                  <a:lnTo>
                    <a:pt x="192" y="94"/>
                  </a:lnTo>
                  <a:lnTo>
                    <a:pt x="214" y="85"/>
                  </a:lnTo>
                  <a:lnTo>
                    <a:pt x="222" y="85"/>
                  </a:lnTo>
                  <a:lnTo>
                    <a:pt x="229" y="88"/>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50" name="Freeform 165"/>
            <p:cNvSpPr>
              <a:spLocks/>
            </p:cNvSpPr>
            <p:nvPr/>
          </p:nvSpPr>
          <p:spPr bwMode="ltGray">
            <a:xfrm>
              <a:off x="4787" y="2861"/>
              <a:ext cx="372" cy="190"/>
            </a:xfrm>
            <a:custGeom>
              <a:avLst/>
              <a:gdLst>
                <a:gd name="T0" fmla="*/ 0 w 373"/>
                <a:gd name="T1" fmla="*/ 29 h 190"/>
                <a:gd name="T2" fmla="*/ 15 w 373"/>
                <a:gd name="T3" fmla="*/ 22 h 190"/>
                <a:gd name="T4" fmla="*/ 49 w 373"/>
                <a:gd name="T5" fmla="*/ 22 h 190"/>
                <a:gd name="T6" fmla="*/ 71 w 373"/>
                <a:gd name="T7" fmla="*/ 17 h 190"/>
                <a:gd name="T8" fmla="*/ 86 w 373"/>
                <a:gd name="T9" fmla="*/ 0 h 190"/>
                <a:gd name="T10" fmla="*/ 120 w 373"/>
                <a:gd name="T11" fmla="*/ 5 h 190"/>
                <a:gd name="T12" fmla="*/ 126 w 373"/>
                <a:gd name="T13" fmla="*/ 20 h 190"/>
                <a:gd name="T14" fmla="*/ 131 w 373"/>
                <a:gd name="T15" fmla="*/ 20 h 190"/>
                <a:gd name="T16" fmla="*/ 140 w 373"/>
                <a:gd name="T17" fmla="*/ 9 h 190"/>
                <a:gd name="T18" fmla="*/ 161 w 373"/>
                <a:gd name="T19" fmla="*/ 5 h 190"/>
                <a:gd name="T20" fmla="*/ 225 w 373"/>
                <a:gd name="T21" fmla="*/ 46 h 190"/>
                <a:gd name="T22" fmla="*/ 227 w 373"/>
                <a:gd name="T23" fmla="*/ 48 h 190"/>
                <a:gd name="T24" fmla="*/ 256 w 373"/>
                <a:gd name="T25" fmla="*/ 56 h 190"/>
                <a:gd name="T26" fmla="*/ 293 w 373"/>
                <a:gd name="T27" fmla="*/ 80 h 190"/>
                <a:gd name="T28" fmla="*/ 295 w 373"/>
                <a:gd name="T29" fmla="*/ 101 h 190"/>
                <a:gd name="T30" fmla="*/ 316 w 373"/>
                <a:gd name="T31" fmla="*/ 115 h 190"/>
                <a:gd name="T32" fmla="*/ 329 w 373"/>
                <a:gd name="T33" fmla="*/ 120 h 190"/>
                <a:gd name="T34" fmla="*/ 342 w 373"/>
                <a:gd name="T35" fmla="*/ 139 h 190"/>
                <a:gd name="T36" fmla="*/ 345 w 373"/>
                <a:gd name="T37" fmla="*/ 164 h 190"/>
                <a:gd name="T38" fmla="*/ 366 w 373"/>
                <a:gd name="T39" fmla="*/ 174 h 190"/>
                <a:gd name="T40" fmla="*/ 368 w 373"/>
                <a:gd name="T41" fmla="*/ 184 h 190"/>
                <a:gd name="T42" fmla="*/ 357 w 373"/>
                <a:gd name="T43" fmla="*/ 189 h 190"/>
                <a:gd name="T44" fmla="*/ 334 w 373"/>
                <a:gd name="T45" fmla="*/ 184 h 190"/>
                <a:gd name="T46" fmla="*/ 307 w 373"/>
                <a:gd name="T47" fmla="*/ 158 h 190"/>
                <a:gd name="T48" fmla="*/ 300 w 373"/>
                <a:gd name="T49" fmla="*/ 155 h 190"/>
                <a:gd name="T50" fmla="*/ 289 w 373"/>
                <a:gd name="T51" fmla="*/ 155 h 190"/>
                <a:gd name="T52" fmla="*/ 280 w 373"/>
                <a:gd name="T53" fmla="*/ 168 h 190"/>
                <a:gd name="T54" fmla="*/ 267 w 373"/>
                <a:gd name="T55" fmla="*/ 176 h 190"/>
                <a:gd name="T56" fmla="*/ 216 w 373"/>
                <a:gd name="T57" fmla="*/ 164 h 190"/>
                <a:gd name="T58" fmla="*/ 206 w 373"/>
                <a:gd name="T59" fmla="*/ 153 h 190"/>
                <a:gd name="T60" fmla="*/ 191 w 373"/>
                <a:gd name="T61" fmla="*/ 161 h 190"/>
                <a:gd name="T62" fmla="*/ 186 w 373"/>
                <a:gd name="T63" fmla="*/ 151 h 190"/>
                <a:gd name="T64" fmla="*/ 188 w 373"/>
                <a:gd name="T65" fmla="*/ 140 h 190"/>
                <a:gd name="T66" fmla="*/ 186 w 373"/>
                <a:gd name="T67" fmla="*/ 110 h 190"/>
                <a:gd name="T68" fmla="*/ 163 w 373"/>
                <a:gd name="T69" fmla="*/ 85 h 190"/>
                <a:gd name="T70" fmla="*/ 125 w 373"/>
                <a:gd name="T71" fmla="*/ 62 h 190"/>
                <a:gd name="T72" fmla="*/ 105 w 373"/>
                <a:gd name="T73" fmla="*/ 74 h 190"/>
                <a:gd name="T74" fmla="*/ 102 w 373"/>
                <a:gd name="T75" fmla="*/ 74 h 190"/>
                <a:gd name="T76" fmla="*/ 92 w 373"/>
                <a:gd name="T77" fmla="*/ 70 h 190"/>
                <a:gd name="T78" fmla="*/ 82 w 373"/>
                <a:gd name="T79" fmla="*/ 59 h 190"/>
                <a:gd name="T80" fmla="*/ 75 w 373"/>
                <a:gd name="T81" fmla="*/ 66 h 190"/>
                <a:gd name="T82" fmla="*/ 69 w 373"/>
                <a:gd name="T83" fmla="*/ 66 h 190"/>
                <a:gd name="T84" fmla="*/ 23 w 373"/>
                <a:gd name="T85" fmla="*/ 56 h 190"/>
                <a:gd name="T86" fmla="*/ 27 w 373"/>
                <a:gd name="T87" fmla="*/ 41 h 190"/>
                <a:gd name="T88" fmla="*/ 5 w 373"/>
                <a:gd name="T89" fmla="*/ 38 h 190"/>
                <a:gd name="T90" fmla="*/ 0 w 373"/>
                <a:gd name="T91" fmla="*/ 29 h 1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3" h="190">
                  <a:moveTo>
                    <a:pt x="0" y="29"/>
                  </a:moveTo>
                  <a:lnTo>
                    <a:pt x="15" y="22"/>
                  </a:lnTo>
                  <a:lnTo>
                    <a:pt x="49" y="22"/>
                  </a:lnTo>
                  <a:lnTo>
                    <a:pt x="71" y="17"/>
                  </a:lnTo>
                  <a:lnTo>
                    <a:pt x="86" y="0"/>
                  </a:lnTo>
                  <a:lnTo>
                    <a:pt x="120" y="5"/>
                  </a:lnTo>
                  <a:lnTo>
                    <a:pt x="126" y="20"/>
                  </a:lnTo>
                  <a:lnTo>
                    <a:pt x="131" y="20"/>
                  </a:lnTo>
                  <a:lnTo>
                    <a:pt x="140" y="9"/>
                  </a:lnTo>
                  <a:lnTo>
                    <a:pt x="161" y="5"/>
                  </a:lnTo>
                  <a:lnTo>
                    <a:pt x="229" y="46"/>
                  </a:lnTo>
                  <a:lnTo>
                    <a:pt x="231" y="48"/>
                  </a:lnTo>
                  <a:lnTo>
                    <a:pt x="260" y="56"/>
                  </a:lnTo>
                  <a:lnTo>
                    <a:pt x="297" y="80"/>
                  </a:lnTo>
                  <a:lnTo>
                    <a:pt x="299" y="101"/>
                  </a:lnTo>
                  <a:lnTo>
                    <a:pt x="320" y="115"/>
                  </a:lnTo>
                  <a:lnTo>
                    <a:pt x="333" y="120"/>
                  </a:lnTo>
                  <a:lnTo>
                    <a:pt x="346" y="139"/>
                  </a:lnTo>
                  <a:lnTo>
                    <a:pt x="349" y="164"/>
                  </a:lnTo>
                  <a:lnTo>
                    <a:pt x="370" y="174"/>
                  </a:lnTo>
                  <a:lnTo>
                    <a:pt x="372" y="184"/>
                  </a:lnTo>
                  <a:lnTo>
                    <a:pt x="361" y="189"/>
                  </a:lnTo>
                  <a:lnTo>
                    <a:pt x="338" y="184"/>
                  </a:lnTo>
                  <a:lnTo>
                    <a:pt x="311" y="158"/>
                  </a:lnTo>
                  <a:lnTo>
                    <a:pt x="304" y="155"/>
                  </a:lnTo>
                  <a:lnTo>
                    <a:pt x="293" y="155"/>
                  </a:lnTo>
                  <a:lnTo>
                    <a:pt x="284" y="168"/>
                  </a:lnTo>
                  <a:lnTo>
                    <a:pt x="271" y="176"/>
                  </a:lnTo>
                  <a:lnTo>
                    <a:pt x="220" y="164"/>
                  </a:lnTo>
                  <a:lnTo>
                    <a:pt x="210" y="153"/>
                  </a:lnTo>
                  <a:lnTo>
                    <a:pt x="195" y="161"/>
                  </a:lnTo>
                  <a:lnTo>
                    <a:pt x="187" y="151"/>
                  </a:lnTo>
                  <a:lnTo>
                    <a:pt x="192" y="140"/>
                  </a:lnTo>
                  <a:lnTo>
                    <a:pt x="187" y="110"/>
                  </a:lnTo>
                  <a:lnTo>
                    <a:pt x="163" y="85"/>
                  </a:lnTo>
                  <a:lnTo>
                    <a:pt x="125" y="62"/>
                  </a:lnTo>
                  <a:lnTo>
                    <a:pt x="105" y="74"/>
                  </a:lnTo>
                  <a:lnTo>
                    <a:pt x="102" y="74"/>
                  </a:lnTo>
                  <a:lnTo>
                    <a:pt x="92" y="70"/>
                  </a:lnTo>
                  <a:lnTo>
                    <a:pt x="82" y="59"/>
                  </a:lnTo>
                  <a:lnTo>
                    <a:pt x="75" y="66"/>
                  </a:lnTo>
                  <a:lnTo>
                    <a:pt x="69" y="66"/>
                  </a:lnTo>
                  <a:lnTo>
                    <a:pt x="23" y="56"/>
                  </a:lnTo>
                  <a:lnTo>
                    <a:pt x="27" y="41"/>
                  </a:lnTo>
                  <a:lnTo>
                    <a:pt x="5" y="38"/>
                  </a:lnTo>
                  <a:lnTo>
                    <a:pt x="0" y="29"/>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51" name="Freeform 166"/>
            <p:cNvSpPr>
              <a:spLocks/>
            </p:cNvSpPr>
            <p:nvPr/>
          </p:nvSpPr>
          <p:spPr bwMode="ltGray">
            <a:xfrm>
              <a:off x="5294" y="3695"/>
              <a:ext cx="159" cy="168"/>
            </a:xfrm>
            <a:custGeom>
              <a:avLst/>
              <a:gdLst>
                <a:gd name="T0" fmla="*/ 0 w 159"/>
                <a:gd name="T1" fmla="*/ 157 h 167"/>
                <a:gd name="T2" fmla="*/ 12 w 159"/>
                <a:gd name="T3" fmla="*/ 170 h 167"/>
                <a:gd name="T4" fmla="*/ 42 w 159"/>
                <a:gd name="T5" fmla="*/ 163 h 167"/>
                <a:gd name="T6" fmla="*/ 64 w 159"/>
                <a:gd name="T7" fmla="*/ 146 h 167"/>
                <a:gd name="T8" fmla="*/ 71 w 159"/>
                <a:gd name="T9" fmla="*/ 139 h 167"/>
                <a:gd name="T10" fmla="*/ 86 w 159"/>
                <a:gd name="T11" fmla="*/ 117 h 167"/>
                <a:gd name="T12" fmla="*/ 118 w 159"/>
                <a:gd name="T13" fmla="*/ 91 h 167"/>
                <a:gd name="T14" fmla="*/ 146 w 159"/>
                <a:gd name="T15" fmla="*/ 81 h 167"/>
                <a:gd name="T16" fmla="*/ 158 w 159"/>
                <a:gd name="T17" fmla="*/ 74 h 167"/>
                <a:gd name="T18" fmla="*/ 156 w 159"/>
                <a:gd name="T19" fmla="*/ 57 h 167"/>
                <a:gd name="T20" fmla="*/ 153 w 159"/>
                <a:gd name="T21" fmla="*/ 48 h 167"/>
                <a:gd name="T22" fmla="*/ 149 w 159"/>
                <a:gd name="T23" fmla="*/ 45 h 167"/>
                <a:gd name="T24" fmla="*/ 149 w 159"/>
                <a:gd name="T25" fmla="*/ 40 h 167"/>
                <a:gd name="T26" fmla="*/ 145 w 159"/>
                <a:gd name="T27" fmla="*/ 32 h 167"/>
                <a:gd name="T28" fmla="*/ 140 w 159"/>
                <a:gd name="T29" fmla="*/ 28 h 167"/>
                <a:gd name="T30" fmla="*/ 145 w 159"/>
                <a:gd name="T31" fmla="*/ 12 h 167"/>
                <a:gd name="T32" fmla="*/ 131 w 159"/>
                <a:gd name="T33" fmla="*/ 0 h 167"/>
                <a:gd name="T34" fmla="*/ 122 w 159"/>
                <a:gd name="T35" fmla="*/ 0 h 167"/>
                <a:gd name="T36" fmla="*/ 101 w 159"/>
                <a:gd name="T37" fmla="*/ 16 h 167"/>
                <a:gd name="T38" fmla="*/ 97 w 159"/>
                <a:gd name="T39" fmla="*/ 20 h 167"/>
                <a:gd name="T40" fmla="*/ 90 w 159"/>
                <a:gd name="T41" fmla="*/ 45 h 167"/>
                <a:gd name="T42" fmla="*/ 57 w 159"/>
                <a:gd name="T43" fmla="*/ 78 h 167"/>
                <a:gd name="T44" fmla="*/ 30 w 159"/>
                <a:gd name="T45" fmla="*/ 97 h 167"/>
                <a:gd name="T46" fmla="*/ 16 w 159"/>
                <a:gd name="T47" fmla="*/ 113 h 167"/>
                <a:gd name="T48" fmla="*/ 0 w 159"/>
                <a:gd name="T49" fmla="*/ 157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9" h="167">
                  <a:moveTo>
                    <a:pt x="0" y="153"/>
                  </a:moveTo>
                  <a:lnTo>
                    <a:pt x="12" y="166"/>
                  </a:lnTo>
                  <a:lnTo>
                    <a:pt x="42" y="159"/>
                  </a:lnTo>
                  <a:lnTo>
                    <a:pt x="64" y="142"/>
                  </a:lnTo>
                  <a:lnTo>
                    <a:pt x="71" y="135"/>
                  </a:lnTo>
                  <a:lnTo>
                    <a:pt x="86" y="113"/>
                  </a:lnTo>
                  <a:lnTo>
                    <a:pt x="118" y="87"/>
                  </a:lnTo>
                  <a:lnTo>
                    <a:pt x="146" y="81"/>
                  </a:lnTo>
                  <a:lnTo>
                    <a:pt x="158" y="74"/>
                  </a:lnTo>
                  <a:lnTo>
                    <a:pt x="156" y="57"/>
                  </a:lnTo>
                  <a:lnTo>
                    <a:pt x="153" y="48"/>
                  </a:lnTo>
                  <a:lnTo>
                    <a:pt x="149" y="45"/>
                  </a:lnTo>
                  <a:lnTo>
                    <a:pt x="149" y="40"/>
                  </a:lnTo>
                  <a:lnTo>
                    <a:pt x="145" y="32"/>
                  </a:lnTo>
                  <a:lnTo>
                    <a:pt x="140" y="28"/>
                  </a:lnTo>
                  <a:lnTo>
                    <a:pt x="145" y="12"/>
                  </a:lnTo>
                  <a:lnTo>
                    <a:pt x="131" y="0"/>
                  </a:lnTo>
                  <a:lnTo>
                    <a:pt x="122" y="0"/>
                  </a:lnTo>
                  <a:lnTo>
                    <a:pt x="101" y="16"/>
                  </a:lnTo>
                  <a:lnTo>
                    <a:pt x="97" y="20"/>
                  </a:lnTo>
                  <a:lnTo>
                    <a:pt x="90" y="45"/>
                  </a:lnTo>
                  <a:lnTo>
                    <a:pt x="57" y="78"/>
                  </a:lnTo>
                  <a:lnTo>
                    <a:pt x="30" y="93"/>
                  </a:lnTo>
                  <a:lnTo>
                    <a:pt x="16" y="109"/>
                  </a:lnTo>
                  <a:lnTo>
                    <a:pt x="0" y="153"/>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52" name="Freeform 167"/>
            <p:cNvSpPr>
              <a:spLocks/>
            </p:cNvSpPr>
            <p:nvPr/>
          </p:nvSpPr>
          <p:spPr bwMode="ltGray">
            <a:xfrm>
              <a:off x="4741" y="2614"/>
              <a:ext cx="14" cy="17"/>
            </a:xfrm>
            <a:custGeom>
              <a:avLst/>
              <a:gdLst>
                <a:gd name="T0" fmla="*/ 8 w 14"/>
                <a:gd name="T1" fmla="*/ 0 h 17"/>
                <a:gd name="T2" fmla="*/ 13 w 14"/>
                <a:gd name="T3" fmla="*/ 6 h 17"/>
                <a:gd name="T4" fmla="*/ 13 w 14"/>
                <a:gd name="T5" fmla="*/ 9 h 17"/>
                <a:gd name="T6" fmla="*/ 9 w 14"/>
                <a:gd name="T7" fmla="*/ 16 h 17"/>
                <a:gd name="T8" fmla="*/ 8 w 14"/>
                <a:gd name="T9" fmla="*/ 14 h 17"/>
                <a:gd name="T10" fmla="*/ 0 w 14"/>
                <a:gd name="T11" fmla="*/ 5 h 17"/>
                <a:gd name="T12" fmla="*/ 8 w 14"/>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7">
                  <a:moveTo>
                    <a:pt x="8" y="0"/>
                  </a:moveTo>
                  <a:lnTo>
                    <a:pt x="13" y="6"/>
                  </a:lnTo>
                  <a:lnTo>
                    <a:pt x="13" y="9"/>
                  </a:lnTo>
                  <a:lnTo>
                    <a:pt x="9" y="16"/>
                  </a:lnTo>
                  <a:lnTo>
                    <a:pt x="8" y="14"/>
                  </a:lnTo>
                  <a:lnTo>
                    <a:pt x="0" y="5"/>
                  </a:lnTo>
                  <a:lnTo>
                    <a:pt x="8"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53" name="Freeform 168"/>
            <p:cNvSpPr>
              <a:spLocks/>
            </p:cNvSpPr>
            <p:nvPr/>
          </p:nvSpPr>
          <p:spPr bwMode="ltGray">
            <a:xfrm>
              <a:off x="4715" y="2634"/>
              <a:ext cx="12" cy="22"/>
            </a:xfrm>
            <a:custGeom>
              <a:avLst/>
              <a:gdLst>
                <a:gd name="T0" fmla="*/ 8 w 13"/>
                <a:gd name="T1" fmla="*/ 0 h 22"/>
                <a:gd name="T2" fmla="*/ 6 w 13"/>
                <a:gd name="T3" fmla="*/ 5 h 22"/>
                <a:gd name="T4" fmla="*/ 0 w 13"/>
                <a:gd name="T5" fmla="*/ 16 h 22"/>
                <a:gd name="T6" fmla="*/ 0 w 13"/>
                <a:gd name="T7" fmla="*/ 21 h 22"/>
                <a:gd name="T8" fmla="*/ 6 w 13"/>
                <a:gd name="T9" fmla="*/ 16 h 22"/>
                <a:gd name="T10" fmla="*/ 8 w 13"/>
                <a:gd name="T11" fmla="*/ 7 h 22"/>
                <a:gd name="T12" fmla="*/ 8 w 13"/>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2">
                  <a:moveTo>
                    <a:pt x="12" y="0"/>
                  </a:moveTo>
                  <a:lnTo>
                    <a:pt x="8" y="5"/>
                  </a:lnTo>
                  <a:lnTo>
                    <a:pt x="0" y="16"/>
                  </a:lnTo>
                  <a:lnTo>
                    <a:pt x="0" y="21"/>
                  </a:lnTo>
                  <a:lnTo>
                    <a:pt x="6" y="16"/>
                  </a:lnTo>
                  <a:lnTo>
                    <a:pt x="12" y="7"/>
                  </a:lnTo>
                  <a:lnTo>
                    <a:pt x="12"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4454" name="Freeform 169"/>
            <p:cNvSpPr>
              <a:spLocks/>
            </p:cNvSpPr>
            <p:nvPr/>
          </p:nvSpPr>
          <p:spPr bwMode="ltGray">
            <a:xfrm>
              <a:off x="4733" y="2644"/>
              <a:ext cx="9" cy="13"/>
            </a:xfrm>
            <a:custGeom>
              <a:avLst/>
              <a:gdLst>
                <a:gd name="T0" fmla="*/ 8 w 9"/>
                <a:gd name="T1" fmla="*/ 0 h 13"/>
                <a:gd name="T2" fmla="*/ 3 w 9"/>
                <a:gd name="T3" fmla="*/ 2 h 13"/>
                <a:gd name="T4" fmla="*/ 0 w 9"/>
                <a:gd name="T5" fmla="*/ 11 h 13"/>
                <a:gd name="T6" fmla="*/ 6 w 9"/>
                <a:gd name="T7" fmla="*/ 12 h 13"/>
                <a:gd name="T8" fmla="*/ 8 w 9"/>
                <a:gd name="T9" fmla="*/ 8 h 13"/>
                <a:gd name="T10" fmla="*/ 8 w 9"/>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3">
                  <a:moveTo>
                    <a:pt x="8" y="0"/>
                  </a:moveTo>
                  <a:lnTo>
                    <a:pt x="3" y="2"/>
                  </a:lnTo>
                  <a:lnTo>
                    <a:pt x="0" y="11"/>
                  </a:lnTo>
                  <a:lnTo>
                    <a:pt x="6" y="12"/>
                  </a:lnTo>
                  <a:lnTo>
                    <a:pt x="8" y="8"/>
                  </a:lnTo>
                  <a:lnTo>
                    <a:pt x="8" y="0"/>
                  </a:lnTo>
                </a:path>
              </a:pathLst>
            </a:custGeom>
            <a:solidFill>
              <a:srgbClr val="FF6600"/>
            </a:solidFill>
            <a:ln>
              <a:noFill/>
            </a:ln>
            <a:effectLst>
              <a:outerShdw dist="35921" dir="2700000" algn="ctr" rotWithShape="0">
                <a:schemeClr val="bg2"/>
              </a:outerShdw>
            </a:effectLst>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pSp>
      <p:sp>
        <p:nvSpPr>
          <p:cNvPr id="1839274" name="Rectangle 170"/>
          <p:cNvSpPr>
            <a:spLocks noChangeArrowheads="1"/>
          </p:cNvSpPr>
          <p:nvPr/>
        </p:nvSpPr>
        <p:spPr bwMode="black">
          <a:xfrm>
            <a:off x="1151467" y="2992439"/>
            <a:ext cx="1557867" cy="479425"/>
          </a:xfrm>
          <a:prstGeom prst="rect">
            <a:avLst/>
          </a:prstGeom>
          <a:noFill/>
          <a:ln w="12700">
            <a:noFill/>
            <a:miter lim="800000"/>
            <a:headEnd/>
            <a:tailEnd/>
          </a:ln>
          <a:effectLst/>
        </p:spPr>
        <p:txBody>
          <a:bodyPr lIns="90488" tIns="44450" rIns="90488" bIns="44450">
            <a:spAutoFit/>
          </a:bodyPr>
          <a:lstStyle/>
          <a:p>
            <a:pPr algn="ctr">
              <a:lnSpc>
                <a:spcPct val="80000"/>
              </a:lnSpc>
              <a:defRPr/>
            </a:pPr>
            <a:r>
              <a:rPr lang="en-US" altLang="en-US" sz="1600" b="1">
                <a:solidFill>
                  <a:prstClr val="white"/>
                </a:solidFill>
                <a:effectLst>
                  <a:outerShdw blurRad="38100" dist="38100" dir="2700000" algn="tl">
                    <a:srgbClr val="C0C0C0"/>
                  </a:outerShdw>
                </a:effectLst>
                <a:latin typeface="Arial" pitchFamily="34" charset="0"/>
              </a:rPr>
              <a:t>United States </a:t>
            </a:r>
          </a:p>
          <a:p>
            <a:pPr algn="ctr">
              <a:lnSpc>
                <a:spcPct val="80000"/>
              </a:lnSpc>
              <a:defRPr/>
            </a:pPr>
            <a:r>
              <a:rPr lang="en-US" altLang="en-US" sz="1600" b="1">
                <a:solidFill>
                  <a:prstClr val="white"/>
                </a:solidFill>
                <a:effectLst>
                  <a:outerShdw blurRad="38100" dist="38100" dir="2700000" algn="tl">
                    <a:srgbClr val="C0C0C0"/>
                  </a:outerShdw>
                </a:effectLst>
                <a:latin typeface="Arial" pitchFamily="34" charset="0"/>
              </a:rPr>
              <a:t>3-4 M</a:t>
            </a:r>
          </a:p>
        </p:txBody>
      </p:sp>
      <p:sp>
        <p:nvSpPr>
          <p:cNvPr id="1839275" name="Rectangle 171"/>
          <p:cNvSpPr>
            <a:spLocks noChangeArrowheads="1"/>
          </p:cNvSpPr>
          <p:nvPr/>
        </p:nvSpPr>
        <p:spPr bwMode="black">
          <a:xfrm>
            <a:off x="1693334" y="4191001"/>
            <a:ext cx="1618545" cy="479425"/>
          </a:xfrm>
          <a:prstGeom prst="rect">
            <a:avLst/>
          </a:prstGeom>
          <a:noFill/>
          <a:ln w="12700">
            <a:noFill/>
            <a:miter lim="800000"/>
            <a:headEnd/>
            <a:tailEnd/>
          </a:ln>
          <a:effectLst/>
        </p:spPr>
        <p:txBody>
          <a:bodyPr lIns="90488" tIns="44450" rIns="90488" bIns="44450">
            <a:spAutoFit/>
          </a:bodyPr>
          <a:lstStyle/>
          <a:p>
            <a:pPr algn="ctr">
              <a:lnSpc>
                <a:spcPct val="80000"/>
              </a:lnSpc>
              <a:defRPr/>
            </a:pPr>
            <a:r>
              <a:rPr lang="en-US" altLang="en-US" sz="1600" b="1">
                <a:solidFill>
                  <a:prstClr val="white"/>
                </a:solidFill>
                <a:effectLst>
                  <a:outerShdw blurRad="38100" dist="38100" dir="2700000" algn="tl">
                    <a:srgbClr val="C0C0C0"/>
                  </a:outerShdw>
                </a:effectLst>
                <a:latin typeface="Arial" pitchFamily="34" charset="0"/>
              </a:rPr>
              <a:t>Americas</a:t>
            </a:r>
          </a:p>
          <a:p>
            <a:pPr algn="ctr">
              <a:lnSpc>
                <a:spcPct val="80000"/>
              </a:lnSpc>
              <a:defRPr/>
            </a:pPr>
            <a:r>
              <a:rPr lang="en-US" altLang="en-US" sz="1600" b="1">
                <a:solidFill>
                  <a:prstClr val="white"/>
                </a:solidFill>
                <a:effectLst>
                  <a:outerShdw blurRad="38100" dist="38100" dir="2700000" algn="tl">
                    <a:srgbClr val="C0C0C0"/>
                  </a:outerShdw>
                </a:effectLst>
                <a:latin typeface="Arial" pitchFamily="34" charset="0"/>
              </a:rPr>
              <a:t>12-15 M</a:t>
            </a:r>
          </a:p>
        </p:txBody>
      </p:sp>
      <p:sp>
        <p:nvSpPr>
          <p:cNvPr id="1839276" name="Rectangle 172"/>
          <p:cNvSpPr>
            <a:spLocks noChangeArrowheads="1"/>
          </p:cNvSpPr>
          <p:nvPr/>
        </p:nvSpPr>
        <p:spPr bwMode="black">
          <a:xfrm>
            <a:off x="4337755" y="4068764"/>
            <a:ext cx="1045634" cy="479425"/>
          </a:xfrm>
          <a:prstGeom prst="rect">
            <a:avLst/>
          </a:prstGeom>
          <a:noFill/>
          <a:ln w="12700">
            <a:noFill/>
            <a:miter lim="800000"/>
            <a:headEnd/>
            <a:tailEnd/>
          </a:ln>
          <a:effectLst/>
        </p:spPr>
        <p:txBody>
          <a:bodyPr lIns="90488" tIns="44450" rIns="90488" bIns="44450">
            <a:spAutoFit/>
          </a:bodyPr>
          <a:lstStyle/>
          <a:p>
            <a:pPr algn="ctr">
              <a:lnSpc>
                <a:spcPct val="80000"/>
              </a:lnSpc>
              <a:defRPr/>
            </a:pPr>
            <a:r>
              <a:rPr lang="en-US" altLang="en-US" sz="1600" b="1">
                <a:solidFill>
                  <a:prstClr val="white"/>
                </a:solidFill>
                <a:effectLst>
                  <a:outerShdw blurRad="38100" dist="38100" dir="2700000" algn="tl">
                    <a:srgbClr val="C0C0C0"/>
                  </a:outerShdw>
                </a:effectLst>
                <a:latin typeface="Arial" pitchFamily="34" charset="0"/>
              </a:rPr>
              <a:t>Africa  </a:t>
            </a:r>
          </a:p>
          <a:p>
            <a:pPr algn="ctr">
              <a:lnSpc>
                <a:spcPct val="80000"/>
              </a:lnSpc>
              <a:defRPr/>
            </a:pPr>
            <a:r>
              <a:rPr lang="en-US" altLang="en-US" sz="1600" b="1">
                <a:solidFill>
                  <a:prstClr val="white"/>
                </a:solidFill>
                <a:effectLst>
                  <a:outerShdw blurRad="38100" dist="38100" dir="2700000" algn="tl">
                    <a:srgbClr val="C0C0C0"/>
                  </a:outerShdw>
                </a:effectLst>
                <a:latin typeface="Arial" pitchFamily="34" charset="0"/>
              </a:rPr>
              <a:t>30-40 M</a:t>
            </a:r>
          </a:p>
        </p:txBody>
      </p:sp>
      <p:sp>
        <p:nvSpPr>
          <p:cNvPr id="1839277" name="Rectangle 173"/>
          <p:cNvSpPr>
            <a:spLocks noChangeArrowheads="1"/>
          </p:cNvSpPr>
          <p:nvPr/>
        </p:nvSpPr>
        <p:spPr bwMode="black">
          <a:xfrm>
            <a:off x="5953479" y="3325814"/>
            <a:ext cx="1869722" cy="674687"/>
          </a:xfrm>
          <a:prstGeom prst="rect">
            <a:avLst/>
          </a:prstGeom>
          <a:noFill/>
          <a:ln w="12700">
            <a:noFill/>
            <a:miter lim="800000"/>
            <a:headEnd/>
            <a:tailEnd/>
          </a:ln>
          <a:effectLst/>
        </p:spPr>
        <p:txBody>
          <a:bodyPr lIns="90488" tIns="44450" rIns="90488" bIns="44450">
            <a:spAutoFit/>
          </a:bodyPr>
          <a:lstStyle/>
          <a:p>
            <a:pPr algn="ctr">
              <a:lnSpc>
                <a:spcPct val="80000"/>
              </a:lnSpc>
              <a:defRPr/>
            </a:pPr>
            <a:endParaRPr lang="en-US" altLang="en-US" sz="1600" b="1">
              <a:solidFill>
                <a:prstClr val="white"/>
              </a:solidFill>
              <a:effectLst>
                <a:outerShdw blurRad="38100" dist="38100" dir="2700000" algn="tl">
                  <a:srgbClr val="C0C0C0"/>
                </a:outerShdw>
              </a:effectLst>
              <a:latin typeface="Arial" pitchFamily="34" charset="0"/>
            </a:endParaRPr>
          </a:p>
          <a:p>
            <a:pPr algn="ctr">
              <a:lnSpc>
                <a:spcPct val="80000"/>
              </a:lnSpc>
              <a:defRPr/>
            </a:pPr>
            <a:r>
              <a:rPr lang="en-US" altLang="en-US" sz="1600" b="1">
                <a:solidFill>
                  <a:prstClr val="white"/>
                </a:solidFill>
                <a:effectLst>
                  <a:outerShdw blurRad="38100" dist="38100" dir="2700000" algn="tl">
                    <a:srgbClr val="C0C0C0"/>
                  </a:outerShdw>
                </a:effectLst>
                <a:latin typeface="Arial" pitchFamily="34" charset="0"/>
              </a:rPr>
              <a:t>Southeast Asia</a:t>
            </a:r>
          </a:p>
          <a:p>
            <a:pPr algn="ctr">
              <a:lnSpc>
                <a:spcPct val="80000"/>
              </a:lnSpc>
              <a:defRPr/>
            </a:pPr>
            <a:r>
              <a:rPr lang="en-US" altLang="en-US" sz="1600" b="1">
                <a:solidFill>
                  <a:prstClr val="white"/>
                </a:solidFill>
                <a:effectLst>
                  <a:outerShdw blurRad="38100" dist="38100" dir="2700000" algn="tl">
                    <a:srgbClr val="C0C0C0"/>
                  </a:outerShdw>
                </a:effectLst>
                <a:latin typeface="Arial" pitchFamily="34" charset="0"/>
              </a:rPr>
              <a:t>30-35 M</a:t>
            </a:r>
          </a:p>
        </p:txBody>
      </p:sp>
      <p:sp>
        <p:nvSpPr>
          <p:cNvPr id="1839278" name="Rectangle 174"/>
          <p:cNvSpPr>
            <a:spLocks noChangeArrowheads="1"/>
          </p:cNvSpPr>
          <p:nvPr/>
        </p:nvSpPr>
        <p:spPr bwMode="black">
          <a:xfrm>
            <a:off x="6845301" y="5211764"/>
            <a:ext cx="1827388" cy="479425"/>
          </a:xfrm>
          <a:prstGeom prst="rect">
            <a:avLst/>
          </a:prstGeom>
          <a:noFill/>
          <a:ln w="12700">
            <a:noFill/>
            <a:miter lim="800000"/>
            <a:headEnd/>
            <a:tailEnd/>
          </a:ln>
          <a:effectLst/>
        </p:spPr>
        <p:txBody>
          <a:bodyPr lIns="90488" tIns="44450" rIns="90488" bIns="44450">
            <a:spAutoFit/>
          </a:bodyPr>
          <a:lstStyle/>
          <a:p>
            <a:pPr algn="ctr">
              <a:lnSpc>
                <a:spcPct val="80000"/>
              </a:lnSpc>
              <a:defRPr/>
            </a:pPr>
            <a:r>
              <a:rPr lang="en-US" altLang="en-US" sz="1600" b="1">
                <a:solidFill>
                  <a:prstClr val="white"/>
                </a:solidFill>
                <a:effectLst>
                  <a:outerShdw blurRad="38100" dist="38100" dir="2700000" algn="tl">
                    <a:srgbClr val="C0C0C0"/>
                  </a:outerShdw>
                </a:effectLst>
                <a:latin typeface="Arial" pitchFamily="34" charset="0"/>
              </a:rPr>
              <a:t>Australia</a:t>
            </a:r>
          </a:p>
          <a:p>
            <a:pPr algn="ctr">
              <a:lnSpc>
                <a:spcPct val="80000"/>
              </a:lnSpc>
              <a:defRPr/>
            </a:pPr>
            <a:r>
              <a:rPr lang="en-US" altLang="en-US" sz="1600" b="1">
                <a:solidFill>
                  <a:prstClr val="white"/>
                </a:solidFill>
                <a:effectLst>
                  <a:outerShdw blurRad="38100" dist="38100" dir="2700000" algn="tl">
                    <a:srgbClr val="C0C0C0"/>
                  </a:outerShdw>
                </a:effectLst>
                <a:latin typeface="Arial" pitchFamily="34" charset="0"/>
              </a:rPr>
              <a:t>0.2 M</a:t>
            </a:r>
          </a:p>
        </p:txBody>
      </p:sp>
      <p:sp>
        <p:nvSpPr>
          <p:cNvPr id="1839279" name="Rectangle 175"/>
          <p:cNvSpPr>
            <a:spLocks noChangeArrowheads="1"/>
          </p:cNvSpPr>
          <p:nvPr/>
        </p:nvSpPr>
        <p:spPr bwMode="black">
          <a:xfrm>
            <a:off x="3766256" y="2643189"/>
            <a:ext cx="1198033" cy="674687"/>
          </a:xfrm>
          <a:prstGeom prst="rect">
            <a:avLst/>
          </a:prstGeom>
          <a:noFill/>
          <a:ln w="12700">
            <a:noFill/>
            <a:miter lim="800000"/>
            <a:headEnd/>
            <a:tailEnd/>
          </a:ln>
          <a:effectLst/>
        </p:spPr>
        <p:txBody>
          <a:bodyPr lIns="90488" tIns="44450" rIns="90488" bIns="44450">
            <a:spAutoFit/>
          </a:bodyPr>
          <a:lstStyle/>
          <a:p>
            <a:pPr algn="ctr">
              <a:lnSpc>
                <a:spcPct val="80000"/>
              </a:lnSpc>
              <a:defRPr/>
            </a:pPr>
            <a:r>
              <a:rPr lang="en-US" altLang="en-US" sz="1600" b="1">
                <a:solidFill>
                  <a:prstClr val="white"/>
                </a:solidFill>
                <a:effectLst>
                  <a:outerShdw blurRad="38100" dist="38100" dir="2700000" algn="tl">
                    <a:srgbClr val="C0C0C0"/>
                  </a:outerShdw>
                </a:effectLst>
                <a:latin typeface="Arial" pitchFamily="34" charset="0"/>
              </a:rPr>
              <a:t>Western </a:t>
            </a:r>
          </a:p>
          <a:p>
            <a:pPr algn="ctr">
              <a:lnSpc>
                <a:spcPct val="80000"/>
              </a:lnSpc>
              <a:defRPr/>
            </a:pPr>
            <a:r>
              <a:rPr lang="en-US" altLang="en-US" sz="1600" b="1">
                <a:solidFill>
                  <a:prstClr val="white"/>
                </a:solidFill>
                <a:effectLst>
                  <a:outerShdw blurRad="38100" dist="38100" dir="2700000" algn="tl">
                    <a:srgbClr val="C0C0C0"/>
                  </a:outerShdw>
                </a:effectLst>
                <a:latin typeface="Arial" pitchFamily="34" charset="0"/>
              </a:rPr>
              <a:t>Europe </a:t>
            </a:r>
          </a:p>
          <a:p>
            <a:pPr algn="ctr">
              <a:lnSpc>
                <a:spcPct val="80000"/>
              </a:lnSpc>
              <a:defRPr/>
            </a:pPr>
            <a:r>
              <a:rPr lang="en-US" altLang="en-US" sz="1600" b="1">
                <a:solidFill>
                  <a:prstClr val="white"/>
                </a:solidFill>
                <a:effectLst>
                  <a:outerShdw blurRad="38100" dist="38100" dir="2700000" algn="tl">
                    <a:srgbClr val="C0C0C0"/>
                  </a:outerShdw>
                </a:effectLst>
                <a:latin typeface="Arial" pitchFamily="34" charset="0"/>
              </a:rPr>
              <a:t>5 M</a:t>
            </a:r>
          </a:p>
        </p:txBody>
      </p:sp>
      <p:sp>
        <p:nvSpPr>
          <p:cNvPr id="1839280" name="Rectangle 176"/>
          <p:cNvSpPr>
            <a:spLocks noChangeArrowheads="1"/>
          </p:cNvSpPr>
          <p:nvPr/>
        </p:nvSpPr>
        <p:spPr bwMode="auto">
          <a:xfrm>
            <a:off x="2077564" y="1052513"/>
            <a:ext cx="5358584" cy="428322"/>
          </a:xfrm>
          <a:prstGeom prst="rect">
            <a:avLst/>
          </a:prstGeom>
          <a:noFill/>
          <a:ln w="12700">
            <a:noFill/>
            <a:miter lim="800000"/>
            <a:headEnd/>
            <a:tailEnd/>
          </a:ln>
          <a:effectLst/>
        </p:spPr>
        <p:txBody>
          <a:bodyPr wrap="none" lIns="90488" tIns="44450" rIns="90488" bIns="44450">
            <a:spAutoFit/>
          </a:bodyPr>
          <a:lstStyle/>
          <a:p>
            <a:pPr algn="ctr">
              <a:spcBef>
                <a:spcPct val="50000"/>
              </a:spcBef>
              <a:defRPr/>
            </a:pPr>
            <a:r>
              <a:rPr lang="en-US" altLang="en-US" sz="2200" b="1" dirty="0">
                <a:solidFill>
                  <a:schemeClr val="tx1">
                    <a:lumMod val="85000"/>
                    <a:lumOff val="15000"/>
                  </a:schemeClr>
                </a:solidFill>
                <a:effectLst>
                  <a:outerShdw blurRad="38100" dist="38100" dir="2700000" algn="tl">
                    <a:srgbClr val="C0C0C0"/>
                  </a:outerShdw>
                </a:effectLst>
                <a:latin typeface="Arial" pitchFamily="34" charset="0"/>
              </a:rPr>
              <a:t>170-200 Million (M) Carriers Worldwide</a:t>
            </a:r>
          </a:p>
        </p:txBody>
      </p:sp>
      <p:sp>
        <p:nvSpPr>
          <p:cNvPr id="55306" name="Rectangle 177"/>
          <p:cNvSpPr>
            <a:spLocks noGrp="1" noChangeArrowheads="1"/>
          </p:cNvSpPr>
          <p:nvPr>
            <p:ph type="title"/>
          </p:nvPr>
        </p:nvSpPr>
        <p:spPr>
          <a:xfrm>
            <a:off x="125590" y="266701"/>
            <a:ext cx="9005711" cy="644525"/>
          </a:xfrm>
          <a:extLst>
            <a:ext uri="{909E8E84-426E-40DD-AFC4-6F175D3DCCD1}">
              <a14:hiddenFill xmlns:a14="http://schemas.microsoft.com/office/drawing/2010/main">
                <a:solidFill>
                  <a:srgbClr val="FFFFFF"/>
                </a:solidFill>
              </a14:hiddenFill>
            </a:ext>
          </a:extLst>
        </p:spPr>
        <p:txBody>
          <a:bodyPr lIns="85725" tIns="42862" rIns="85725" bIns="42862" anchor="t" anchorCtr="1">
            <a:normAutofit fontScale="90000"/>
          </a:bodyPr>
          <a:lstStyle/>
          <a:p>
            <a:pPr defTabSz="854075" eaLnBrk="1" fontAlgn="auto" hangingPunct="1">
              <a:spcAft>
                <a:spcPts val="0"/>
              </a:spcAft>
              <a:defRPr/>
            </a:pPr>
            <a:r>
              <a:rPr lang="en-US" altLang="en-US" sz="4000" dirty="0" smtClean="0">
                <a:solidFill>
                  <a:schemeClr val="tx1">
                    <a:lumMod val="85000"/>
                    <a:lumOff val="15000"/>
                  </a:schemeClr>
                </a:solidFill>
                <a:effectLst/>
                <a:latin typeface="Arial" pitchFamily="34" charset="0"/>
              </a:rPr>
              <a:t>Hepatitis C: A Global Health Problem</a:t>
            </a:r>
            <a:endParaRPr lang="en-US" altLang="en-US" sz="3600" dirty="0" smtClean="0">
              <a:solidFill>
                <a:schemeClr val="tx1">
                  <a:lumMod val="85000"/>
                  <a:lumOff val="15000"/>
                </a:schemeClr>
              </a:solidFill>
              <a:effectLst/>
              <a:latin typeface="Arial" pitchFamily="34" charset="0"/>
            </a:endParaRPr>
          </a:p>
        </p:txBody>
      </p:sp>
      <p:sp>
        <p:nvSpPr>
          <p:cNvPr id="54283" name="Freeform 178"/>
          <p:cNvSpPr>
            <a:spLocks/>
          </p:cNvSpPr>
          <p:nvPr/>
        </p:nvSpPr>
        <p:spPr bwMode="ltGray">
          <a:xfrm>
            <a:off x="6204656" y="2216150"/>
            <a:ext cx="1066800" cy="1282700"/>
          </a:xfrm>
          <a:custGeom>
            <a:avLst/>
            <a:gdLst>
              <a:gd name="T0" fmla="*/ 2147483647 w 672"/>
              <a:gd name="T1" fmla="*/ 0 h 808"/>
              <a:gd name="T2" fmla="*/ 0 w 672"/>
              <a:gd name="T3" fmla="*/ 2147483647 h 808"/>
              <a:gd name="T4" fmla="*/ 2147483647 w 672"/>
              <a:gd name="T5" fmla="*/ 2147483647 h 808"/>
              <a:gd name="T6" fmla="*/ 2147483647 w 672"/>
              <a:gd name="T7" fmla="*/ 2147483647 h 808"/>
              <a:gd name="T8" fmla="*/ 2147483647 w 672"/>
              <a:gd name="T9" fmla="*/ 2147483647 h 808"/>
              <a:gd name="T10" fmla="*/ 2147483647 w 672"/>
              <a:gd name="T11" fmla="*/ 0 h 808"/>
              <a:gd name="T12" fmla="*/ 0 60000 65536"/>
              <a:gd name="T13" fmla="*/ 0 60000 65536"/>
              <a:gd name="T14" fmla="*/ 0 60000 65536"/>
              <a:gd name="T15" fmla="*/ 0 60000 65536"/>
              <a:gd name="T16" fmla="*/ 0 60000 65536"/>
              <a:gd name="T17" fmla="*/ 0 60000 65536"/>
              <a:gd name="T18" fmla="*/ 0 w 672"/>
              <a:gd name="T19" fmla="*/ 0 h 808"/>
              <a:gd name="T20" fmla="*/ 672 w 672"/>
              <a:gd name="T21" fmla="*/ 808 h 808"/>
            </a:gdLst>
            <a:ahLst/>
            <a:cxnLst>
              <a:cxn ang="T12">
                <a:pos x="T0" y="T1"/>
              </a:cxn>
              <a:cxn ang="T13">
                <a:pos x="T2" y="T3"/>
              </a:cxn>
              <a:cxn ang="T14">
                <a:pos x="T4" y="T5"/>
              </a:cxn>
              <a:cxn ang="T15">
                <a:pos x="T6" y="T7"/>
              </a:cxn>
              <a:cxn ang="T16">
                <a:pos x="T8" y="T9"/>
              </a:cxn>
              <a:cxn ang="T17">
                <a:pos x="T10" y="T11"/>
              </a:cxn>
            </a:cxnLst>
            <a:rect l="T18" t="T19" r="T20" b="T21"/>
            <a:pathLst>
              <a:path w="672" h="808">
                <a:moveTo>
                  <a:pt x="24" y="0"/>
                </a:moveTo>
                <a:lnTo>
                  <a:pt x="0" y="48"/>
                </a:lnTo>
                <a:lnTo>
                  <a:pt x="628" y="808"/>
                </a:lnTo>
                <a:lnTo>
                  <a:pt x="672" y="788"/>
                </a:lnTo>
                <a:lnTo>
                  <a:pt x="288" y="288"/>
                </a:lnTo>
                <a:lnTo>
                  <a:pt x="24" y="0"/>
                </a:lnTo>
                <a:close/>
              </a:path>
            </a:pathLst>
          </a:custGeom>
          <a:solidFill>
            <a:srgbClr val="FF6600"/>
          </a:solidFill>
          <a:ln>
            <a:noFill/>
          </a:ln>
          <a:extLst>
            <a:ext uri="{91240B29-F687-4F45-9708-019B960494DF}">
              <a14:hiddenLine xmlns:a14="http://schemas.microsoft.com/office/drawing/2010/main" w="12699" cap="flat" cmpd="sng">
                <a:solidFill>
                  <a:srgbClr val="000000"/>
                </a:solidFill>
                <a:prstDash val="solid"/>
                <a:round/>
                <a:headEnd/>
                <a:tailEnd/>
              </a14:hiddenLine>
            </a:ext>
          </a:extLst>
        </p:spPr>
        <p:txBody>
          <a:bodyPr wrap="none" anchor="ctr"/>
          <a:lstStyle/>
          <a:p>
            <a:endParaRPr lang="en-US"/>
          </a:p>
        </p:txBody>
      </p:sp>
      <p:sp>
        <p:nvSpPr>
          <p:cNvPr id="54284" name="Freeform 179"/>
          <p:cNvSpPr>
            <a:spLocks/>
          </p:cNvSpPr>
          <p:nvPr/>
        </p:nvSpPr>
        <p:spPr bwMode="ltGray">
          <a:xfrm>
            <a:off x="5048956" y="2667000"/>
            <a:ext cx="977900" cy="1238250"/>
          </a:xfrm>
          <a:custGeom>
            <a:avLst/>
            <a:gdLst>
              <a:gd name="T0" fmla="*/ 2147483647 w 616"/>
              <a:gd name="T1" fmla="*/ 2147483647 h 780"/>
              <a:gd name="T2" fmla="*/ 0 w 616"/>
              <a:gd name="T3" fmla="*/ 2147483647 h 780"/>
              <a:gd name="T4" fmla="*/ 2147483647 w 616"/>
              <a:gd name="T5" fmla="*/ 2147483647 h 780"/>
              <a:gd name="T6" fmla="*/ 2147483647 w 616"/>
              <a:gd name="T7" fmla="*/ 2147483647 h 780"/>
              <a:gd name="T8" fmla="*/ 2147483647 w 616"/>
              <a:gd name="T9" fmla="*/ 2147483647 h 780"/>
              <a:gd name="T10" fmla="*/ 2147483647 w 616"/>
              <a:gd name="T11" fmla="*/ 0 h 780"/>
              <a:gd name="T12" fmla="*/ 2147483647 w 616"/>
              <a:gd name="T13" fmla="*/ 2147483647 h 780"/>
              <a:gd name="T14" fmla="*/ 0 60000 65536"/>
              <a:gd name="T15" fmla="*/ 0 60000 65536"/>
              <a:gd name="T16" fmla="*/ 0 60000 65536"/>
              <a:gd name="T17" fmla="*/ 0 60000 65536"/>
              <a:gd name="T18" fmla="*/ 0 60000 65536"/>
              <a:gd name="T19" fmla="*/ 0 60000 65536"/>
              <a:gd name="T20" fmla="*/ 0 60000 65536"/>
              <a:gd name="T21" fmla="*/ 0 w 616"/>
              <a:gd name="T22" fmla="*/ 0 h 780"/>
              <a:gd name="T23" fmla="*/ 616 w 616"/>
              <a:gd name="T24" fmla="*/ 780 h 7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6" h="780">
                <a:moveTo>
                  <a:pt x="8" y="20"/>
                </a:moveTo>
                <a:lnTo>
                  <a:pt x="0" y="72"/>
                </a:lnTo>
                <a:lnTo>
                  <a:pt x="556" y="780"/>
                </a:lnTo>
                <a:lnTo>
                  <a:pt x="616" y="748"/>
                </a:lnTo>
                <a:lnTo>
                  <a:pt x="300" y="336"/>
                </a:lnTo>
                <a:lnTo>
                  <a:pt x="28" y="0"/>
                </a:lnTo>
                <a:lnTo>
                  <a:pt x="8" y="20"/>
                </a:lnTo>
                <a:close/>
              </a:path>
            </a:pathLst>
          </a:custGeom>
          <a:solidFill>
            <a:srgbClr val="FF6600"/>
          </a:solidFill>
          <a:ln>
            <a:noFill/>
          </a:ln>
          <a:extLst>
            <a:ext uri="{91240B29-F687-4F45-9708-019B960494DF}">
              <a14:hiddenLine xmlns:a14="http://schemas.microsoft.com/office/drawing/2010/main" w="12699" cap="flat" cmpd="sng">
                <a:solidFill>
                  <a:srgbClr val="000000"/>
                </a:solidFill>
                <a:prstDash val="solid"/>
                <a:round/>
                <a:headEnd/>
                <a:tailEnd/>
              </a14:hiddenLine>
            </a:ext>
          </a:extLst>
        </p:spPr>
        <p:txBody>
          <a:bodyPr wrap="none" anchor="ctr"/>
          <a:lstStyle/>
          <a:p>
            <a:endParaRPr lang="en-US"/>
          </a:p>
        </p:txBody>
      </p:sp>
      <p:sp>
        <p:nvSpPr>
          <p:cNvPr id="1839284" name="Rectangle 180"/>
          <p:cNvSpPr>
            <a:spLocks noChangeArrowheads="1"/>
          </p:cNvSpPr>
          <p:nvPr/>
        </p:nvSpPr>
        <p:spPr bwMode="black">
          <a:xfrm>
            <a:off x="4876800" y="2590800"/>
            <a:ext cx="1371600" cy="674688"/>
          </a:xfrm>
          <a:prstGeom prst="rect">
            <a:avLst/>
          </a:prstGeom>
          <a:noFill/>
          <a:ln w="12700">
            <a:noFill/>
            <a:miter lim="800000"/>
            <a:headEnd/>
            <a:tailEnd/>
          </a:ln>
          <a:effectLst/>
        </p:spPr>
        <p:txBody>
          <a:bodyPr lIns="90488" tIns="44450" rIns="90488" bIns="44450">
            <a:spAutoFit/>
          </a:bodyPr>
          <a:lstStyle/>
          <a:p>
            <a:pPr algn="ctr">
              <a:lnSpc>
                <a:spcPct val="80000"/>
              </a:lnSpc>
              <a:defRPr/>
            </a:pPr>
            <a:r>
              <a:rPr lang="en-US" altLang="en-US" sz="1600" b="1">
                <a:solidFill>
                  <a:prstClr val="white"/>
                </a:solidFill>
                <a:effectLst>
                  <a:outerShdw blurRad="38100" dist="38100" dir="2700000" algn="tl">
                    <a:srgbClr val="C0C0C0"/>
                  </a:outerShdw>
                </a:effectLst>
                <a:latin typeface="Arial" pitchFamily="34" charset="0"/>
              </a:rPr>
              <a:t>Eastern </a:t>
            </a:r>
          </a:p>
          <a:p>
            <a:pPr algn="ctr">
              <a:lnSpc>
                <a:spcPct val="80000"/>
              </a:lnSpc>
              <a:defRPr/>
            </a:pPr>
            <a:r>
              <a:rPr lang="en-US" altLang="en-US" sz="1600" b="1">
                <a:solidFill>
                  <a:prstClr val="white"/>
                </a:solidFill>
                <a:effectLst>
                  <a:outerShdw blurRad="38100" dist="38100" dir="2700000" algn="tl">
                    <a:srgbClr val="C0C0C0"/>
                  </a:outerShdw>
                </a:effectLst>
                <a:latin typeface="Arial" pitchFamily="34" charset="0"/>
              </a:rPr>
              <a:t>Europe </a:t>
            </a:r>
          </a:p>
          <a:p>
            <a:pPr algn="ctr">
              <a:lnSpc>
                <a:spcPct val="80000"/>
              </a:lnSpc>
              <a:defRPr/>
            </a:pPr>
            <a:r>
              <a:rPr lang="en-US" altLang="en-US" sz="1600" b="1">
                <a:solidFill>
                  <a:prstClr val="white"/>
                </a:solidFill>
                <a:effectLst>
                  <a:outerShdw blurRad="38100" dist="38100" dir="2700000" algn="tl">
                    <a:srgbClr val="C0C0C0"/>
                  </a:outerShdw>
                </a:effectLst>
                <a:latin typeface="Arial" pitchFamily="34" charset="0"/>
              </a:rPr>
              <a:t>10 M</a:t>
            </a:r>
          </a:p>
        </p:txBody>
      </p:sp>
      <p:sp>
        <p:nvSpPr>
          <p:cNvPr id="54286" name="Freeform 181"/>
          <p:cNvSpPr>
            <a:spLocks/>
          </p:cNvSpPr>
          <p:nvPr/>
        </p:nvSpPr>
        <p:spPr bwMode="ltGray">
          <a:xfrm>
            <a:off x="6886222" y="2222501"/>
            <a:ext cx="808567" cy="855663"/>
          </a:xfrm>
          <a:custGeom>
            <a:avLst/>
            <a:gdLst>
              <a:gd name="T0" fmla="*/ 2147483647 w 509"/>
              <a:gd name="T1" fmla="*/ 2147483647 h 539"/>
              <a:gd name="T2" fmla="*/ 2147483647 w 509"/>
              <a:gd name="T3" fmla="*/ 2147483647 h 539"/>
              <a:gd name="T4" fmla="*/ 2147483647 w 509"/>
              <a:gd name="T5" fmla="*/ 2147483647 h 539"/>
              <a:gd name="T6" fmla="*/ 2147483647 w 509"/>
              <a:gd name="T7" fmla="*/ 2147483647 h 539"/>
              <a:gd name="T8" fmla="*/ 2147483647 w 509"/>
              <a:gd name="T9" fmla="*/ 2147483647 h 539"/>
              <a:gd name="T10" fmla="*/ 2147483647 w 509"/>
              <a:gd name="T11" fmla="*/ 2147483647 h 539"/>
              <a:gd name="T12" fmla="*/ 2147483647 w 509"/>
              <a:gd name="T13" fmla="*/ 2147483647 h 539"/>
              <a:gd name="T14" fmla="*/ 2147483647 w 509"/>
              <a:gd name="T15" fmla="*/ 2147483647 h 539"/>
              <a:gd name="T16" fmla="*/ 2147483647 w 509"/>
              <a:gd name="T17" fmla="*/ 2147483647 h 539"/>
              <a:gd name="T18" fmla="*/ 2147483647 w 509"/>
              <a:gd name="T19" fmla="*/ 2147483647 h 539"/>
              <a:gd name="T20" fmla="*/ 2147483647 w 509"/>
              <a:gd name="T21" fmla="*/ 2147483647 h 539"/>
              <a:gd name="T22" fmla="*/ 2147483647 w 509"/>
              <a:gd name="T23" fmla="*/ 2147483647 h 539"/>
              <a:gd name="T24" fmla="*/ 2147483647 w 509"/>
              <a:gd name="T25" fmla="*/ 2147483647 h 539"/>
              <a:gd name="T26" fmla="*/ 2147483647 w 509"/>
              <a:gd name="T27" fmla="*/ 2147483647 h 539"/>
              <a:gd name="T28" fmla="*/ 2147483647 w 509"/>
              <a:gd name="T29" fmla="*/ 2147483647 h 539"/>
              <a:gd name="T30" fmla="*/ 2147483647 w 509"/>
              <a:gd name="T31" fmla="*/ 2147483647 h 539"/>
              <a:gd name="T32" fmla="*/ 2147483647 w 509"/>
              <a:gd name="T33" fmla="*/ 2147483647 h 539"/>
              <a:gd name="T34" fmla="*/ 2147483647 w 509"/>
              <a:gd name="T35" fmla="*/ 2147483647 h 539"/>
              <a:gd name="T36" fmla="*/ 2147483647 w 509"/>
              <a:gd name="T37" fmla="*/ 2147483647 h 539"/>
              <a:gd name="T38" fmla="*/ 2147483647 w 509"/>
              <a:gd name="T39" fmla="*/ 2147483647 h 539"/>
              <a:gd name="T40" fmla="*/ 2147483647 w 509"/>
              <a:gd name="T41" fmla="*/ 2147483647 h 539"/>
              <a:gd name="T42" fmla="*/ 2147483647 w 509"/>
              <a:gd name="T43" fmla="*/ 2147483647 h 539"/>
              <a:gd name="T44" fmla="*/ 2147483647 w 509"/>
              <a:gd name="T45" fmla="*/ 2147483647 h 539"/>
              <a:gd name="T46" fmla="*/ 2147483647 w 509"/>
              <a:gd name="T47" fmla="*/ 2147483647 h 539"/>
              <a:gd name="T48" fmla="*/ 2147483647 w 509"/>
              <a:gd name="T49" fmla="*/ 2147483647 h 539"/>
              <a:gd name="T50" fmla="*/ 2147483647 w 509"/>
              <a:gd name="T51" fmla="*/ 2147483647 h 539"/>
              <a:gd name="T52" fmla="*/ 2147483647 w 509"/>
              <a:gd name="T53" fmla="*/ 2147483647 h 539"/>
              <a:gd name="T54" fmla="*/ 2147483647 w 509"/>
              <a:gd name="T55" fmla="*/ 2147483647 h 539"/>
              <a:gd name="T56" fmla="*/ 2147483647 w 509"/>
              <a:gd name="T57" fmla="*/ 2147483647 h 5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9"/>
              <a:gd name="T88" fmla="*/ 0 h 539"/>
              <a:gd name="T89" fmla="*/ 509 w 509"/>
              <a:gd name="T90" fmla="*/ 539 h 5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9" h="539">
                <a:moveTo>
                  <a:pt x="241" y="5"/>
                </a:moveTo>
                <a:cubicBezTo>
                  <a:pt x="267" y="14"/>
                  <a:pt x="223" y="0"/>
                  <a:pt x="262" y="5"/>
                </a:cubicBezTo>
                <a:cubicBezTo>
                  <a:pt x="278" y="7"/>
                  <a:pt x="300" y="22"/>
                  <a:pt x="315" y="29"/>
                </a:cubicBezTo>
                <a:cubicBezTo>
                  <a:pt x="334" y="48"/>
                  <a:pt x="361" y="59"/>
                  <a:pt x="382" y="80"/>
                </a:cubicBezTo>
                <a:cubicBezTo>
                  <a:pt x="386" y="91"/>
                  <a:pt x="401" y="97"/>
                  <a:pt x="414" y="101"/>
                </a:cubicBezTo>
                <a:cubicBezTo>
                  <a:pt x="422" y="108"/>
                  <a:pt x="473" y="169"/>
                  <a:pt x="478" y="179"/>
                </a:cubicBezTo>
                <a:cubicBezTo>
                  <a:pt x="493" y="206"/>
                  <a:pt x="483" y="197"/>
                  <a:pt x="502" y="211"/>
                </a:cubicBezTo>
                <a:cubicBezTo>
                  <a:pt x="509" y="229"/>
                  <a:pt x="498" y="249"/>
                  <a:pt x="497" y="269"/>
                </a:cubicBezTo>
                <a:cubicBezTo>
                  <a:pt x="494" y="298"/>
                  <a:pt x="489" y="339"/>
                  <a:pt x="470" y="363"/>
                </a:cubicBezTo>
                <a:cubicBezTo>
                  <a:pt x="465" y="375"/>
                  <a:pt x="465" y="386"/>
                  <a:pt x="462" y="400"/>
                </a:cubicBezTo>
                <a:cubicBezTo>
                  <a:pt x="458" y="412"/>
                  <a:pt x="447" y="419"/>
                  <a:pt x="443" y="432"/>
                </a:cubicBezTo>
                <a:cubicBezTo>
                  <a:pt x="439" y="467"/>
                  <a:pt x="447" y="527"/>
                  <a:pt x="401" y="533"/>
                </a:cubicBezTo>
                <a:cubicBezTo>
                  <a:pt x="383" y="539"/>
                  <a:pt x="371" y="537"/>
                  <a:pt x="353" y="533"/>
                </a:cubicBezTo>
                <a:cubicBezTo>
                  <a:pt x="342" y="526"/>
                  <a:pt x="335" y="524"/>
                  <a:pt x="323" y="523"/>
                </a:cubicBezTo>
                <a:cubicBezTo>
                  <a:pt x="298" y="513"/>
                  <a:pt x="274" y="500"/>
                  <a:pt x="249" y="496"/>
                </a:cubicBezTo>
                <a:cubicBezTo>
                  <a:pt x="230" y="487"/>
                  <a:pt x="212" y="480"/>
                  <a:pt x="193" y="475"/>
                </a:cubicBezTo>
                <a:cubicBezTo>
                  <a:pt x="185" y="473"/>
                  <a:pt x="171" y="469"/>
                  <a:pt x="171" y="469"/>
                </a:cubicBezTo>
                <a:cubicBezTo>
                  <a:pt x="154" y="458"/>
                  <a:pt x="129" y="451"/>
                  <a:pt x="110" y="448"/>
                </a:cubicBezTo>
                <a:cubicBezTo>
                  <a:pt x="77" y="433"/>
                  <a:pt x="44" y="421"/>
                  <a:pt x="14" y="403"/>
                </a:cubicBezTo>
                <a:cubicBezTo>
                  <a:pt x="8" y="395"/>
                  <a:pt x="3" y="390"/>
                  <a:pt x="3" y="381"/>
                </a:cubicBezTo>
                <a:cubicBezTo>
                  <a:pt x="3" y="369"/>
                  <a:pt x="0" y="356"/>
                  <a:pt x="6" y="347"/>
                </a:cubicBezTo>
                <a:cubicBezTo>
                  <a:pt x="13" y="334"/>
                  <a:pt x="59" y="332"/>
                  <a:pt x="70" y="331"/>
                </a:cubicBezTo>
                <a:cubicBezTo>
                  <a:pt x="75" y="307"/>
                  <a:pt x="83" y="289"/>
                  <a:pt x="86" y="264"/>
                </a:cubicBezTo>
                <a:cubicBezTo>
                  <a:pt x="84" y="231"/>
                  <a:pt x="87" y="216"/>
                  <a:pt x="78" y="192"/>
                </a:cubicBezTo>
                <a:cubicBezTo>
                  <a:pt x="89" y="189"/>
                  <a:pt x="99" y="190"/>
                  <a:pt x="107" y="181"/>
                </a:cubicBezTo>
                <a:cubicBezTo>
                  <a:pt x="113" y="158"/>
                  <a:pt x="132" y="133"/>
                  <a:pt x="147" y="115"/>
                </a:cubicBezTo>
                <a:cubicBezTo>
                  <a:pt x="150" y="105"/>
                  <a:pt x="163" y="91"/>
                  <a:pt x="163" y="91"/>
                </a:cubicBezTo>
                <a:cubicBezTo>
                  <a:pt x="169" y="72"/>
                  <a:pt x="177" y="13"/>
                  <a:pt x="206" y="11"/>
                </a:cubicBezTo>
                <a:cubicBezTo>
                  <a:pt x="237" y="7"/>
                  <a:pt x="226" y="12"/>
                  <a:pt x="241" y="5"/>
                </a:cubicBezTo>
                <a:close/>
              </a:path>
            </a:pathLst>
          </a:custGeom>
          <a:solidFill>
            <a:srgbClr val="FF6600"/>
          </a:solidFill>
          <a:ln>
            <a:noFill/>
          </a:ln>
          <a:extLst>
            <a:ext uri="{91240B29-F687-4F45-9708-019B960494DF}">
              <a14:hiddenLine xmlns:a14="http://schemas.microsoft.com/office/drawing/2010/main" w="12699" cap="flat" cmpd="sng">
                <a:solidFill>
                  <a:srgbClr val="000000"/>
                </a:solidFill>
                <a:prstDash val="solid"/>
                <a:round/>
                <a:headEnd/>
                <a:tailEnd/>
              </a14:hiddenLine>
            </a:ext>
          </a:extLst>
        </p:spPr>
        <p:txBody>
          <a:bodyPr wrap="none" anchor="ctr"/>
          <a:lstStyle/>
          <a:p>
            <a:endParaRPr lang="en-US"/>
          </a:p>
        </p:txBody>
      </p:sp>
      <p:sp>
        <p:nvSpPr>
          <p:cNvPr id="1839286" name="Rectangle 182"/>
          <p:cNvSpPr>
            <a:spLocks noChangeArrowheads="1"/>
          </p:cNvSpPr>
          <p:nvPr/>
        </p:nvSpPr>
        <p:spPr bwMode="black">
          <a:xfrm>
            <a:off x="6651978" y="2362200"/>
            <a:ext cx="1514123" cy="674688"/>
          </a:xfrm>
          <a:prstGeom prst="rect">
            <a:avLst/>
          </a:prstGeom>
          <a:noFill/>
          <a:ln w="12700">
            <a:noFill/>
            <a:miter lim="800000"/>
            <a:headEnd/>
            <a:tailEnd/>
          </a:ln>
          <a:effectLst/>
        </p:spPr>
        <p:txBody>
          <a:bodyPr lIns="90488" tIns="44450" rIns="90488" bIns="44450">
            <a:spAutoFit/>
          </a:bodyPr>
          <a:lstStyle/>
          <a:p>
            <a:pPr algn="ctr">
              <a:lnSpc>
                <a:spcPct val="80000"/>
              </a:lnSpc>
              <a:defRPr/>
            </a:pPr>
            <a:r>
              <a:rPr lang="en-US" altLang="en-US" sz="1600" b="1">
                <a:solidFill>
                  <a:prstClr val="white"/>
                </a:solidFill>
                <a:effectLst>
                  <a:outerShdw blurRad="38100" dist="38100" dir="2700000" algn="tl">
                    <a:srgbClr val="C0C0C0"/>
                  </a:outerShdw>
                </a:effectLst>
                <a:latin typeface="Arial" pitchFamily="34" charset="0"/>
              </a:rPr>
              <a:t>Far East Asia</a:t>
            </a:r>
          </a:p>
          <a:p>
            <a:pPr algn="ctr">
              <a:lnSpc>
                <a:spcPct val="80000"/>
              </a:lnSpc>
              <a:defRPr/>
            </a:pPr>
            <a:r>
              <a:rPr lang="en-US" altLang="en-US" sz="1600" b="1">
                <a:solidFill>
                  <a:prstClr val="white"/>
                </a:solidFill>
                <a:effectLst>
                  <a:outerShdw blurRad="38100" dist="38100" dir="2700000" algn="tl">
                    <a:srgbClr val="C0C0C0"/>
                  </a:outerShdw>
                </a:effectLst>
                <a:latin typeface="Arial" pitchFamily="34" charset="0"/>
              </a:rPr>
              <a:t>60 M</a:t>
            </a:r>
          </a:p>
          <a:p>
            <a:pPr algn="ctr" eaLnBrk="1" hangingPunct="1">
              <a:lnSpc>
                <a:spcPct val="80000"/>
              </a:lnSpc>
              <a:defRPr/>
            </a:pPr>
            <a:endParaRPr lang="en-US" altLang="en-US" sz="1600" b="1">
              <a:solidFill>
                <a:prstClr val="white"/>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3681452963"/>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dirty="0"/>
          </a:p>
        </p:txBody>
      </p:sp>
      <p:sp>
        <p:nvSpPr>
          <p:cNvPr id="72707" name="Content Placeholder 2"/>
          <p:cNvSpPr>
            <a:spLocks noGrp="1"/>
          </p:cNvSpPr>
          <p:nvPr>
            <p:ph idx="1"/>
          </p:nvPr>
        </p:nvSpPr>
        <p:spPr/>
        <p:txBody>
          <a:bodyPr/>
          <a:lstStyle/>
          <a:p>
            <a:pPr eaLnBrk="1" hangingPunct="1"/>
            <a:endParaRPr lang="en-US" smtClean="0"/>
          </a:p>
        </p:txBody>
      </p:sp>
      <p:pic>
        <p:nvPicPr>
          <p:cNvPr id="727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22" y="0"/>
            <a:ext cx="883355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175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711200" y="6248400"/>
            <a:ext cx="18965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73731"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71684" name="Rectangle 4"/>
          <p:cNvSpPr>
            <a:spLocks noGrp="1" noChangeArrowheads="1"/>
          </p:cNvSpPr>
          <p:nvPr>
            <p:ph type="title"/>
          </p:nvPr>
        </p:nvSpPr>
        <p:spPr>
          <a:extLst>
            <a:ext uri="{909E8E84-426E-40DD-AFC4-6F175D3DCCD1}">
              <a14:hiddenFill xmlns:a14="http://schemas.microsoft.com/office/drawing/2010/main">
                <a:solidFill>
                  <a:srgbClr val="FFFFFF"/>
                </a:solidFill>
              </a14:hiddenFill>
            </a:ext>
          </a:extLst>
        </p:spPr>
        <p:txBody>
          <a:bodyPr/>
          <a:lstStyle/>
          <a:p>
            <a:pPr eaLnBrk="1" fontAlgn="auto" hangingPunct="1">
              <a:spcAft>
                <a:spcPts val="0"/>
              </a:spcAft>
              <a:defRPr/>
            </a:pPr>
            <a:r>
              <a:rPr lang="en-US" sz="4000" dirty="0" smtClean="0">
                <a:solidFill>
                  <a:schemeClr val="tx1"/>
                </a:solidFill>
                <a:effectLst/>
                <a:latin typeface="Arial" pitchFamily="34" charset="0"/>
              </a:rPr>
              <a:t>HDV INFECTION PATTERNS</a:t>
            </a:r>
          </a:p>
        </p:txBody>
      </p:sp>
      <p:sp>
        <p:nvSpPr>
          <p:cNvPr id="92165" name="Rectangle 5"/>
          <p:cNvSpPr>
            <a:spLocks noGrp="1" noChangeArrowheads="1"/>
          </p:cNvSpPr>
          <p:nvPr>
            <p:ph idx="1"/>
          </p:nvPr>
        </p:nvSpPr>
        <p:spPr/>
        <p:txBody>
          <a:bodyPr/>
          <a:lstStyle/>
          <a:p>
            <a:pPr marL="136525" indent="0" eaLnBrk="1" hangingPunct="1">
              <a:buFont typeface="Wingdings 2" pitchFamily="18" charset="2"/>
              <a:buNone/>
              <a:defRPr/>
            </a:pPr>
            <a:r>
              <a:rPr lang="en-US" b="1" dirty="0" smtClean="0">
                <a:latin typeface="Arial" pitchFamily="34" charset="0"/>
              </a:rPr>
              <a:t> </a:t>
            </a:r>
          </a:p>
          <a:p>
            <a:pPr eaLnBrk="1" hangingPunct="1">
              <a:buFont typeface="Wingdings" pitchFamily="2" charset="2"/>
              <a:buChar char="Ø"/>
              <a:defRPr/>
            </a:pPr>
            <a:r>
              <a:rPr lang="en-US" b="1" dirty="0" smtClean="0">
                <a:solidFill>
                  <a:schemeClr val="accent4"/>
                </a:solidFill>
                <a:latin typeface="Arial" pitchFamily="34" charset="0"/>
              </a:rPr>
              <a:t>COINFECTION</a:t>
            </a:r>
          </a:p>
          <a:p>
            <a:pPr lvl="1" eaLnBrk="1" hangingPunct="1">
              <a:buFont typeface="Wingdings" pitchFamily="2" charset="2"/>
              <a:buChar char="Ø"/>
              <a:defRPr/>
            </a:pPr>
            <a:r>
              <a:rPr lang="en-US" b="1" dirty="0" smtClean="0">
                <a:latin typeface="Arial" pitchFamily="34" charset="0"/>
              </a:rPr>
              <a:t> ACUTE SIMULTANEOUS INFECTION WITH HBV AND HDV</a:t>
            </a:r>
          </a:p>
          <a:p>
            <a:pPr lvl="1" eaLnBrk="1" hangingPunct="1">
              <a:buFont typeface="Wingdings" pitchFamily="2" charset="2"/>
              <a:buChar char="Ø"/>
              <a:defRPr/>
            </a:pPr>
            <a:r>
              <a:rPr lang="en-US" b="1" dirty="0" smtClean="0">
                <a:latin typeface="Arial" pitchFamily="34" charset="0"/>
              </a:rPr>
              <a:t> OFTEN RESULTS IN FULMINANT INFECTION </a:t>
            </a:r>
            <a:r>
              <a:rPr lang="en-US" b="1" dirty="0" smtClean="0">
                <a:solidFill>
                  <a:schemeClr val="accent4"/>
                </a:solidFill>
                <a:latin typeface="Arial" pitchFamily="34" charset="0"/>
              </a:rPr>
              <a:t>(70% CIRRHOSIS)</a:t>
            </a:r>
          </a:p>
          <a:p>
            <a:pPr lvl="1" eaLnBrk="1" hangingPunct="1">
              <a:buFont typeface="Wingdings" pitchFamily="2" charset="2"/>
              <a:buChar char="Ø"/>
              <a:defRPr/>
            </a:pPr>
            <a:r>
              <a:rPr lang="en-US" b="1" dirty="0" smtClean="0">
                <a:latin typeface="Arial" pitchFamily="34" charset="0"/>
              </a:rPr>
              <a:t> SURVIVORS RARELY DEVELOP CHRONIC INFECTION </a:t>
            </a:r>
            <a:r>
              <a:rPr lang="en-US" b="1" dirty="0" smtClean="0">
                <a:solidFill>
                  <a:schemeClr val="accent4"/>
                </a:solidFill>
                <a:latin typeface="Arial" pitchFamily="34" charset="0"/>
              </a:rPr>
              <a:t>(&lt; 5%)</a:t>
            </a:r>
          </a:p>
        </p:txBody>
      </p:sp>
      <p:sp>
        <p:nvSpPr>
          <p:cNvPr id="73734" name="Rectangle 6"/>
          <p:cNvSpPr>
            <a:spLocks noChangeArrowheads="1"/>
          </p:cNvSpPr>
          <p:nvPr/>
        </p:nvSpPr>
        <p:spPr bwMode="auto">
          <a:xfrm>
            <a:off x="406400" y="1524000"/>
            <a:ext cx="8737600" cy="152400"/>
          </a:xfrm>
          <a:prstGeom prst="rect">
            <a:avLst/>
          </a:prstGeom>
          <a:solidFill>
            <a:srgbClr val="0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ru-RU"/>
          </a:p>
        </p:txBody>
      </p:sp>
    </p:spTree>
    <p:extLst>
      <p:ext uri="{BB962C8B-B14F-4D97-AF65-F5344CB8AC3E}">
        <p14:creationId xmlns:p14="http://schemas.microsoft.com/office/powerpoint/2010/main" val="147940019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711200" y="6248400"/>
            <a:ext cx="18965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74755"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72708" name="Rectangle 4"/>
          <p:cNvSpPr>
            <a:spLocks noGrp="1" noChangeArrowheads="1"/>
          </p:cNvSpPr>
          <p:nvPr>
            <p:ph type="title"/>
          </p:nvPr>
        </p:nvSpPr>
        <p:spPr>
          <a:extLst>
            <a:ext uri="{909E8E84-426E-40DD-AFC4-6F175D3DCCD1}">
              <a14:hiddenFill xmlns:a14="http://schemas.microsoft.com/office/drawing/2010/main">
                <a:solidFill>
                  <a:srgbClr val="FFFFFF"/>
                </a:solidFill>
              </a14:hiddenFill>
            </a:ext>
          </a:extLst>
        </p:spPr>
        <p:txBody>
          <a:bodyPr/>
          <a:lstStyle/>
          <a:p>
            <a:pPr eaLnBrk="1" fontAlgn="auto" hangingPunct="1">
              <a:spcAft>
                <a:spcPts val="0"/>
              </a:spcAft>
              <a:defRPr/>
            </a:pPr>
            <a:r>
              <a:rPr lang="en-US" sz="4000" dirty="0" smtClean="0">
                <a:solidFill>
                  <a:schemeClr val="tx1"/>
                </a:solidFill>
                <a:effectLst/>
                <a:latin typeface="Arial" pitchFamily="34" charset="0"/>
              </a:rPr>
              <a:t>HDV INFECTION PATTERNS</a:t>
            </a:r>
          </a:p>
        </p:txBody>
      </p:sp>
      <p:sp>
        <p:nvSpPr>
          <p:cNvPr id="74757" name="Rectangle 5"/>
          <p:cNvSpPr>
            <a:spLocks noGrp="1" noChangeArrowheads="1"/>
          </p:cNvSpPr>
          <p:nvPr>
            <p:ph idx="1"/>
          </p:nvPr>
        </p:nvSpPr>
        <p:spPr>
          <a:xfrm>
            <a:off x="667456" y="2492375"/>
            <a:ext cx="7755467" cy="4152900"/>
          </a:xfrm>
        </p:spPr>
        <p:txBody>
          <a:bodyPr/>
          <a:lstStyle/>
          <a:p>
            <a:pPr eaLnBrk="1" hangingPunct="1">
              <a:buFont typeface="Wingdings" pitchFamily="2" charset="2"/>
              <a:buChar char="Ø"/>
            </a:pPr>
            <a:r>
              <a:rPr lang="en-US" b="1" dirty="0" smtClean="0">
                <a:latin typeface="Arial" pitchFamily="34" charset="0"/>
              </a:rPr>
              <a:t> </a:t>
            </a:r>
            <a:r>
              <a:rPr lang="en-US" b="1" dirty="0" smtClean="0">
                <a:solidFill>
                  <a:schemeClr val="accent4"/>
                </a:solidFill>
                <a:latin typeface="Arial" pitchFamily="34" charset="0"/>
              </a:rPr>
              <a:t>SUPERINFECTION</a:t>
            </a:r>
          </a:p>
          <a:p>
            <a:pPr lvl="1" eaLnBrk="1" hangingPunct="1">
              <a:buFont typeface="Wingdings" pitchFamily="2" charset="2"/>
              <a:buChar char="Ø"/>
            </a:pPr>
            <a:r>
              <a:rPr lang="en-US" dirty="0" smtClean="0">
                <a:latin typeface="Arial" pitchFamily="34" charset="0"/>
              </a:rPr>
              <a:t> </a:t>
            </a:r>
            <a:r>
              <a:rPr lang="en-US" b="1" dirty="0" smtClean="0">
                <a:latin typeface="Arial" pitchFamily="34" charset="0"/>
              </a:rPr>
              <a:t>RESULTS IN HDV SUPERINFECTION IN AN </a:t>
            </a:r>
            <a:r>
              <a:rPr lang="en-US" b="1" dirty="0" err="1" smtClean="0">
                <a:latin typeface="Arial" pitchFamily="34" charset="0"/>
              </a:rPr>
              <a:t>HBsAg</a:t>
            </a:r>
            <a:r>
              <a:rPr lang="en-US" b="1" dirty="0" smtClean="0">
                <a:latin typeface="Arial" pitchFamily="34" charset="0"/>
              </a:rPr>
              <a:t> CARRIER </a:t>
            </a:r>
            <a:r>
              <a:rPr lang="en-US" b="1" dirty="0" smtClean="0">
                <a:solidFill>
                  <a:schemeClr val="accent4"/>
                </a:solidFill>
                <a:latin typeface="Arial" pitchFamily="34" charset="0"/>
              </a:rPr>
              <a:t>(CHRONIC HBV)</a:t>
            </a:r>
          </a:p>
          <a:p>
            <a:pPr lvl="1" eaLnBrk="1" hangingPunct="1">
              <a:buFont typeface="Wingdings" pitchFamily="2" charset="2"/>
              <a:buChar char="Ø"/>
            </a:pPr>
            <a:r>
              <a:rPr lang="en-US" b="1" dirty="0" smtClean="0">
                <a:latin typeface="Arial" pitchFamily="34" charset="0"/>
              </a:rPr>
              <a:t> CAN OCCUR ANYTIME DURING CHRONIC DISEASE</a:t>
            </a:r>
          </a:p>
          <a:p>
            <a:pPr lvl="1" eaLnBrk="1" hangingPunct="1">
              <a:buFont typeface="Wingdings" pitchFamily="2" charset="2"/>
              <a:buChar char="Ø"/>
            </a:pPr>
            <a:r>
              <a:rPr lang="en-US" b="1" dirty="0" smtClean="0">
                <a:latin typeface="Arial" pitchFamily="34" charset="0"/>
              </a:rPr>
              <a:t> USUALLY RESULTS IN RAPIDLY PROGRESSIVE SUBACUTE OR CHRONIC HEPATITIS</a:t>
            </a:r>
          </a:p>
        </p:txBody>
      </p:sp>
      <p:sp>
        <p:nvSpPr>
          <p:cNvPr id="74758" name="Rectangle 6"/>
          <p:cNvSpPr>
            <a:spLocks noChangeArrowheads="1"/>
          </p:cNvSpPr>
          <p:nvPr/>
        </p:nvSpPr>
        <p:spPr bwMode="auto">
          <a:xfrm>
            <a:off x="924278" y="1700213"/>
            <a:ext cx="7857067" cy="152400"/>
          </a:xfrm>
          <a:prstGeom prst="rect">
            <a:avLst/>
          </a:prstGeom>
          <a:solidFill>
            <a:srgbClr val="333399"/>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ru-RU"/>
          </a:p>
        </p:txBody>
      </p:sp>
    </p:spTree>
    <p:extLst>
      <p:ext uri="{BB962C8B-B14F-4D97-AF65-F5344CB8AC3E}">
        <p14:creationId xmlns:p14="http://schemas.microsoft.com/office/powerpoint/2010/main" val="337856639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dirty="0"/>
          </a:p>
        </p:txBody>
      </p:sp>
      <p:sp>
        <p:nvSpPr>
          <p:cNvPr id="75779" name="Content Placeholder 2"/>
          <p:cNvSpPr>
            <a:spLocks noGrp="1"/>
          </p:cNvSpPr>
          <p:nvPr>
            <p:ph idx="1"/>
          </p:nvPr>
        </p:nvSpPr>
        <p:spPr/>
        <p:txBody>
          <a:bodyPr/>
          <a:lstStyle/>
          <a:p>
            <a:pPr eaLnBrk="1" hangingPunct="1"/>
            <a:endParaRPr lang="en-US" smtClean="0"/>
          </a:p>
        </p:txBody>
      </p:sp>
      <p:pic>
        <p:nvPicPr>
          <p:cNvPr id="757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34" y="0"/>
            <a:ext cx="84243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591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243190" y="0"/>
            <a:ext cx="7086600" cy="476250"/>
          </a:xfrm>
        </p:spPr>
        <p:txBody>
          <a:bodyPr>
            <a:normAutofit fontScale="90000"/>
          </a:bodyPr>
          <a:lstStyle/>
          <a:p>
            <a:pPr eaLnBrk="1" fontAlgn="auto" hangingPunct="1">
              <a:spcAft>
                <a:spcPts val="0"/>
              </a:spcAft>
              <a:defRPr/>
            </a:pPr>
            <a:r>
              <a:rPr lang="en-US" sz="4800" dirty="0" smtClean="0">
                <a:solidFill>
                  <a:schemeClr val="accent4"/>
                </a:solidFill>
                <a:effectLst/>
              </a:rPr>
              <a:t>HDV</a:t>
            </a:r>
            <a:endParaRPr lang="ru-RU" sz="4800" dirty="0" smtClean="0">
              <a:solidFill>
                <a:schemeClr val="accent4"/>
              </a:solidFill>
              <a:effectLst/>
            </a:endParaRPr>
          </a:p>
        </p:txBody>
      </p:sp>
      <p:graphicFrame>
        <p:nvGraphicFramePr>
          <p:cNvPr id="1878184" name="Group 168"/>
          <p:cNvGraphicFramePr>
            <a:graphicFrameLocks noGrp="1"/>
          </p:cNvGraphicFramePr>
          <p:nvPr>
            <p:ph sz="half" idx="2"/>
          </p:nvPr>
        </p:nvGraphicFramePr>
        <p:xfrm>
          <a:off x="795867" y="692151"/>
          <a:ext cx="7682089" cy="6021385"/>
        </p:xfrm>
        <a:graphic>
          <a:graphicData uri="http://schemas.openxmlformats.org/drawingml/2006/table">
            <a:tbl>
              <a:tblPr/>
              <a:tblGrid>
                <a:gridCol w="3842456"/>
                <a:gridCol w="3839633"/>
              </a:tblGrid>
              <a:tr h="365779">
                <a:tc gridSpan="2">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1" i="0" u="none" strike="noStrike" cap="none" normalizeH="0" baseline="0" smtClean="0">
                          <a:ln>
                            <a:noFill/>
                          </a:ln>
                          <a:solidFill>
                            <a:schemeClr val="tx2"/>
                          </a:solidFill>
                          <a:effectLst/>
                          <a:latin typeface="Arial" pitchFamily="34" charset="0"/>
                        </a:rPr>
                        <a:t>Transmission:</a:t>
                      </a:r>
                      <a:endParaRPr kumimoji="0" lang="ru-RU" sz="1800" b="1" i="0" u="none" strike="noStrike" cap="none" normalizeH="0" baseline="0" smtClean="0">
                        <a:ln>
                          <a:noFill/>
                        </a:ln>
                        <a:solidFill>
                          <a:schemeClr val="tx2"/>
                        </a:solidFill>
                        <a:effectLst/>
                        <a:latin typeface="Arial" pitchFamily="34" charset="0"/>
                      </a:endParaRPr>
                    </a:p>
                  </a:txBody>
                  <a:tcPr marL="81280" marR="81280" marT="45722" marB="45722"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ru-RU"/>
                    </a:p>
                  </a:txBody>
                  <a:tcPr/>
                </a:tc>
              </a:tr>
              <a:tr h="376258">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Oral</a:t>
                      </a:r>
                      <a:endParaRPr kumimoji="0" lang="ru-RU" sz="1800" b="0" i="0" u="none" strike="noStrike" cap="none" normalizeH="0" baseline="0" smtClean="0">
                        <a:ln>
                          <a:noFill/>
                        </a:ln>
                        <a:solidFill>
                          <a:schemeClr val="tx1"/>
                        </a:solidFill>
                        <a:effectLst/>
                        <a:latin typeface="Arial" pitchFamily="34" charset="0"/>
                      </a:endParaRPr>
                    </a:p>
                  </a:txBody>
                  <a:tcPr marL="81280" marR="81280"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No</a:t>
                      </a:r>
                      <a:endParaRPr kumimoji="0" lang="ru-RU" sz="1800" b="0" i="0" u="none" strike="noStrike" cap="none" normalizeH="0" baseline="0" smtClean="0">
                        <a:ln>
                          <a:noFill/>
                        </a:ln>
                        <a:solidFill>
                          <a:schemeClr val="tx1"/>
                        </a:solidFill>
                        <a:effectLst/>
                        <a:latin typeface="Arial" pitchFamily="34" charset="0"/>
                      </a:endParaRPr>
                    </a:p>
                  </a:txBody>
                  <a:tcPr marL="81280" marR="81280"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3885">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Percutaneous</a:t>
                      </a:r>
                      <a:endParaRPr kumimoji="0" lang="ru-RU" sz="1800" b="0" i="0" u="none" strike="noStrike" cap="none" normalizeH="0" baseline="0" smtClean="0">
                        <a:ln>
                          <a:noFill/>
                        </a:ln>
                        <a:solidFill>
                          <a:schemeClr val="tx1"/>
                        </a:solidFill>
                        <a:effectLst/>
                        <a:latin typeface="Arial" pitchFamily="34" charset="0"/>
                      </a:endParaRPr>
                    </a:p>
                  </a:txBody>
                  <a:tcPr marL="81280" marR="81280"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Common</a:t>
                      </a:r>
                      <a:endParaRPr kumimoji="0" lang="ru-RU" sz="1800" b="0" i="0" u="none" strike="noStrike" cap="none" normalizeH="0" baseline="0" smtClean="0">
                        <a:ln>
                          <a:noFill/>
                        </a:ln>
                        <a:solidFill>
                          <a:schemeClr val="tx1"/>
                        </a:solidFill>
                        <a:effectLst/>
                        <a:latin typeface="Arial" pitchFamily="34" charset="0"/>
                      </a:endParaRPr>
                    </a:p>
                  </a:txBody>
                  <a:tcPr marL="81280" marR="81280"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779">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Sexual</a:t>
                      </a:r>
                      <a:endParaRPr kumimoji="0" lang="ru-RU" sz="1800" b="0" i="0" u="none" strike="noStrike" cap="none" normalizeH="0" baseline="0" smtClean="0">
                        <a:ln>
                          <a:noFill/>
                        </a:ln>
                        <a:solidFill>
                          <a:schemeClr val="tx1"/>
                        </a:solidFill>
                        <a:effectLst/>
                        <a:latin typeface="Arial" pitchFamily="34" charset="0"/>
                      </a:endParaRPr>
                    </a:p>
                  </a:txBody>
                  <a:tcPr marL="81280" marR="81280"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Yes, rare</a:t>
                      </a:r>
                      <a:endParaRPr kumimoji="0" lang="ru-RU" sz="1800" b="0" i="0" u="none" strike="noStrike" cap="none" normalizeH="0" baseline="0" smtClean="0">
                        <a:ln>
                          <a:noFill/>
                        </a:ln>
                        <a:solidFill>
                          <a:schemeClr val="tx1"/>
                        </a:solidFill>
                        <a:effectLst/>
                        <a:latin typeface="Arial" pitchFamily="34" charset="0"/>
                      </a:endParaRPr>
                    </a:p>
                  </a:txBody>
                  <a:tcPr marL="81280" marR="81280"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779">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Perinatal</a:t>
                      </a:r>
                      <a:endParaRPr kumimoji="0" lang="ru-RU" sz="1800" b="0" i="0" u="none" strike="noStrike" cap="none" normalizeH="0" baseline="0" smtClean="0">
                        <a:ln>
                          <a:noFill/>
                        </a:ln>
                        <a:solidFill>
                          <a:schemeClr val="tx1"/>
                        </a:solidFill>
                        <a:effectLst/>
                        <a:latin typeface="Arial" pitchFamily="34" charset="0"/>
                      </a:endParaRPr>
                    </a:p>
                  </a:txBody>
                  <a:tcPr marL="81280" marR="81280"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No</a:t>
                      </a:r>
                      <a:endParaRPr kumimoji="0" lang="ru-RU" sz="1800" b="0" i="0" u="none" strike="noStrike" cap="none" normalizeH="0" baseline="0" smtClean="0">
                        <a:ln>
                          <a:noFill/>
                        </a:ln>
                        <a:solidFill>
                          <a:schemeClr val="tx1"/>
                        </a:solidFill>
                        <a:effectLst/>
                        <a:latin typeface="Arial" pitchFamily="34" charset="0"/>
                      </a:endParaRPr>
                    </a:p>
                  </a:txBody>
                  <a:tcPr marL="81280" marR="81280"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779">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1" i="0" u="none" strike="noStrike" cap="none" normalizeH="0" baseline="0" smtClean="0">
                          <a:ln>
                            <a:noFill/>
                          </a:ln>
                          <a:solidFill>
                            <a:schemeClr val="tx2"/>
                          </a:solidFill>
                          <a:effectLst/>
                          <a:latin typeface="Arial" pitchFamily="34" charset="0"/>
                        </a:rPr>
                        <a:t>Incubation period</a:t>
                      </a:r>
                      <a:endParaRPr kumimoji="0" lang="ru-RU" sz="1800" b="1" i="0" u="none" strike="noStrike" cap="none" normalizeH="0" baseline="0" smtClean="0">
                        <a:ln>
                          <a:noFill/>
                        </a:ln>
                        <a:solidFill>
                          <a:schemeClr val="tx2"/>
                        </a:solidFill>
                        <a:effectLst/>
                        <a:latin typeface="Arial" pitchFamily="34" charset="0"/>
                      </a:endParaRPr>
                    </a:p>
                  </a:txBody>
                  <a:tcPr marL="81280" marR="81280"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sz="1800" b="1" i="0" u="none" strike="noStrike" cap="none" normalizeH="0" baseline="0" smtClean="0">
                          <a:ln>
                            <a:noFill/>
                          </a:ln>
                          <a:solidFill>
                            <a:schemeClr val="tx1"/>
                          </a:solidFill>
                          <a:effectLst/>
                          <a:latin typeface="Arial" pitchFamily="34" charset="0"/>
                        </a:rPr>
                        <a:t>21 - 45	days</a:t>
                      </a:r>
                      <a:endParaRPr kumimoji="0" lang="ru-RU" sz="1800" b="1" i="0" u="none" strike="noStrike" cap="none" normalizeH="0" baseline="0" smtClean="0">
                        <a:ln>
                          <a:noFill/>
                        </a:ln>
                        <a:solidFill>
                          <a:schemeClr val="tx1"/>
                        </a:solidFill>
                        <a:effectLst/>
                        <a:latin typeface="Arial" pitchFamily="34" charset="0"/>
                      </a:endParaRPr>
                    </a:p>
                  </a:txBody>
                  <a:tcPr marL="81280" marR="81280"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779">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1" i="0" u="none" strike="noStrike" cap="none" normalizeH="0" baseline="0" smtClean="0">
                          <a:ln>
                            <a:noFill/>
                          </a:ln>
                          <a:solidFill>
                            <a:schemeClr val="tx2"/>
                          </a:solidFill>
                          <a:effectLst/>
                          <a:latin typeface="Arial" pitchFamily="34" charset="0"/>
                        </a:rPr>
                        <a:t>Jaundice</a:t>
                      </a:r>
                      <a:endParaRPr kumimoji="0" lang="ru-RU" sz="1800" b="1" i="0" u="none" strike="noStrike" cap="none" normalizeH="0" baseline="0" smtClean="0">
                        <a:ln>
                          <a:noFill/>
                        </a:ln>
                        <a:solidFill>
                          <a:schemeClr val="tx2"/>
                        </a:solidFill>
                        <a:effectLst/>
                        <a:latin typeface="Arial" pitchFamily="34" charset="0"/>
                      </a:endParaRPr>
                    </a:p>
                  </a:txBody>
                  <a:tcPr marL="81280" marR="81280"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1" i="0" u="none" strike="noStrike" cap="none" normalizeH="0" baseline="0" smtClean="0">
                          <a:ln>
                            <a:noFill/>
                          </a:ln>
                          <a:solidFill>
                            <a:schemeClr val="tx1"/>
                          </a:solidFill>
                          <a:effectLst/>
                          <a:latin typeface="Arial" pitchFamily="34" charset="0"/>
                        </a:rPr>
                        <a:t>Unknown</a:t>
                      </a:r>
                      <a:endParaRPr kumimoji="0" lang="ru-RU" sz="1800" b="1" i="0" u="none" strike="noStrike" cap="none" normalizeH="0" baseline="0" smtClean="0">
                        <a:ln>
                          <a:noFill/>
                        </a:ln>
                        <a:solidFill>
                          <a:schemeClr val="tx1"/>
                        </a:solidFill>
                        <a:effectLst/>
                        <a:latin typeface="Arial" pitchFamily="34" charset="0"/>
                      </a:endParaRPr>
                    </a:p>
                  </a:txBody>
                  <a:tcPr marL="81280" marR="81280"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779">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sz="1800" b="1" i="0" u="none" strike="noStrike" cap="none" normalizeH="0" baseline="0" smtClean="0">
                          <a:ln>
                            <a:noFill/>
                          </a:ln>
                          <a:solidFill>
                            <a:schemeClr val="tx2"/>
                          </a:solidFill>
                          <a:effectLst/>
                          <a:latin typeface="Arial" pitchFamily="34" charset="0"/>
                        </a:rPr>
                        <a:t>Fulminant</a:t>
                      </a:r>
                      <a:endParaRPr kumimoji="0" lang="ru-RU" sz="1800" b="1" i="0" u="none" strike="noStrike" cap="none" normalizeH="0" baseline="0" smtClean="0">
                        <a:ln>
                          <a:noFill/>
                        </a:ln>
                        <a:solidFill>
                          <a:schemeClr val="tx2"/>
                        </a:solidFill>
                        <a:effectLst/>
                        <a:latin typeface="Arial" pitchFamily="34" charset="0"/>
                      </a:endParaRPr>
                    </a:p>
                  </a:txBody>
                  <a:tcPr marL="81280" marR="81280"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sz="1800" b="1" i="0" u="none" strike="noStrike" cap="none" normalizeH="0" baseline="0" smtClean="0">
                          <a:ln>
                            <a:noFill/>
                          </a:ln>
                          <a:solidFill>
                            <a:schemeClr val="tx1"/>
                          </a:solidFill>
                          <a:effectLst/>
                          <a:latin typeface="Arial" pitchFamily="34" charset="0"/>
                        </a:rPr>
                        <a:t>2 – 7.5%</a:t>
                      </a:r>
                      <a:endParaRPr kumimoji="0" lang="ru-RU" sz="1800" b="1" i="0" u="none" strike="noStrike" cap="none" normalizeH="0" baseline="0" smtClean="0">
                        <a:ln>
                          <a:noFill/>
                        </a:ln>
                        <a:solidFill>
                          <a:schemeClr val="tx1"/>
                        </a:solidFill>
                        <a:effectLst/>
                        <a:latin typeface="Arial" pitchFamily="34" charset="0"/>
                      </a:endParaRPr>
                    </a:p>
                  </a:txBody>
                  <a:tcPr marL="81280" marR="81280"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896">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sz="1800" b="1" i="0" u="none" strike="noStrike" cap="none" normalizeH="0" baseline="0" smtClean="0">
                          <a:ln>
                            <a:noFill/>
                          </a:ln>
                          <a:solidFill>
                            <a:schemeClr val="tx2"/>
                          </a:solidFill>
                          <a:effectLst/>
                          <a:latin typeface="Arial" pitchFamily="34" charset="0"/>
                        </a:rPr>
                        <a:t>Diagnostic tests:</a:t>
                      </a:r>
                      <a:r>
                        <a:rPr kumimoji="0" lang="en-US" sz="1800" b="1" i="0" u="none" strike="noStrike" cap="none" normalizeH="0" baseline="0" smtClean="0">
                          <a:ln>
                            <a:noFill/>
                          </a:ln>
                          <a:solidFill>
                            <a:schemeClr val="tx1"/>
                          </a:solidFill>
                          <a:effectLst/>
                          <a:latin typeface="Arial" pitchFamily="34" charset="0"/>
                        </a:rPr>
                        <a:t>	</a:t>
                      </a:r>
                      <a:endParaRPr kumimoji="0" lang="ru-RU" sz="1800" b="1" i="0" u="none" strike="noStrike" cap="none" normalizeH="0" baseline="0" smtClean="0">
                        <a:ln>
                          <a:noFill/>
                        </a:ln>
                        <a:solidFill>
                          <a:schemeClr val="tx1"/>
                        </a:solidFill>
                        <a:effectLst/>
                        <a:latin typeface="Arial" pitchFamily="34" charset="0"/>
                      </a:endParaRPr>
                    </a:p>
                  </a:txBody>
                  <a:tcPr marL="81280" marR="81280" marT="45722" marB="45722"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ru-RU"/>
                    </a:p>
                  </a:txBody>
                  <a:tcPr/>
                </a:tc>
              </a:tr>
              <a:tr h="365779">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    Acute infection </a:t>
                      </a:r>
                      <a:endParaRPr kumimoji="0" lang="ru-RU" sz="1800" b="0" i="0" u="none" strike="noStrike" cap="none" normalizeH="0" baseline="0" smtClean="0">
                        <a:ln>
                          <a:noFill/>
                        </a:ln>
                        <a:solidFill>
                          <a:schemeClr val="tx1"/>
                        </a:solidFill>
                        <a:effectLst/>
                        <a:latin typeface="Arial" pitchFamily="34" charset="0"/>
                      </a:endParaRPr>
                    </a:p>
                  </a:txBody>
                  <a:tcPr marL="81280" marR="81280"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IgM anti-HDV</a:t>
                      </a:r>
                      <a:endParaRPr kumimoji="0" lang="ru-RU" sz="1800" b="0" i="0" u="none" strike="noStrike" cap="none" normalizeH="0" baseline="0" smtClean="0">
                        <a:ln>
                          <a:noFill/>
                        </a:ln>
                        <a:solidFill>
                          <a:schemeClr val="tx1"/>
                        </a:solidFill>
                        <a:effectLst/>
                        <a:latin typeface="Arial" pitchFamily="34" charset="0"/>
                      </a:endParaRPr>
                    </a:p>
                  </a:txBody>
                  <a:tcPr marL="81280" marR="81280"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779">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   Chronic infection</a:t>
                      </a:r>
                      <a:endParaRPr kumimoji="0" lang="ru-RU" sz="1800" b="0" i="0" u="none" strike="noStrike" cap="none" normalizeH="0" baseline="0" smtClean="0">
                        <a:ln>
                          <a:noFill/>
                        </a:ln>
                        <a:solidFill>
                          <a:schemeClr val="tx1"/>
                        </a:solidFill>
                        <a:effectLst/>
                        <a:latin typeface="Arial" pitchFamily="34" charset="0"/>
                      </a:endParaRPr>
                    </a:p>
                  </a:txBody>
                  <a:tcPr marL="81280" marR="81280"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Arial" pitchFamily="34" charset="0"/>
                        </a:rPr>
                        <a:t>IgG anti-HDV, HBsAg +</a:t>
                      </a:r>
                      <a:endParaRPr kumimoji="0" lang="ru-RU" sz="1800" b="0" i="0" u="none" strike="noStrike" cap="none" normalizeH="0" baseline="0" smtClean="0">
                        <a:ln>
                          <a:noFill/>
                        </a:ln>
                        <a:solidFill>
                          <a:schemeClr val="tx1"/>
                        </a:solidFill>
                        <a:effectLst/>
                        <a:latin typeface="Arial" pitchFamily="34" charset="0"/>
                      </a:endParaRPr>
                    </a:p>
                  </a:txBody>
                  <a:tcPr marL="81280" marR="81280"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4998">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sz="1800" b="1" i="0" u="none" strike="noStrike" cap="none" normalizeH="0" baseline="0" smtClean="0">
                          <a:ln>
                            <a:noFill/>
                          </a:ln>
                          <a:solidFill>
                            <a:schemeClr val="tx2"/>
                          </a:solidFill>
                          <a:effectLst/>
                          <a:latin typeface="Arial" pitchFamily="34" charset="0"/>
                        </a:rPr>
                        <a:t>Immunity</a:t>
                      </a:r>
                      <a:endParaRPr kumimoji="0" lang="ru-RU" sz="1800" b="1" i="0" u="none" strike="noStrike" cap="none" normalizeH="0" baseline="0" smtClean="0">
                        <a:ln>
                          <a:noFill/>
                        </a:ln>
                        <a:solidFill>
                          <a:schemeClr val="tx2"/>
                        </a:solidFill>
                        <a:effectLst/>
                        <a:latin typeface="Arial" pitchFamily="34" charset="0"/>
                      </a:endParaRPr>
                    </a:p>
                  </a:txBody>
                  <a:tcPr marL="81280" marR="81280"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sz="1800" b="1" i="0" u="none" strike="noStrike" cap="none" normalizeH="0" baseline="0" smtClean="0">
                          <a:ln>
                            <a:noFill/>
                          </a:ln>
                          <a:solidFill>
                            <a:schemeClr val="tx1"/>
                          </a:solidFill>
                          <a:effectLst/>
                          <a:latin typeface="Arial" pitchFamily="34" charset="0"/>
                        </a:rPr>
                        <a:t>Not applicable</a:t>
                      </a:r>
                      <a:endParaRPr kumimoji="0" lang="ru-RU" sz="1800" b="1" i="0" u="none" strike="noStrike" cap="none" normalizeH="0" baseline="0" smtClean="0">
                        <a:ln>
                          <a:noFill/>
                        </a:ln>
                        <a:solidFill>
                          <a:schemeClr val="tx1"/>
                        </a:solidFill>
                        <a:effectLst/>
                        <a:latin typeface="Arial" pitchFamily="34" charset="0"/>
                      </a:endParaRPr>
                    </a:p>
                  </a:txBody>
                  <a:tcPr marL="81280" marR="81280"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779">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sz="1800" b="1" i="0" u="none" strike="noStrike" cap="none" normalizeH="0" baseline="0" smtClean="0">
                          <a:ln>
                            <a:noFill/>
                          </a:ln>
                          <a:solidFill>
                            <a:schemeClr val="tx2"/>
                          </a:solidFill>
                          <a:effectLst/>
                          <a:latin typeface="Arial" pitchFamily="34" charset="0"/>
                        </a:rPr>
                        <a:t>Case-fatality rate</a:t>
                      </a:r>
                      <a:endParaRPr kumimoji="0" lang="ru-RU" sz="1800" b="1" i="0" u="none" strike="noStrike" cap="none" normalizeH="0" baseline="0" smtClean="0">
                        <a:ln>
                          <a:noFill/>
                        </a:ln>
                        <a:solidFill>
                          <a:schemeClr val="tx2"/>
                        </a:solidFill>
                        <a:effectLst/>
                        <a:latin typeface="Arial" pitchFamily="34" charset="0"/>
                      </a:endParaRPr>
                    </a:p>
                  </a:txBody>
                  <a:tcPr marL="81280" marR="81280"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sz="1800" b="1" i="0" u="none" strike="noStrike" cap="none" normalizeH="0" baseline="0" smtClean="0">
                          <a:ln>
                            <a:noFill/>
                          </a:ln>
                          <a:solidFill>
                            <a:schemeClr val="tx1"/>
                          </a:solidFill>
                          <a:effectLst/>
                          <a:latin typeface="Arial" pitchFamily="34" charset="0"/>
                        </a:rPr>
                        <a:t>1 – 2%</a:t>
                      </a:r>
                      <a:endParaRPr kumimoji="0" lang="ru-RU" sz="1800" b="1" i="0" u="none" strike="noStrike" cap="none" normalizeH="0" baseline="0" smtClean="0">
                        <a:ln>
                          <a:noFill/>
                        </a:ln>
                        <a:solidFill>
                          <a:schemeClr val="tx1"/>
                        </a:solidFill>
                        <a:effectLst/>
                        <a:latin typeface="Arial" pitchFamily="34" charset="0"/>
                      </a:endParaRPr>
                    </a:p>
                  </a:txBody>
                  <a:tcPr marL="81280" marR="81280"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779">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sz="1800" b="1" i="0" u="none" strike="noStrike" cap="none" normalizeH="0" baseline="0" smtClean="0">
                          <a:ln>
                            <a:noFill/>
                          </a:ln>
                          <a:solidFill>
                            <a:schemeClr val="tx2"/>
                          </a:solidFill>
                          <a:effectLst/>
                          <a:latin typeface="Arial" pitchFamily="34" charset="0"/>
                        </a:rPr>
                        <a:t>Chronic infection:</a:t>
                      </a:r>
                      <a:endParaRPr kumimoji="0" lang="ru-RU" sz="1800" b="1" i="0" u="none" strike="noStrike" cap="none" normalizeH="0" baseline="0" smtClean="0">
                        <a:ln>
                          <a:noFill/>
                        </a:ln>
                        <a:solidFill>
                          <a:schemeClr val="tx2"/>
                        </a:solidFill>
                        <a:effectLst/>
                        <a:latin typeface="Arial" pitchFamily="34" charset="0"/>
                      </a:endParaRPr>
                    </a:p>
                  </a:txBody>
                  <a:tcPr marL="81280" marR="81280" marT="45722" marB="45722"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ru-RU"/>
                    </a:p>
                  </a:txBody>
                  <a:tcPr/>
                </a:tc>
              </a:tr>
              <a:tr h="365779">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sz="1800" b="1" i="0" u="none" strike="noStrike" cap="none" normalizeH="0" baseline="0" smtClean="0">
                          <a:ln>
                            <a:noFill/>
                          </a:ln>
                          <a:solidFill>
                            <a:schemeClr val="tx1"/>
                          </a:solidFill>
                          <a:effectLst/>
                          <a:latin typeface="Arial" pitchFamily="34" charset="0"/>
                        </a:rPr>
                        <a:t>Superinfection</a:t>
                      </a:r>
                      <a:endParaRPr kumimoji="0" lang="ru-RU" sz="1800" b="1" i="0" u="none" strike="noStrike" cap="none" normalizeH="0" baseline="0" smtClean="0">
                        <a:ln>
                          <a:noFill/>
                        </a:ln>
                        <a:solidFill>
                          <a:schemeClr val="tx1"/>
                        </a:solidFill>
                        <a:effectLst/>
                        <a:latin typeface="Arial" pitchFamily="34" charset="0"/>
                      </a:endParaRPr>
                    </a:p>
                  </a:txBody>
                  <a:tcPr marL="81280" marR="81280"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1" i="0" u="none" strike="noStrike" cap="none" normalizeH="0" baseline="0" smtClean="0">
                          <a:ln>
                            <a:noFill/>
                          </a:ln>
                          <a:solidFill>
                            <a:schemeClr val="tx1"/>
                          </a:solidFill>
                          <a:effectLst/>
                          <a:latin typeface="Arial" pitchFamily="34" charset="0"/>
                        </a:rPr>
                        <a:t>80%</a:t>
                      </a:r>
                      <a:endParaRPr kumimoji="0" lang="ru-RU" sz="1800" b="1" i="0" u="none" strike="noStrike" cap="none" normalizeH="0" baseline="0" smtClean="0">
                        <a:ln>
                          <a:noFill/>
                        </a:ln>
                        <a:solidFill>
                          <a:schemeClr val="tx1"/>
                        </a:solidFill>
                        <a:effectLst/>
                        <a:latin typeface="Arial" pitchFamily="34" charset="0"/>
                      </a:endParaRPr>
                    </a:p>
                  </a:txBody>
                  <a:tcPr marL="81280" marR="81280"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779">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Monotype Sorts" pitchFamily="2" charset="2"/>
                        <a:buNone/>
                        <a:tabLst/>
                      </a:pPr>
                      <a:r>
                        <a:rPr kumimoji="0" lang="en-US" sz="1800" b="1" i="0" u="none" strike="noStrike" cap="none" normalizeH="0" baseline="0" smtClean="0">
                          <a:ln>
                            <a:noFill/>
                          </a:ln>
                          <a:solidFill>
                            <a:schemeClr val="tx1"/>
                          </a:solidFill>
                          <a:effectLst/>
                          <a:latin typeface="Arial" pitchFamily="34" charset="0"/>
                        </a:rPr>
                        <a:t>Coinfection</a:t>
                      </a:r>
                      <a:endParaRPr kumimoji="0" lang="ru-RU" sz="1800" b="1" i="0" u="none" strike="noStrike" cap="none" normalizeH="0" baseline="0" smtClean="0">
                        <a:ln>
                          <a:noFill/>
                        </a:ln>
                        <a:solidFill>
                          <a:schemeClr val="tx1"/>
                        </a:solidFill>
                        <a:effectLst/>
                        <a:latin typeface="Arial" pitchFamily="34" charset="0"/>
                      </a:endParaRPr>
                    </a:p>
                  </a:txBody>
                  <a:tcPr marL="81280" marR="81280"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1800" b="1" i="0" u="none" strike="noStrike" cap="none" normalizeH="0" baseline="0" smtClean="0">
                          <a:ln>
                            <a:noFill/>
                          </a:ln>
                          <a:solidFill>
                            <a:schemeClr val="tx1"/>
                          </a:solidFill>
                          <a:effectLst/>
                          <a:latin typeface="Arial" pitchFamily="34" charset="0"/>
                        </a:rPr>
                        <a:t>&lt; 5%</a:t>
                      </a:r>
                      <a:endParaRPr kumimoji="0" lang="ru-RU" sz="1800" b="1" i="0" u="none" strike="noStrike" cap="none" normalizeH="0" baseline="0" smtClean="0">
                        <a:ln>
                          <a:noFill/>
                        </a:ln>
                        <a:solidFill>
                          <a:schemeClr val="tx1"/>
                        </a:solidFill>
                        <a:effectLst/>
                        <a:latin typeface="Arial" pitchFamily="34" charset="0"/>
                      </a:endParaRPr>
                    </a:p>
                  </a:txBody>
                  <a:tcPr marL="81280" marR="81280"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2339443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6600" dirty="0" smtClean="0">
                <a:solidFill>
                  <a:schemeClr val="tx1"/>
                </a:solidFill>
              </a:rPr>
              <a:t>HEPATITIS E</a:t>
            </a:r>
            <a:endParaRPr lang="en-US" sz="6600" dirty="0">
              <a:solidFill>
                <a:schemeClr val="tx1"/>
              </a:solidFill>
            </a:endParaRPr>
          </a:p>
        </p:txBody>
      </p:sp>
      <p:sp>
        <p:nvSpPr>
          <p:cNvPr id="77827" name="Text Placeholder 2"/>
          <p:cNvSpPr>
            <a:spLocks noGrp="1"/>
          </p:cNvSpPr>
          <p:nvPr>
            <p:ph type="body" sz="half" idx="1"/>
          </p:nvPr>
        </p:nvSpPr>
        <p:spPr/>
        <p:txBody>
          <a:bodyPr/>
          <a:lstStyle/>
          <a:p>
            <a:pPr eaLnBrk="1" hangingPunct="1"/>
            <a:endParaRPr lang="en-US" smtClean="0"/>
          </a:p>
        </p:txBody>
      </p:sp>
      <p:sp>
        <p:nvSpPr>
          <p:cNvPr id="77828" name="Content Placeholder 3"/>
          <p:cNvSpPr>
            <a:spLocks noGrp="1"/>
          </p:cNvSpPr>
          <p:nvPr>
            <p:ph sz="half" idx="2"/>
          </p:nvPr>
        </p:nvSpPr>
        <p:spPr/>
        <p:txBody>
          <a:bodyPr/>
          <a:lstStyle/>
          <a:p>
            <a:pPr eaLnBrk="1" hangingPunct="1"/>
            <a:endParaRPr lang="en-US" smtClean="0"/>
          </a:p>
        </p:txBody>
      </p:sp>
      <p:pic>
        <p:nvPicPr>
          <p:cNvPr id="778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23" y="1700214"/>
            <a:ext cx="8768644"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607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9088" name="Group 48"/>
          <p:cNvGraphicFramePr>
            <a:graphicFrameLocks noGrp="1"/>
          </p:cNvGraphicFramePr>
          <p:nvPr>
            <p:extLst>
              <p:ext uri="{D42A27DB-BD31-4B8C-83A1-F6EECF244321}">
                <p14:modId xmlns:p14="http://schemas.microsoft.com/office/powerpoint/2010/main" val="52238764"/>
              </p:ext>
            </p:extLst>
          </p:nvPr>
        </p:nvGraphicFramePr>
        <p:xfrm>
          <a:off x="457200" y="1200329"/>
          <a:ext cx="8535811" cy="5515009"/>
        </p:xfrm>
        <a:graphic>
          <a:graphicData uri="http://schemas.openxmlformats.org/drawingml/2006/table">
            <a:tbl>
              <a:tblPr/>
              <a:tblGrid>
                <a:gridCol w="4172940"/>
                <a:gridCol w="4362871"/>
              </a:tblGrid>
              <a:tr h="396223">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Virus</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Hepatitis E</a:t>
                      </a:r>
                      <a:endParaRPr kumimoji="0" lang="en-US" sz="2000" b="1" i="0" u="none" strike="noStrike" cap="none" normalizeH="0" baseline="0" dirty="0" smtClean="0">
                        <a:ln>
                          <a:noFill/>
                        </a:ln>
                        <a:solidFill>
                          <a:schemeClr val="tx1"/>
                        </a:solidFill>
                        <a:effectLst/>
                        <a:latin typeface="Arial" pitchFamily="34"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23">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Family</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err="1" smtClean="0">
                          <a:ln>
                            <a:noFill/>
                          </a:ln>
                          <a:solidFill>
                            <a:schemeClr val="tx1"/>
                          </a:solidFill>
                          <a:effectLst/>
                          <a:latin typeface="Arial" pitchFamily="34" charset="0"/>
                          <a:cs typeface="Times New Roman" pitchFamily="18" charset="0"/>
                        </a:rPr>
                        <a:t>Caliciviridae</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23">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Genus</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Unnamed</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0984">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err="1" smtClean="0">
                          <a:ln>
                            <a:noFill/>
                          </a:ln>
                          <a:solidFill>
                            <a:schemeClr val="tx1"/>
                          </a:solidFill>
                          <a:effectLst/>
                          <a:latin typeface="Arial" pitchFamily="34" charset="0"/>
                          <a:cs typeface="Times New Roman" pitchFamily="18" charset="0"/>
                        </a:rPr>
                        <a:t>Virion</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30-32 nm, icosahedral</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23">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Envelope</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No</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23">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Genome</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err="1" smtClean="0">
                          <a:ln>
                            <a:noFill/>
                          </a:ln>
                          <a:solidFill>
                            <a:schemeClr val="tx1"/>
                          </a:solidFill>
                          <a:effectLst/>
                          <a:latin typeface="Arial" pitchFamily="34" charset="0"/>
                          <a:cs typeface="Times New Roman" pitchFamily="18" charset="0"/>
                        </a:rPr>
                        <a:t>ssRNA</a:t>
                      </a:r>
                      <a:r>
                        <a:rPr kumimoji="0" lang="en-US" sz="2000" b="1" i="0" u="none" strike="noStrike" cap="none" normalizeH="0" baseline="0" dirty="0" smtClean="0">
                          <a:ln>
                            <a:noFill/>
                          </a:ln>
                          <a:solidFill>
                            <a:schemeClr val="tx1"/>
                          </a:solidFill>
                          <a:effectLst/>
                          <a:latin typeface="Arial" pitchFamily="34" charset="0"/>
                          <a:cs typeface="Times New Roman" pitchFamily="18" charset="0"/>
                        </a:rPr>
                        <a:t> LINEAR</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23">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Genome size</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7,6kb</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23">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Stability</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Heat-stable</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539">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Transmission</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Fecal-oral</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23">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Prevalence</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Regional</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23">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Fulminant disease</a:t>
                      </a:r>
                      <a:endParaRPr kumimoji="0" lang="en-US" sz="2000" b="1" i="0" u="none" strike="noStrike" cap="none" normalizeH="0" baseline="0" smtClean="0">
                        <a:ln>
                          <a:noFill/>
                        </a:ln>
                        <a:solidFill>
                          <a:schemeClr val="tx1"/>
                        </a:solidFill>
                        <a:effectLst/>
                        <a:latin typeface="Arial" pitchFamily="34"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In pregnancy</a:t>
                      </a:r>
                      <a:endParaRPr kumimoji="0" lang="en-US" sz="2000" b="1" i="0" u="none" strike="noStrike" cap="none" normalizeH="0" baseline="0" dirty="0" smtClean="0">
                        <a:ln>
                          <a:noFill/>
                        </a:ln>
                        <a:solidFill>
                          <a:schemeClr val="tx1"/>
                        </a:solidFill>
                        <a:effectLst/>
                        <a:latin typeface="Arial" pitchFamily="34"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23">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Chronic disease</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Chronic and acute</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23">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Oncogenic</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No</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6" marR="8127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8894" name="Text Box 46"/>
          <p:cNvSpPr txBox="1">
            <a:spLocks noChangeArrowheads="1"/>
          </p:cNvSpPr>
          <p:nvPr/>
        </p:nvSpPr>
        <p:spPr bwMode="auto">
          <a:xfrm>
            <a:off x="2139245" y="0"/>
            <a:ext cx="40964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600" b="1" dirty="0">
                <a:latin typeface="Arial" pitchFamily="34" charset="0"/>
              </a:rPr>
              <a:t>HEPATITIS E VIRUS</a:t>
            </a:r>
            <a:endParaRPr lang="ru-RU" sz="3600" b="1" dirty="0">
              <a:latin typeface="Arial" pitchFamily="34" charset="0"/>
            </a:endParaRPr>
          </a:p>
        </p:txBody>
      </p:sp>
    </p:spTree>
    <p:extLst>
      <p:ext uri="{BB962C8B-B14F-4D97-AF65-F5344CB8AC3E}">
        <p14:creationId xmlns:p14="http://schemas.microsoft.com/office/powerpoint/2010/main" val="2211093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3757"/>
          <a:stretch/>
        </p:blipFill>
        <p:spPr bwMode="auto">
          <a:xfrm>
            <a:off x="155222" y="152400"/>
            <a:ext cx="8833556"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3706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676400"/>
            <a:ext cx="7239000" cy="3785652"/>
          </a:xfrm>
          <a:prstGeom prst="rect">
            <a:avLst/>
          </a:prstGeom>
          <a:noFill/>
        </p:spPr>
        <p:txBody>
          <a:bodyPr wrap="square" rtlCol="0">
            <a:spAutoFit/>
          </a:bodyPr>
          <a:lstStyle/>
          <a:p>
            <a:r>
              <a:rPr lang="en-US" sz="2400" dirty="0" err="1" smtClean="0"/>
              <a:t>Feco</a:t>
            </a:r>
            <a:r>
              <a:rPr lang="en-US" sz="2400" dirty="0" smtClean="0"/>
              <a:t> oral transmission</a:t>
            </a:r>
          </a:p>
          <a:p>
            <a:endParaRPr lang="en-US" sz="2400" dirty="0"/>
          </a:p>
          <a:p>
            <a:r>
              <a:rPr lang="en-US" sz="2400" dirty="0" smtClean="0"/>
              <a:t>Primary replication in the GI tract</a:t>
            </a:r>
          </a:p>
          <a:p>
            <a:endParaRPr lang="en-US" sz="2400" dirty="0"/>
          </a:p>
          <a:p>
            <a:r>
              <a:rPr lang="en-US" sz="2400" dirty="0" smtClean="0"/>
              <a:t>Liver replication releases the virus in the bile and stool as well as in the blood </a:t>
            </a:r>
          </a:p>
          <a:p>
            <a:endParaRPr lang="en-US" sz="2400" dirty="0"/>
          </a:p>
          <a:p>
            <a:r>
              <a:rPr lang="en-US" sz="2400" dirty="0" smtClean="0"/>
              <a:t>Non </a:t>
            </a:r>
            <a:r>
              <a:rPr lang="en-US" sz="2400" dirty="0" err="1" smtClean="0"/>
              <a:t>cytopathic</a:t>
            </a:r>
            <a:r>
              <a:rPr lang="en-US" sz="2400" dirty="0" smtClean="0"/>
              <a:t> damage immune mediated</a:t>
            </a:r>
          </a:p>
          <a:p>
            <a:endParaRPr lang="en-US" sz="2400" dirty="0"/>
          </a:p>
          <a:p>
            <a:r>
              <a:rPr lang="en-US" sz="2400" dirty="0" err="1" smtClean="0"/>
              <a:t>Cholestatic</a:t>
            </a:r>
            <a:r>
              <a:rPr lang="en-US" sz="2400" dirty="0" smtClean="0"/>
              <a:t> hepatitis is often present </a:t>
            </a:r>
            <a:endParaRPr lang="en-US" sz="2400" dirty="0"/>
          </a:p>
        </p:txBody>
      </p:sp>
      <p:sp>
        <p:nvSpPr>
          <p:cNvPr id="3" name="TextBox 2"/>
          <p:cNvSpPr txBox="1"/>
          <p:nvPr/>
        </p:nvSpPr>
        <p:spPr>
          <a:xfrm>
            <a:off x="1066800" y="381000"/>
            <a:ext cx="6781800" cy="769441"/>
          </a:xfrm>
          <a:prstGeom prst="rect">
            <a:avLst/>
          </a:prstGeom>
          <a:noFill/>
        </p:spPr>
        <p:txBody>
          <a:bodyPr wrap="square" rtlCol="0">
            <a:spAutoFit/>
          </a:bodyPr>
          <a:lstStyle/>
          <a:p>
            <a:pPr algn="ctr"/>
            <a:r>
              <a:rPr lang="en-US" sz="4400" b="1" dirty="0" smtClean="0"/>
              <a:t>PATHOGENESIS</a:t>
            </a:r>
            <a:endParaRPr lang="en-US" sz="4400" b="1" dirty="0"/>
          </a:p>
        </p:txBody>
      </p:sp>
    </p:spTree>
    <p:extLst>
      <p:ext uri="{BB962C8B-B14F-4D97-AF65-F5344CB8AC3E}">
        <p14:creationId xmlns:p14="http://schemas.microsoft.com/office/powerpoint/2010/main" val="360012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1"/>
            <a:ext cx="8991599"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895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23" y="260350"/>
            <a:ext cx="8768644" cy="640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540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3"/>
          <p:cNvGrpSpPr>
            <a:grpSpLocks/>
          </p:cNvGrpSpPr>
          <p:nvPr/>
        </p:nvGrpSpPr>
        <p:grpSpPr bwMode="auto">
          <a:xfrm>
            <a:off x="570088" y="358775"/>
            <a:ext cx="7924800" cy="6030913"/>
            <a:chOff x="404" y="226"/>
            <a:chExt cx="5616" cy="3799"/>
          </a:xfrm>
        </p:grpSpPr>
        <p:sp>
          <p:nvSpPr>
            <p:cNvPr id="81923" name="Rectangle 4"/>
            <p:cNvSpPr>
              <a:spLocks noChangeArrowheads="1"/>
            </p:cNvSpPr>
            <p:nvPr/>
          </p:nvSpPr>
          <p:spPr bwMode="auto">
            <a:xfrm>
              <a:off x="547" y="720"/>
              <a:ext cx="5468" cy="330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34" tIns="46767" rIns="93534" bIns="46767"/>
            <a:lstStyle/>
            <a:p>
              <a:pPr marL="457200" indent="-457200">
                <a:lnSpc>
                  <a:spcPct val="85000"/>
                </a:lnSpc>
                <a:spcBef>
                  <a:spcPct val="60000"/>
                </a:spcBef>
                <a:buClr>
                  <a:srgbClr val="FFFFFF"/>
                </a:buClr>
                <a:buFont typeface="Wingdings" pitchFamily="2" charset="2"/>
                <a:buChar char="§"/>
                <a:tabLst>
                  <a:tab pos="571500" algn="l"/>
                </a:tabLst>
              </a:pPr>
              <a:r>
                <a:rPr lang="en-US" sz="2800" dirty="0" smtClean="0">
                  <a:solidFill>
                    <a:schemeClr val="tx1">
                      <a:lumMod val="95000"/>
                      <a:lumOff val="5000"/>
                    </a:schemeClr>
                  </a:solidFill>
                  <a:latin typeface="Arial" pitchFamily="34" charset="0"/>
                </a:rPr>
                <a:t>Contaminated </a:t>
              </a:r>
              <a:r>
                <a:rPr lang="en-US" sz="2800" dirty="0">
                  <a:solidFill>
                    <a:schemeClr val="tx1">
                      <a:lumMod val="95000"/>
                      <a:lumOff val="5000"/>
                    </a:schemeClr>
                  </a:solidFill>
                  <a:latin typeface="Arial" pitchFamily="34" charset="0"/>
                </a:rPr>
                <a:t>water supplies in tropical or 		subtropical developing countries</a:t>
              </a:r>
            </a:p>
            <a:p>
              <a:pPr marL="228600" indent="-228600">
                <a:lnSpc>
                  <a:spcPct val="85000"/>
                </a:lnSpc>
                <a:spcBef>
                  <a:spcPct val="60000"/>
                </a:spcBef>
                <a:buClr>
                  <a:srgbClr val="FFFFFF"/>
                </a:buClr>
                <a:buFont typeface="Wingdings" pitchFamily="2" charset="2"/>
                <a:buChar char="Ø"/>
                <a:tabLst>
                  <a:tab pos="571500" algn="l"/>
                </a:tabLst>
              </a:pPr>
              <a:r>
                <a:rPr lang="en-US" sz="2800" dirty="0">
                  <a:solidFill>
                    <a:schemeClr val="tx1">
                      <a:lumMod val="95000"/>
                      <a:lumOff val="5000"/>
                    </a:schemeClr>
                  </a:solidFill>
                  <a:latin typeface="Arial" pitchFamily="34" charset="0"/>
                </a:rPr>
                <a:t> Mainly young adults</a:t>
              </a:r>
            </a:p>
            <a:p>
              <a:pPr marL="228600" indent="-228600">
                <a:lnSpc>
                  <a:spcPct val="85000"/>
                </a:lnSpc>
                <a:spcBef>
                  <a:spcPct val="60000"/>
                </a:spcBef>
                <a:buClr>
                  <a:srgbClr val="FFFFFF"/>
                </a:buClr>
                <a:buFont typeface="Wingdings" pitchFamily="2" charset="2"/>
                <a:buChar char="Ø"/>
                <a:tabLst>
                  <a:tab pos="571500" algn="l"/>
                </a:tabLst>
              </a:pPr>
              <a:r>
                <a:rPr lang="en-US" sz="2800" dirty="0">
                  <a:solidFill>
                    <a:schemeClr val="tx1">
                      <a:lumMod val="95000"/>
                      <a:lumOff val="5000"/>
                    </a:schemeClr>
                  </a:solidFill>
                  <a:latin typeface="Arial" pitchFamily="34" charset="0"/>
                </a:rPr>
                <a:t> Can infect primates, swine, sheep, rats</a:t>
              </a:r>
            </a:p>
            <a:p>
              <a:pPr marL="228600" indent="-228600">
                <a:lnSpc>
                  <a:spcPct val="85000"/>
                </a:lnSpc>
                <a:spcBef>
                  <a:spcPct val="60000"/>
                </a:spcBef>
                <a:buClr>
                  <a:srgbClr val="FFFFFF"/>
                </a:buClr>
                <a:buFont typeface="Wingdings" pitchFamily="2" charset="2"/>
                <a:buChar char="Ø"/>
                <a:tabLst>
                  <a:tab pos="571500" algn="l"/>
                </a:tabLst>
              </a:pPr>
              <a:r>
                <a:rPr lang="en-US" sz="2800" dirty="0">
                  <a:solidFill>
                    <a:schemeClr val="tx1">
                      <a:lumMod val="95000"/>
                      <a:lumOff val="5000"/>
                    </a:schemeClr>
                  </a:solidFill>
                  <a:latin typeface="Arial" pitchFamily="34" charset="0"/>
                </a:rPr>
                <a:t> Swine may be reservoir of infection in North </a:t>
              </a:r>
              <a:r>
                <a:rPr lang="en-US" sz="2800" dirty="0" smtClean="0">
                  <a:solidFill>
                    <a:schemeClr val="tx1">
                      <a:lumMod val="95000"/>
                      <a:lumOff val="5000"/>
                    </a:schemeClr>
                  </a:solidFill>
                  <a:latin typeface="Arial" pitchFamily="34" charset="0"/>
                </a:rPr>
                <a:t> America </a:t>
              </a:r>
              <a:r>
                <a:rPr lang="en-US" sz="2800" dirty="0">
                  <a:solidFill>
                    <a:schemeClr val="tx1">
                      <a:lumMod val="95000"/>
                      <a:lumOff val="5000"/>
                    </a:schemeClr>
                  </a:solidFill>
                  <a:latin typeface="Arial" pitchFamily="34" charset="0"/>
                </a:rPr>
                <a:t>(attenuated virus)</a:t>
              </a:r>
            </a:p>
            <a:p>
              <a:pPr marL="228600" indent="-228600">
                <a:lnSpc>
                  <a:spcPct val="85000"/>
                </a:lnSpc>
                <a:spcBef>
                  <a:spcPct val="60000"/>
                </a:spcBef>
                <a:buClr>
                  <a:srgbClr val="FFFFFF"/>
                </a:buClr>
                <a:buFont typeface="Wingdings" pitchFamily="2" charset="2"/>
                <a:buChar char="Ø"/>
                <a:tabLst>
                  <a:tab pos="571500" algn="l"/>
                </a:tabLst>
              </a:pPr>
              <a:r>
                <a:rPr lang="en-US" sz="2800" dirty="0">
                  <a:solidFill>
                    <a:schemeClr val="tx1">
                      <a:lumMod val="95000"/>
                      <a:lumOff val="5000"/>
                    </a:schemeClr>
                  </a:solidFill>
                  <a:latin typeface="Arial" pitchFamily="34" charset="0"/>
                </a:rPr>
                <a:t> Maternal-infant transmission occurs and is </a:t>
              </a:r>
              <a:r>
                <a:rPr lang="en-US" sz="2800" dirty="0" smtClean="0">
                  <a:solidFill>
                    <a:schemeClr val="tx1">
                      <a:lumMod val="95000"/>
                      <a:lumOff val="5000"/>
                    </a:schemeClr>
                  </a:solidFill>
                  <a:latin typeface="Arial" pitchFamily="34" charset="0"/>
                </a:rPr>
                <a:t>often fatal mortality might reach up to 20 %</a:t>
              </a:r>
              <a:endParaRPr lang="en-US" sz="2800" dirty="0">
                <a:solidFill>
                  <a:schemeClr val="tx1">
                    <a:lumMod val="95000"/>
                    <a:lumOff val="5000"/>
                  </a:schemeClr>
                </a:solidFill>
                <a:latin typeface="Arial" pitchFamily="34" charset="0"/>
              </a:endParaRPr>
            </a:p>
          </p:txBody>
        </p:sp>
        <p:sp>
          <p:nvSpPr>
            <p:cNvPr id="81924" name="Rectangle 5"/>
            <p:cNvSpPr>
              <a:spLocks noChangeArrowheads="1"/>
            </p:cNvSpPr>
            <p:nvPr/>
          </p:nvSpPr>
          <p:spPr bwMode="auto">
            <a:xfrm>
              <a:off x="404" y="226"/>
              <a:ext cx="5616" cy="7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34" tIns="46767" rIns="93534" bIns="46767"/>
            <a:lstStyle/>
            <a:p>
              <a:pPr algn="ctr"/>
              <a:r>
                <a:rPr lang="en-US" sz="4400" b="1" dirty="0">
                  <a:solidFill>
                    <a:schemeClr val="tx1">
                      <a:lumMod val="95000"/>
                      <a:lumOff val="5000"/>
                    </a:schemeClr>
                  </a:solidFill>
                  <a:latin typeface="Arial" pitchFamily="34" charset="0"/>
                </a:rPr>
                <a:t>Epidemiology</a:t>
              </a:r>
            </a:p>
          </p:txBody>
        </p:sp>
      </p:grpSp>
    </p:spTree>
    <p:extLst>
      <p:ext uri="{BB962C8B-B14F-4D97-AF65-F5344CB8AC3E}">
        <p14:creationId xmlns:p14="http://schemas.microsoft.com/office/powerpoint/2010/main" val="1714109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4114800" cy="646331"/>
          </a:xfrm>
          <a:prstGeom prst="rect">
            <a:avLst/>
          </a:prstGeom>
          <a:noFill/>
        </p:spPr>
        <p:txBody>
          <a:bodyPr wrap="square" rtlCol="0">
            <a:spAutoFit/>
          </a:bodyPr>
          <a:lstStyle/>
          <a:p>
            <a:r>
              <a:rPr lang="en-US" sz="3600" b="1" dirty="0" smtClean="0"/>
              <a:t>Clinical features</a:t>
            </a:r>
            <a:endParaRPr lang="en-US" sz="3600" b="1" dirty="0"/>
          </a:p>
        </p:txBody>
      </p:sp>
      <p:sp>
        <p:nvSpPr>
          <p:cNvPr id="3" name="TextBox 2"/>
          <p:cNvSpPr txBox="1"/>
          <p:nvPr/>
        </p:nvSpPr>
        <p:spPr>
          <a:xfrm>
            <a:off x="457200" y="1371600"/>
            <a:ext cx="8229600" cy="5262979"/>
          </a:xfrm>
          <a:prstGeom prst="rect">
            <a:avLst/>
          </a:prstGeom>
          <a:noFill/>
        </p:spPr>
        <p:txBody>
          <a:bodyPr wrap="square" rtlCol="0">
            <a:spAutoFit/>
          </a:bodyPr>
          <a:lstStyle/>
          <a:p>
            <a:r>
              <a:rPr lang="en-US" sz="2400" dirty="0" smtClean="0"/>
              <a:t>Incubation period 2-8 weeks</a:t>
            </a:r>
          </a:p>
          <a:p>
            <a:endParaRPr lang="en-US" sz="2400" dirty="0"/>
          </a:p>
          <a:p>
            <a:r>
              <a:rPr lang="en-US" sz="2400" dirty="0" smtClean="0"/>
              <a:t>Typically self limiting disease resolving without </a:t>
            </a:r>
            <a:r>
              <a:rPr lang="en-US" sz="2400" dirty="0" err="1" smtClean="0"/>
              <a:t>sequelae</a:t>
            </a:r>
            <a:endParaRPr lang="en-US" sz="2400" dirty="0" smtClean="0"/>
          </a:p>
          <a:p>
            <a:endParaRPr lang="en-US" sz="2400" dirty="0"/>
          </a:p>
          <a:p>
            <a:r>
              <a:rPr lang="en-US" sz="2400" dirty="0" smtClean="0"/>
              <a:t>Clinical manifestation similar to HAV just with higher mortality 1% </a:t>
            </a:r>
            <a:r>
              <a:rPr lang="en-US" sz="2400" dirty="0" err="1" smtClean="0"/>
              <a:t>vs</a:t>
            </a:r>
            <a:r>
              <a:rPr lang="en-US" sz="2400" dirty="0"/>
              <a:t> </a:t>
            </a:r>
            <a:r>
              <a:rPr lang="en-US" sz="2400" dirty="0" smtClean="0"/>
              <a:t>0.2%</a:t>
            </a:r>
          </a:p>
          <a:p>
            <a:endParaRPr lang="en-US" sz="2400" dirty="0"/>
          </a:p>
          <a:p>
            <a:r>
              <a:rPr lang="en-US" sz="2400" dirty="0" smtClean="0"/>
              <a:t>Severe infections during pregnancy mortality up to 20%</a:t>
            </a:r>
          </a:p>
          <a:p>
            <a:endParaRPr lang="en-US" sz="2400" dirty="0" smtClean="0"/>
          </a:p>
          <a:p>
            <a:endParaRPr lang="en-US" sz="2400" dirty="0"/>
          </a:p>
          <a:p>
            <a:r>
              <a:rPr lang="en-US" sz="2400" dirty="0" smtClean="0"/>
              <a:t>Bilateral </a:t>
            </a:r>
            <a:r>
              <a:rPr lang="en-US" sz="2400" dirty="0"/>
              <a:t>involvement of cervical nerve roots and/or plexus, elevated liver function tests, and abnormal CSF are typical features of HEV-associated </a:t>
            </a:r>
            <a:r>
              <a:rPr lang="en-US" sz="2400" dirty="0" smtClean="0"/>
              <a:t>Neurologic </a:t>
            </a:r>
            <a:r>
              <a:rPr lang="en-US" sz="2400" dirty="0" err="1" smtClean="0"/>
              <a:t>amyotrophy</a:t>
            </a:r>
            <a:r>
              <a:rPr lang="en-US" sz="2400" dirty="0" smtClean="0"/>
              <a:t>. </a:t>
            </a:r>
            <a:r>
              <a:rPr lang="en-US" sz="2400" dirty="0"/>
              <a:t>The pathogenesis involves possible immune-mediated mechanisms. </a:t>
            </a:r>
          </a:p>
        </p:txBody>
      </p:sp>
    </p:spTree>
    <p:extLst>
      <p:ext uri="{BB962C8B-B14F-4D97-AF65-F5344CB8AC3E}">
        <p14:creationId xmlns:p14="http://schemas.microsoft.com/office/powerpoint/2010/main" val="3625359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1" y="-1"/>
            <a:ext cx="8458200" cy="66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610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Box 1"/>
          <p:cNvSpPr txBox="1">
            <a:spLocks noChangeArrowheads="1"/>
          </p:cNvSpPr>
          <p:nvPr/>
        </p:nvSpPr>
        <p:spPr bwMode="auto">
          <a:xfrm>
            <a:off x="1755423" y="2060575"/>
            <a:ext cx="595347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6000" b="1"/>
              <a:t>THANK YOU</a:t>
            </a:r>
          </a:p>
        </p:txBody>
      </p:sp>
    </p:spTree>
    <p:extLst>
      <p:ext uri="{BB962C8B-B14F-4D97-AF65-F5344CB8AC3E}">
        <p14:creationId xmlns:p14="http://schemas.microsoft.com/office/powerpoint/2010/main" val="3116519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3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918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4032" name="Group 48"/>
          <p:cNvGraphicFramePr>
            <a:graphicFrameLocks noGrp="1"/>
          </p:cNvGraphicFramePr>
          <p:nvPr>
            <p:extLst>
              <p:ext uri="{D42A27DB-BD31-4B8C-83A1-F6EECF244321}">
                <p14:modId xmlns:p14="http://schemas.microsoft.com/office/powerpoint/2010/main" val="4024981072"/>
              </p:ext>
            </p:extLst>
          </p:nvPr>
        </p:nvGraphicFramePr>
        <p:xfrm>
          <a:off x="281354" y="1049314"/>
          <a:ext cx="8839200" cy="5760242"/>
        </p:xfrm>
        <a:graphic>
          <a:graphicData uri="http://schemas.openxmlformats.org/drawingml/2006/table">
            <a:tbl>
              <a:tblPr/>
              <a:tblGrid>
                <a:gridCol w="2895744"/>
                <a:gridCol w="5943456"/>
              </a:tblGrid>
              <a:tr h="385832">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Virus</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Hepatitis C</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832">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Family</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err="1" smtClean="0">
                          <a:ln>
                            <a:noFill/>
                          </a:ln>
                          <a:solidFill>
                            <a:schemeClr val="tx1"/>
                          </a:solidFill>
                          <a:effectLst/>
                          <a:latin typeface="Arial" pitchFamily="34" charset="0"/>
                          <a:cs typeface="Times New Roman" pitchFamily="18" charset="0"/>
                        </a:rPr>
                        <a:t>Flaviviridae</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832">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Genus</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1" u="none" strike="noStrike" cap="none" normalizeH="0" baseline="0" dirty="0" err="1" smtClean="0">
                          <a:ln>
                            <a:noFill/>
                          </a:ln>
                          <a:solidFill>
                            <a:schemeClr val="tx1"/>
                          </a:solidFill>
                          <a:effectLst/>
                          <a:latin typeface="Arial" pitchFamily="34" charset="0"/>
                          <a:cs typeface="Times New Roman" pitchFamily="18" charset="0"/>
                        </a:rPr>
                        <a:t>Hepacivirus</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832">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Virion</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60 nm spherical</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832">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Envelope</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Yes</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832">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Genome</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err="1" smtClean="0">
                          <a:ln>
                            <a:noFill/>
                          </a:ln>
                          <a:solidFill>
                            <a:schemeClr val="tx1"/>
                          </a:solidFill>
                          <a:effectLst/>
                          <a:latin typeface="Arial" pitchFamily="34" charset="0"/>
                          <a:cs typeface="Times New Roman" pitchFamily="18" charset="0"/>
                        </a:rPr>
                        <a:t>ssRNA</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832">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Genome size</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9,4 kb</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832">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Stability</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Ether-sensitive, acid-sensitive</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2768">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Transmission</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Parenteral</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832">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Prevalence</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Moderate</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2597">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Fulminant disease</a:t>
                      </a:r>
                      <a:endParaRPr kumimoji="0" lang="en-US" sz="2000" b="1" i="0" u="none" strike="noStrike" cap="none" normalizeH="0" baseline="0" smtClean="0">
                        <a:ln>
                          <a:noFill/>
                        </a:ln>
                        <a:solidFill>
                          <a:schemeClr val="tx1"/>
                        </a:solidFill>
                        <a:effectLst/>
                        <a:latin typeface="Arial" pitchFamily="34"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Rare</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2597">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Chronic disease</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Often</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832">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Oncogenic</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Yes</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7390" name="Text Box 46"/>
          <p:cNvSpPr txBox="1">
            <a:spLocks noChangeArrowheads="1"/>
          </p:cNvSpPr>
          <p:nvPr/>
        </p:nvSpPr>
        <p:spPr bwMode="auto">
          <a:xfrm>
            <a:off x="859367" y="260350"/>
            <a:ext cx="720231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800" b="1">
                <a:latin typeface="Arial" pitchFamily="34" charset="0"/>
              </a:rPr>
              <a:t>Characteristics of hepatitis C viruses</a:t>
            </a:r>
            <a:endParaRPr lang="ru-RU" sz="2800" b="1">
              <a:latin typeface="Arial" pitchFamily="34" charset="0"/>
            </a:endParaRPr>
          </a:p>
        </p:txBody>
      </p:sp>
    </p:spTree>
    <p:extLst>
      <p:ext uri="{BB962C8B-B14F-4D97-AF65-F5344CB8AC3E}">
        <p14:creationId xmlns:p14="http://schemas.microsoft.com/office/powerpoint/2010/main" val="2130871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7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448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1"/>
          <p:cNvSpPr txBox="1">
            <a:spLocks noChangeArrowheads="1"/>
          </p:cNvSpPr>
          <p:nvPr/>
        </p:nvSpPr>
        <p:spPr bwMode="auto">
          <a:xfrm>
            <a:off x="1" y="1125538"/>
            <a:ext cx="88603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800" b="1" u="sng"/>
              <a:t>HEPATITIS C PATHOGENESIS</a:t>
            </a:r>
          </a:p>
        </p:txBody>
      </p:sp>
    </p:spTree>
    <p:extLst>
      <p:ext uri="{BB962C8B-B14F-4D97-AF65-F5344CB8AC3E}">
        <p14:creationId xmlns:p14="http://schemas.microsoft.com/office/powerpoint/2010/main" val="3255563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888"/>
            <a:ext cx="9117189" cy="674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22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4" y="0"/>
            <a:ext cx="91397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000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TotalTime>
  <Words>939</Words>
  <Application>Microsoft Macintosh PowerPoint</Application>
  <PresentationFormat>On-screen Show (4:3)</PresentationFormat>
  <Paragraphs>197</Paragraphs>
  <Slides>33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Calibri</vt:lpstr>
      <vt:lpstr>Monotype Sorts</vt:lpstr>
      <vt:lpstr>Times New Roman</vt:lpstr>
      <vt:lpstr>Wingdings</vt:lpstr>
      <vt:lpstr>Wingdings 2</vt:lpstr>
      <vt:lpstr>Arial</vt:lpstr>
      <vt:lpstr>Office Theme</vt:lpstr>
      <vt:lpstr>PowerPoint Presentation</vt:lpstr>
      <vt:lpstr>Hepatitis C: A Global Health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HDV INFECTION PATTERNS</vt:lpstr>
      <vt:lpstr>HDV INFECTION PATTERNS</vt:lpstr>
      <vt:lpstr>PowerPoint Presentation</vt:lpstr>
      <vt:lpstr>HDV</vt:lpstr>
      <vt:lpstr>HEPATITIS 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mohammed rashid</cp:lastModifiedBy>
  <cp:revision>27</cp:revision>
  <dcterms:created xsi:type="dcterms:W3CDTF">2006-08-16T00:00:00Z</dcterms:created>
  <dcterms:modified xsi:type="dcterms:W3CDTF">2016-03-23T18:44:47Z</dcterms:modified>
</cp:coreProperties>
</file>