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1" r:id="rId1"/>
  </p:sldMasterIdLst>
  <p:sldIdLst>
    <p:sldId id="257" r:id="rId2"/>
    <p:sldId id="282" r:id="rId3"/>
    <p:sldId id="283" r:id="rId4"/>
    <p:sldId id="284" r:id="rId5"/>
    <p:sldId id="286" r:id="rId6"/>
    <p:sldId id="256" r:id="rId7"/>
    <p:sldId id="258" r:id="rId8"/>
    <p:sldId id="278" r:id="rId9"/>
    <p:sldId id="259" r:id="rId10"/>
    <p:sldId id="260" r:id="rId11"/>
    <p:sldId id="261" r:id="rId12"/>
    <p:sldId id="279" r:id="rId13"/>
    <p:sldId id="274" r:id="rId14"/>
    <p:sldId id="263" r:id="rId15"/>
    <p:sldId id="264" r:id="rId16"/>
    <p:sldId id="269" r:id="rId17"/>
    <p:sldId id="270" r:id="rId18"/>
    <p:sldId id="265" r:id="rId19"/>
    <p:sldId id="271" r:id="rId20"/>
    <p:sldId id="272" r:id="rId21"/>
    <p:sldId id="280" r:id="rId22"/>
    <p:sldId id="273" r:id="rId23"/>
    <p:sldId id="281" r:id="rId24"/>
    <p:sldId id="267" r:id="rId25"/>
    <p:sldId id="268" r:id="rId26"/>
    <p:sldId id="287" r:id="rId27"/>
    <p:sldId id="275" r:id="rId28"/>
    <p:sldId id="276" r:id="rId29"/>
    <p:sldId id="277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ar-JO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ar-JO" sz="240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ar-JO">
              <a:latin typeface="Arial" pitchFamily="34" charset="0"/>
              <a:cs typeface="Arial" pitchFamily="34" charset="0"/>
            </a:endParaRPr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14FAC-013D-4650-BA17-89B7E35D80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8DBB6-C182-4094-A54A-318849E25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7357-333A-42A4-847F-BFD9D46F7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E72FE-9923-4BC4-888E-7D92A87EC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4122F-CDCA-477D-9B52-4509BBCAA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83845-1159-4ED1-A652-8B7F225CC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45ED8E-EA3E-46B4-90AC-3747AA1EF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43B07-BAAC-4AA5-83EE-951A214BD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A0761-1FA7-428B-8B41-008E7FA3B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1A034-A264-4C16-B5B7-C1798E21A2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4F3ED-7201-48F9-9CF2-7C55856C1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E54022-DD00-4D04-B2A3-4B73A1A308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56328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ar-JO" sz="2400"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56329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ar-JO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989138"/>
            <a:ext cx="8229600" cy="1143000"/>
          </a:xfrm>
        </p:spPr>
        <p:txBody>
          <a:bodyPr/>
          <a:lstStyle/>
          <a:p>
            <a:pPr eaLnBrk="1" hangingPunct="1"/>
            <a:r>
              <a:rPr lang="arn-CL" smtClean="0"/>
              <a:t>HIRSCHSPRUNG DISEASE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500" smtClean="0">
                <a:solidFill>
                  <a:srgbClr val="000000"/>
                </a:solidFill>
              </a:rPr>
              <a:t>HD can be classified by the extension of the aganglionosis as follows: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z="2800" smtClean="0">
              <a:solidFill>
                <a:srgbClr val="000000"/>
              </a:solidFill>
            </a:endParaRP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Classical HD (75% of cases):  Rectosegmoid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Long segment HD (20% of cases) 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Total colonic aganglionosis (3-12% of cases)</a:t>
            </a:r>
          </a:p>
          <a:p>
            <a:pPr eaLnBrk="1" hangingPunct="1"/>
            <a:r>
              <a:rPr lang="en-US" sz="2800" smtClean="0">
                <a:solidFill>
                  <a:srgbClr val="000000"/>
                </a:solidFill>
              </a:rPr>
              <a:t>rare variants include the following: </a:t>
            </a:r>
          </a:p>
          <a:p>
            <a:pPr lvl="1" eaLnBrk="1" hangingPunct="1"/>
            <a:r>
              <a:rPr lang="en-US" sz="2200" smtClean="0">
                <a:solidFill>
                  <a:srgbClr val="000000"/>
                </a:solidFill>
              </a:rPr>
              <a:t>Total intestinal aganglionosis </a:t>
            </a:r>
          </a:p>
          <a:p>
            <a:pPr lvl="1" eaLnBrk="1" hangingPunct="1"/>
            <a:r>
              <a:rPr lang="en-US" sz="2200" smtClean="0">
                <a:solidFill>
                  <a:srgbClr val="000000"/>
                </a:solidFill>
              </a:rPr>
              <a:t>Ultra-short-segment HD (involving the distal rectum below the pelvic floor and the anus)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Clinical presentation: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00"/>
                </a:solidFill>
              </a:rPr>
              <a:t>Newborns : </a:t>
            </a:r>
            <a:endParaRPr lang="en-US" sz="22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Failure to pass meconium within the first 48 hours of life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Abdominal distension that is relieved by rectal stimulation or enemas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Vomiting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Neonatal enterocolitis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00"/>
                </a:solidFill>
              </a:rPr>
              <a:t>Symptoms in older children and adults include the following: </a:t>
            </a:r>
            <a:endParaRPr lang="en-US" sz="220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Severe constipation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Abdominal distension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Bilious vomiting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Failure to thrive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pic>
        <p:nvPicPr>
          <p:cNvPr id="102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78075" y="1905000"/>
            <a:ext cx="4464050" cy="4038600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Differential Dx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Intestinal atresias or stenosis</a:t>
            </a:r>
          </a:p>
          <a:p>
            <a:pPr eaLnBrk="1" hangingPunct="1"/>
            <a:r>
              <a:rPr lang="en-US" smtClean="0"/>
              <a:t>Small left colon syndrome</a:t>
            </a:r>
          </a:p>
          <a:p>
            <a:pPr eaLnBrk="1" hangingPunct="1"/>
            <a:r>
              <a:rPr lang="en-US" smtClean="0"/>
              <a:t>Meconium plug syndrome</a:t>
            </a:r>
          </a:p>
          <a:p>
            <a:pPr eaLnBrk="1" hangingPunct="1"/>
            <a:r>
              <a:rPr lang="en-US" smtClean="0"/>
              <a:t>Intestinal malrotation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diagnostic workup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Plain abdominal radiography</a:t>
            </a:r>
          </a:p>
          <a:p>
            <a:pPr eaLnBrk="1" hangingPunct="1"/>
            <a:r>
              <a:rPr lang="en-US" dirty="0" smtClean="0"/>
              <a:t>Contrast </a:t>
            </a:r>
            <a:r>
              <a:rPr lang="en-US" dirty="0" smtClean="0"/>
              <a:t>enema</a:t>
            </a:r>
            <a:endParaRPr lang="en-US" dirty="0" smtClean="0"/>
          </a:p>
          <a:p>
            <a:pPr eaLnBrk="1" hangingPunct="1"/>
            <a:r>
              <a:rPr lang="en-US" dirty="0" smtClean="0"/>
              <a:t>Biopsy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Abdomenal X-Ray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Dilated bowel </a:t>
            </a:r>
          </a:p>
          <a:p>
            <a:pPr eaLnBrk="1" hangingPunct="1"/>
            <a:r>
              <a:rPr lang="en-US" smtClean="0"/>
              <a:t>Air-fluid levels.</a:t>
            </a:r>
          </a:p>
          <a:p>
            <a:pPr eaLnBrk="1" hangingPunct="1"/>
            <a:r>
              <a:rPr lang="en-US" smtClean="0"/>
              <a:t>Empty rectum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AXR</a:t>
            </a:r>
            <a:r>
              <a:rPr lang="ar-JO" smtClean="0"/>
              <a:t> </a:t>
            </a:r>
            <a:endParaRPr lang="en-US" smtClean="0"/>
          </a:p>
        </p:txBody>
      </p:sp>
      <p:pic>
        <p:nvPicPr>
          <p:cNvPr id="15363" name="Picture 6" descr="737473747374HIRSCHSPRUNG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35263" y="2058988"/>
            <a:ext cx="3879850" cy="38560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AXR</a:t>
            </a:r>
          </a:p>
        </p:txBody>
      </p:sp>
      <p:pic>
        <p:nvPicPr>
          <p:cNvPr id="16387" name="Picture 6" descr="2652KU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90825" y="2301875"/>
            <a:ext cx="3571875" cy="31813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barium enema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Transition zone 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Abnormal, irregular contractions of aganglionic segment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</a:rPr>
              <a:t>Delayed evacuation of barium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Ba-enema</a:t>
            </a:r>
          </a:p>
        </p:txBody>
      </p:sp>
      <p:pic>
        <p:nvPicPr>
          <p:cNvPr id="18435" name="Picture 8" descr="737573757375HIRSCHPRUNG_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52725" y="1484313"/>
            <a:ext cx="3305175" cy="4321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Neonatal bowel obstruction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Ba-enema - TZ</a:t>
            </a:r>
          </a:p>
        </p:txBody>
      </p:sp>
      <p:pic>
        <p:nvPicPr>
          <p:cNvPr id="19459" name="Picture 6" descr="2653B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81363" y="2187575"/>
            <a:ext cx="2508250" cy="327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06813" y="1905000"/>
            <a:ext cx="1806575" cy="40386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Ba-enema- delayed emptying</a:t>
            </a:r>
          </a:p>
        </p:txBody>
      </p:sp>
      <p:pic>
        <p:nvPicPr>
          <p:cNvPr id="21507" name="Picture 6" descr="737773777377HIRSCHPRUNG_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65488" y="1992313"/>
            <a:ext cx="2644775" cy="37909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ar-JO" smtClean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86075" y="1905000"/>
            <a:ext cx="3448050" cy="4038600"/>
          </a:xfr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Biopsy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7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000000"/>
                </a:solidFill>
              </a:rPr>
              <a:t>Types</a:t>
            </a:r>
            <a:r>
              <a:rPr lang="en-US" sz="2700" dirty="0" smtClean="0">
                <a:solidFill>
                  <a:srgbClr val="000000"/>
                </a:solidFill>
              </a:rPr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 rectal suction biopsy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 full-thickness rectal biopsy. </a:t>
            </a:r>
          </a:p>
          <a:p>
            <a:pPr eaLnBrk="1" hangingPunct="1">
              <a:lnSpc>
                <a:spcPct val="80000"/>
              </a:lnSpc>
            </a:pPr>
            <a:r>
              <a:rPr lang="en-US" sz="2700" dirty="0" smtClean="0">
                <a:solidFill>
                  <a:srgbClr val="000000"/>
                </a:solidFill>
              </a:rPr>
              <a:t>In HD, the biopsy reveals: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absence of ganglion cells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hypertrophy and hyperplasia of nerve fibers,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 smtClean="0">
                <a:solidFill>
                  <a:srgbClr val="000000"/>
                </a:solidFill>
              </a:rPr>
              <a:t>increase in </a:t>
            </a:r>
            <a:r>
              <a:rPr lang="en-US" sz="2200" dirty="0" err="1" smtClean="0">
                <a:solidFill>
                  <a:srgbClr val="000000"/>
                </a:solidFill>
              </a:rPr>
              <a:t>acetylcholinesterase</a:t>
            </a:r>
            <a:r>
              <a:rPr lang="en-US" sz="2200" dirty="0" smtClean="0">
                <a:solidFill>
                  <a:srgbClr val="000000"/>
                </a:solidFill>
              </a:rPr>
              <a:t>-positive nerve fibers in the lamina </a:t>
            </a:r>
            <a:r>
              <a:rPr lang="en-US" sz="2200" dirty="0" err="1" smtClean="0">
                <a:solidFill>
                  <a:srgbClr val="000000"/>
                </a:solidFill>
              </a:rPr>
              <a:t>propria</a:t>
            </a:r>
            <a:r>
              <a:rPr lang="en-US" sz="2200" dirty="0" smtClean="0">
                <a:solidFill>
                  <a:srgbClr val="000000"/>
                </a:solidFill>
              </a:rPr>
              <a:t> and </a:t>
            </a:r>
            <a:r>
              <a:rPr lang="en-US" sz="2200" dirty="0" err="1" smtClean="0">
                <a:solidFill>
                  <a:srgbClr val="000000"/>
                </a:solidFill>
              </a:rPr>
              <a:t>muscularis</a:t>
            </a:r>
            <a:r>
              <a:rPr lang="en-US" sz="2200" dirty="0" smtClean="0">
                <a:solidFill>
                  <a:srgbClr val="000000"/>
                </a:solidFill>
              </a:rPr>
              <a:t> mucosa.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treatment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smtClean="0"/>
              <a:t>The treatment is surgical removal or bypass of the aganglionic bowel,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This can be performed by means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preliminary colostomy followed by a definitive pull-through procedure or,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primary definitive procedure.</a:t>
            </a:r>
          </a:p>
          <a:p>
            <a:pPr eaLnBrk="1" hangingPunct="1">
              <a:lnSpc>
                <a:spcPct val="90000"/>
              </a:lnSpc>
            </a:pPr>
            <a:r>
              <a:rPr lang="en-US" sz="2700" smtClean="0"/>
              <a:t> Examples include: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Soave pull-through procedure,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Duhamel procedure,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Swenson procedure.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three most commonly performed operations </a:t>
            </a:r>
            <a:br>
              <a:rPr lang="en-US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1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A, Soave. B, Swenson. C, Duhamel</a:t>
            </a:r>
            <a:endParaRPr lang="en-US" sz="1800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02355"/>
            <a:ext cx="7696200" cy="304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Enterocolitis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>
                <a:solidFill>
                  <a:srgbClr val="000000"/>
                </a:solidFill>
              </a:rPr>
              <a:t/>
            </a:r>
            <a:br>
              <a:rPr lang="en-US" sz="2200" smtClean="0">
                <a:solidFill>
                  <a:srgbClr val="000000"/>
                </a:solidFill>
              </a:rPr>
            </a:br>
            <a:endParaRPr lang="en-US" sz="2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00"/>
                </a:solidFill>
              </a:rPr>
              <a:t>Enterocolitis accounts for significant morbidity and mortality in patients with Hirschsprung disease.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Patients typically present with explosive diarrhea, abdominal distention, fever, vomiting, and lethargy.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Approximately 10-30% of patients with Hirschsprung disease develop enterocolitis. Long-segment disease is associated with an increased incidence of enterocolitis.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>
                <a:solidFill>
                  <a:srgbClr val="000000"/>
                </a:solidFill>
              </a:rPr>
              <a:t>Treatment consists of rehydration, intravenous antibiotics and colonic irrigations. </a:t>
            </a: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Post operative complications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anastomotic leak </a:t>
            </a:r>
          </a:p>
          <a:p>
            <a:pPr eaLnBrk="1" hangingPunct="1"/>
            <a:r>
              <a:rPr lang="en-US" smtClean="0"/>
              <a:t>anastomotic stricture </a:t>
            </a:r>
          </a:p>
          <a:p>
            <a:pPr eaLnBrk="1" hangingPunct="1"/>
            <a:r>
              <a:rPr lang="en-US" smtClean="0"/>
              <a:t>intestinal obstruction </a:t>
            </a:r>
          </a:p>
          <a:p>
            <a:pPr eaLnBrk="1" hangingPunct="1"/>
            <a:r>
              <a:rPr lang="en-US" smtClean="0"/>
              <a:t>pelvic abscess </a:t>
            </a:r>
          </a:p>
          <a:p>
            <a:pPr eaLnBrk="1" hangingPunct="1"/>
            <a:r>
              <a:rPr lang="en-US" smtClean="0"/>
              <a:t>wound infection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Prognosis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smtClean="0">
                <a:solidFill>
                  <a:srgbClr val="000000"/>
                </a:solidFill>
              </a:rPr>
              <a:t> </a:t>
            </a:r>
            <a:r>
              <a:rPr lang="en-US" sz="2200" smtClean="0">
                <a:solidFill>
                  <a:srgbClr val="000000"/>
                </a:solidFill>
              </a:rPr>
              <a:t/>
            </a:r>
            <a:br>
              <a:rPr lang="en-US" sz="2200" smtClean="0">
                <a:solidFill>
                  <a:srgbClr val="000000"/>
                </a:solidFill>
              </a:rPr>
            </a:br>
            <a:endParaRPr lang="en-US" sz="220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00"/>
                </a:solidFill>
              </a:rPr>
              <a:t>The long-term outcome is difficult to determine because of conflicting reports in the literature. 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00"/>
                </a:solidFill>
              </a:rPr>
              <a:t>Some investigators report a high degree of satisfaction, while others report a significant incidence of constipation and incontinence.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00"/>
                </a:solidFill>
              </a:rPr>
              <a:t>approximately 1% of patients with Hirschsprung disease require a permanent colostomy to correct incontinence.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>
                <a:solidFill>
                  <a:srgbClr val="000000"/>
                </a:solidFill>
              </a:rPr>
              <a:t>patients with associated trisomy 21 have poorer clinical outcomes.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 </a:t>
            </a:r>
            <a:r>
              <a:rPr lang="en-US" dirty="0" err="1" smtClean="0"/>
              <a:t>manifistation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triad </a:t>
            </a:r>
            <a:r>
              <a:rPr lang="en-US" dirty="0" smtClean="0"/>
              <a:t>of:</a:t>
            </a:r>
            <a:endParaRPr lang="en-US" dirty="0"/>
          </a:p>
          <a:p>
            <a:pPr lvl="1"/>
            <a:r>
              <a:rPr lang="en-US" dirty="0"/>
              <a:t>bile-stained vomiting, </a:t>
            </a:r>
            <a:endParaRPr lang="en-US" dirty="0" smtClean="0"/>
          </a:p>
          <a:p>
            <a:pPr lvl="1"/>
            <a:r>
              <a:rPr lang="en-US" dirty="0" smtClean="0"/>
              <a:t>abdominal </a:t>
            </a:r>
            <a:r>
              <a:rPr lang="en-US" dirty="0"/>
              <a:t>distension </a:t>
            </a:r>
            <a:endParaRPr lang="en-US" dirty="0" smtClean="0"/>
          </a:p>
          <a:p>
            <a:pPr lvl="1"/>
            <a:r>
              <a:rPr lang="en-US" dirty="0" smtClean="0"/>
              <a:t>failure to </a:t>
            </a:r>
            <a:r>
              <a:rPr lang="en-US" dirty="0"/>
              <a:t>pass </a:t>
            </a:r>
            <a:r>
              <a:rPr lang="en-US" dirty="0" err="1"/>
              <a:t>meconium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Bile-stained vomiting in the neonatal period always is significant and must be evaluated carefully as it is indicative of bowel obstruction.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normal neonate passes </a:t>
            </a:r>
            <a:r>
              <a:rPr lang="en-US" dirty="0" err="1" smtClean="0"/>
              <a:t>meconium</a:t>
            </a:r>
            <a:r>
              <a:rPr lang="en-US" dirty="0" smtClean="0"/>
              <a:t> within 24 h after birth. Neonates with bowel obstruction do not pass </a:t>
            </a:r>
            <a:r>
              <a:rPr lang="en-US" dirty="0" err="1" smtClean="0"/>
              <a:t>meconium</a:t>
            </a:r>
            <a:r>
              <a:rPr lang="en-US" dirty="0" smtClean="0"/>
              <a:t>, with three notable exceptions:</a:t>
            </a:r>
          </a:p>
          <a:p>
            <a:pPr lvl="1"/>
            <a:r>
              <a:rPr lang="en-US" dirty="0" smtClean="0"/>
              <a:t>babies with </a:t>
            </a:r>
            <a:r>
              <a:rPr lang="en-US" dirty="0" err="1" smtClean="0"/>
              <a:t>Hirschsprung</a:t>
            </a:r>
            <a:r>
              <a:rPr lang="en-US" dirty="0" smtClean="0"/>
              <a:t> disease may pass </a:t>
            </a:r>
            <a:r>
              <a:rPr lang="en-US" dirty="0" err="1" smtClean="0"/>
              <a:t>meconium</a:t>
            </a:r>
            <a:r>
              <a:rPr lang="en-US" dirty="0" smtClean="0"/>
              <a:t>, after rectal examination; </a:t>
            </a:r>
          </a:p>
          <a:p>
            <a:pPr lvl="1"/>
            <a:r>
              <a:rPr lang="en-US" dirty="0" smtClean="0"/>
              <a:t>some sticky </a:t>
            </a:r>
            <a:r>
              <a:rPr lang="en-US" dirty="0" err="1" smtClean="0"/>
              <a:t>meconium</a:t>
            </a:r>
            <a:r>
              <a:rPr lang="en-US" dirty="0" smtClean="0"/>
              <a:t> pellets may be passed in </a:t>
            </a:r>
            <a:r>
              <a:rPr lang="en-US" dirty="0" err="1" smtClean="0"/>
              <a:t>meconium</a:t>
            </a:r>
            <a:r>
              <a:rPr lang="en-US" dirty="0" smtClean="0"/>
              <a:t> </a:t>
            </a:r>
            <a:r>
              <a:rPr lang="en-US" dirty="0" err="1" smtClean="0"/>
              <a:t>ileus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onset of symptoms in malrotation with volvulus may be delayed for some time after birth.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definitions</a:t>
            </a: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Congenital megacolon </a:t>
            </a:r>
          </a:p>
          <a:p>
            <a:pPr eaLnBrk="1" hangingPunct="1"/>
            <a:r>
              <a:rPr lang="en-US" smtClean="0"/>
              <a:t>HD is characterized by the absence of myenteric and submucosal ganglion cells in the distal alimentary tract; resulting in decreased motility in the affected bowel segment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Pathophysiology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200" smtClean="0"/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Hirschsprung disease results from the absence of parasympathetic ganglion cells in the myenteric and submucosal plexus of the rectum and/or colon.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Ganglion cells, which are derived from the neural crest, migrate caudally with the vagal nerve fibers along the intestine.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These ganglion cells arrive in the proximal colon by 8 weeks of gestational age and in the rectum by 12 weeks of gestational age.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smtClean="0"/>
              <a:t>Arrest in migration leads to an aganglionic segment.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transitional zone</a:t>
            </a:r>
            <a:endParaRPr lang="ar-JO" smtClean="0"/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08325" y="1905000"/>
            <a:ext cx="3003550" cy="4038600"/>
          </a:xfr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0000"/>
                </a:solidFill>
              </a:rPr>
              <a:t>Frequency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solidFill>
                  <a:srgbClr val="000000"/>
                </a:solidFill>
              </a:rPr>
              <a:t/>
            </a:r>
            <a:br>
              <a:rPr lang="en-US" sz="2000" dirty="0" smtClean="0">
                <a:solidFill>
                  <a:srgbClr val="000000"/>
                </a:solidFill>
              </a:rPr>
            </a:br>
            <a:endParaRPr lang="en-US" sz="20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>
                <a:solidFill>
                  <a:srgbClr val="000000"/>
                </a:solidFill>
              </a:rPr>
              <a:t>Hirschsprung</a:t>
            </a:r>
            <a:r>
              <a:rPr lang="en-US" sz="2000" dirty="0" smtClean="0">
                <a:solidFill>
                  <a:srgbClr val="000000"/>
                </a:solidFill>
              </a:rPr>
              <a:t> disease occurs in approximately 1 per 5000 live births. </a:t>
            </a:r>
          </a:p>
          <a:p>
            <a:pPr eaLnBrk="1" hangingPunct="1">
              <a:lnSpc>
                <a:spcPct val="80000"/>
              </a:lnSpc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00"/>
                </a:solidFill>
              </a:rPr>
              <a:t>Sex: </a:t>
            </a:r>
            <a:r>
              <a:rPr lang="en-US" sz="2000" dirty="0" smtClean="0">
                <a:solidFill>
                  <a:srgbClr val="000000"/>
                </a:solidFill>
              </a:rPr>
              <a:t>4 times more common in males than females. </a:t>
            </a:r>
            <a:endParaRPr lang="en-US" sz="2000" b="1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000000"/>
                </a:solidFill>
              </a:rPr>
              <a:t>Age: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>
                <a:solidFill>
                  <a:srgbClr val="000000"/>
                </a:solidFill>
              </a:rPr>
              <a:t>Nearly all children with </a:t>
            </a:r>
            <a:r>
              <a:rPr lang="en-US" sz="1700" dirty="0" err="1" smtClean="0">
                <a:solidFill>
                  <a:srgbClr val="000000"/>
                </a:solidFill>
              </a:rPr>
              <a:t>Hirschsprung</a:t>
            </a:r>
            <a:r>
              <a:rPr lang="en-US" sz="1700" dirty="0" smtClean="0">
                <a:solidFill>
                  <a:srgbClr val="000000"/>
                </a:solidFill>
              </a:rPr>
              <a:t> disease are diagnosed during the first 2 years of life.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>
                <a:solidFill>
                  <a:srgbClr val="000000"/>
                </a:solidFill>
              </a:rPr>
              <a:t>one half are diagnosed before they are aged 1 year.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700" dirty="0" smtClean="0">
                <a:solidFill>
                  <a:srgbClr val="000000"/>
                </a:solidFill>
              </a:rPr>
              <a:t>Minority not recognized until later in childhood or adulthood.</a:t>
            </a:r>
            <a:r>
              <a:rPr lang="en-US" sz="17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158</TotalTime>
  <Words>501</Words>
  <Application>Microsoft Office PowerPoint</Application>
  <PresentationFormat>On-screen Show (4:3)</PresentationFormat>
  <Paragraphs>110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Studio</vt:lpstr>
      <vt:lpstr>HIRSCHSPRUNG DISEASE </vt:lpstr>
      <vt:lpstr>Neonatal bowel obstruction</vt:lpstr>
      <vt:lpstr>Cardinal manifistation</vt:lpstr>
      <vt:lpstr>Slide 4</vt:lpstr>
      <vt:lpstr>Slide 5</vt:lpstr>
      <vt:lpstr>definitions</vt:lpstr>
      <vt:lpstr>Pathophysiology</vt:lpstr>
      <vt:lpstr>transitional zone</vt:lpstr>
      <vt:lpstr>Frequency</vt:lpstr>
      <vt:lpstr>HD can be classified by the extension of the aganglionosis as follows:</vt:lpstr>
      <vt:lpstr>Clinical presentation:</vt:lpstr>
      <vt:lpstr>Slide 12</vt:lpstr>
      <vt:lpstr>Differential Dx</vt:lpstr>
      <vt:lpstr>diagnostic workup</vt:lpstr>
      <vt:lpstr>Abdomenal X-Ray</vt:lpstr>
      <vt:lpstr>AXR </vt:lpstr>
      <vt:lpstr>AXR</vt:lpstr>
      <vt:lpstr>barium enema</vt:lpstr>
      <vt:lpstr>Ba-enema</vt:lpstr>
      <vt:lpstr>Ba-enema - TZ</vt:lpstr>
      <vt:lpstr>Slide 21</vt:lpstr>
      <vt:lpstr>Ba-enema- delayed emptying</vt:lpstr>
      <vt:lpstr>Slide 23</vt:lpstr>
      <vt:lpstr>Biopsy</vt:lpstr>
      <vt:lpstr>treatment</vt:lpstr>
      <vt:lpstr>The three most commonly performed operations  A, Soave. B, Swenson. C, Duhamel</vt:lpstr>
      <vt:lpstr>Enterocolitis</vt:lpstr>
      <vt:lpstr> Post operative complications</vt:lpstr>
      <vt:lpstr>Prognosis</vt:lpstr>
    </vt:vector>
  </TitlesOfParts>
  <Company>GID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HIRSCHSPRUNG DISEASE</dc:title>
  <dc:creator>Administrator</dc:creator>
  <cp:lastModifiedBy>Hashem</cp:lastModifiedBy>
  <cp:revision>16</cp:revision>
  <dcterms:created xsi:type="dcterms:W3CDTF">2004-09-21T19:06:11Z</dcterms:created>
  <dcterms:modified xsi:type="dcterms:W3CDTF">2017-11-27T04:28:07Z</dcterms:modified>
</cp:coreProperties>
</file>